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45"/>
  </p:notesMasterIdLst>
  <p:handoutMasterIdLst>
    <p:handoutMasterId r:id="rId46"/>
  </p:handoutMasterIdLst>
  <p:sldIdLst>
    <p:sldId id="567" r:id="rId4"/>
    <p:sldId id="650" r:id="rId5"/>
    <p:sldId id="569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646" r:id="rId17"/>
    <p:sldId id="647" r:id="rId18"/>
    <p:sldId id="648" r:id="rId19"/>
    <p:sldId id="586" r:id="rId20"/>
    <p:sldId id="587" r:id="rId21"/>
    <p:sldId id="588" r:id="rId22"/>
    <p:sldId id="589" r:id="rId23"/>
    <p:sldId id="590" r:id="rId24"/>
    <p:sldId id="598" r:id="rId25"/>
    <p:sldId id="599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26" r:id="rId43"/>
    <p:sldId id="649" r:id="rId44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535" autoAdjust="0"/>
  </p:normalViewPr>
  <p:slideViewPr>
    <p:cSldViewPr>
      <p:cViewPr varScale="1">
        <p:scale>
          <a:sx n="79" d="100"/>
          <a:sy n="79" d="100"/>
        </p:scale>
        <p:origin x="214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vincha\projects\writeups\thesis\slides\latency_trend_tal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0506622718701"/>
          <c:y val="0.16071480580290401"/>
          <c:w val="0.82732323043042"/>
          <c:h val="0.66641303891524295"/>
        </c:manualLayout>
      </c:layout>
      <c:lineChart>
        <c:grouping val="standard"/>
        <c:varyColors val="0"/>
        <c:ser>
          <c:idx val="4"/>
          <c:order val="2"/>
          <c:tx>
            <c:strRef>
              <c:f>Trend!$N$56</c:f>
              <c:strCache>
                <c:ptCount val="1"/>
                <c:pt idx="0">
                  <c:v>Capacity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14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Trend!$O$51:$X$51</c:f>
              <c:numCache>
                <c:formatCode>General</c:formatCode>
                <c:ptCount val="10"/>
                <c:pt idx="0">
                  <c:v>1999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Trend!$O$56:$X$56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64</c:v>
                </c:pt>
                <c:pt idx="8">
                  <c:v>128</c:v>
                </c:pt>
                <c:pt idx="9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93-45D1-B87A-3E28F2EFDBB5}"/>
            </c:ext>
          </c:extLst>
        </c:ser>
        <c:ser>
          <c:idx val="3"/>
          <c:order val="3"/>
          <c:tx>
            <c:strRef>
              <c:f>Trend!$N$55</c:f>
              <c:strCache>
                <c:ptCount val="1"/>
                <c:pt idx="0">
                  <c:v>Bandwidth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14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Trend!$O$51:$X$51</c:f>
              <c:numCache>
                <c:formatCode>General</c:formatCode>
                <c:ptCount val="10"/>
                <c:pt idx="0">
                  <c:v>1999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Trend!$O$55:$X$55</c:f>
              <c:numCache>
                <c:formatCode>General</c:formatCode>
                <c:ptCount val="10"/>
                <c:pt idx="0">
                  <c:v>1</c:v>
                </c:pt>
                <c:pt idx="1">
                  <c:v>3.007518796992481</c:v>
                </c:pt>
                <c:pt idx="2">
                  <c:v>6.0150375939849621</c:v>
                </c:pt>
                <c:pt idx="3">
                  <c:v>8.0150375939849603</c:v>
                </c:pt>
                <c:pt idx="4">
                  <c:v>10.02255639097744</c:v>
                </c:pt>
                <c:pt idx="5">
                  <c:v>12.030075187969921</c:v>
                </c:pt>
                <c:pt idx="6">
                  <c:v>14.030075187969921</c:v>
                </c:pt>
                <c:pt idx="7">
                  <c:v>16.03759398496241</c:v>
                </c:pt>
                <c:pt idx="8">
                  <c:v>18.045112781954881</c:v>
                </c:pt>
                <c:pt idx="9">
                  <c:v>19.548872180451131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93-45D1-B87A-3E28F2EFDBB5}"/>
            </c:ext>
          </c:extLst>
        </c:ser>
        <c:ser>
          <c:idx val="2"/>
          <c:order val="4"/>
          <c:tx>
            <c:strRef>
              <c:f>Trend!$N$57</c:f>
              <c:strCache>
                <c:ptCount val="1"/>
                <c:pt idx="0">
                  <c:v>Latency</c:v>
                </c:pt>
              </c:strCache>
            </c:strRef>
          </c:tx>
          <c:spPr>
            <a:ln w="38100" cap="rnd">
              <a:solidFill>
                <a:srgbClr val="FF4136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rgbClr val="FF4136"/>
              </a:solidFill>
              <a:ln w="9525">
                <a:solidFill>
                  <a:srgbClr val="FF4136"/>
                </a:solidFill>
              </a:ln>
              <a:effectLst/>
            </c:spPr>
          </c:marker>
          <c:cat>
            <c:numRef>
              <c:f>Trend!$O$51:$X$51</c:f>
              <c:numCache>
                <c:formatCode>General</c:formatCode>
                <c:ptCount val="10"/>
                <c:pt idx="0">
                  <c:v>1999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2011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Trend!$O$58:$X$58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1.043478260869565</c:v>
                </c:pt>
                <c:pt idx="3">
                  <c:v>1.142857142857143</c:v>
                </c:pt>
                <c:pt idx="4">
                  <c:v>1.2121212121212119</c:v>
                </c:pt>
                <c:pt idx="5">
                  <c:v>1.263157894736842</c:v>
                </c:pt>
                <c:pt idx="6">
                  <c:v>1.2520868113522541</c:v>
                </c:pt>
                <c:pt idx="7">
                  <c:v>1.274968125796855</c:v>
                </c:pt>
                <c:pt idx="8">
                  <c:v>1.2998266897746971</c:v>
                </c:pt>
                <c:pt idx="9">
                  <c:v>1.31868131868132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93-45D1-B87A-3E28F2EFD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488528"/>
        <c:axId val="-19958148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Trend!$N$52</c15:sqref>
                        </c15:formulaRef>
                      </c:ext>
                    </c:extLst>
                    <c:strCache>
                      <c:ptCount val="1"/>
                      <c:pt idx="0">
                        <c:v>Activation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14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Trend!$O$51:$X$51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1999</c:v>
                      </c:pt>
                      <c:pt idx="1">
                        <c:v>2003</c:v>
                      </c:pt>
                      <c:pt idx="2">
                        <c:v>2006</c:v>
                      </c:pt>
                      <c:pt idx="3">
                        <c:v>2008</c:v>
                      </c:pt>
                      <c:pt idx="4">
                        <c:v>2011</c:v>
                      </c:pt>
                      <c:pt idx="5">
                        <c:v>2013</c:v>
                      </c:pt>
                      <c:pt idx="6">
                        <c:v>2014</c:v>
                      </c:pt>
                      <c:pt idx="7">
                        <c:v>2015</c:v>
                      </c:pt>
                      <c:pt idx="8">
                        <c:v>2016</c:v>
                      </c:pt>
                      <c:pt idx="9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Trend!$O$52:$V$52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0.9</c:v>
                      </c:pt>
                      <c:pt idx="5">
                        <c:v>0.83333333333333304</c:v>
                      </c:pt>
                      <c:pt idx="6">
                        <c:v>0.92800000000000005</c:v>
                      </c:pt>
                      <c:pt idx="7">
                        <c:v>0.93733333333333302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093-45D1-B87A-3E28F2EFDBB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Trend!$N$53</c15:sqref>
                        </c15:formulaRef>
                      </c:ext>
                    </c:extLst>
                    <c:strCache>
                      <c:ptCount val="1"/>
                      <c:pt idx="0">
                        <c:v>Precharge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14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Trend!$O$51:$X$51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1999</c:v>
                      </c:pt>
                      <c:pt idx="1">
                        <c:v>2003</c:v>
                      </c:pt>
                      <c:pt idx="2">
                        <c:v>2006</c:v>
                      </c:pt>
                      <c:pt idx="3">
                        <c:v>2008</c:v>
                      </c:pt>
                      <c:pt idx="4">
                        <c:v>2011</c:v>
                      </c:pt>
                      <c:pt idx="5">
                        <c:v>2013</c:v>
                      </c:pt>
                      <c:pt idx="6">
                        <c:v>2014</c:v>
                      </c:pt>
                      <c:pt idx="7">
                        <c:v>2015</c:v>
                      </c:pt>
                      <c:pt idx="8">
                        <c:v>2016</c:v>
                      </c:pt>
                      <c:pt idx="9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Trend!$O$53:$V$53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0.9</c:v>
                      </c:pt>
                      <c:pt idx="5">
                        <c:v>0.83333333333333304</c:v>
                      </c:pt>
                      <c:pt idx="6">
                        <c:v>0.92800000000000005</c:v>
                      </c:pt>
                      <c:pt idx="7">
                        <c:v>0.93733333333333302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93-45D1-B87A-3E28F2EFDBB5}"/>
                  </c:ext>
                </c:extLst>
              </c15:ser>
            </c15:filteredLineSeries>
          </c:ext>
        </c:extLst>
      </c:lineChart>
      <c:catAx>
        <c:axId val="178548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-1995814816"/>
        <c:crosses val="autoZero"/>
        <c:auto val="1"/>
        <c:lblAlgn val="ctr"/>
        <c:lblOffset val="100"/>
        <c:noMultiLvlLbl val="0"/>
      </c:catAx>
      <c:valAx>
        <c:axId val="-1995814816"/>
        <c:scaling>
          <c:logBase val="10"/>
          <c:orientation val="minMax"/>
          <c:max val="150"/>
          <c:min val="1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/>
                  <a:t>DRAM Improvement (log)</a:t>
                </a:r>
              </a:p>
            </c:rich>
          </c:tx>
          <c:layout>
            <c:manualLayout>
              <c:xMode val="edge"/>
              <c:yMode val="edge"/>
              <c:x val="3.91802270431953E-3"/>
              <c:y val="0.1036548669196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178548852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817285683346"/>
          <c:y val="1.4274251973468001E-3"/>
          <c:w val="0.66589575864953399"/>
          <c:h val="9.9282337620760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Gill Sans MT" panose="020B05020201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1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8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4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6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3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6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7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6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5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5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3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6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0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2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5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5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6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9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6B44D-BFE6-4E14-A10D-12EB0F0A2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5105D-8844-4358-8AFC-559874D76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4B2D8-CA02-4F38-8E98-94AACC4F9F3E}" type="datetime1">
              <a:rPr lang="en-US" altLang="en-US" smtClean="0"/>
              <a:t>3/21/2021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2AB87-B7F0-479C-898D-EB922AD34514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4FE-EAF3-4FF7-A9F6-6606F96B4C1A}" type="datetime1">
              <a:rPr lang="en-US" altLang="en-US" smtClean="0"/>
              <a:t>3/21/2021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F91D-BE3E-4D17-99CA-6E5E16AA61A2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4BE-3BD0-4E4D-9370-EE6E1384F415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5060-7454-48F5-AE20-05A8E14D01E9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26D2-9BB2-4ABE-8516-3804904983B4}" type="datetime1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1CE-CFB6-4D1B-A9B9-DDE1D228D676}" type="datetime1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CDD-7065-46A7-8729-E2A4092F28BE}" type="datetime1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5A52-9BCB-457C-99FB-5DA0D87646B9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7C1-48BA-4AD2-8C53-67930E91C820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3D3-8872-4927-BA87-E0936B3DDFD9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761-6BDE-4264-92CB-4B595D67CAC0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E3CE-5B1C-4596-AAA9-F5774CAD82B1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Prefetching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09800" y="2537767"/>
          <a:ext cx="3581400" cy="325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200570" imgH="4724400" progId="AcroExch.Document.7">
                  <p:embed/>
                </p:oleObj>
              </mc:Choice>
              <mc:Fallback>
                <p:oleObj name="Acrobat Document" r:id="rId3" imgW="5200570" imgH="4724400" progId="AcroExch.Document.7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37767"/>
                        <a:ext cx="3581400" cy="3253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Prefetching</a:t>
            </a:r>
            <a:r>
              <a:rPr lang="en-US" dirty="0"/>
              <a:t>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instructions to issue </a:t>
            </a:r>
            <a:r>
              <a:rPr lang="en-US" dirty="0" err="1">
                <a:solidFill>
                  <a:srgbClr val="0000FF"/>
                </a:solidFill>
              </a:rPr>
              <a:t>prefetches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extra demands on memory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important to minimize </a:t>
            </a:r>
            <a:r>
              <a:rPr lang="en-US" dirty="0">
                <a:solidFill>
                  <a:srgbClr val="FF3399"/>
                </a:solidFill>
              </a:rPr>
              <a:t>unnecessary </a:t>
            </a:r>
            <a:r>
              <a:rPr lang="en-US" dirty="0" err="1">
                <a:solidFill>
                  <a:srgbClr val="FF3399"/>
                </a:solidFill>
              </a:rPr>
              <a:t>prefetches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2057400"/>
            <a:ext cx="303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Hit Rates for Array Accesses</a:t>
            </a:r>
          </a:p>
        </p:txBody>
      </p:sp>
    </p:spTree>
    <p:extLst>
      <p:ext uri="{BB962C8B-B14F-4D97-AF65-F5344CB8AC3E}">
        <p14:creationId xmlns:p14="http://schemas.microsoft.com/office/powerpoint/2010/main" val="11100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Analysis</a:t>
            </a:r>
            <a:r>
              <a:rPr lang="en-US" dirty="0"/>
              <a:t>: what to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/>
              <a:t>Locality Analysis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Scheduling</a:t>
            </a:r>
            <a:r>
              <a:rPr lang="en-US" dirty="0"/>
              <a:t>: when/how to issue </a:t>
            </a:r>
            <a:r>
              <a:rPr lang="en-US" dirty="0" err="1"/>
              <a:t>prefetches</a:t>
            </a:r>
            <a:endParaRPr lang="en-US" dirty="0"/>
          </a:p>
          <a:p>
            <a:r>
              <a:rPr lang="en-US" dirty="0"/>
              <a:t>Loop Splitting</a:t>
            </a:r>
          </a:p>
          <a:p>
            <a:r>
              <a:rPr lang="en-US" dirty="0"/>
              <a:t>Software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Locality Analysis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1. Find data reuse</a:t>
            </a:r>
          </a:p>
          <a:p>
            <a:pPr lvl="1"/>
            <a:r>
              <a:rPr lang="en-US" sz="2000" dirty="0"/>
              <a:t>if caches were infinitely large, we would be finished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2. Determine “localized iteration space”</a:t>
            </a:r>
          </a:p>
          <a:p>
            <a:pPr lvl="1"/>
            <a:r>
              <a:rPr lang="en-US" sz="2000" dirty="0"/>
              <a:t>set of inner loops where the data accessed by an iteration is expected to fit within the cache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3. Find data locality:</a:t>
            </a:r>
          </a:p>
          <a:p>
            <a:pPr lvl="1"/>
            <a:r>
              <a:rPr lang="en-US" sz="2000" dirty="0">
                <a:solidFill>
                  <a:srgbClr val="FF3399"/>
                </a:solidFill>
              </a:rPr>
              <a:t>reuse</a:t>
            </a:r>
            <a:r>
              <a:rPr lang="en-US" sz="2000" dirty="0">
                <a:solidFill>
                  <a:srgbClr val="CC0066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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</a:t>
            </a:r>
            <a:r>
              <a:rPr lang="en-US" sz="2000" dirty="0">
                <a:solidFill>
                  <a:srgbClr val="FF3399"/>
                </a:solidFill>
                <a:sym typeface="Math1" pitchFamily="2" charset="2"/>
              </a:rPr>
              <a:t>localized iteration space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</a:t>
            </a:r>
            <a:r>
              <a:rPr lang="en-US" sz="2000" dirty="0">
                <a:solidFill>
                  <a:srgbClr val="FF3399"/>
                </a:solidFill>
                <a:sym typeface="Math1" pitchFamily="2" charset="2"/>
              </a:rPr>
              <a:t>locality</a:t>
            </a:r>
            <a:r>
              <a:rPr lang="en-US" sz="2000" dirty="0">
                <a:solidFill>
                  <a:srgbClr val="FF3399"/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F0ACA3-B933-41BF-8C2F-E55EA5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Locality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1908175" y="1668462"/>
            <a:ext cx="5334000" cy="138747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 to 2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 to 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A[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][j] = B[j][0] + B[j+1][0];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72400" y="1981200"/>
            <a:ext cx="990600" cy="762000"/>
            <a:chOff x="4848" y="1728"/>
            <a:chExt cx="624" cy="480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533400" y="3200400"/>
            <a:ext cx="2667000" cy="1711325"/>
            <a:chOff x="336" y="2016"/>
            <a:chExt cx="1680" cy="1078"/>
          </a:xfrm>
        </p:grpSpPr>
        <p:grpSp>
          <p:nvGrpSpPr>
            <p:cNvPr id="15" name="Group 80"/>
            <p:cNvGrpSpPr>
              <a:grpSpLocks/>
            </p:cNvGrpSpPr>
            <p:nvPr/>
          </p:nvGrpSpPr>
          <p:grpSpPr bwMode="auto">
            <a:xfrm>
              <a:off x="336" y="2304"/>
              <a:ext cx="1680" cy="790"/>
              <a:chOff x="3024" y="2720"/>
              <a:chExt cx="1680" cy="790"/>
            </a:xfrm>
          </p:grpSpPr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H="1" flipV="1">
                <a:off x="3285" y="2720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3289" y="3243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736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483" y="3331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3245" y="319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3415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3586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3756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3927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4098" y="319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4268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438" y="319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3245" y="302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3415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3586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27"/>
              <p:cNvSpPr>
                <a:spLocks noChangeArrowheads="1"/>
              </p:cNvSpPr>
              <p:nvPr/>
            </p:nvSpPr>
            <p:spPr bwMode="auto">
              <a:xfrm>
                <a:off x="3756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28"/>
              <p:cNvSpPr>
                <a:spLocks noChangeArrowheads="1"/>
              </p:cNvSpPr>
              <p:nvPr/>
            </p:nvSpPr>
            <p:spPr bwMode="auto">
              <a:xfrm>
                <a:off x="3927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4098" y="302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auto">
              <a:xfrm>
                <a:off x="4268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31"/>
              <p:cNvSpPr>
                <a:spLocks noChangeArrowheads="1"/>
              </p:cNvSpPr>
              <p:nvPr/>
            </p:nvSpPr>
            <p:spPr bwMode="auto">
              <a:xfrm>
                <a:off x="4438" y="302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auto">
              <a:xfrm>
                <a:off x="3245" y="2857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auto">
              <a:xfrm>
                <a:off x="3415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3586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3756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36"/>
              <p:cNvSpPr>
                <a:spLocks noChangeArrowheads="1"/>
              </p:cNvSpPr>
              <p:nvPr/>
            </p:nvSpPr>
            <p:spPr bwMode="auto">
              <a:xfrm>
                <a:off x="3927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37"/>
              <p:cNvSpPr>
                <a:spLocks noChangeArrowheads="1"/>
              </p:cNvSpPr>
              <p:nvPr/>
            </p:nvSpPr>
            <p:spPr bwMode="auto">
              <a:xfrm>
                <a:off x="4098" y="2857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4268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39"/>
              <p:cNvSpPr>
                <a:spLocks noChangeArrowheads="1"/>
              </p:cNvSpPr>
              <p:nvPr/>
            </p:nvSpPr>
            <p:spPr bwMode="auto">
              <a:xfrm>
                <a:off x="4438" y="2857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864" y="2016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A[i][j]</a:t>
              </a:r>
            </a:p>
          </p:txBody>
        </p:sp>
      </p:grpSp>
      <p:sp>
        <p:nvSpPr>
          <p:cNvPr id="45" name="Text Box 146"/>
          <p:cNvSpPr txBox="1">
            <a:spLocks noChangeArrowheads="1"/>
          </p:cNvSpPr>
          <p:nvPr/>
        </p:nvSpPr>
        <p:spPr bwMode="auto">
          <a:xfrm>
            <a:off x="1449822" y="5105400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Comic Sans MS" pitchFamily="66" charset="0"/>
              </a:rPr>
              <a:t>Spatial</a:t>
            </a:r>
            <a:endParaRPr lang="en-US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76600" y="3200400"/>
            <a:ext cx="2667000" cy="2305110"/>
            <a:chOff x="3276600" y="3200400"/>
            <a:chExt cx="2667000" cy="2305110"/>
          </a:xfrm>
        </p:grpSpPr>
        <p:grpSp>
          <p:nvGrpSpPr>
            <p:cNvPr id="47" name="Group 145"/>
            <p:cNvGrpSpPr>
              <a:grpSpLocks/>
            </p:cNvGrpSpPr>
            <p:nvPr/>
          </p:nvGrpSpPr>
          <p:grpSpPr bwMode="auto">
            <a:xfrm>
              <a:off x="3276602" y="3657603"/>
              <a:ext cx="2667001" cy="1254126"/>
              <a:chOff x="2064" y="2304"/>
              <a:chExt cx="1680" cy="790"/>
            </a:xfrm>
          </p:grpSpPr>
          <p:sp>
            <p:nvSpPr>
              <p:cNvPr id="50" name="Line 85"/>
              <p:cNvSpPr>
                <a:spLocks noChangeShapeType="1"/>
              </p:cNvSpPr>
              <p:nvPr/>
            </p:nvSpPr>
            <p:spPr bwMode="auto">
              <a:xfrm flipH="1" flipV="1">
                <a:off x="2325" y="2304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 flipV="1">
                <a:off x="2329" y="2827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7"/>
              <p:cNvSpPr txBox="1">
                <a:spLocks noChangeArrowheads="1"/>
              </p:cNvSpPr>
              <p:nvPr/>
            </p:nvSpPr>
            <p:spPr bwMode="auto">
              <a:xfrm>
                <a:off x="2064" y="2320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3" name="Text Box 88"/>
              <p:cNvSpPr txBox="1">
                <a:spLocks noChangeArrowheads="1"/>
              </p:cNvSpPr>
              <p:nvPr/>
            </p:nvSpPr>
            <p:spPr bwMode="auto">
              <a:xfrm>
                <a:off x="3523" y="2915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54" name="Oval 89"/>
              <p:cNvSpPr>
                <a:spLocks noChangeArrowheads="1"/>
              </p:cNvSpPr>
              <p:nvPr/>
            </p:nvSpPr>
            <p:spPr bwMode="auto">
              <a:xfrm>
                <a:off x="228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90"/>
              <p:cNvSpPr>
                <a:spLocks noChangeArrowheads="1"/>
              </p:cNvSpPr>
              <p:nvPr/>
            </p:nvSpPr>
            <p:spPr bwMode="auto">
              <a:xfrm>
                <a:off x="245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91"/>
              <p:cNvSpPr>
                <a:spLocks noChangeArrowheads="1"/>
              </p:cNvSpPr>
              <p:nvPr/>
            </p:nvSpPr>
            <p:spPr bwMode="auto">
              <a:xfrm>
                <a:off x="2626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2"/>
              <p:cNvSpPr>
                <a:spLocks noChangeArrowheads="1"/>
              </p:cNvSpPr>
              <p:nvPr/>
            </p:nvSpPr>
            <p:spPr bwMode="auto">
              <a:xfrm>
                <a:off x="2796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3"/>
              <p:cNvSpPr>
                <a:spLocks noChangeArrowheads="1"/>
              </p:cNvSpPr>
              <p:nvPr/>
            </p:nvSpPr>
            <p:spPr bwMode="auto">
              <a:xfrm>
                <a:off x="2967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4"/>
              <p:cNvSpPr>
                <a:spLocks noChangeArrowheads="1"/>
              </p:cNvSpPr>
              <p:nvPr/>
            </p:nvSpPr>
            <p:spPr bwMode="auto">
              <a:xfrm>
                <a:off x="3138" y="2781"/>
                <a:ext cx="84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95"/>
              <p:cNvSpPr>
                <a:spLocks noChangeArrowheads="1"/>
              </p:cNvSpPr>
              <p:nvPr/>
            </p:nvSpPr>
            <p:spPr bwMode="auto">
              <a:xfrm>
                <a:off x="330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96"/>
              <p:cNvSpPr>
                <a:spLocks noChangeArrowheads="1"/>
              </p:cNvSpPr>
              <p:nvPr/>
            </p:nvSpPr>
            <p:spPr bwMode="auto">
              <a:xfrm>
                <a:off x="347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97"/>
              <p:cNvSpPr>
                <a:spLocks noChangeArrowheads="1"/>
              </p:cNvSpPr>
              <p:nvPr/>
            </p:nvSpPr>
            <p:spPr bwMode="auto">
              <a:xfrm>
                <a:off x="228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98"/>
              <p:cNvSpPr>
                <a:spLocks noChangeArrowheads="1"/>
              </p:cNvSpPr>
              <p:nvPr/>
            </p:nvSpPr>
            <p:spPr bwMode="auto">
              <a:xfrm>
                <a:off x="245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99"/>
              <p:cNvSpPr>
                <a:spLocks noChangeArrowheads="1"/>
              </p:cNvSpPr>
              <p:nvPr/>
            </p:nvSpPr>
            <p:spPr bwMode="auto">
              <a:xfrm>
                <a:off x="2626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00"/>
              <p:cNvSpPr>
                <a:spLocks noChangeArrowheads="1"/>
              </p:cNvSpPr>
              <p:nvPr/>
            </p:nvSpPr>
            <p:spPr bwMode="auto">
              <a:xfrm>
                <a:off x="2796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01"/>
              <p:cNvSpPr>
                <a:spLocks noChangeArrowheads="1"/>
              </p:cNvSpPr>
              <p:nvPr/>
            </p:nvSpPr>
            <p:spPr bwMode="auto">
              <a:xfrm>
                <a:off x="2967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102"/>
              <p:cNvSpPr>
                <a:spLocks noChangeArrowheads="1"/>
              </p:cNvSpPr>
              <p:nvPr/>
            </p:nvSpPr>
            <p:spPr bwMode="auto">
              <a:xfrm>
                <a:off x="3138" y="2611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03"/>
              <p:cNvSpPr>
                <a:spLocks noChangeArrowheads="1"/>
              </p:cNvSpPr>
              <p:nvPr/>
            </p:nvSpPr>
            <p:spPr bwMode="auto">
              <a:xfrm>
                <a:off x="330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04"/>
              <p:cNvSpPr>
                <a:spLocks noChangeArrowheads="1"/>
              </p:cNvSpPr>
              <p:nvPr/>
            </p:nvSpPr>
            <p:spPr bwMode="auto">
              <a:xfrm>
                <a:off x="347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105"/>
              <p:cNvSpPr>
                <a:spLocks noChangeArrowheads="1"/>
              </p:cNvSpPr>
              <p:nvPr/>
            </p:nvSpPr>
            <p:spPr bwMode="auto">
              <a:xfrm>
                <a:off x="228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06"/>
              <p:cNvSpPr>
                <a:spLocks noChangeArrowheads="1"/>
              </p:cNvSpPr>
              <p:nvPr/>
            </p:nvSpPr>
            <p:spPr bwMode="auto">
              <a:xfrm>
                <a:off x="245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07"/>
              <p:cNvSpPr>
                <a:spLocks noChangeArrowheads="1"/>
              </p:cNvSpPr>
              <p:nvPr/>
            </p:nvSpPr>
            <p:spPr bwMode="auto">
              <a:xfrm>
                <a:off x="2626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08"/>
              <p:cNvSpPr>
                <a:spLocks noChangeArrowheads="1"/>
              </p:cNvSpPr>
              <p:nvPr/>
            </p:nvSpPr>
            <p:spPr bwMode="auto">
              <a:xfrm>
                <a:off x="2796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09"/>
              <p:cNvSpPr>
                <a:spLocks noChangeArrowheads="1"/>
              </p:cNvSpPr>
              <p:nvPr/>
            </p:nvSpPr>
            <p:spPr bwMode="auto">
              <a:xfrm>
                <a:off x="2967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110"/>
              <p:cNvSpPr>
                <a:spLocks noChangeArrowheads="1"/>
              </p:cNvSpPr>
              <p:nvPr/>
            </p:nvSpPr>
            <p:spPr bwMode="auto">
              <a:xfrm>
                <a:off x="3138" y="2441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11"/>
              <p:cNvSpPr>
                <a:spLocks noChangeArrowheads="1"/>
              </p:cNvSpPr>
              <p:nvPr/>
            </p:nvSpPr>
            <p:spPr bwMode="auto">
              <a:xfrm>
                <a:off x="330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112"/>
              <p:cNvSpPr>
                <a:spLocks noChangeArrowheads="1"/>
              </p:cNvSpPr>
              <p:nvPr/>
            </p:nvSpPr>
            <p:spPr bwMode="auto">
              <a:xfrm>
                <a:off x="347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" name="Text Box 113"/>
            <p:cNvSpPr txBox="1">
              <a:spLocks noChangeArrowheads="1"/>
            </p:cNvSpPr>
            <p:nvPr/>
          </p:nvSpPr>
          <p:spPr bwMode="auto">
            <a:xfrm>
              <a:off x="3978275" y="3200400"/>
              <a:ext cx="14128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B[j+1][0]</a:t>
              </a:r>
            </a:p>
          </p:txBody>
        </p:sp>
        <p:sp>
          <p:nvSpPr>
            <p:cNvPr id="49" name="Text Box 147"/>
            <p:cNvSpPr txBox="1">
              <a:spLocks noChangeArrowheads="1"/>
            </p:cNvSpPr>
            <p:nvPr/>
          </p:nvSpPr>
          <p:spPr bwMode="auto">
            <a:xfrm>
              <a:off x="4061538" y="5105400"/>
              <a:ext cx="12971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Temporal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67400" y="3200400"/>
            <a:ext cx="2667000" cy="2305110"/>
            <a:chOff x="5867400" y="3200400"/>
            <a:chExt cx="2667000" cy="2305110"/>
          </a:xfrm>
        </p:grpSpPr>
        <p:sp>
          <p:nvSpPr>
            <p:cNvPr id="79" name="Line 116"/>
            <p:cNvSpPr>
              <a:spLocks noChangeShapeType="1"/>
            </p:cNvSpPr>
            <p:nvPr/>
          </p:nvSpPr>
          <p:spPr bwMode="auto">
            <a:xfrm flipH="1" flipV="1">
              <a:off x="6281738" y="3657600"/>
              <a:ext cx="6350" cy="83026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7"/>
            <p:cNvSpPr>
              <a:spLocks noChangeShapeType="1"/>
            </p:cNvSpPr>
            <p:nvPr/>
          </p:nvSpPr>
          <p:spPr bwMode="auto">
            <a:xfrm flipV="1">
              <a:off x="6288088" y="4487863"/>
              <a:ext cx="2246312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118"/>
            <p:cNvSpPr txBox="1">
              <a:spLocks noChangeArrowheads="1"/>
            </p:cNvSpPr>
            <p:nvPr/>
          </p:nvSpPr>
          <p:spPr bwMode="auto">
            <a:xfrm>
              <a:off x="5867400" y="3683000"/>
              <a:ext cx="26828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82" name="Text Box 119"/>
            <p:cNvSpPr txBox="1">
              <a:spLocks noChangeArrowheads="1"/>
            </p:cNvSpPr>
            <p:nvPr/>
          </p:nvSpPr>
          <p:spPr bwMode="auto">
            <a:xfrm>
              <a:off x="8183563" y="4627563"/>
              <a:ext cx="268287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83" name="Oval 120"/>
            <p:cNvSpPr>
              <a:spLocks noChangeArrowheads="1"/>
            </p:cNvSpPr>
            <p:nvPr/>
          </p:nvSpPr>
          <p:spPr bwMode="auto">
            <a:xfrm>
              <a:off x="6218238" y="4414838"/>
              <a:ext cx="136525" cy="13652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21"/>
            <p:cNvSpPr>
              <a:spLocks noChangeArrowheads="1"/>
            </p:cNvSpPr>
            <p:nvPr/>
          </p:nvSpPr>
          <p:spPr bwMode="auto">
            <a:xfrm>
              <a:off x="6488113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22"/>
            <p:cNvSpPr>
              <a:spLocks noChangeArrowheads="1"/>
            </p:cNvSpPr>
            <p:nvPr/>
          </p:nvSpPr>
          <p:spPr bwMode="auto">
            <a:xfrm>
              <a:off x="675957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23"/>
            <p:cNvSpPr>
              <a:spLocks noChangeArrowheads="1"/>
            </p:cNvSpPr>
            <p:nvPr/>
          </p:nvSpPr>
          <p:spPr bwMode="auto">
            <a:xfrm>
              <a:off x="7029450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24"/>
            <p:cNvSpPr>
              <a:spLocks noChangeArrowheads="1"/>
            </p:cNvSpPr>
            <p:nvPr/>
          </p:nvSpPr>
          <p:spPr bwMode="auto">
            <a:xfrm>
              <a:off x="7300913" y="4414838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5"/>
            <p:cNvSpPr>
              <a:spLocks noChangeArrowheads="1"/>
            </p:cNvSpPr>
            <p:nvPr/>
          </p:nvSpPr>
          <p:spPr bwMode="auto">
            <a:xfrm>
              <a:off x="7572375" y="4414838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6"/>
            <p:cNvSpPr>
              <a:spLocks noChangeArrowheads="1"/>
            </p:cNvSpPr>
            <p:nvPr/>
          </p:nvSpPr>
          <p:spPr bwMode="auto">
            <a:xfrm>
              <a:off x="7842250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7"/>
            <p:cNvSpPr>
              <a:spLocks noChangeArrowheads="1"/>
            </p:cNvSpPr>
            <p:nvPr/>
          </p:nvSpPr>
          <p:spPr bwMode="auto">
            <a:xfrm>
              <a:off x="811212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28"/>
            <p:cNvSpPr>
              <a:spLocks noChangeArrowheads="1"/>
            </p:cNvSpPr>
            <p:nvPr/>
          </p:nvSpPr>
          <p:spPr bwMode="auto">
            <a:xfrm>
              <a:off x="6218238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29"/>
            <p:cNvSpPr>
              <a:spLocks noChangeArrowheads="1"/>
            </p:cNvSpPr>
            <p:nvPr/>
          </p:nvSpPr>
          <p:spPr bwMode="auto">
            <a:xfrm>
              <a:off x="6488113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30"/>
            <p:cNvSpPr>
              <a:spLocks noChangeArrowheads="1"/>
            </p:cNvSpPr>
            <p:nvPr/>
          </p:nvSpPr>
          <p:spPr bwMode="auto">
            <a:xfrm>
              <a:off x="675957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31"/>
            <p:cNvSpPr>
              <a:spLocks noChangeArrowheads="1"/>
            </p:cNvSpPr>
            <p:nvPr/>
          </p:nvSpPr>
          <p:spPr bwMode="auto">
            <a:xfrm>
              <a:off x="7029450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32"/>
            <p:cNvSpPr>
              <a:spLocks noChangeArrowheads="1"/>
            </p:cNvSpPr>
            <p:nvPr/>
          </p:nvSpPr>
          <p:spPr bwMode="auto">
            <a:xfrm>
              <a:off x="7300913" y="4144963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133"/>
            <p:cNvSpPr>
              <a:spLocks noChangeArrowheads="1"/>
            </p:cNvSpPr>
            <p:nvPr/>
          </p:nvSpPr>
          <p:spPr bwMode="auto">
            <a:xfrm>
              <a:off x="7572375" y="4144963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134"/>
            <p:cNvSpPr>
              <a:spLocks noChangeArrowheads="1"/>
            </p:cNvSpPr>
            <p:nvPr/>
          </p:nvSpPr>
          <p:spPr bwMode="auto">
            <a:xfrm>
              <a:off x="7842250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135"/>
            <p:cNvSpPr>
              <a:spLocks noChangeArrowheads="1"/>
            </p:cNvSpPr>
            <p:nvPr/>
          </p:nvSpPr>
          <p:spPr bwMode="auto">
            <a:xfrm>
              <a:off x="811212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136"/>
            <p:cNvSpPr>
              <a:spLocks noChangeArrowheads="1"/>
            </p:cNvSpPr>
            <p:nvPr/>
          </p:nvSpPr>
          <p:spPr bwMode="auto">
            <a:xfrm>
              <a:off x="6218238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137"/>
            <p:cNvSpPr>
              <a:spLocks noChangeArrowheads="1"/>
            </p:cNvSpPr>
            <p:nvPr/>
          </p:nvSpPr>
          <p:spPr bwMode="auto">
            <a:xfrm>
              <a:off x="6488113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138"/>
            <p:cNvSpPr>
              <a:spLocks noChangeArrowheads="1"/>
            </p:cNvSpPr>
            <p:nvPr/>
          </p:nvSpPr>
          <p:spPr bwMode="auto">
            <a:xfrm>
              <a:off x="675957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139"/>
            <p:cNvSpPr>
              <a:spLocks noChangeArrowheads="1"/>
            </p:cNvSpPr>
            <p:nvPr/>
          </p:nvSpPr>
          <p:spPr bwMode="auto">
            <a:xfrm>
              <a:off x="7029450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140"/>
            <p:cNvSpPr>
              <a:spLocks noChangeArrowheads="1"/>
            </p:cNvSpPr>
            <p:nvPr/>
          </p:nvSpPr>
          <p:spPr bwMode="auto">
            <a:xfrm>
              <a:off x="7300913" y="3875088"/>
              <a:ext cx="134937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41"/>
            <p:cNvSpPr>
              <a:spLocks noChangeArrowheads="1"/>
            </p:cNvSpPr>
            <p:nvPr/>
          </p:nvSpPr>
          <p:spPr bwMode="auto">
            <a:xfrm>
              <a:off x="7572375" y="3875088"/>
              <a:ext cx="133350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42"/>
            <p:cNvSpPr>
              <a:spLocks noChangeArrowheads="1"/>
            </p:cNvSpPr>
            <p:nvPr/>
          </p:nvSpPr>
          <p:spPr bwMode="auto">
            <a:xfrm>
              <a:off x="7842250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43"/>
            <p:cNvSpPr>
              <a:spLocks noChangeArrowheads="1"/>
            </p:cNvSpPr>
            <p:nvPr/>
          </p:nvSpPr>
          <p:spPr bwMode="auto">
            <a:xfrm>
              <a:off x="811212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44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11398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B[j][0]</a:t>
              </a:r>
            </a:p>
          </p:txBody>
        </p:sp>
        <p:sp>
          <p:nvSpPr>
            <p:cNvPr id="108" name="Text Box 148"/>
            <p:cNvSpPr txBox="1">
              <a:spLocks noChangeArrowheads="1"/>
            </p:cNvSpPr>
            <p:nvPr/>
          </p:nvSpPr>
          <p:spPr bwMode="auto">
            <a:xfrm>
              <a:off x="6854339" y="5105400"/>
              <a:ext cx="8883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Reuse Analysis: Representation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6400" y="2514600"/>
            <a:ext cx="8432800" cy="1066800"/>
          </a:xfrm>
        </p:spPr>
        <p:txBody>
          <a:bodyPr/>
          <a:lstStyle/>
          <a:p>
            <a:r>
              <a:rPr lang="en-US" sz="2000" dirty="0"/>
              <a:t>Map </a:t>
            </a:r>
            <a:r>
              <a:rPr lang="en-US" sz="2000" i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loop indices</a:t>
            </a:r>
            <a:r>
              <a:rPr lang="en-US" sz="2000" dirty="0"/>
              <a:t> into </a:t>
            </a:r>
            <a:r>
              <a:rPr lang="en-US" sz="2000" i="1" dirty="0">
                <a:solidFill>
                  <a:srgbClr val="CC0066"/>
                </a:solidFill>
              </a:rPr>
              <a:t>d</a:t>
            </a:r>
            <a:r>
              <a:rPr lang="en-US" sz="2000" dirty="0">
                <a:solidFill>
                  <a:srgbClr val="CC0066"/>
                </a:solidFill>
              </a:rPr>
              <a:t> array indices</a:t>
            </a:r>
            <a:r>
              <a:rPr lang="en-US" sz="2000" dirty="0"/>
              <a:t> via array indexing function:</a:t>
            </a: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2133600" y="1371600"/>
            <a:ext cx="525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41751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6507" name="Picture 10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036888"/>
            <a:ext cx="2133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5" name="Picture 10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613" y="3657600"/>
            <a:ext cx="4956175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AC69F-7E51-423D-8F68-ED8820FE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4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Temporal reuse occurs between iterations     and </a:t>
            </a:r>
            <a:r>
              <a:rPr lang="en-US" i="1" dirty="0"/>
              <a:t>  </a:t>
            </a:r>
            <a:r>
              <a:rPr lang="en-US" dirty="0"/>
              <a:t>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 than worrying about individual values      of </a:t>
            </a:r>
            <a:r>
              <a:rPr lang="en-US" i="1" dirty="0"/>
              <a:t>  </a:t>
            </a:r>
            <a:r>
              <a:rPr lang="en-US" dirty="0"/>
              <a:t>  and, we say that reuse occurs along </a:t>
            </a:r>
            <a:r>
              <a:rPr lang="en-US" dirty="0">
                <a:solidFill>
                  <a:srgbClr val="0000CC"/>
                </a:solidFill>
              </a:rPr>
              <a:t>direction     vector</a:t>
            </a:r>
            <a:r>
              <a:rPr lang="en-US" dirty="0"/>
              <a:t> </a:t>
            </a:r>
            <a:r>
              <a:rPr lang="en-US" i="1" dirty="0"/>
              <a:t>    </a:t>
            </a:r>
            <a:r>
              <a:rPr lang="en-US" dirty="0"/>
              <a:t>when: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Solution</a:t>
            </a:r>
            <a:r>
              <a:rPr lang="en-US" dirty="0"/>
              <a:t>: compute the </a:t>
            </a:r>
            <a:r>
              <a:rPr lang="en-US" i="1" dirty="0" err="1">
                <a:solidFill>
                  <a:srgbClr val="CC0066"/>
                </a:solidFill>
              </a:rPr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Temporal Reuse</a:t>
            </a:r>
          </a:p>
        </p:txBody>
      </p:sp>
      <p:pic>
        <p:nvPicPr>
          <p:cNvPr id="1085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2209800"/>
            <a:ext cx="3429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2689225"/>
            <a:ext cx="2590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7600" y="4427538"/>
            <a:ext cx="1600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751" y="1600200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2938" y="1600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0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43762" y="3587798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1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3" name="Picture 1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43762" y="3954510"/>
            <a:ext cx="2095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86186-5FF3-4115-A31D-F0ECE6C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2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Reuse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178800" cy="3314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Reuse between iterations (i</a:t>
            </a:r>
            <a:r>
              <a:rPr lang="en-US" baseline="-25000" dirty="0"/>
              <a:t>1</a:t>
            </a:r>
            <a:r>
              <a:rPr lang="en-US" dirty="0"/>
              <a:t>,j</a:t>
            </a:r>
            <a:r>
              <a:rPr lang="en-US" baseline="-25000" dirty="0"/>
              <a:t>1</a:t>
            </a:r>
            <a:r>
              <a:rPr lang="en-US" dirty="0"/>
              <a:t>) and (i</a:t>
            </a:r>
            <a:r>
              <a:rPr lang="en-US" baseline="-25000" dirty="0"/>
              <a:t>2</a:t>
            </a:r>
            <a:r>
              <a:rPr lang="en-US" dirty="0"/>
              <a:t>,j</a:t>
            </a:r>
            <a:r>
              <a:rPr lang="en-US" baseline="-25000" dirty="0"/>
              <a:t>2</a:t>
            </a:r>
            <a:r>
              <a:rPr lang="en-US" dirty="0"/>
              <a:t>)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55000"/>
              </a:spcBef>
            </a:pPr>
            <a:r>
              <a:rPr lang="en-US" dirty="0"/>
              <a:t>True whenever j</a:t>
            </a:r>
            <a:r>
              <a:rPr lang="en-US" baseline="-25000" dirty="0"/>
              <a:t>1</a:t>
            </a:r>
            <a:r>
              <a:rPr lang="en-US" dirty="0"/>
              <a:t> = j</a:t>
            </a:r>
            <a:r>
              <a:rPr lang="en-US" baseline="-25000" dirty="0"/>
              <a:t>2</a:t>
            </a:r>
            <a:r>
              <a:rPr lang="en-US" dirty="0"/>
              <a:t>, and regardless of the difference between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i.e. whenever the difference lies along the </a:t>
            </a:r>
            <a:r>
              <a:rPr lang="en-US" sz="2000" dirty="0" err="1"/>
              <a:t>nullspace</a:t>
            </a:r>
            <a:r>
              <a:rPr lang="en-US" sz="2000" dirty="0"/>
              <a:t> of         , </a:t>
            </a:r>
          </a:p>
          <a:p>
            <a:pPr lvl="1"/>
            <a:r>
              <a:rPr lang="en-US" sz="2000" dirty="0"/>
              <a:t>which is </a:t>
            </a:r>
            <a:r>
              <a:rPr lang="en-US" sz="2000" dirty="0">
                <a:solidFill>
                  <a:srgbClr val="0000CC"/>
                </a:solidFill>
              </a:rPr>
              <a:t>span{(1,0)}</a:t>
            </a:r>
            <a:r>
              <a:rPr lang="en-US" sz="2000" dirty="0"/>
              <a:t> (i.e. the outer loop).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81200" y="14478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pic>
        <p:nvPicPr>
          <p:cNvPr id="10957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241675"/>
            <a:ext cx="44958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5105400"/>
            <a:ext cx="60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580" name="Line 12"/>
          <p:cNvSpPr>
            <a:spLocks noChangeShapeType="1"/>
          </p:cNvSpPr>
          <p:nvPr/>
        </p:nvSpPr>
        <p:spPr bwMode="auto">
          <a:xfrm flipH="1">
            <a:off x="5715000" y="1676400"/>
            <a:ext cx="533400" cy="381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E35E-03BC-4C93-B937-76EAA2DB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8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831"/>
            <a:ext cx="8229600" cy="1143000"/>
          </a:xfrm>
        </p:spPr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1"/>
            <a:ext cx="8229600" cy="30480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Example: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1066800" y="1219200"/>
          <a:ext cx="7010400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Locality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Miss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Every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First</a:t>
                      </a:r>
                      <a:r>
                        <a:rPr lang="en-US" sz="1600" baseline="0" dirty="0">
                          <a:latin typeface="Comic Sans MS" pitchFamily="66" charset="0"/>
                        </a:rPr>
                        <a:t> Iteration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>
                          <a:latin typeface="Comic Sans MS" pitchFamily="66" charset="0"/>
                        </a:rPr>
                        <a:t> = 0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Every l iterations</a:t>
                      </a:r>
                    </a:p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(l = cache line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>
                          <a:latin typeface="Comic Sans MS" pitchFamily="66" charset="0"/>
                        </a:rPr>
                        <a:t> mod l) = 0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66800" y="3200400"/>
            <a:ext cx="7010400" cy="2667000"/>
            <a:chOff x="1066800" y="3200400"/>
            <a:chExt cx="7010400" cy="266700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33600" y="3200400"/>
              <a:ext cx="51816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 = 0 to 2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600" b="1" dirty="0">
                  <a:latin typeface="Courier New" pitchFamily="49" charset="0"/>
                </a:rPr>
                <a:t>	for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j</a:t>
              </a:r>
              <a:r>
                <a:rPr lang="en-US" sz="1600" b="1" dirty="0">
                  <a:latin typeface="Courier New" pitchFamily="49" charset="0"/>
                </a:rPr>
                <a:t> = 0 to 100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600" b="1" dirty="0">
                  <a:latin typeface="Courier New" pitchFamily="49" charset="0"/>
                </a:rPr>
                <a:t>			A[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][j] = B[j][0] + B[j+1][0];</a:t>
              </a:r>
            </a:p>
          </p:txBody>
        </p:sp>
        <p:graphicFrame>
          <p:nvGraphicFramePr>
            <p:cNvPr id="9" name="Content Placeholder 6"/>
            <p:cNvGraphicFramePr>
              <a:graphicFrameLocks/>
            </p:cNvGraphicFramePr>
            <p:nvPr/>
          </p:nvGraphicFramePr>
          <p:xfrm>
            <a:off x="1066800" y="4297680"/>
            <a:ext cx="7010400" cy="15290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3368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6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6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u="none" dirty="0">
                            <a:solidFill>
                              <a:srgbClr val="0000FF"/>
                            </a:solidFill>
                            <a:latin typeface="Comic Sans MS" pitchFamily="66" charset="0"/>
                          </a:rPr>
                          <a:t>Reference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u="none" dirty="0">
                            <a:solidFill>
                              <a:srgbClr val="0000FF"/>
                            </a:solidFill>
                            <a:latin typeface="Comic Sans MS" pitchFamily="66" charset="0"/>
                          </a:rPr>
                          <a:t>Locality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u="none" dirty="0">
                            <a:solidFill>
                              <a:srgbClr val="0000FF"/>
                            </a:solidFill>
                            <a:latin typeface="Comic Sans MS" pitchFamily="66" charset="0"/>
                          </a:rPr>
                          <a:t>Predicate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>
                            <a:latin typeface="Courier New" pitchFamily="49" charset="0"/>
                            <a:cs typeface="Courier New" pitchFamily="49" charset="0"/>
                          </a:rPr>
                          <a:t>A[</a:t>
                        </a:r>
                        <a:r>
                          <a:rPr lang="en-US" sz="1600" b="1" dirty="0" err="1">
                            <a:latin typeface="Courier New" pitchFamily="49" charset="0"/>
                            <a:cs typeface="Courier New" pitchFamily="49" charset="0"/>
                          </a:rPr>
                          <a:t>i</a:t>
                        </a:r>
                        <a:r>
                          <a:rPr lang="en-US" sz="1600" b="1" dirty="0">
                            <a:latin typeface="Courier New" pitchFamily="49" charset="0"/>
                            <a:cs typeface="Courier New" pitchFamily="49" charset="0"/>
                          </a:rPr>
                          <a:t>][j]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dirty="0">
                          <a:latin typeface="Comic Sans MS" pitchFamily="66" charset="0"/>
                        </a:endParaRPr>
                      </a:p>
                      <a:p>
                        <a:pPr algn="ctr"/>
                        <a:endParaRPr lang="en-US" sz="1600" dirty="0">
                          <a:latin typeface="Comic Sans MS" pitchFamily="66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Comic Sans MS" pitchFamily="66" charset="0"/>
                          </a:rPr>
                          <a:t>(</a:t>
                        </a:r>
                        <a:r>
                          <a:rPr lang="en-US" sz="1600" b="1" dirty="0">
                            <a:latin typeface="Courier New" pitchFamily="49" charset="0"/>
                            <a:cs typeface="Courier New" pitchFamily="49" charset="0"/>
                          </a:rPr>
                          <a:t>j </a:t>
                        </a:r>
                        <a:r>
                          <a:rPr lang="en-US" sz="1600" dirty="0">
                            <a:latin typeface="Comic Sans MS" pitchFamily="66" charset="0"/>
                          </a:rPr>
                          <a:t>mod 2) = 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>
                            <a:latin typeface="Courier New" pitchFamily="49" charset="0"/>
                            <a:cs typeface="Courier New" pitchFamily="49" charset="0"/>
                          </a:rPr>
                          <a:t>B[j+1][0]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dirty="0">
                          <a:latin typeface="Comic Sans MS" pitchFamily="66" charset="0"/>
                        </a:endParaRPr>
                      </a:p>
                      <a:p>
                        <a:pPr algn="ctr"/>
                        <a:endParaRPr lang="en-US" sz="1600" dirty="0">
                          <a:latin typeface="Comic Sans MS" pitchFamily="66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1" dirty="0" err="1">
                            <a:latin typeface="Courier New" pitchFamily="49" charset="0"/>
                            <a:cs typeface="Courier New" pitchFamily="49" charset="0"/>
                          </a:rPr>
                          <a:t>i</a:t>
                        </a:r>
                        <a:r>
                          <a:rPr lang="en-US" sz="1600" baseline="0" dirty="0">
                            <a:latin typeface="Comic Sans MS" pitchFamily="66" charset="0"/>
                          </a:rPr>
                          <a:t> = 0</a:t>
                        </a:r>
                        <a:endParaRPr lang="en-US" sz="1600" dirty="0">
                          <a:latin typeface="Comic Sans MS" pitchFamily="66" charset="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pSp>
          <p:nvGrpSpPr>
            <p:cNvPr id="24" name="Group 23"/>
            <p:cNvGrpSpPr/>
            <p:nvPr/>
          </p:nvGrpSpPr>
          <p:grpSpPr>
            <a:xfrm>
              <a:off x="3581400" y="4572000"/>
              <a:ext cx="1905000" cy="1295400"/>
              <a:chOff x="3581400" y="4572000"/>
              <a:chExt cx="1905000" cy="12954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81400" y="4572000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[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3800" y="4673025"/>
                <a:ext cx="308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</a:p>
              <a:p>
                <a:pPr algn="ctr"/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j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49240" y="4572000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]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99087" y="4673025"/>
                <a:ext cx="75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itchFamily="66" charset="0"/>
                    <a:cs typeface="Courier New" pitchFamily="49" charset="0"/>
                  </a:rPr>
                  <a:t>none</a:t>
                </a:r>
              </a:p>
              <a:p>
                <a:pPr algn="ctr"/>
                <a:r>
                  <a:rPr lang="en-US" sz="1400" dirty="0">
                    <a:latin typeface="Comic Sans MS" pitchFamily="66" charset="0"/>
                    <a:cs typeface="Courier New" pitchFamily="49" charset="0"/>
                  </a:rPr>
                  <a:t>spatial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3400" y="4572000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[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5400" y="4572000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]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14800" y="4736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itchFamily="66" charset="0"/>
                  </a:rPr>
                  <a:t>=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1400" y="5159514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[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33800" y="5260539"/>
                <a:ext cx="308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</a:p>
              <a:p>
                <a:pPr algn="ctr"/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j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49240" y="5159514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]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06915" y="5260539"/>
                <a:ext cx="9364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itchFamily="66" charset="0"/>
                    <a:cs typeface="Courier New" pitchFamily="49" charset="0"/>
                  </a:rPr>
                  <a:t>temporal</a:t>
                </a:r>
              </a:p>
              <a:p>
                <a:pPr algn="ctr"/>
                <a:r>
                  <a:rPr lang="en-US" sz="1400" dirty="0">
                    <a:latin typeface="Comic Sans MS" pitchFamily="66" charset="0"/>
                    <a:cs typeface="Courier New" pitchFamily="49" charset="0"/>
                  </a:rPr>
                  <a:t>none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67200" y="5159514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[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44640" y="5159514"/>
                <a:ext cx="341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14800" y="53235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itchFamily="66" charset="0"/>
                  </a:rPr>
                  <a:t>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6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Analysis</a:t>
            </a:r>
            <a:r>
              <a:rPr lang="en-US" dirty="0"/>
              <a:t>: what to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/>
              <a:t>Locality Analysis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Scheduling</a:t>
            </a:r>
            <a:r>
              <a:rPr lang="en-US" dirty="0"/>
              <a:t>: when/how to issue </a:t>
            </a:r>
            <a:r>
              <a:rPr lang="en-US" dirty="0" err="1"/>
              <a:t>prefetches</a:t>
            </a:r>
            <a:endParaRPr lang="en-US" dirty="0"/>
          </a:p>
          <a:p>
            <a:r>
              <a:rPr lang="en-US" dirty="0">
                <a:solidFill>
                  <a:srgbClr val="FF3399"/>
                </a:solidFill>
              </a:rPr>
              <a:t>Loop Splitting</a:t>
            </a:r>
          </a:p>
          <a:p>
            <a:r>
              <a:rPr lang="en-US" dirty="0">
                <a:solidFill>
                  <a:srgbClr val="FF3399"/>
                </a:solidFill>
              </a:rPr>
              <a:t>Software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3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Decompose loops</a:t>
            </a:r>
            <a:r>
              <a:rPr lang="en-US" dirty="0"/>
              <a:t> to </a:t>
            </a:r>
            <a:r>
              <a:rPr lang="en-US" dirty="0">
                <a:solidFill>
                  <a:srgbClr val="FF3399"/>
                </a:solidFill>
              </a:rPr>
              <a:t>isolate cache miss instances</a:t>
            </a:r>
          </a:p>
          <a:p>
            <a:pPr lvl="1"/>
            <a:r>
              <a:rPr lang="en-US" dirty="0"/>
              <a:t>cheaper than inserting IF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Apply transformations recursively for nested loops</a:t>
            </a:r>
          </a:p>
          <a:p>
            <a:pPr>
              <a:lnSpc>
                <a:spcPct val="150000"/>
              </a:lnSpc>
            </a:pPr>
            <a:r>
              <a:rPr lang="en-US" dirty="0"/>
              <a:t>Suppress transformations when loops become too large</a:t>
            </a:r>
          </a:p>
          <a:p>
            <a:pPr lvl="1"/>
            <a:r>
              <a:rPr lang="en-US" dirty="0"/>
              <a:t>avoid code explosion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609350"/>
              </p:ext>
            </p:extLst>
          </p:nvPr>
        </p:nvGraphicFramePr>
        <p:xfrm>
          <a:off x="1066800" y="2399486"/>
          <a:ext cx="7010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Locality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Loop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>
                          <a:latin typeface="Comic Sans MS" pitchFamily="66" charset="0"/>
                        </a:rPr>
                        <a:t> = 0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3399"/>
                          </a:solidFill>
                          <a:latin typeface="Comic Sans MS" pitchFamily="66" charset="0"/>
                          <a:cs typeface="Courier New" pitchFamily="49" charset="0"/>
                        </a:rPr>
                        <a:t>Peel</a:t>
                      </a:r>
                      <a:r>
                        <a:rPr lang="en-US" sz="1600" b="0" dirty="0">
                          <a:latin typeface="Comic Sans MS" pitchFamily="66" charset="0"/>
                          <a:cs typeface="Courier New" pitchFamily="49" charset="0"/>
                        </a:rPr>
                        <a:t> loop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>
                          <a:latin typeface="Comic Sans MS" pitchFamily="66" charset="0"/>
                        </a:rPr>
                        <a:t> mod l) = 0</a:t>
                      </a:r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3399"/>
                          </a:solidFill>
                          <a:latin typeface="Comic Sans MS" pitchFamily="66" charset="0"/>
                        </a:rPr>
                        <a:t>Unroll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loop </a:t>
                      </a:r>
                      <a:r>
                        <a:rPr lang="en-US" sz="16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dirty="0">
                          <a:latin typeface="Comic Sans MS" pitchFamily="66" charset="0"/>
                        </a:rPr>
                        <a:t> by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468-B0C0-42A5-BEC3-34FB30FA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Lecture on April 5</a:t>
            </a:r>
            <a:r>
              <a:rPr lang="en-US" baseline="30000" dirty="0"/>
              <a:t>th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9F93-61CF-403D-A55D-D513E8F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involved in </a:t>
            </a:r>
            <a:r>
              <a:rPr lang="en-US" dirty="0" err="1"/>
              <a:t>MLSys</a:t>
            </a:r>
            <a:r>
              <a:rPr lang="en-US" dirty="0"/>
              <a:t> 2021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7CA8C-96AB-4693-AFF4-DE4011D9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09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34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/>
              <a:t>where </a:t>
            </a:r>
            <a:r>
              <a:rPr lang="en-US" sz="2800" i="1" dirty="0">
                <a:solidFill>
                  <a:srgbClr val="FF3399"/>
                </a:solidFill>
              </a:rPr>
              <a:t>l</a:t>
            </a:r>
            <a:r>
              <a:rPr lang="en-US" sz="2800" dirty="0"/>
              <a:t> = memory latency, </a:t>
            </a:r>
            <a:r>
              <a:rPr lang="en-US" sz="2800" i="1" dirty="0">
                <a:solidFill>
                  <a:srgbClr val="FF3399"/>
                </a:solidFill>
              </a:rPr>
              <a:t>s</a:t>
            </a:r>
            <a:r>
              <a:rPr lang="en-US" sz="2800" dirty="0"/>
              <a:t> = shortest path through loop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0" y="1225430"/>
            <a:ext cx="2908168" cy="609600"/>
            <a:chOff x="2672843" y="1371600"/>
            <a:chExt cx="2908168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672843" y="1383268"/>
              <a:ext cx="2908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Iterations Ahead</a:t>
              </a:r>
              <a:r>
                <a:rPr lang="en-US" dirty="0">
                  <a:latin typeface="Comic Sans MS" pitchFamily="66" charset="0"/>
                </a:rPr>
                <a:t> = </a:t>
              </a:r>
              <a:r>
                <a:rPr lang="en-US" sz="2800" dirty="0">
                  <a:latin typeface="Comic Sans MS" pitchFamily="66" charset="0"/>
                  <a:sym typeface="Symbol"/>
                </a:rPr>
                <a:t>  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0616" y="1371600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3399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60924" y="16118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3399"/>
                  </a:solidFill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29200" y="1676400"/>
              <a:ext cx="228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28600" y="3094046"/>
            <a:ext cx="3023585" cy="1288197"/>
            <a:chOff x="557815" y="2819400"/>
            <a:chExt cx="3023585" cy="1288197"/>
          </a:xfrm>
        </p:grpSpPr>
        <p:sp>
          <p:nvSpPr>
            <p:cNvPr id="14" name="TextBox 13"/>
            <p:cNvSpPr txBox="1"/>
            <p:nvPr/>
          </p:nvSpPr>
          <p:spPr>
            <a:xfrm>
              <a:off x="557815" y="3276600"/>
              <a:ext cx="30235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&lt;100;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a[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0;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1916" y="2819400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Original Loop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3015614"/>
            <a:ext cx="5181600" cy="3523298"/>
            <a:chOff x="3810000" y="2554069"/>
            <a:chExt cx="5181600" cy="3523298"/>
          </a:xfrm>
        </p:grpSpPr>
        <p:sp>
          <p:nvSpPr>
            <p:cNvPr id="15" name="TextBox 14"/>
            <p:cNvSpPr txBox="1"/>
            <p:nvPr/>
          </p:nvSpPr>
          <p:spPr>
            <a:xfrm>
              <a:off x="3810000" y="3276600"/>
              <a:ext cx="518160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     </a:t>
              </a:r>
              <a:r>
                <a:rPr lang="en-US" sz="1600" i="1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/* Prolog */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prefetch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(&amp;a[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95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 { </a:t>
              </a:r>
              <a:r>
                <a:rPr lang="en-US" sz="1600" i="1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/* Steady State*/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prefetch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(&amp;a[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i+5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a[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0;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95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&lt;100;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600" i="1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/* Epilog */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a[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0;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8600" y="2554069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Software Pipelined Loop </a:t>
              </a:r>
            </a:p>
            <a:p>
              <a:pPr algn="ctr"/>
              <a:r>
                <a:rPr lang="en-US" dirty="0">
                  <a:latin typeface="Comic Sans MS" pitchFamily="66" charset="0"/>
                </a:rPr>
                <a:t>(</a:t>
              </a:r>
              <a:r>
                <a:rPr lang="en-US" dirty="0">
                  <a:solidFill>
                    <a:srgbClr val="FF3399"/>
                  </a:solidFill>
                  <a:latin typeface="Comic Sans MS" pitchFamily="66" charset="0"/>
                </a:rPr>
                <a:t>5</a:t>
              </a:r>
              <a:r>
                <a:rPr lang="en-US" dirty="0">
                  <a:latin typeface="Comic Sans MS" pitchFamily="66" charset="0"/>
                </a:rPr>
                <a:t> iterations ahead)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3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609600" y="1676400"/>
            <a:ext cx="3429000" cy="68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105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 0;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05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 3; </a:t>
            </a:r>
            <a:r>
              <a:rPr kumimoji="0" lang="en-US" sz="105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f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or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(j = 0; j &lt; 100; j++)</a:t>
            </a:r>
            <a:endParaRPr lang="en-US" sz="1050" b="1" dirty="0">
              <a:latin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A[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][j] = B[j][0] + B[j+1][0];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337846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Original Code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>
          <a:xfrm>
            <a:off x="4876800" y="1676400"/>
            <a:ext cx="3733800" cy="4800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prefetch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(&amp;A[0][0]);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(j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 j &lt; 6; j += 2) {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B050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(&amp;B[j+1][0]);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050" b="1" i="0" u="none" strike="noStrike" kern="120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prefetch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(&amp;B[j+2][0]);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(&amp;A[0][j+1]);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for (j = 0; j &lt; 94; j += 2) {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B050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(&amp;B[j+7][0]);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B050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B050"/>
                </a:solidFill>
                <a:latin typeface="Courier New" pitchFamily="49" charset="0"/>
              </a:rPr>
              <a:t>(&amp;B[j+8][0]);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(&amp;A[0][j+7]);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A[0][j] = B[j][0]+B[j+1][0];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A[0][j+1] = B[j+1][0]+B[j+2][0];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for (j = 94; j &lt; 100; j += 2) {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050" b="1" dirty="0">
                <a:latin typeface="Courier New" pitchFamily="49" charset="0"/>
              </a:rPr>
              <a:t> A[0][j] = B[j][0]+B[j+1][0];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A[0][j+1] = B[j+1][0]+B[j+2][0];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}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for (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 = 1;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 &lt; 3;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++) {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(&amp;A[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][0]);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for (j = 0; j &lt; 6; j += 2)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(&amp;A[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][j+1]);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for (j = 0; j &lt; 94; j += 2) {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prefetch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(&amp;A[</a:t>
            </a:r>
            <a:r>
              <a:rPr lang="en-US" sz="105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050" b="1" dirty="0">
                <a:solidFill>
                  <a:srgbClr val="0000FF"/>
                </a:solidFill>
                <a:latin typeface="Courier New" pitchFamily="49" charset="0"/>
              </a:rPr>
              <a:t>][j+7]);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  A[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][j] = B[j][0] + B[j+1][0];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  A[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][j+1] = B[j+1][0] + B[j+2][0];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}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for (j = 94; j &lt; 100; j += 2) {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  A[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][j] = B[j][0] + B[j+1][0];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  A[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][j+1] = B[j+1][0] + B[j+2][0];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  }</a:t>
            </a:r>
          </a:p>
          <a:p>
            <a:pPr marL="342900" lvl="0" indent="-342900">
              <a:tabLst>
                <a:tab pos="169863" algn="l"/>
                <a:tab pos="400050" algn="l"/>
                <a:tab pos="1489075" algn="l"/>
              </a:tabLst>
              <a:defRPr/>
            </a:pPr>
            <a:r>
              <a:rPr lang="en-US" sz="1050" b="1" dirty="0">
                <a:latin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1371600"/>
            <a:ext cx="2313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Code with </a:t>
            </a:r>
            <a:r>
              <a:rPr lang="en-US" sz="1600" dirty="0" err="1">
                <a:solidFill>
                  <a:srgbClr val="0000FF"/>
                </a:solidFill>
                <a:latin typeface="Comic Sans MS" pitchFamily="66" charset="0"/>
              </a:rPr>
              <a:t>Prefetching</a:t>
            </a:r>
            <a:endParaRPr lang="en-US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533400" y="3600450"/>
            <a:ext cx="2667000" cy="1276350"/>
            <a:chOff x="3024" y="2720"/>
            <a:chExt cx="1680" cy="804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3285" y="2720"/>
              <a:ext cx="4" cy="52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289" y="3243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024" y="2736"/>
              <a:ext cx="16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483" y="3331"/>
              <a:ext cx="16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 dirty="0">
                  <a:latin typeface="Courier New" pitchFamily="49" charset="0"/>
                </a:rPr>
                <a:t>j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245" y="3197"/>
              <a:ext cx="86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415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586" y="319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756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927" y="319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098" y="319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268" y="319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4438" y="319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245" y="3027"/>
              <a:ext cx="86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415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586" y="302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756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927" y="302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4098" y="302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268" y="3027"/>
              <a:ext cx="85" cy="86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438" y="302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245" y="2857"/>
              <a:ext cx="86" cy="85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415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586" y="2857"/>
              <a:ext cx="85" cy="85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756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927" y="2857"/>
              <a:ext cx="85" cy="85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4098" y="2857"/>
              <a:ext cx="84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4268" y="2857"/>
              <a:ext cx="85" cy="85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4438" y="2857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1298575" y="3309937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</a:t>
            </a:r>
          </a:p>
        </p:txBody>
      </p:sp>
      <p:grpSp>
        <p:nvGrpSpPr>
          <p:cNvPr id="44" name="Group 145"/>
          <p:cNvGrpSpPr>
            <a:grpSpLocks/>
          </p:cNvGrpSpPr>
          <p:nvPr/>
        </p:nvGrpSpPr>
        <p:grpSpPr bwMode="auto">
          <a:xfrm>
            <a:off x="533400" y="5186362"/>
            <a:ext cx="2667001" cy="1276351"/>
            <a:chOff x="2064" y="2304"/>
            <a:chExt cx="1680" cy="804"/>
          </a:xfrm>
        </p:grpSpPr>
        <p:sp>
          <p:nvSpPr>
            <p:cNvPr id="47" name="Line 85"/>
            <p:cNvSpPr>
              <a:spLocks noChangeShapeType="1"/>
            </p:cNvSpPr>
            <p:nvPr/>
          </p:nvSpPr>
          <p:spPr bwMode="auto">
            <a:xfrm flipH="1" flipV="1">
              <a:off x="2325" y="2304"/>
              <a:ext cx="4" cy="52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86"/>
            <p:cNvSpPr>
              <a:spLocks noChangeShapeType="1"/>
            </p:cNvSpPr>
            <p:nvPr/>
          </p:nvSpPr>
          <p:spPr bwMode="auto">
            <a:xfrm flipV="1">
              <a:off x="2329" y="2827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2064" y="2320"/>
              <a:ext cx="16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0" name="Text Box 88"/>
            <p:cNvSpPr txBox="1">
              <a:spLocks noChangeArrowheads="1"/>
            </p:cNvSpPr>
            <p:nvPr/>
          </p:nvSpPr>
          <p:spPr bwMode="auto">
            <a:xfrm>
              <a:off x="3523" y="2915"/>
              <a:ext cx="16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 dirty="0">
                  <a:latin typeface="Courier New" pitchFamily="49" charset="0"/>
                </a:rPr>
                <a:t>j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>
              <a:off x="2285" y="2781"/>
              <a:ext cx="86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>
              <a:off x="2455" y="2781"/>
              <a:ext cx="86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91"/>
            <p:cNvSpPr>
              <a:spLocks noChangeArrowheads="1"/>
            </p:cNvSpPr>
            <p:nvPr/>
          </p:nvSpPr>
          <p:spPr bwMode="auto">
            <a:xfrm>
              <a:off x="2626" y="2781"/>
              <a:ext cx="85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92"/>
            <p:cNvSpPr>
              <a:spLocks noChangeArrowheads="1"/>
            </p:cNvSpPr>
            <p:nvPr/>
          </p:nvSpPr>
          <p:spPr bwMode="auto">
            <a:xfrm>
              <a:off x="2796" y="2781"/>
              <a:ext cx="86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93"/>
            <p:cNvSpPr>
              <a:spLocks noChangeArrowheads="1"/>
            </p:cNvSpPr>
            <p:nvPr/>
          </p:nvSpPr>
          <p:spPr bwMode="auto">
            <a:xfrm>
              <a:off x="2967" y="2781"/>
              <a:ext cx="85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94"/>
            <p:cNvSpPr>
              <a:spLocks noChangeArrowheads="1"/>
            </p:cNvSpPr>
            <p:nvPr/>
          </p:nvSpPr>
          <p:spPr bwMode="auto">
            <a:xfrm>
              <a:off x="3138" y="2781"/>
              <a:ext cx="84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95"/>
            <p:cNvSpPr>
              <a:spLocks noChangeArrowheads="1"/>
            </p:cNvSpPr>
            <p:nvPr/>
          </p:nvSpPr>
          <p:spPr bwMode="auto">
            <a:xfrm>
              <a:off x="3308" y="2781"/>
              <a:ext cx="85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96"/>
            <p:cNvSpPr>
              <a:spLocks noChangeArrowheads="1"/>
            </p:cNvSpPr>
            <p:nvPr/>
          </p:nvSpPr>
          <p:spPr bwMode="auto">
            <a:xfrm>
              <a:off x="3478" y="2781"/>
              <a:ext cx="85" cy="8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97"/>
            <p:cNvSpPr>
              <a:spLocks noChangeArrowheads="1"/>
            </p:cNvSpPr>
            <p:nvPr/>
          </p:nvSpPr>
          <p:spPr bwMode="auto">
            <a:xfrm>
              <a:off x="2285" y="2611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98"/>
            <p:cNvSpPr>
              <a:spLocks noChangeArrowheads="1"/>
            </p:cNvSpPr>
            <p:nvPr/>
          </p:nvSpPr>
          <p:spPr bwMode="auto">
            <a:xfrm>
              <a:off x="2455" y="2611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99"/>
            <p:cNvSpPr>
              <a:spLocks noChangeArrowheads="1"/>
            </p:cNvSpPr>
            <p:nvPr/>
          </p:nvSpPr>
          <p:spPr bwMode="auto">
            <a:xfrm>
              <a:off x="2626" y="2611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00"/>
            <p:cNvSpPr>
              <a:spLocks noChangeArrowheads="1"/>
            </p:cNvSpPr>
            <p:nvPr/>
          </p:nvSpPr>
          <p:spPr bwMode="auto">
            <a:xfrm>
              <a:off x="2796" y="2611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2967" y="2611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02"/>
            <p:cNvSpPr>
              <a:spLocks noChangeArrowheads="1"/>
            </p:cNvSpPr>
            <p:nvPr/>
          </p:nvSpPr>
          <p:spPr bwMode="auto">
            <a:xfrm>
              <a:off x="3138" y="2611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03"/>
            <p:cNvSpPr>
              <a:spLocks noChangeArrowheads="1"/>
            </p:cNvSpPr>
            <p:nvPr/>
          </p:nvSpPr>
          <p:spPr bwMode="auto">
            <a:xfrm>
              <a:off x="3308" y="2611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04"/>
            <p:cNvSpPr>
              <a:spLocks noChangeArrowheads="1"/>
            </p:cNvSpPr>
            <p:nvPr/>
          </p:nvSpPr>
          <p:spPr bwMode="auto">
            <a:xfrm>
              <a:off x="3478" y="2611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85" y="2441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455" y="2441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07"/>
            <p:cNvSpPr>
              <a:spLocks noChangeArrowheads="1"/>
            </p:cNvSpPr>
            <p:nvPr/>
          </p:nvSpPr>
          <p:spPr bwMode="auto">
            <a:xfrm>
              <a:off x="2626" y="244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2796" y="2441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09"/>
            <p:cNvSpPr>
              <a:spLocks noChangeArrowheads="1"/>
            </p:cNvSpPr>
            <p:nvPr/>
          </p:nvSpPr>
          <p:spPr bwMode="auto">
            <a:xfrm>
              <a:off x="2967" y="244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3138" y="2441"/>
              <a:ext cx="84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11"/>
            <p:cNvSpPr>
              <a:spLocks noChangeArrowheads="1"/>
            </p:cNvSpPr>
            <p:nvPr/>
          </p:nvSpPr>
          <p:spPr bwMode="auto">
            <a:xfrm>
              <a:off x="3308" y="244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12"/>
            <p:cNvSpPr>
              <a:spLocks noChangeArrowheads="1"/>
            </p:cNvSpPr>
            <p:nvPr/>
          </p:nvSpPr>
          <p:spPr bwMode="auto">
            <a:xfrm>
              <a:off x="3478" y="244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1177925" y="48768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B[j+1][0]</a:t>
            </a:r>
          </a:p>
        </p:txBody>
      </p:sp>
      <p:sp>
        <p:nvSpPr>
          <p:cNvPr id="75" name="Oval 39"/>
          <p:cNvSpPr>
            <a:spLocks noChangeArrowheads="1"/>
          </p:cNvSpPr>
          <p:nvPr/>
        </p:nvSpPr>
        <p:spPr bwMode="auto">
          <a:xfrm>
            <a:off x="1277938" y="2608262"/>
            <a:ext cx="134938" cy="1349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527115" y="251460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Cache Hit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>
            <a:off x="1371600" y="2895600"/>
            <a:ext cx="134938" cy="13493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06538" y="278564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Cache Miss</a:t>
            </a:r>
          </a:p>
        </p:txBody>
      </p:sp>
      <p:sp>
        <p:nvSpPr>
          <p:cNvPr id="79" name="Oval 39"/>
          <p:cNvSpPr>
            <a:spLocks noChangeArrowheads="1"/>
          </p:cNvSpPr>
          <p:nvPr/>
        </p:nvSpPr>
        <p:spPr bwMode="auto">
          <a:xfrm>
            <a:off x="1143000" y="2895600"/>
            <a:ext cx="134938" cy="134938"/>
          </a:xfrm>
          <a:prstGeom prst="ellipse">
            <a:avLst/>
          </a:prstGeom>
          <a:solidFill>
            <a:srgbClr val="0000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684244" y="1752600"/>
            <a:ext cx="1192556" cy="4419600"/>
            <a:chOff x="3684244" y="1447800"/>
            <a:chExt cx="1192556" cy="4419600"/>
          </a:xfrm>
        </p:grpSpPr>
        <p:sp>
          <p:nvSpPr>
            <p:cNvPr id="80" name="Left Brace 79"/>
            <p:cNvSpPr/>
            <p:nvPr/>
          </p:nvSpPr>
          <p:spPr>
            <a:xfrm>
              <a:off x="4343400" y="1447800"/>
              <a:ext cx="533400" cy="2362200"/>
            </a:xfrm>
            <a:prstGeom prst="lef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84244" y="2480846"/>
              <a:ext cx="659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82" name="Left Brace 81"/>
            <p:cNvSpPr/>
            <p:nvPr/>
          </p:nvSpPr>
          <p:spPr>
            <a:xfrm>
              <a:off x="4343400" y="3886200"/>
              <a:ext cx="533400" cy="1981200"/>
            </a:xfrm>
            <a:prstGeom prst="leftBrace">
              <a:avLst>
                <a:gd name="adj1" fmla="val 83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97068" y="4724400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mic Sans MS" pitchFamily="66" charset="0"/>
                </a:rPr>
                <a:t> &gt;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Prefetching</a:t>
            </a:r>
            <a:r>
              <a:rPr lang="en-US" dirty="0"/>
              <a:t> Indirections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05201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Analysis</a:t>
            </a:r>
            <a:r>
              <a:rPr lang="en-US" dirty="0"/>
              <a:t>: what to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both dense and </a:t>
            </a:r>
            <a:r>
              <a:rPr lang="en-US" dirty="0">
                <a:solidFill>
                  <a:srgbClr val="FF3399"/>
                </a:solidFill>
              </a:rPr>
              <a:t>indirect</a:t>
            </a:r>
            <a:r>
              <a:rPr lang="en-US" dirty="0"/>
              <a:t> references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difficult to predict whether indirections hit or miss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Scheduling</a:t>
            </a:r>
            <a:r>
              <a:rPr lang="en-US" dirty="0"/>
              <a:t>: when/how to issue </a:t>
            </a:r>
            <a:r>
              <a:rPr lang="en-US" dirty="0" err="1"/>
              <a:t>prefetches</a:t>
            </a:r>
            <a:endParaRPr lang="en-US" dirty="0"/>
          </a:p>
          <a:p>
            <a:pPr lvl="1"/>
            <a:r>
              <a:rPr lang="en-US" dirty="0">
                <a:solidFill>
                  <a:srgbClr val="FF3399"/>
                </a:solidFill>
              </a:rPr>
              <a:t>modification of software pipelining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447800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&lt;100;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sum += A[index[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6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Pipelining for Indirections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2" name="Group 18"/>
          <p:cNvGrpSpPr/>
          <p:nvPr/>
        </p:nvGrpSpPr>
        <p:grpSpPr>
          <a:xfrm>
            <a:off x="557815" y="1757839"/>
            <a:ext cx="2654894" cy="1195864"/>
            <a:chOff x="557815" y="2819400"/>
            <a:chExt cx="2654894" cy="1195864"/>
          </a:xfrm>
        </p:grpSpPr>
        <p:sp>
          <p:nvSpPr>
            <p:cNvPr id="14" name="TextBox 13"/>
            <p:cNvSpPr txBox="1"/>
            <p:nvPr/>
          </p:nvSpPr>
          <p:spPr>
            <a:xfrm>
              <a:off x="557815" y="3276600"/>
              <a:ext cx="2654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&lt;100;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sum += A[index[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]];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1916" y="2819400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Original Loop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0" y="2215039"/>
            <a:ext cx="5181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    </a:t>
            </a:r>
            <a:r>
              <a:rPr lang="en-US" sz="1400" i="1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rPr>
              <a:t>/* Prolog 1 */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(&amp;index[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   </a:t>
            </a:r>
            <a:r>
              <a:rPr lang="en-US" sz="1400" i="1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rPr>
              <a:t>/* Prolog 2 */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(&amp;index[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i+5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(&amp;A[index[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 </a:t>
            </a:r>
            <a:r>
              <a:rPr lang="en-US" sz="1400" i="1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rPr>
              <a:t>/* Steady State*/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(&amp;index[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i+10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(&amp;A[index[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i+5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sum += A[index[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90;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&lt;95;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 </a:t>
            </a:r>
            <a:r>
              <a:rPr lang="en-US" sz="1400" i="1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rPr>
              <a:t>/* Epilog 1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(&amp;A[index[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i+5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sum += A[index[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95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&lt;100;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 </a:t>
            </a:r>
            <a:r>
              <a:rPr lang="en-US" sz="1400" i="1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rPr>
              <a:t>/* Epilog 2 */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sum += A[index[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149250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Software Pipelined Loop </a:t>
            </a:r>
          </a:p>
          <a:p>
            <a:pPr algn="ctr"/>
            <a:r>
              <a:rPr lang="en-US" dirty="0">
                <a:latin typeface="Comic Sans MS" pitchFamily="66" charset="0"/>
              </a:rPr>
              <a:t>(</a:t>
            </a:r>
            <a:r>
              <a:rPr lang="en-US" dirty="0">
                <a:solidFill>
                  <a:srgbClr val="FF3399"/>
                </a:solidFill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iterations ahead)</a:t>
            </a:r>
          </a:p>
        </p:txBody>
      </p:sp>
    </p:spTree>
    <p:extLst>
      <p:ext uri="{BB962C8B-B14F-4D97-AF65-F5344CB8AC3E}">
        <p14:creationId xmlns:p14="http://schemas.microsoft.com/office/powerpoint/2010/main" val="3214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>
                <a:solidFill>
                  <a:srgbClr val="0000FF"/>
                </a:solidFill>
              </a:rPr>
              <a:t>Dense Matrix Code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eliminated 50% to 90% of memory stall time</a:t>
            </a:r>
          </a:p>
          <a:p>
            <a:pPr lvl="1"/>
            <a:r>
              <a:rPr lang="en-US" dirty="0"/>
              <a:t>overheads remain low due to </a:t>
            </a:r>
            <a:r>
              <a:rPr lang="en-US" dirty="0" err="1"/>
              <a:t>prefetching</a:t>
            </a:r>
            <a:r>
              <a:rPr lang="en-US" dirty="0"/>
              <a:t> selectively</a:t>
            </a:r>
          </a:p>
          <a:p>
            <a:pPr lvl="1"/>
            <a:r>
              <a:rPr lang="en-US" dirty="0"/>
              <a:t>significant improvements in overall performance (6 over 45%)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0000FF"/>
                </a:solidFill>
              </a:rPr>
              <a:t>Indirections, Sparse Matrix Code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expanded coverage to handle some important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2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Prefetching</a:t>
            </a:r>
            <a:r>
              <a:rPr lang="en-US" dirty="0"/>
              <a:t> for Arrays: 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Demonstrated that software </a:t>
            </a:r>
            <a:r>
              <a:rPr lang="en-US" dirty="0" err="1">
                <a:solidFill>
                  <a:srgbClr val="0000FF"/>
                </a:solidFill>
              </a:rPr>
              <a:t>prefetching</a:t>
            </a:r>
            <a:r>
              <a:rPr lang="en-US" dirty="0">
                <a:solidFill>
                  <a:srgbClr val="0000FF"/>
                </a:solidFill>
              </a:rPr>
              <a:t> is effective</a:t>
            </a:r>
          </a:p>
          <a:p>
            <a:pPr lvl="1"/>
            <a:r>
              <a:rPr lang="en-US" dirty="0"/>
              <a:t>selective </a:t>
            </a:r>
            <a:r>
              <a:rPr lang="en-US" dirty="0" err="1"/>
              <a:t>prefetching</a:t>
            </a:r>
            <a:r>
              <a:rPr lang="en-US" dirty="0"/>
              <a:t> to eliminate overhead</a:t>
            </a:r>
          </a:p>
          <a:p>
            <a:pPr lvl="1"/>
            <a:r>
              <a:rPr lang="en-US" dirty="0"/>
              <a:t>dense matrices and indirections / sparse matrices</a:t>
            </a:r>
          </a:p>
          <a:p>
            <a:pPr lvl="1"/>
            <a:r>
              <a:rPr lang="en-US" dirty="0" err="1"/>
              <a:t>uniprocessors</a:t>
            </a:r>
            <a:r>
              <a:rPr lang="en-US" dirty="0"/>
              <a:t> and multiprocessors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Hardware should focus on </a:t>
            </a:r>
            <a:r>
              <a:rPr lang="en-US" dirty="0">
                <a:solidFill>
                  <a:srgbClr val="FF3399"/>
                </a:solidFill>
              </a:rPr>
              <a:t>providing sufficient memory bandwidth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48000"/>
          </a:xfrm>
        </p:spPr>
        <p:txBody>
          <a:bodyPr/>
          <a:lstStyle/>
          <a:p>
            <a:r>
              <a:rPr lang="en-US" u="none" dirty="0"/>
              <a:t>Prefetching for Recursive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37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linked lists, trees, graphs, ...</a:t>
            </a:r>
          </a:p>
          <a:p>
            <a:pPr>
              <a:lnSpc>
                <a:spcPct val="150000"/>
              </a:lnSpc>
            </a:pPr>
            <a:r>
              <a:rPr lang="en-US" dirty="0"/>
              <a:t>A common method of building large data structures</a:t>
            </a:r>
          </a:p>
          <a:p>
            <a:pPr lvl="1"/>
            <a:r>
              <a:rPr lang="en-US" dirty="0"/>
              <a:t>especially in non-numeric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Cache miss behavior is a concern because:</a:t>
            </a:r>
          </a:p>
          <a:p>
            <a:pPr lvl="1"/>
            <a:r>
              <a:rPr lang="en-US" dirty="0"/>
              <a:t>large data set with respect to the cache size</a:t>
            </a:r>
          </a:p>
          <a:p>
            <a:pPr lvl="1"/>
            <a:r>
              <a:rPr lang="en-US" dirty="0"/>
              <a:t>temporal locality may be poor</a:t>
            </a:r>
          </a:p>
          <a:p>
            <a:pPr lvl="1"/>
            <a:r>
              <a:rPr lang="en-US" dirty="0"/>
              <a:t>little spatial locality among consecutively-accessed nodes</a:t>
            </a:r>
          </a:p>
          <a:p>
            <a:endParaRPr lang="en-US" dirty="0"/>
          </a:p>
          <a:p>
            <a:pPr>
              <a:buNone/>
            </a:pPr>
            <a:r>
              <a:rPr lang="en-US" u="sng" dirty="0"/>
              <a:t>Goal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3399"/>
                </a:solidFill>
              </a:rPr>
              <a:t>Automatic Compiler-Based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r>
              <a:rPr lang="en-US" dirty="0">
                <a:solidFill>
                  <a:srgbClr val="FF3399"/>
                </a:solidFill>
              </a:rPr>
              <a:t> for Recursive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Challenges in </a:t>
            </a:r>
            <a:r>
              <a:rPr lang="en-US" dirty="0" err="1"/>
              <a:t>Prefetching</a:t>
            </a:r>
            <a:r>
              <a:rPr lang="en-US" dirty="0"/>
              <a:t> Recursive Data Structures</a:t>
            </a:r>
          </a:p>
          <a:p>
            <a:pPr>
              <a:lnSpc>
                <a:spcPct val="150000"/>
              </a:lnSpc>
            </a:pPr>
            <a:r>
              <a:rPr lang="en-US" dirty="0"/>
              <a:t>Three </a:t>
            </a:r>
            <a:r>
              <a:rPr lang="en-US" dirty="0" err="1"/>
              <a:t>Prefetching</a:t>
            </a:r>
            <a:r>
              <a:rPr lang="en-US" dirty="0"/>
              <a:t>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8" y="-5581"/>
            <a:ext cx="8991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Scheduling </a:t>
            </a:r>
            <a:r>
              <a:rPr lang="en-US" sz="3200" dirty="0" err="1"/>
              <a:t>Prefetches</a:t>
            </a:r>
            <a:r>
              <a:rPr lang="en-US" sz="3200" dirty="0"/>
              <a:t> for Recursive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9516" y="1143000"/>
            <a:ext cx="65090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590800"/>
            <a:ext cx="6645359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57200" y="4343400"/>
            <a:ext cx="8305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0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/>
              <a:t>Our Goal</a:t>
            </a:r>
            <a:r>
              <a:rPr lang="en-US" dirty="0"/>
              <a:t>: </a:t>
            </a:r>
            <a:r>
              <a:rPr lang="en-US" i="1" dirty="0">
                <a:solidFill>
                  <a:srgbClr val="FF3399"/>
                </a:solidFill>
              </a:rPr>
              <a:t>fully hide latency</a:t>
            </a:r>
          </a:p>
          <a:p>
            <a:pPr lvl="1"/>
            <a:r>
              <a:rPr lang="en-US" dirty="0"/>
              <a:t>thus achieving fastest possible computation rate of 1/W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e.g., if </a:t>
            </a:r>
            <a:r>
              <a:rPr lang="en-US" dirty="0">
                <a:solidFill>
                  <a:srgbClr val="FF3399"/>
                </a:solidFill>
              </a:rPr>
              <a:t>L = 3W</a:t>
            </a:r>
            <a:r>
              <a:rPr lang="en-US" dirty="0">
                <a:solidFill>
                  <a:srgbClr val="0000FF"/>
                </a:solidFill>
              </a:rPr>
              <a:t>, we must </a:t>
            </a:r>
            <a:r>
              <a:rPr lang="en-US" dirty="0" err="1">
                <a:solidFill>
                  <a:srgbClr val="FF3399"/>
                </a:solidFill>
              </a:rPr>
              <a:t>prefetch</a:t>
            </a:r>
            <a:r>
              <a:rPr lang="en-US" dirty="0">
                <a:solidFill>
                  <a:srgbClr val="FF3399"/>
                </a:solidFill>
              </a:rPr>
              <a:t> 3 nodes ahead </a:t>
            </a:r>
            <a:r>
              <a:rPr lang="en-US" dirty="0">
                <a:solidFill>
                  <a:srgbClr val="0000FF"/>
                </a:solidFill>
              </a:rPr>
              <a:t>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1128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Latency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/>
              </a:rPr>
              <a:t> processor speed &gt;&gt;  memory speed</a:t>
            </a:r>
          </a:p>
          <a:p>
            <a:r>
              <a:rPr lang="en-US" dirty="0">
                <a:sym typeface="Wingdings"/>
              </a:rPr>
              <a:t>caches are not a panacea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F93176-5618-4628-B51A-4DCFE1539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771862"/>
              </p:ext>
            </p:extLst>
          </p:nvPr>
        </p:nvGraphicFramePr>
        <p:xfrm>
          <a:off x="74706" y="1204631"/>
          <a:ext cx="8916894" cy="374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69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8" grpId="0" uiExpand="1">
        <p:bldSub>
          <a:bldChart bld="series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without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6534150" cy="41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4600" y="4800600"/>
            <a:ext cx="3733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0000FF"/>
                </a:solidFill>
              </a:rPr>
              <a:t>computation rate = </a:t>
            </a:r>
            <a:r>
              <a:rPr lang="en-US" dirty="0">
                <a:solidFill>
                  <a:srgbClr val="FF3399"/>
                </a:solidFill>
              </a:rPr>
              <a:t>1 / (L+W)</a:t>
            </a:r>
          </a:p>
        </p:txBody>
      </p:sp>
    </p:spTree>
    <p:extLst>
      <p:ext uri="{BB962C8B-B14F-4D97-AF65-F5344CB8AC3E}">
        <p14:creationId xmlns:p14="http://schemas.microsoft.com/office/powerpoint/2010/main" val="28897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685801"/>
            <a:ext cx="639105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514600" y="533400"/>
            <a:ext cx="4114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28"/>
            <a:ext cx="8229600" cy="1143000"/>
          </a:xfrm>
        </p:spPr>
        <p:txBody>
          <a:bodyPr/>
          <a:lstStyle/>
          <a:p>
            <a:r>
              <a:rPr lang="en-US" dirty="0" err="1"/>
              <a:t>Prefetching</a:t>
            </a:r>
            <a:r>
              <a:rPr lang="en-US" dirty="0"/>
              <a:t> One Node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5029200"/>
            <a:ext cx="6324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Computation is overlapped with memory accesses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computation rate </a:t>
            </a:r>
            <a:r>
              <a:rPr lang="en-US" dirty="0"/>
              <a:t>= </a:t>
            </a:r>
            <a:r>
              <a:rPr lang="en-US" dirty="0">
                <a:solidFill>
                  <a:srgbClr val="FF3399"/>
                </a:solidFill>
              </a:rPr>
              <a:t>1/L</a:t>
            </a:r>
          </a:p>
        </p:txBody>
      </p:sp>
    </p:spTree>
    <p:extLst>
      <p:ext uri="{BB962C8B-B14F-4D97-AF65-F5344CB8AC3E}">
        <p14:creationId xmlns:p14="http://schemas.microsoft.com/office/powerpoint/2010/main" val="10983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56" y="762000"/>
            <a:ext cx="755084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4600" y="533400"/>
            <a:ext cx="4114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406"/>
            <a:ext cx="8229600" cy="1143000"/>
          </a:xfrm>
        </p:spPr>
        <p:txBody>
          <a:bodyPr/>
          <a:lstStyle/>
          <a:p>
            <a:r>
              <a:rPr lang="en-US" dirty="0" err="1"/>
              <a:t>Prefetching</a:t>
            </a:r>
            <a:r>
              <a:rPr lang="en-US" dirty="0"/>
              <a:t> Three Nodes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648200"/>
            <a:ext cx="7543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371601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i="1" dirty="0">
                <a:solidFill>
                  <a:srgbClr val="FF0000"/>
                </a:solidFill>
              </a:rPr>
              <a:t>computation rate does not improve (still = 1/L)!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>
                <a:solidFill>
                  <a:srgbClr val="0000FF"/>
                </a:solidFill>
              </a:rPr>
              <a:t>Pointer-Chasing Problem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3399"/>
                </a:solidFill>
              </a:rPr>
              <a:t>any scheme which follows the pointer chain is limited to a rate of 1/L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2819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762000"/>
            <a:ext cx="6372225" cy="487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743200" y="609600"/>
            <a:ext cx="3886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 Fully Hide Latency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5181600"/>
            <a:ext cx="632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199"/>
            <a:ext cx="8229600" cy="6858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3399"/>
                </a:solidFill>
              </a:rPr>
              <a:t>achieves the fastest possible computation rate of 1/W</a:t>
            </a:r>
          </a:p>
        </p:txBody>
      </p:sp>
    </p:spTree>
    <p:extLst>
      <p:ext uri="{BB962C8B-B14F-4D97-AF65-F5344CB8AC3E}">
        <p14:creationId xmlns:p14="http://schemas.microsoft.com/office/powerpoint/2010/main" val="228645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Challenges in </a:t>
            </a:r>
            <a:r>
              <a:rPr lang="en-US" dirty="0" err="1"/>
              <a:t>Prefetching</a:t>
            </a:r>
            <a:r>
              <a:rPr lang="en-US" dirty="0"/>
              <a:t> Recursive Data Structures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Three </a:t>
            </a:r>
            <a:r>
              <a:rPr lang="en-US" dirty="0" err="1">
                <a:solidFill>
                  <a:srgbClr val="0000FF"/>
                </a:solidFill>
              </a:rPr>
              <a:t>Prefetching</a:t>
            </a:r>
            <a:r>
              <a:rPr lang="en-US" dirty="0">
                <a:solidFill>
                  <a:srgbClr val="0000FF"/>
                </a:solidFill>
              </a:rPr>
              <a:t> Algorithms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Greedy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endParaRPr lang="en-US" dirty="0">
              <a:solidFill>
                <a:srgbClr val="FF3399"/>
              </a:solidFill>
            </a:endParaRPr>
          </a:p>
          <a:p>
            <a:pPr lvl="1"/>
            <a:r>
              <a:rPr lang="en-US" dirty="0">
                <a:solidFill>
                  <a:srgbClr val="FF3399"/>
                </a:solidFill>
              </a:rPr>
              <a:t>History-Pointer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endParaRPr lang="en-US" dirty="0">
              <a:solidFill>
                <a:srgbClr val="FF3399"/>
              </a:solidFill>
            </a:endParaRPr>
          </a:p>
          <a:p>
            <a:pPr lvl="1"/>
            <a:r>
              <a:rPr lang="en-US" dirty="0">
                <a:solidFill>
                  <a:srgbClr val="FF3399"/>
                </a:solidFill>
              </a:rPr>
              <a:t>Data-Linearization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endParaRPr lang="en-US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2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457200"/>
            <a:ext cx="8229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057400"/>
            <a:ext cx="56388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46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Pointer-Chasing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u="sng" dirty="0"/>
              <a:t>Key</a:t>
            </a:r>
            <a:r>
              <a:rPr lang="en-US" sz="2600" dirty="0"/>
              <a:t>:</a:t>
            </a:r>
          </a:p>
          <a:p>
            <a:r>
              <a:rPr lang="en-US" sz="2600" dirty="0" err="1">
                <a:solidFill>
                  <a:srgbClr val="0000FF"/>
                </a:solidFill>
              </a:rPr>
              <a:t>n</a:t>
            </a:r>
            <a:r>
              <a:rPr lang="en-US" sz="2600" baseline="-25000" dirty="0" err="1">
                <a:solidFill>
                  <a:srgbClr val="0000FF"/>
                </a:solidFill>
              </a:rPr>
              <a:t>i</a:t>
            </a:r>
            <a:r>
              <a:rPr lang="en-US" sz="2600" dirty="0">
                <a:solidFill>
                  <a:srgbClr val="0000FF"/>
                </a:solidFill>
              </a:rPr>
              <a:t> needs to know &amp;</a:t>
            </a:r>
            <a:r>
              <a:rPr lang="en-US" sz="2600" dirty="0" err="1">
                <a:solidFill>
                  <a:srgbClr val="0000FF"/>
                </a:solidFill>
              </a:rPr>
              <a:t>n</a:t>
            </a:r>
            <a:r>
              <a:rPr lang="en-US" sz="2600" baseline="-25000" dirty="0" err="1">
                <a:solidFill>
                  <a:srgbClr val="0000FF"/>
                </a:solidFill>
              </a:rPr>
              <a:t>i+d</a:t>
            </a:r>
            <a:r>
              <a:rPr lang="en-US" sz="2600" dirty="0">
                <a:solidFill>
                  <a:srgbClr val="0000FF"/>
                </a:solidFill>
              </a:rPr>
              <a:t> without referencing the d-1 intermediate nodes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u="sng" dirty="0"/>
              <a:t>Our proposals</a:t>
            </a:r>
            <a:r>
              <a:rPr lang="en-US" sz="2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use </a:t>
            </a:r>
            <a:r>
              <a:rPr lang="en-US" sz="2600" i="1" dirty="0">
                <a:solidFill>
                  <a:srgbClr val="0000FF"/>
                </a:solidFill>
              </a:rPr>
              <a:t>existing</a:t>
            </a:r>
            <a:r>
              <a:rPr lang="en-US" sz="2600" dirty="0"/>
              <a:t> pointer(s) in </a:t>
            </a:r>
            <a:r>
              <a:rPr lang="en-US" sz="2600" dirty="0" err="1"/>
              <a:t>n</a:t>
            </a:r>
            <a:r>
              <a:rPr lang="en-US" sz="2600" baseline="-25000" dirty="0" err="1"/>
              <a:t>i</a:t>
            </a:r>
            <a:r>
              <a:rPr lang="en-US" sz="2600" dirty="0"/>
              <a:t> to approximate &amp;</a:t>
            </a:r>
            <a:r>
              <a:rPr lang="en-US" sz="2600" dirty="0" err="1"/>
              <a:t>n</a:t>
            </a:r>
            <a:r>
              <a:rPr lang="en-US" sz="2600" baseline="-25000" dirty="0" err="1"/>
              <a:t>i+d</a:t>
            </a:r>
            <a:endParaRPr lang="en-US" sz="2600" baseline="-25000" dirty="0"/>
          </a:p>
          <a:p>
            <a:pPr lvl="1"/>
            <a:r>
              <a:rPr lang="en-US" sz="2600" dirty="0">
                <a:solidFill>
                  <a:srgbClr val="FF3399"/>
                </a:solidFill>
              </a:rPr>
              <a:t>Greedy </a:t>
            </a:r>
            <a:r>
              <a:rPr lang="en-US" sz="2600" dirty="0" err="1">
                <a:solidFill>
                  <a:srgbClr val="FF3399"/>
                </a:solidFill>
              </a:rPr>
              <a:t>Prefetching</a:t>
            </a:r>
            <a:endParaRPr lang="en-US" sz="2600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600" dirty="0"/>
              <a:t>add </a:t>
            </a:r>
            <a:r>
              <a:rPr lang="en-US" sz="2600" i="1" dirty="0">
                <a:solidFill>
                  <a:srgbClr val="0000FF"/>
                </a:solidFill>
              </a:rPr>
              <a:t>new</a:t>
            </a:r>
            <a:r>
              <a:rPr lang="en-US" sz="2600" dirty="0"/>
              <a:t> pointer(s) to </a:t>
            </a:r>
            <a:r>
              <a:rPr lang="en-US" sz="2600" dirty="0" err="1"/>
              <a:t>n</a:t>
            </a:r>
            <a:r>
              <a:rPr lang="en-US" sz="2600" baseline="-25000" dirty="0" err="1"/>
              <a:t>i</a:t>
            </a:r>
            <a:r>
              <a:rPr lang="en-US" sz="2600" dirty="0"/>
              <a:t> to approximate &amp;</a:t>
            </a:r>
            <a:r>
              <a:rPr lang="en-US" sz="2600" dirty="0" err="1"/>
              <a:t>n</a:t>
            </a:r>
            <a:r>
              <a:rPr lang="en-US" sz="2600" baseline="-25000" dirty="0" err="1"/>
              <a:t>i+d</a:t>
            </a:r>
            <a:endParaRPr lang="en-US" sz="2600" baseline="-25000" dirty="0"/>
          </a:p>
          <a:p>
            <a:pPr lvl="1"/>
            <a:r>
              <a:rPr lang="en-US" sz="2600" dirty="0">
                <a:solidFill>
                  <a:srgbClr val="FF3399"/>
                </a:solidFill>
              </a:rPr>
              <a:t>History-Pointer </a:t>
            </a:r>
            <a:r>
              <a:rPr lang="en-US" sz="2600" dirty="0" err="1">
                <a:solidFill>
                  <a:srgbClr val="FF3399"/>
                </a:solidFill>
              </a:rPr>
              <a:t>Prefetching</a:t>
            </a:r>
            <a:endParaRPr lang="en-US" sz="2600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600" dirty="0"/>
              <a:t>compute &amp;</a:t>
            </a:r>
            <a:r>
              <a:rPr lang="en-US" sz="2600" dirty="0" err="1"/>
              <a:t>n</a:t>
            </a:r>
            <a:r>
              <a:rPr lang="en-US" sz="2600" baseline="-25000" dirty="0" err="1"/>
              <a:t>i+d</a:t>
            </a:r>
            <a:r>
              <a:rPr lang="en-US" sz="2600" dirty="0"/>
              <a:t> </a:t>
            </a:r>
            <a:r>
              <a:rPr lang="en-US" sz="2600" i="1" dirty="0">
                <a:solidFill>
                  <a:srgbClr val="0000FF"/>
                </a:solidFill>
              </a:rPr>
              <a:t>directly</a:t>
            </a:r>
            <a:r>
              <a:rPr lang="en-US" sz="2600" dirty="0"/>
              <a:t> from &amp;</a:t>
            </a:r>
            <a:r>
              <a:rPr lang="en-US" sz="2600" dirty="0" err="1"/>
              <a:t>n</a:t>
            </a:r>
            <a:r>
              <a:rPr lang="en-US" sz="2600" baseline="-25000" dirty="0" err="1"/>
              <a:t>i</a:t>
            </a:r>
            <a:r>
              <a:rPr lang="en-US" sz="2600" dirty="0"/>
              <a:t> (no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deref</a:t>
            </a:r>
            <a:r>
              <a:rPr lang="en-US" sz="2600" dirty="0"/>
              <a:t>)</a:t>
            </a:r>
            <a:endParaRPr lang="en-US" sz="2600" baseline="-25000" dirty="0"/>
          </a:p>
          <a:p>
            <a:pPr lvl="1"/>
            <a:r>
              <a:rPr lang="en-US" sz="2600" dirty="0">
                <a:solidFill>
                  <a:srgbClr val="FF3399"/>
                </a:solidFill>
              </a:rPr>
              <a:t>History-Pointer </a:t>
            </a:r>
            <a:r>
              <a:rPr lang="en-US" sz="2600" dirty="0" err="1">
                <a:solidFill>
                  <a:srgbClr val="FF3399"/>
                </a:solidFill>
              </a:rPr>
              <a:t>Prefetching</a:t>
            </a:r>
            <a:endParaRPr lang="en-US" sz="2600" dirty="0">
              <a:solidFill>
                <a:srgbClr val="FF3399"/>
              </a:solidFill>
            </a:endParaRP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8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Prefetch</a:t>
            </a:r>
            <a:r>
              <a:rPr lang="en-US" dirty="0">
                <a:solidFill>
                  <a:srgbClr val="0000FF"/>
                </a:solidFill>
              </a:rPr>
              <a:t> all neighboring nodes </a:t>
            </a:r>
            <a:r>
              <a:rPr lang="en-US" dirty="0"/>
              <a:t>(simplified definition)</a:t>
            </a:r>
          </a:p>
          <a:p>
            <a:pPr lvl="1"/>
            <a:r>
              <a:rPr lang="en-US" dirty="0"/>
              <a:t>only one will be followed by the immediate control flow</a:t>
            </a:r>
          </a:p>
          <a:p>
            <a:pPr lvl="1"/>
            <a:r>
              <a:rPr lang="en-US" dirty="0"/>
              <a:t>hopefully, we will visit other neighbors later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Reasonably effective in practice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FF3399"/>
                </a:solidFill>
              </a:rPr>
              <a:t>little control over the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r>
              <a:rPr lang="en-US" dirty="0">
                <a:solidFill>
                  <a:srgbClr val="FF3399"/>
                </a:solidFill>
              </a:rPr>
              <a:t>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4726" y="2286000"/>
            <a:ext cx="398587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95400" y="2438400"/>
            <a:ext cx="3023585" cy="236988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preorder(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t){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(t != NULL){</a:t>
            </a:r>
          </a:p>
          <a:p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(t-&gt;left);</a:t>
            </a:r>
          </a:p>
          <a:p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(t-&gt;right);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process(t-&gt;data);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preorder(t-&gt;left);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preorder(t-&gt;right);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3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History-Pointer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02" y="126831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 new pointer(s) to each node</a:t>
            </a:r>
          </a:p>
          <a:p>
            <a:pPr lvl="1"/>
            <a:r>
              <a:rPr lang="en-US" dirty="0"/>
              <a:t>history-pointers are obtained from some recent traversal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Trade space &amp; time for </a:t>
            </a:r>
            <a:r>
              <a:rPr lang="en-US" dirty="0">
                <a:solidFill>
                  <a:srgbClr val="FF3399"/>
                </a:solidFill>
              </a:rPr>
              <a:t>better control over </a:t>
            </a:r>
            <a:r>
              <a:rPr lang="en-US" dirty="0" err="1">
                <a:solidFill>
                  <a:srgbClr val="FF3399"/>
                </a:solidFill>
              </a:rPr>
              <a:t>prefetching</a:t>
            </a:r>
            <a:r>
              <a:rPr lang="en-US" dirty="0">
                <a:solidFill>
                  <a:srgbClr val="FF3399"/>
                </a:solidFill>
              </a:rPr>
              <a:t> distances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004" y="1828800"/>
            <a:ext cx="5485196" cy="339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890522"/>
            <a:ext cx="1028700" cy="328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14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Data-Linearization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r>
              <a:rPr lang="en-US" sz="2400" dirty="0"/>
              <a:t>No pointer dereferences are required</a:t>
            </a:r>
          </a:p>
          <a:p>
            <a:r>
              <a:rPr lang="en-US" sz="2400" dirty="0"/>
              <a:t>Map nodes close in the traversal to contiguous memory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79585"/>
            <a:ext cx="5437094" cy="234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520648"/>
            <a:ext cx="7620000" cy="111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5147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</a:t>
            </a:r>
            <a:r>
              <a:rPr lang="en-US" dirty="0" err="1"/>
              <a:t>Prefetching</a:t>
            </a:r>
            <a:r>
              <a:rPr lang="en-US" dirty="0"/>
              <a:t>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552925"/>
              </p:ext>
            </p:extLst>
          </p:nvPr>
        </p:nvGraphicFramePr>
        <p:xfrm>
          <a:off x="533400" y="2209800"/>
          <a:ext cx="815340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History-Pointer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Data-Linearization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Control over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Prefetching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Distance</a:t>
                      </a:r>
                      <a:endParaRPr lang="en-US" sz="16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little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more precise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more precise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Applicability to Recursive 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any 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revisited; changes only slowly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must have a major traversal order; changes only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Overhead in 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Preparing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Prefetch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space +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none in practice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Ease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relatively straightforward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more 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itchFamily="66" charset="0"/>
                        </a:rPr>
                        <a:t>more 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Prefetching</a:t>
            </a:r>
            <a:r>
              <a:rPr lang="en-US" dirty="0"/>
              <a:t> for Arrays: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Tolerating Memory Latency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Prefetching</a:t>
            </a:r>
            <a:r>
              <a:rPr lang="en-US" dirty="0"/>
              <a:t> Compiler Algorithm and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Implications of These Results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34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Propose 3 schemes to overcome the pointer-chasing problem:</a:t>
            </a:r>
          </a:p>
          <a:p>
            <a:pPr lvl="1"/>
            <a:r>
              <a:rPr lang="en-US" dirty="0"/>
              <a:t>Greedy </a:t>
            </a:r>
            <a:r>
              <a:rPr lang="en-US" dirty="0" err="1"/>
              <a:t>Prefetching</a:t>
            </a:r>
            <a:endParaRPr lang="en-US" dirty="0"/>
          </a:p>
          <a:p>
            <a:pPr lvl="1"/>
            <a:r>
              <a:rPr lang="en-US" dirty="0"/>
              <a:t>History-Pointer </a:t>
            </a:r>
            <a:r>
              <a:rPr lang="en-US" dirty="0" err="1"/>
              <a:t>Prefetching</a:t>
            </a:r>
            <a:endParaRPr lang="en-US" dirty="0"/>
          </a:p>
          <a:p>
            <a:pPr lvl="1"/>
            <a:r>
              <a:rPr lang="en-US" dirty="0"/>
              <a:t>Data-Linearization </a:t>
            </a:r>
            <a:r>
              <a:rPr lang="en-US" dirty="0" err="1"/>
              <a:t>Prefetching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Automated greedy </a:t>
            </a:r>
            <a:r>
              <a:rPr lang="en-US" dirty="0" err="1"/>
              <a:t>prefetching</a:t>
            </a:r>
            <a:r>
              <a:rPr lang="en-US" dirty="0"/>
              <a:t> in SUIF</a:t>
            </a:r>
          </a:p>
          <a:p>
            <a:pPr lvl="1"/>
            <a:r>
              <a:rPr lang="en-US" dirty="0"/>
              <a:t>improves performance significantly for half of Olden</a:t>
            </a:r>
          </a:p>
          <a:p>
            <a:pPr lvl="1"/>
            <a:r>
              <a:rPr lang="en-US" dirty="0"/>
              <a:t>memory feedback can further reduce </a:t>
            </a:r>
            <a:r>
              <a:rPr lang="en-US" dirty="0" err="1"/>
              <a:t>prefetch</a:t>
            </a:r>
            <a:r>
              <a:rPr lang="en-US" dirty="0"/>
              <a:t> overhead</a:t>
            </a:r>
          </a:p>
          <a:p>
            <a:endParaRPr lang="en-US" dirty="0"/>
          </a:p>
          <a:p>
            <a:r>
              <a:rPr lang="en-US" dirty="0"/>
              <a:t>The other 2 schemes can outperform greedy in some situations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1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Prefetching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17211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00FF"/>
                </a:solidFill>
              </a:rPr>
              <a:t>Reduce Latency: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3399"/>
                </a:solidFill>
              </a:rPr>
              <a:t>Locality Optimizations</a:t>
            </a:r>
          </a:p>
          <a:p>
            <a:pPr lvl="2"/>
            <a:r>
              <a:rPr lang="en-US" dirty="0"/>
              <a:t>reorder iterations to improve cache reuse</a:t>
            </a:r>
          </a:p>
          <a:p>
            <a:endParaRPr lang="en-US" b="1" dirty="0"/>
          </a:p>
          <a:p>
            <a:pPr>
              <a:buNone/>
            </a:pPr>
            <a:r>
              <a:rPr lang="en-US" b="1" u="sng" dirty="0">
                <a:solidFill>
                  <a:srgbClr val="0000FF"/>
                </a:solidFill>
              </a:rPr>
              <a:t>Tolerate Latency: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FF3399"/>
                </a:solidFill>
              </a:rPr>
              <a:t>Prefetching</a:t>
            </a:r>
            <a:endParaRPr lang="en-US" dirty="0">
              <a:solidFill>
                <a:srgbClr val="FF3399"/>
              </a:solidFill>
            </a:endParaRPr>
          </a:p>
          <a:p>
            <a:pPr lvl="2"/>
            <a:r>
              <a:rPr lang="en-US" dirty="0"/>
              <a:t>move data close to the processor before it is needed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91" y="82778"/>
            <a:ext cx="87582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Tolerating Latency Through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overlap memory accesses</a:t>
            </a:r>
            <a:r>
              <a:rPr lang="en-US" dirty="0"/>
              <a:t> with </a:t>
            </a:r>
            <a:r>
              <a:rPr lang="en-US" dirty="0">
                <a:solidFill>
                  <a:srgbClr val="FF3399"/>
                </a:solidFill>
              </a:rPr>
              <a:t>computation</a:t>
            </a:r>
            <a:r>
              <a:rPr lang="en-US" dirty="0"/>
              <a:t> and </a:t>
            </a:r>
            <a:r>
              <a:rPr lang="en-US" dirty="0">
                <a:solidFill>
                  <a:srgbClr val="FF3399"/>
                </a:solidFill>
              </a:rPr>
              <a:t>other accesses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4026" y="1600200"/>
            <a:ext cx="149174" cy="1066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4026" y="2667000"/>
            <a:ext cx="152400" cy="990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4026" y="3657600"/>
            <a:ext cx="152400" cy="304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4026" y="3962400"/>
            <a:ext cx="152400" cy="990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4026" y="4953000"/>
            <a:ext cx="152400" cy="304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114300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>
                <a:latin typeface="Comic Sans MS" pitchFamily="66" charset="0"/>
              </a:rPr>
              <a:t>Without </a:t>
            </a:r>
            <a:r>
              <a:rPr lang="en-US" sz="1600" u="sng" dirty="0" err="1">
                <a:latin typeface="Comic Sans MS" pitchFamily="66" charset="0"/>
              </a:rPr>
              <a:t>Prefetching</a:t>
            </a:r>
            <a:endParaRPr lang="en-US" sz="1600" u="sng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5193" y="1143000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>
                <a:latin typeface="Comic Sans MS" pitchFamily="66" charset="0"/>
              </a:rPr>
              <a:t>With </a:t>
            </a:r>
            <a:r>
              <a:rPr lang="en-US" sz="1600" u="sng" dirty="0" err="1">
                <a:latin typeface="Comic Sans MS" pitchFamily="66" charset="0"/>
              </a:rPr>
              <a:t>Prefetching</a:t>
            </a:r>
            <a:endParaRPr lang="en-US" sz="1600" u="sng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181100" y="1943100"/>
            <a:ext cx="5334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473" y="170420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itchFamily="66" charset="0"/>
              </a:rPr>
              <a:t>Time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447800" y="2438400"/>
            <a:ext cx="1066800" cy="307777"/>
            <a:chOff x="1447800" y="2438400"/>
            <a:chExt cx="1066800" cy="307777"/>
          </a:xfrm>
        </p:grpSpPr>
        <p:sp>
          <p:nvSpPr>
            <p:cNvPr id="20" name="TextBox 19"/>
            <p:cNvSpPr txBox="1"/>
            <p:nvPr/>
          </p:nvSpPr>
          <p:spPr>
            <a:xfrm>
              <a:off x="1447800" y="2438400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mic Sans MS" pitchFamily="66" charset="0"/>
                </a:rPr>
                <a:t>Load A</a:t>
              </a:r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V="1">
              <a:off x="2207944" y="2590800"/>
              <a:ext cx="306656" cy="14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465433" y="3733800"/>
            <a:ext cx="1051023" cy="307777"/>
            <a:chOff x="1465433" y="3733800"/>
            <a:chExt cx="1051023" cy="307777"/>
          </a:xfrm>
        </p:grpSpPr>
        <p:sp>
          <p:nvSpPr>
            <p:cNvPr id="21" name="TextBox 20"/>
            <p:cNvSpPr txBox="1"/>
            <p:nvPr/>
          </p:nvSpPr>
          <p:spPr>
            <a:xfrm>
              <a:off x="1465433" y="3733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mic Sans MS" pitchFamily="66" charset="0"/>
                </a:rPr>
                <a:t>Load B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209800" y="3886200"/>
              <a:ext cx="306656" cy="14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743200" y="2667000"/>
            <a:ext cx="857927" cy="990600"/>
            <a:chOff x="2743200" y="2667000"/>
            <a:chExt cx="857927" cy="9906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667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819400" y="3657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2780506" y="3466306"/>
              <a:ext cx="3810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43200" y="29718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Fetch A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2819400" y="2819400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743200" y="3962400"/>
            <a:ext cx="840295" cy="990600"/>
            <a:chOff x="2743200" y="3962400"/>
            <a:chExt cx="840295" cy="990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819400" y="39624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819400" y="4953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743200" y="4264223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Fetch B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2782094" y="4761706"/>
              <a:ext cx="3810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2820988" y="4114800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5791200" y="1600200"/>
            <a:ext cx="152400" cy="1066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648200" y="2438400"/>
            <a:ext cx="1066800" cy="307777"/>
            <a:chOff x="1447800" y="2438400"/>
            <a:chExt cx="1066800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1447800" y="2438400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mic Sans MS" pitchFamily="66" charset="0"/>
                </a:rPr>
                <a:t>Load A</a:t>
              </a:r>
            </a:p>
          </p:txBody>
        </p:sp>
        <p:cxnSp>
          <p:nvCxnSpPr>
            <p:cNvPr id="49" name="Straight Arrow Connector 48"/>
            <p:cNvCxnSpPr>
              <a:stCxn id="48" idx="3"/>
            </p:cNvCxnSpPr>
            <p:nvPr/>
          </p:nvCxnSpPr>
          <p:spPr>
            <a:xfrm flipV="1">
              <a:off x="2207944" y="2590800"/>
              <a:ext cx="306656" cy="14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791200" y="2667000"/>
            <a:ext cx="152400" cy="304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200" y="2971800"/>
            <a:ext cx="152400" cy="304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665833" y="2740223"/>
            <a:ext cx="1049167" cy="307777"/>
            <a:chOff x="1465433" y="2438400"/>
            <a:chExt cx="1049167" cy="307777"/>
          </a:xfrm>
        </p:grpSpPr>
        <p:sp>
          <p:nvSpPr>
            <p:cNvPr id="53" name="TextBox 52"/>
            <p:cNvSpPr txBox="1"/>
            <p:nvPr/>
          </p:nvSpPr>
          <p:spPr>
            <a:xfrm>
              <a:off x="1465433" y="24384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mic Sans MS" pitchFamily="66" charset="0"/>
                </a:rPr>
                <a:t>Load B</a:t>
              </a:r>
            </a:p>
          </p:txBody>
        </p:sp>
        <p:cxnSp>
          <p:nvCxnSpPr>
            <p:cNvPr id="54" name="Straight Arrow Connector 53"/>
            <p:cNvCxnSpPr>
              <a:stCxn id="53" idx="3"/>
            </p:cNvCxnSpPr>
            <p:nvPr/>
          </p:nvCxnSpPr>
          <p:spPr>
            <a:xfrm flipV="1">
              <a:off x="2207944" y="2590801"/>
              <a:ext cx="306656" cy="1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90730" y="1447800"/>
            <a:ext cx="1424270" cy="307777"/>
            <a:chOff x="1090330" y="2438400"/>
            <a:chExt cx="1424270" cy="307777"/>
          </a:xfrm>
        </p:grpSpPr>
        <p:sp>
          <p:nvSpPr>
            <p:cNvPr id="56" name="TextBox 55"/>
            <p:cNvSpPr txBox="1"/>
            <p:nvPr/>
          </p:nvSpPr>
          <p:spPr>
            <a:xfrm>
              <a:off x="1090330" y="2438400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Comic Sans MS" pitchFamily="66" charset="0"/>
                </a:rPr>
                <a:t>Prefetch</a:t>
              </a:r>
              <a:r>
                <a:rPr lang="en-US" sz="1400" dirty="0">
                  <a:latin typeface="Comic Sans MS" pitchFamily="66" charset="0"/>
                </a:rPr>
                <a:t> A</a:t>
              </a:r>
            </a:p>
          </p:txBody>
        </p:sp>
        <p:cxnSp>
          <p:nvCxnSpPr>
            <p:cNvPr id="57" name="Straight Arrow Connector 56"/>
            <p:cNvCxnSpPr>
              <a:stCxn id="56" idx="3"/>
            </p:cNvCxnSpPr>
            <p:nvPr/>
          </p:nvCxnSpPr>
          <p:spPr>
            <a:xfrm flipV="1">
              <a:off x="2207944" y="2590801"/>
              <a:ext cx="306656" cy="1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308363" y="1676400"/>
            <a:ext cx="1406637" cy="307777"/>
            <a:chOff x="1107963" y="2288977"/>
            <a:chExt cx="1406637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1107963" y="2288977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Comic Sans MS" pitchFamily="66" charset="0"/>
                </a:rPr>
                <a:t>Prefetch</a:t>
              </a:r>
              <a:r>
                <a:rPr lang="en-US" sz="1400" dirty="0">
                  <a:latin typeface="Comic Sans MS" pitchFamily="66" charset="0"/>
                </a:rPr>
                <a:t> B</a:t>
              </a:r>
            </a:p>
          </p:txBody>
        </p:sp>
        <p:cxnSp>
          <p:nvCxnSpPr>
            <p:cNvPr id="61" name="Straight Arrow Connector 60"/>
            <p:cNvCxnSpPr>
              <a:stCxn id="60" idx="3"/>
            </p:cNvCxnSpPr>
            <p:nvPr/>
          </p:nvCxnSpPr>
          <p:spPr>
            <a:xfrm flipV="1">
              <a:off x="2207944" y="2441378"/>
              <a:ext cx="306656" cy="1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43600" y="1600200"/>
            <a:ext cx="857927" cy="990600"/>
            <a:chOff x="2743200" y="2667000"/>
            <a:chExt cx="857927" cy="9906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19400" y="2667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19400" y="3657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>
              <a:off x="2780506" y="3466306"/>
              <a:ext cx="3810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43200" y="297180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Fetch A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2819400" y="2819400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05600" y="1828800"/>
            <a:ext cx="840295" cy="990600"/>
            <a:chOff x="2743200" y="3962400"/>
            <a:chExt cx="840295" cy="9906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819400" y="39624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819400" y="4953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43200" y="4264223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itchFamily="66" charset="0"/>
                </a:rPr>
                <a:t>Fetch B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5400000">
              <a:off x="2782094" y="4761706"/>
              <a:ext cx="3810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2820988" y="4114800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953000" y="40386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81600" y="4191000"/>
            <a:ext cx="152400" cy="3048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410200" y="418802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Executing Instructions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81600" y="4572000"/>
            <a:ext cx="1524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410200" y="456902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Stalled Waiting for Data</a:t>
            </a:r>
          </a:p>
        </p:txBody>
      </p:sp>
    </p:spTree>
    <p:extLst>
      <p:ext uri="{BB962C8B-B14F-4D97-AF65-F5344CB8AC3E}">
        <p14:creationId xmlns:p14="http://schemas.microsoft.com/office/powerpoint/2010/main" val="18725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6" grpId="0"/>
      <p:bldP spid="44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Cache Blocks:</a:t>
            </a:r>
          </a:p>
          <a:p>
            <a:r>
              <a:rPr lang="en-US" dirty="0"/>
              <a:t>(-) limited to unit-stride accesses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u="sng" dirty="0" err="1">
                <a:solidFill>
                  <a:srgbClr val="0000FF"/>
                </a:solidFill>
              </a:rPr>
              <a:t>Nonblocking</a:t>
            </a:r>
            <a:r>
              <a:rPr lang="en-US" u="sng" dirty="0">
                <a:solidFill>
                  <a:srgbClr val="0000FF"/>
                </a:solidFill>
              </a:rPr>
              <a:t> Loads: </a:t>
            </a:r>
          </a:p>
          <a:p>
            <a:r>
              <a:rPr lang="en-US" dirty="0"/>
              <a:t>(-) limited ability to move back before use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Hardware-Controlled </a:t>
            </a:r>
            <a:r>
              <a:rPr lang="en-US" u="sng" dirty="0" err="1">
                <a:solidFill>
                  <a:srgbClr val="0000FF"/>
                </a:solidFill>
              </a:rPr>
              <a:t>Prefetching</a:t>
            </a:r>
            <a:r>
              <a:rPr lang="en-US" u="sng" dirty="0">
                <a:solidFill>
                  <a:srgbClr val="0000FF"/>
                </a:solidFill>
              </a:rPr>
              <a:t>:</a:t>
            </a:r>
          </a:p>
          <a:p>
            <a:r>
              <a:rPr lang="en-US" dirty="0"/>
              <a:t>(-) limited to constant-strides and by branch prediction</a:t>
            </a:r>
          </a:p>
          <a:p>
            <a:r>
              <a:rPr lang="en-US" dirty="0"/>
              <a:t>(+) no instruction overhead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Software-Controlled </a:t>
            </a:r>
            <a:r>
              <a:rPr lang="en-US" u="sng" dirty="0" err="1">
                <a:solidFill>
                  <a:srgbClr val="0000FF"/>
                </a:solidFill>
              </a:rPr>
              <a:t>Prefetching</a:t>
            </a:r>
            <a:r>
              <a:rPr lang="en-US" u="sng" dirty="0">
                <a:solidFill>
                  <a:srgbClr val="0000FF"/>
                </a:solidFill>
              </a:rPr>
              <a:t>:</a:t>
            </a:r>
          </a:p>
          <a:p>
            <a:r>
              <a:rPr lang="en-US" dirty="0"/>
              <a:t>(-) software sophistication and overhead</a:t>
            </a:r>
          </a:p>
          <a:p>
            <a:r>
              <a:rPr lang="en-US" dirty="0"/>
              <a:t>(+) minimal hardware support and broader coverage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Domain of Applicability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Improvement</a:t>
            </a:r>
          </a:p>
          <a:p>
            <a:pPr lvl="1"/>
            <a:r>
              <a:rPr lang="en-US" dirty="0"/>
              <a:t>maximize benefit</a:t>
            </a:r>
          </a:p>
          <a:p>
            <a:pPr lvl="1"/>
            <a:r>
              <a:rPr lang="en-US" dirty="0"/>
              <a:t>minimize overhead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9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Prefetching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FF3399"/>
                </a:solidFill>
              </a:rPr>
              <a:t>possible</a:t>
            </a:r>
            <a:r>
              <a:rPr lang="en-US" dirty="0"/>
              <a:t> only if addresses can be determined ahead of time</a:t>
            </a:r>
          </a:p>
          <a:p>
            <a:pPr>
              <a:buNone/>
            </a:pPr>
            <a:r>
              <a:rPr lang="en-US" i="1" dirty="0">
                <a:solidFill>
                  <a:srgbClr val="FF3399"/>
                </a:solidFill>
              </a:rPr>
              <a:t>coverage factor</a:t>
            </a:r>
            <a:r>
              <a:rPr lang="en-US" dirty="0"/>
              <a:t> = fraction of misses that are </a:t>
            </a:r>
            <a:r>
              <a:rPr lang="en-US" dirty="0" err="1"/>
              <a:t>prefetched</a:t>
            </a:r>
            <a:endParaRPr lang="en-US" dirty="0"/>
          </a:p>
          <a:p>
            <a:pPr>
              <a:buNone/>
            </a:pPr>
            <a:r>
              <a:rPr lang="en-US" i="1" dirty="0">
                <a:solidFill>
                  <a:srgbClr val="FF3399"/>
                </a:solidFill>
              </a:rPr>
              <a:t>unnecessary</a:t>
            </a:r>
            <a:r>
              <a:rPr lang="en-US" dirty="0"/>
              <a:t> if data is already in the cache</a:t>
            </a:r>
          </a:p>
          <a:p>
            <a:pPr>
              <a:buNone/>
            </a:pPr>
            <a:r>
              <a:rPr lang="en-US" i="1" dirty="0">
                <a:solidFill>
                  <a:srgbClr val="FF3399"/>
                </a:solidFill>
              </a:rPr>
              <a:t>effective</a:t>
            </a:r>
            <a:r>
              <a:rPr lang="en-US" dirty="0"/>
              <a:t> if data is in the cache when later referenced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Analysis</a:t>
            </a:r>
            <a:r>
              <a:rPr lang="en-US" dirty="0"/>
              <a:t>:  what to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maximize coverage factor</a:t>
            </a:r>
          </a:p>
          <a:p>
            <a:pPr lvl="1"/>
            <a:r>
              <a:rPr lang="en-US" dirty="0"/>
              <a:t>minimize unnecessary </a:t>
            </a:r>
            <a:r>
              <a:rPr lang="en-US" dirty="0" err="1"/>
              <a:t>prefetches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Scheduling</a:t>
            </a:r>
            <a:r>
              <a:rPr lang="en-US" dirty="0"/>
              <a:t>:  when/how to schedule </a:t>
            </a:r>
            <a:r>
              <a:rPr lang="en-US" dirty="0" err="1"/>
              <a:t>prefetches</a:t>
            </a:r>
            <a:endParaRPr lang="en-US" dirty="0"/>
          </a:p>
          <a:p>
            <a:pPr lvl="1"/>
            <a:r>
              <a:rPr lang="en-US" dirty="0"/>
              <a:t>maximize effectiveness</a:t>
            </a:r>
          </a:p>
          <a:p>
            <a:pPr lvl="1"/>
            <a:r>
              <a:rPr lang="en-US" dirty="0"/>
              <a:t>minimize overhead per </a:t>
            </a:r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f}(\vec{\imath}) = H\vec{\imath}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65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r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3"/>
  <p:tag name="PICTUREFILESIZE" val="7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c}&#10;\left[\begin{array}{cc}0&amp;1\\0&amp;0\end{array}\right]&#10;\left[\begin{array}{c}i_1\\j_1\end{array}\right] +&#10; \left[\begin{array}{c}1\\0\end{array}\right]&#10;=&#10;\left[\begin{array}{cc}0&amp;1\\0&amp;0\end{array}\right]&#10;\left[\begin{array}{c}i_2\\j_2\end{array}\right] +&#10; \left[\begin{array}{c}1\\0\end{array}\right] \vspace{0.2in} \\&#10;\left[\begin{array}{cc}0&amp;1\\0&amp;0\end{array}\right]&#10;\left[\begin{array}{c}i_1-i_2\\j_1-j_2\end{array}\right]&#10;=&#10;\left[\begin{array}{cc}0\\0\end{array}\right]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448"/>
  <p:tag name="PICTUREFILESIZE" val="361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1\\0&amp;0\end{array}\right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32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rcl}&#10; \mbox{\tt A[i][j]} &amp; = &amp; \mbox{\tt A}\left(\left[\begin{array}{cc}1 &amp; 0\\0&amp;1\end{array}\right]&#10; \left[\begin{array}{c}i\\j\end{array}\right] +&#10; \left[\begin{array}{c}0\\0\end{array}\right]\right) \vspace{0.1in} \\&#10; \mbox{\tt B[j][0]} &amp; = &amp; \mbox{\tt B}\left(\left[\begin{array}{cc}0&amp;1\\0&amp;0\end{array}\right]&#10; \left[\begin{array}{c}i\\j\end{array}\right] +&#10; \left[\begin{array}{c}0\\0\end{array}\right]\right) \vspace{0.1in} \\&#10; \mbox{\tt B[j+1][0]} &amp; = &amp; \mbox{\tt B}\left(\left[\begin{array}{cc}0&amp;1\\0&amp;0\end{array}\right]&#10; \left[\begin{array}{c}i\\j\end{array}\right] +&#10; \left[\begin{array}{c}1\\0\end{array}\right]\right)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488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\vec{\imath}_1 + \vec{c} = H\vec{\imath}_2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68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\imath}_1-\vec{\imath}_2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4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r}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91"/>
  <p:tag name="PICTUREFILESIZE" val="43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2457</Words>
  <Application>Microsoft Office PowerPoint</Application>
  <PresentationFormat>On-screen Show (4:3)</PresentationFormat>
  <Paragraphs>554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Comic Sans MS</vt:lpstr>
      <vt:lpstr>Courier New</vt:lpstr>
      <vt:lpstr>Garamond</vt:lpstr>
      <vt:lpstr>Gill Sans MT</vt:lpstr>
      <vt:lpstr>Tahoma</vt:lpstr>
      <vt:lpstr>Wingdings</vt:lpstr>
      <vt:lpstr>SAFARI_Template</vt:lpstr>
      <vt:lpstr>1_Edge</vt:lpstr>
      <vt:lpstr>Office Theme</vt:lpstr>
      <vt:lpstr>Acrobat Document</vt:lpstr>
      <vt:lpstr>CSC D70:  Compiler Optimization Prefetching</vt:lpstr>
      <vt:lpstr>No Lecture on April 5th </vt:lpstr>
      <vt:lpstr>The Memory Latency Problem</vt:lpstr>
      <vt:lpstr>Prefetching for Arrays: Overview</vt:lpstr>
      <vt:lpstr>Coping with Memory Latency</vt:lpstr>
      <vt:lpstr>Tolerating Latency Through Prefetching</vt:lpstr>
      <vt:lpstr>Types of Prefetching</vt:lpstr>
      <vt:lpstr>Prefetching Goals</vt:lpstr>
      <vt:lpstr>Prefetching Concepts</vt:lpstr>
      <vt:lpstr>Reducing Prefetching Overhead</vt:lpstr>
      <vt:lpstr>Compiler Algorithm</vt:lpstr>
      <vt:lpstr>Steps in Locality Analysis</vt:lpstr>
      <vt:lpstr>Data Locality Example</vt:lpstr>
      <vt:lpstr>Reuse Analysis: Representation</vt:lpstr>
      <vt:lpstr>Finding Temporal Reuse</vt:lpstr>
      <vt:lpstr>Temporal Reuse Example</vt:lpstr>
      <vt:lpstr>Prefetch Predicate</vt:lpstr>
      <vt:lpstr>Compiler Algorithm</vt:lpstr>
      <vt:lpstr>Loop Splitting</vt:lpstr>
      <vt:lpstr>Software Pipelining</vt:lpstr>
      <vt:lpstr>Example Revisited</vt:lpstr>
      <vt:lpstr>Prefetching Indirections</vt:lpstr>
      <vt:lpstr>Software Pipelining for Indirections</vt:lpstr>
      <vt:lpstr>Summary of Results</vt:lpstr>
      <vt:lpstr>Prefetching for Arrays: Concluding Remarks</vt:lpstr>
      <vt:lpstr>Prefetching for Recursive Data Structures</vt:lpstr>
      <vt:lpstr>Recursive Data Structures</vt:lpstr>
      <vt:lpstr>Overview</vt:lpstr>
      <vt:lpstr>Scheduling Prefetches for Recursive Data Structures</vt:lpstr>
      <vt:lpstr>Performance without Prefetching</vt:lpstr>
      <vt:lpstr>Prefetching One Node Ahead</vt:lpstr>
      <vt:lpstr>Prefetching Three Nodes Ahead</vt:lpstr>
      <vt:lpstr>Our Goal: Fully Hide Latency</vt:lpstr>
      <vt:lpstr>Overview</vt:lpstr>
      <vt:lpstr>Pointer-Chasing Problem</vt:lpstr>
      <vt:lpstr>Greedy Prefetching</vt:lpstr>
      <vt:lpstr>History-Pointer Prefetching</vt:lpstr>
      <vt:lpstr>Data-Linearization Prefetching</vt:lpstr>
      <vt:lpstr>Summary of Prefetching Algorithms</vt:lpstr>
      <vt:lpstr>Conclusions</vt:lpstr>
      <vt:lpstr>CSC D70:  Compiler Optimization Prefetching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2021-03-22T04:15:49Z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