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8"/>
    <p:restoredTop sz="94924" autoAdjust="0"/>
  </p:normalViewPr>
  <p:slideViewPr>
    <p:cSldViewPr snapToGrid="0">
      <p:cViewPr>
        <p:scale>
          <a:sx n="33" d="100"/>
          <a:sy n="33" d="100"/>
        </p:scale>
        <p:origin x="2129" y="-1320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19E4B-E17C-482A-BA35-0B417648D107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4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17072"/>
          <a:stretch/>
        </p:blipFill>
        <p:spPr>
          <a:xfrm>
            <a:off x="792300" y="87089"/>
            <a:ext cx="10512946" cy="204825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Final Year Project 2021								   </a:t>
              </a:r>
              <a:r>
                <a:rPr lang="en-US" sz="4200" b="1" baseline="0" dirty="0" err="1">
                  <a:solidFill>
                    <a:schemeClr val="bg1"/>
                  </a:solidFill>
                </a:rPr>
                <a:t>Haohua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Li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09"/>
            <a:ext cx="18373373" cy="2924625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/>
              <a:t>Smart Parking Space Assignment using Motion Planning 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Department of Electrical and</a:t>
            </a:r>
          </a:p>
          <a:p>
            <a:r>
              <a:rPr lang="en-AU" dirty="0"/>
              <a:t>Computer Systems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0B66F-AEE3-BB4F-B8CF-E3E305EB0CCC}"/>
              </a:ext>
            </a:extLst>
          </p:cNvPr>
          <p:cNvSpPr txBox="1"/>
          <p:nvPr userDrawn="1"/>
        </p:nvSpPr>
        <p:spPr>
          <a:xfrm>
            <a:off x="14047716" y="5694889"/>
            <a:ext cx="6162072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Supervisor: </a:t>
            </a:r>
            <a:r>
              <a:rPr lang="en-AU" sz="3300" b="0" i="0" u="none" strike="noStrike" kern="1200" dirty="0">
                <a:solidFill>
                  <a:schemeClr val="bg1"/>
                </a:solidFill>
                <a:effectLst/>
                <a:latin typeface="Arial" charset="0"/>
                <a:ea typeface="+mn-ea"/>
                <a:cs typeface="Arial" charset="0"/>
              </a:rPr>
              <a:t>Dr. </a:t>
            </a:r>
            <a:r>
              <a:rPr lang="en-AU" sz="3300" b="0" i="0" u="none" strike="noStrike" kern="1200" dirty="0" err="1">
                <a:solidFill>
                  <a:schemeClr val="bg1"/>
                </a:solidFill>
                <a:effectLst/>
                <a:latin typeface="Arial" charset="0"/>
                <a:ea typeface="+mn-ea"/>
                <a:cs typeface="Arial" charset="0"/>
              </a:rPr>
              <a:t>Akansel</a:t>
            </a:r>
            <a:r>
              <a:rPr lang="en-AU" sz="3300" b="0" i="0" u="none" strike="noStrike" kern="1200" dirty="0">
                <a:solidFill>
                  <a:schemeClr val="bg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AU" sz="3300" b="0" i="0" u="none" strike="noStrike" kern="1200" dirty="0" err="1">
                <a:solidFill>
                  <a:schemeClr val="bg1"/>
                </a:solidFill>
                <a:effectLst/>
                <a:latin typeface="Arial" charset="0"/>
                <a:ea typeface="+mn-ea"/>
                <a:cs typeface="Arial" charset="0"/>
              </a:rPr>
              <a:t>Cosgun</a:t>
            </a:r>
            <a:endParaRPr lang="en-AU" sz="3300" b="0" i="0" u="none" strike="noStrike" kern="1200" dirty="0">
              <a:solidFill>
                <a:schemeClr val="bg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F454-A305-234F-829F-DE251AE5771C}"/>
              </a:ext>
            </a:extLst>
          </p:cNvPr>
          <p:cNvSpPr txBox="1"/>
          <p:nvPr userDrawn="1"/>
        </p:nvSpPr>
        <p:spPr>
          <a:xfrm>
            <a:off x="792300" y="8188865"/>
            <a:ext cx="630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 a parking space can be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2A075F9-7916-4A34-88EE-E6681BCC8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31"/>
          <a:stretch/>
        </p:blipFill>
        <p:spPr>
          <a:xfrm>
            <a:off x="16244377" y="22572583"/>
            <a:ext cx="3113872" cy="228340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D84C125-0BDC-4BA4-BA11-8CFC41D87773}"/>
              </a:ext>
            </a:extLst>
          </p:cNvPr>
          <p:cNvSpPr/>
          <p:nvPr/>
        </p:nvSpPr>
        <p:spPr bwMode="auto">
          <a:xfrm>
            <a:off x="16177415" y="22762967"/>
            <a:ext cx="3113872" cy="25084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FA5E16-83E4-455E-B7B6-ECEDEA90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043" y="15321941"/>
            <a:ext cx="6074975" cy="6858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20"/>
            <a:ext cx="16645263" cy="1146890"/>
          </a:xfrm>
        </p:spPr>
        <p:txBody>
          <a:bodyPr/>
          <a:lstStyle/>
          <a:p>
            <a:r>
              <a:rPr lang="en-AU" sz="8000" b="1" dirty="0"/>
              <a:t>Smart Parking Space Assignment using Motion Planning</a:t>
            </a:r>
            <a:endParaRPr lang="en-AU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32558-75BC-418D-906C-E778F78F1170}"/>
              </a:ext>
            </a:extLst>
          </p:cNvPr>
          <p:cNvSpPr txBox="1"/>
          <p:nvPr/>
        </p:nvSpPr>
        <p:spPr>
          <a:xfrm>
            <a:off x="865917" y="7657474"/>
            <a:ext cx="9933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2800" dirty="0"/>
              <a:t>On average Australians will spend 3120 hours on searching for parking spaces in their lifetime according to a study from </a:t>
            </a:r>
            <a:r>
              <a:rPr lang="en-AU" altLang="zh-CN" sz="2800" dirty="0" err="1"/>
              <a:t>Parkhound</a:t>
            </a:r>
            <a:r>
              <a:rPr lang="en-AU" altLang="zh-CN" sz="2800" dirty="0"/>
              <a:t> [1].</a:t>
            </a:r>
            <a:br>
              <a:rPr lang="en-AU" altLang="zh-CN" sz="2800" dirty="0"/>
            </a:br>
            <a:r>
              <a:rPr lang="en-US" altLang="zh-CN" sz="2800" dirty="0"/>
              <a:t>Locating parking spaces for incoming vehicles with sensors installed in the parking lots can save drivers’ time and money/fuel.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C2847-4685-465C-8689-8A077F2AF9D5}"/>
              </a:ext>
            </a:extLst>
          </p:cNvPr>
          <p:cNvSpPr/>
          <p:nvPr/>
        </p:nvSpPr>
        <p:spPr bwMode="auto">
          <a:xfrm>
            <a:off x="788110" y="6879773"/>
            <a:ext cx="9996720" cy="34856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EF381-4154-4418-8A86-10FAA7FC1AC0}"/>
              </a:ext>
            </a:extLst>
          </p:cNvPr>
          <p:cNvSpPr/>
          <p:nvPr/>
        </p:nvSpPr>
        <p:spPr bwMode="auto">
          <a:xfrm>
            <a:off x="796424" y="6904799"/>
            <a:ext cx="9980899" cy="740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476F4-4C95-4643-BBBF-E527C22650A2}"/>
              </a:ext>
            </a:extLst>
          </p:cNvPr>
          <p:cNvSpPr txBox="1"/>
          <p:nvPr/>
        </p:nvSpPr>
        <p:spPr>
          <a:xfrm>
            <a:off x="803933" y="6894026"/>
            <a:ext cx="9980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Motivation</a:t>
            </a:r>
            <a:endParaRPr lang="zh-CN" altLang="en-US" sz="4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9E8DBB-F47A-408D-AF3B-6D33DE108C25}"/>
              </a:ext>
            </a:extLst>
          </p:cNvPr>
          <p:cNvSpPr/>
          <p:nvPr/>
        </p:nvSpPr>
        <p:spPr bwMode="auto">
          <a:xfrm>
            <a:off x="10989564" y="6879772"/>
            <a:ext cx="9573614" cy="3485621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51A06-7E89-4E06-8863-73408C64EDE2}"/>
              </a:ext>
            </a:extLst>
          </p:cNvPr>
          <p:cNvSpPr/>
          <p:nvPr/>
        </p:nvSpPr>
        <p:spPr bwMode="auto">
          <a:xfrm>
            <a:off x="10989564" y="6879774"/>
            <a:ext cx="9573614" cy="769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A495B-401C-4663-897B-FC1D30280F5A}"/>
              </a:ext>
            </a:extLst>
          </p:cNvPr>
          <p:cNvSpPr txBox="1"/>
          <p:nvPr/>
        </p:nvSpPr>
        <p:spPr>
          <a:xfrm>
            <a:off x="10972934" y="6876512"/>
            <a:ext cx="9609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Project Aim</a:t>
            </a:r>
            <a:endParaRPr lang="zh-CN" altLang="en-US" sz="4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26F6D-0153-4D83-8358-5C3A1C5FDF40}"/>
              </a:ext>
            </a:extLst>
          </p:cNvPr>
          <p:cNvSpPr txBox="1"/>
          <p:nvPr/>
        </p:nvSpPr>
        <p:spPr>
          <a:xfrm>
            <a:off x="11052573" y="7754648"/>
            <a:ext cx="951160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Design algorithms that assign empty parking spaces for vehicles coming into the parking lots.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Use motion planning to provide a reference path for incoming vehicles.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7277B-1F2B-4F58-B3D9-6A082DA60136}"/>
              </a:ext>
            </a:extLst>
          </p:cNvPr>
          <p:cNvSpPr/>
          <p:nvPr/>
        </p:nvSpPr>
        <p:spPr bwMode="auto">
          <a:xfrm>
            <a:off x="803935" y="10561860"/>
            <a:ext cx="7958575" cy="355691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A45A8-23F5-41B6-9640-EEC4482DF18F}"/>
              </a:ext>
            </a:extLst>
          </p:cNvPr>
          <p:cNvSpPr/>
          <p:nvPr/>
        </p:nvSpPr>
        <p:spPr bwMode="auto">
          <a:xfrm>
            <a:off x="803934" y="10561858"/>
            <a:ext cx="7958575" cy="8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420F1-866C-4DD8-B159-BBE383C75635}"/>
              </a:ext>
            </a:extLst>
          </p:cNvPr>
          <p:cNvSpPr txBox="1"/>
          <p:nvPr/>
        </p:nvSpPr>
        <p:spPr>
          <a:xfrm>
            <a:off x="803934" y="10593403"/>
            <a:ext cx="7958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Problem/Modelling</a:t>
            </a:r>
            <a:endParaRPr lang="zh-CN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594AA-AE20-4A4B-A728-1EB2D77CEE8D}"/>
              </a:ext>
            </a:extLst>
          </p:cNvPr>
          <p:cNvSpPr txBox="1"/>
          <p:nvPr/>
        </p:nvSpPr>
        <p:spPr>
          <a:xfrm>
            <a:off x="861774" y="11453058"/>
            <a:ext cx="7900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altLang="zh-CN" sz="2800" dirty="0"/>
              <a:t>Assign available parking spaces if vehicles start at random positions in the parking lot.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altLang="zh-CN" sz="2800" dirty="0"/>
              <a:t>Motion planning in multi-vehicle scenarios while the parking lot can not have access to future movements of incoming vehicles. </a:t>
            </a:r>
            <a:endParaRPr lang="en-US" altLang="zh-CN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4DB94C-A0C6-4F27-BC52-DCD1363CB252}"/>
              </a:ext>
            </a:extLst>
          </p:cNvPr>
          <p:cNvSpPr/>
          <p:nvPr/>
        </p:nvSpPr>
        <p:spPr bwMode="auto">
          <a:xfrm>
            <a:off x="802527" y="19068497"/>
            <a:ext cx="14021053" cy="7238321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52A42-02B0-495C-8A34-98A9BF4F5929}"/>
              </a:ext>
            </a:extLst>
          </p:cNvPr>
          <p:cNvSpPr/>
          <p:nvPr/>
        </p:nvSpPr>
        <p:spPr bwMode="auto">
          <a:xfrm>
            <a:off x="802526" y="19068497"/>
            <a:ext cx="14034702" cy="760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4F855-BA17-4975-9106-1063A6EFF575}"/>
              </a:ext>
            </a:extLst>
          </p:cNvPr>
          <p:cNvSpPr txBox="1"/>
          <p:nvPr/>
        </p:nvSpPr>
        <p:spPr>
          <a:xfrm>
            <a:off x="802524" y="19064023"/>
            <a:ext cx="1403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Simulation Results</a:t>
            </a:r>
            <a:endParaRPr lang="zh-CN" altLang="en-US" sz="4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A2EB4-8FC0-4D4A-80CD-1C6905423571}"/>
              </a:ext>
            </a:extLst>
          </p:cNvPr>
          <p:cNvSpPr txBox="1"/>
          <p:nvPr/>
        </p:nvSpPr>
        <p:spPr>
          <a:xfrm>
            <a:off x="904694" y="19869483"/>
            <a:ext cx="13918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/>
              <a:t>We evaluated the performance of our goal assignment algorithms in the simulation environment. For each number of agents (1 to 5 agents), there are 20 scenarios where vehicles start at random positions.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B9BB66-A2A2-4175-91EA-9D108BF9F5BC}"/>
              </a:ext>
            </a:extLst>
          </p:cNvPr>
          <p:cNvSpPr/>
          <p:nvPr/>
        </p:nvSpPr>
        <p:spPr bwMode="auto">
          <a:xfrm>
            <a:off x="795800" y="26553254"/>
            <a:ext cx="14096270" cy="327904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670896-BA8A-411F-A7B9-1121C65F6DE6}"/>
              </a:ext>
            </a:extLst>
          </p:cNvPr>
          <p:cNvSpPr/>
          <p:nvPr/>
        </p:nvSpPr>
        <p:spPr bwMode="auto">
          <a:xfrm>
            <a:off x="794233" y="26567593"/>
            <a:ext cx="14077623" cy="769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DB83AA-56F0-4500-A302-E013CA3895C5}"/>
              </a:ext>
            </a:extLst>
          </p:cNvPr>
          <p:cNvSpPr txBox="1"/>
          <p:nvPr/>
        </p:nvSpPr>
        <p:spPr>
          <a:xfrm>
            <a:off x="839937" y="26553253"/>
            <a:ext cx="14027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Future Work</a:t>
            </a:r>
            <a:endParaRPr lang="zh-CN" altLang="en-US" sz="4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574131-7D4E-41C1-9CE6-C21F8D4B3AF6}"/>
              </a:ext>
            </a:extLst>
          </p:cNvPr>
          <p:cNvSpPr txBox="1"/>
          <p:nvPr/>
        </p:nvSpPr>
        <p:spPr>
          <a:xfrm>
            <a:off x="908439" y="27514298"/>
            <a:ext cx="139837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altLang="zh-CN" sz="2300" dirty="0"/>
              <a:t>“Closed-Loop” goal assignment for dynamic scenarios where vehicles can come in from the entrance and go out of the scene via the exit.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300" dirty="0"/>
              <a:t>Heuristic costs for the distance metric such as obstacle density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300" dirty="0"/>
              <a:t>Improve the motion planning by PRM and space-time A*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300" dirty="0"/>
              <a:t>Improve the motion planning to adapt driver-mixed (human driver and autonomous cars) scenarios. 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300" dirty="0"/>
              <a:t>Compare the performance of greedy and prioritized methods when a large number of agents involves.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32CB0-EE0F-4485-8D2F-80762CEC99FD}"/>
              </a:ext>
            </a:extLst>
          </p:cNvPr>
          <p:cNvSpPr/>
          <p:nvPr/>
        </p:nvSpPr>
        <p:spPr bwMode="auto">
          <a:xfrm>
            <a:off x="8967809" y="10562333"/>
            <a:ext cx="11595369" cy="830285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175BB7-B4EA-456A-8E86-D149D2C5AA14}"/>
              </a:ext>
            </a:extLst>
          </p:cNvPr>
          <p:cNvSpPr/>
          <p:nvPr/>
        </p:nvSpPr>
        <p:spPr bwMode="auto">
          <a:xfrm>
            <a:off x="8967807" y="10560628"/>
            <a:ext cx="11642753" cy="8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024737-31B8-4C3D-8C78-55CFF8EA7638}"/>
              </a:ext>
            </a:extLst>
          </p:cNvPr>
          <p:cNvSpPr txBox="1"/>
          <p:nvPr/>
        </p:nvSpPr>
        <p:spPr>
          <a:xfrm>
            <a:off x="8945694" y="10574035"/>
            <a:ext cx="11681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Approaches</a:t>
            </a:r>
            <a:endParaRPr lang="zh-CN" altLang="en-US" sz="44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3206AF-B6B4-4681-93AF-DF559C6B315E}"/>
              </a:ext>
            </a:extLst>
          </p:cNvPr>
          <p:cNvSpPr/>
          <p:nvPr/>
        </p:nvSpPr>
        <p:spPr bwMode="auto">
          <a:xfrm>
            <a:off x="9372306" y="14167057"/>
            <a:ext cx="10850381" cy="89641"/>
          </a:xfrm>
          <a:prstGeom prst="roundRect">
            <a:avLst>
              <a:gd name="adj" fmla="val 218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7119A-3531-49DD-9A2E-07FCB6A65362}"/>
              </a:ext>
            </a:extLst>
          </p:cNvPr>
          <p:cNvSpPr txBox="1"/>
          <p:nvPr/>
        </p:nvSpPr>
        <p:spPr>
          <a:xfrm>
            <a:off x="9390115" y="11494388"/>
            <a:ext cx="112370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b="1" dirty="0"/>
              <a:t>Parking Space Assignment</a:t>
            </a:r>
            <a:endParaRPr lang="en-US" altLang="zh-CN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C96C3A-5903-49E9-B157-95C9087536CF}"/>
              </a:ext>
            </a:extLst>
          </p:cNvPr>
          <p:cNvSpPr txBox="1"/>
          <p:nvPr/>
        </p:nvSpPr>
        <p:spPr>
          <a:xfrm>
            <a:off x="9372306" y="14206798"/>
            <a:ext cx="109295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AU" altLang="zh-CN" b="1" dirty="0"/>
              <a:t>Distance Metric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The weighted distance for special Euclidean group state space consisting of Cartesian and angular component was used. </a:t>
            </a:r>
            <a:endParaRPr lang="en-US" altLang="zh-C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C159E-96DD-41FC-81E4-EE7019E2ACDD}"/>
              </a:ext>
            </a:extLst>
          </p:cNvPr>
          <p:cNvSpPr txBox="1"/>
          <p:nvPr/>
        </p:nvSpPr>
        <p:spPr>
          <a:xfrm>
            <a:off x="9390115" y="12026945"/>
            <a:ext cx="1078574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altLang="zh-CN" sz="2400" dirty="0"/>
              <a:t>Greedy Distance-Based 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Assign the closest parking space to a vehicle. 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If multiple vehicles have the same goal, assign it to the closest vehicle. </a:t>
            </a:r>
          </a:p>
          <a:p>
            <a:pPr algn="l">
              <a:spcBef>
                <a:spcPts val="600"/>
              </a:spcBef>
            </a:pPr>
            <a:r>
              <a:rPr lang="en-US" altLang="zh-CN" sz="2400" dirty="0"/>
              <a:t>Prioritized Distance-Based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Specify random priorities to vehicles. 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If multiple vehicles have the same goal, assign it to the vehicle has the highest priority.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4C32E14-E892-49D7-9F46-55BECB701354}"/>
              </a:ext>
            </a:extLst>
          </p:cNvPr>
          <p:cNvSpPr/>
          <p:nvPr/>
        </p:nvSpPr>
        <p:spPr bwMode="auto">
          <a:xfrm>
            <a:off x="9372305" y="15995158"/>
            <a:ext cx="10850381" cy="89641"/>
          </a:xfrm>
          <a:prstGeom prst="roundRect">
            <a:avLst>
              <a:gd name="adj" fmla="val 218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41C38-CB52-43CA-AACC-405D4203D2A9}"/>
              </a:ext>
            </a:extLst>
          </p:cNvPr>
          <p:cNvSpPr txBox="1"/>
          <p:nvPr/>
        </p:nvSpPr>
        <p:spPr>
          <a:xfrm>
            <a:off x="9303367" y="16043050"/>
            <a:ext cx="1040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b="1" dirty="0"/>
              <a:t>Motion Planning </a:t>
            </a:r>
            <a:endParaRPr lang="en-US" altLang="zh-CN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0FC958-FBB9-4458-A621-B65FB6AF33C6}"/>
              </a:ext>
            </a:extLst>
          </p:cNvPr>
          <p:cNvSpPr/>
          <p:nvPr/>
        </p:nvSpPr>
        <p:spPr bwMode="auto">
          <a:xfrm>
            <a:off x="9356842" y="11480280"/>
            <a:ext cx="10850381" cy="89641"/>
          </a:xfrm>
          <a:prstGeom prst="roundRect">
            <a:avLst>
              <a:gd name="adj" fmla="val 218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A1643-4437-41B2-912B-ECD7C83F54FA}"/>
              </a:ext>
            </a:extLst>
          </p:cNvPr>
          <p:cNvSpPr txBox="1"/>
          <p:nvPr/>
        </p:nvSpPr>
        <p:spPr>
          <a:xfrm>
            <a:off x="9303367" y="16567188"/>
            <a:ext cx="11237071" cy="224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RRT* is the low-level planning algorithm [2]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Reed </a:t>
            </a:r>
            <a:r>
              <a:rPr lang="en-US" altLang="zh-CN" sz="2000" dirty="0" err="1"/>
              <a:t>Shepp</a:t>
            </a:r>
            <a:r>
              <a:rPr lang="en-US" altLang="zh-CN" sz="2000" dirty="0"/>
              <a:t> steering function to satisfy non-holonomic constraints [3]. 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Generate an initial trajectory from the start to goal position for each vehicle without considering other vehicles. 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In the refining phase, check whether conflicts occur over all time steps. 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If there are conflicts, randomly choose one among affected vehicles to replan while keeping other affected vehicles stopping. </a:t>
            </a:r>
            <a:endParaRPr lang="en-US" altLang="zh-CN" sz="2000" b="1" dirty="0"/>
          </a:p>
        </p:txBody>
      </p:sp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id="{23F30BA5-EC2D-4139-A594-0557F80A4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83626"/>
              </p:ext>
            </p:extLst>
          </p:nvPr>
        </p:nvGraphicFramePr>
        <p:xfrm>
          <a:off x="983904" y="21422469"/>
          <a:ext cx="9401004" cy="41695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8706">
                  <a:extLst>
                    <a:ext uri="{9D8B030D-6E8A-4147-A177-3AD203B41FA5}">
                      <a16:colId xmlns:a16="http://schemas.microsoft.com/office/drawing/2014/main" val="3313824747"/>
                    </a:ext>
                  </a:extLst>
                </a:gridCol>
                <a:gridCol w="2257659">
                  <a:extLst>
                    <a:ext uri="{9D8B030D-6E8A-4147-A177-3AD203B41FA5}">
                      <a16:colId xmlns:a16="http://schemas.microsoft.com/office/drawing/2014/main" val="19471274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755161208"/>
                    </a:ext>
                  </a:extLst>
                </a:gridCol>
                <a:gridCol w="2216726">
                  <a:extLst>
                    <a:ext uri="{9D8B030D-6E8A-4147-A177-3AD203B41FA5}">
                      <a16:colId xmlns:a16="http://schemas.microsoft.com/office/drawing/2014/main" val="1206882064"/>
                    </a:ext>
                  </a:extLst>
                </a:gridCol>
              </a:tblGrid>
              <a:tr h="821035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697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b="1" dirty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697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b="1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697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CN" sz="1600" b="1" dirty="0">
                          <a:solidFill>
                            <a:schemeClr val="tx1"/>
                          </a:solidFill>
                        </a:rPr>
                        <a:t>Improvement Compared to Random (%)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370232"/>
                  </a:ext>
                </a:extLst>
              </a:tr>
              <a:tr h="339612">
                <a:tc rowSpan="3">
                  <a:txBody>
                    <a:bodyPr/>
                    <a:lstStyle/>
                    <a:p>
                      <a:pPr algn="l"/>
                      <a:r>
                        <a:rPr lang="en-AU" altLang="zh-CN" sz="1600" b="1" dirty="0">
                          <a:solidFill>
                            <a:schemeClr val="tx1"/>
                          </a:solidFill>
                        </a:rPr>
                        <a:t>Success Rate (%) 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81.0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76808"/>
                  </a:ext>
                </a:extLst>
              </a:tr>
              <a:tr h="33961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>
                          <a:solidFill>
                            <a:schemeClr val="tx1"/>
                          </a:solidFill>
                        </a:rPr>
                        <a:t>Greedy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93.0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14.8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20773"/>
                  </a:ext>
                </a:extLst>
              </a:tr>
              <a:tr h="33961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Prioritized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91.0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12.4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095523"/>
                  </a:ext>
                </a:extLst>
              </a:tr>
              <a:tr h="138932">
                <a:tc gridSpan="4">
                  <a:txBody>
                    <a:bodyPr/>
                    <a:lstStyle/>
                    <a:p>
                      <a:pPr algn="l"/>
                      <a:endParaRPr lang="zh-CN" altLang="en-US" sz="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10106"/>
                  </a:ext>
                </a:extLst>
              </a:tr>
              <a:tr h="339612">
                <a:tc rowSpan="3">
                  <a:txBody>
                    <a:bodyPr/>
                    <a:lstStyle/>
                    <a:p>
                      <a:pPr algn="l"/>
                      <a:r>
                        <a:rPr lang="en-AU" altLang="zh-CN" sz="1600" b="1" dirty="0">
                          <a:solidFill>
                            <a:schemeClr val="tx1"/>
                          </a:solidFill>
                        </a:rPr>
                        <a:t>Average path length *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74.5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34735"/>
                  </a:ext>
                </a:extLst>
              </a:tr>
              <a:tr h="33961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>
                          <a:solidFill>
                            <a:schemeClr val="tx1"/>
                          </a:solidFill>
                        </a:rPr>
                        <a:t>Greedy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25.8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65.4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13458"/>
                  </a:ext>
                </a:extLst>
              </a:tr>
              <a:tr h="33961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Prioritized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24.7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66.8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023747"/>
                  </a:ext>
                </a:extLst>
              </a:tr>
              <a:tr h="138932">
                <a:tc gridSpan="4">
                  <a:txBody>
                    <a:bodyPr/>
                    <a:lstStyle/>
                    <a:p>
                      <a:pPr algn="l"/>
                      <a:endParaRPr lang="zh-CN" altLang="en-US" sz="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07897"/>
                  </a:ext>
                </a:extLst>
              </a:tr>
              <a:tr h="339612">
                <a:tc rowSpan="3">
                  <a:txBody>
                    <a:bodyPr/>
                    <a:lstStyle/>
                    <a:p>
                      <a:pPr algn="l"/>
                      <a:r>
                        <a:rPr lang="en-AU" altLang="zh-CN" sz="1600" b="1" dirty="0">
                          <a:solidFill>
                            <a:schemeClr val="tx1"/>
                          </a:solidFill>
                        </a:rPr>
                        <a:t>Max path length ** 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>
                          <a:solidFill>
                            <a:schemeClr val="tx1"/>
                          </a:solidFill>
                        </a:rPr>
                        <a:t>Random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105.9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/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36908"/>
                  </a:ext>
                </a:extLst>
              </a:tr>
              <a:tr h="33961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>
                          <a:solidFill>
                            <a:schemeClr val="tx1"/>
                          </a:solidFill>
                        </a:rPr>
                        <a:t>Greedy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39.4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62.8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07175"/>
                  </a:ext>
                </a:extLst>
              </a:tr>
              <a:tr h="351838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Prioritized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>
                          <a:solidFill>
                            <a:schemeClr val="tx1"/>
                          </a:solidFill>
                        </a:rPr>
                        <a:t>35.4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66.6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116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F49158A-6C40-47B8-8DD4-E4500368092B}"/>
              </a:ext>
            </a:extLst>
          </p:cNvPr>
          <p:cNvSpPr txBox="1"/>
          <p:nvPr/>
        </p:nvSpPr>
        <p:spPr>
          <a:xfrm>
            <a:off x="928382" y="25764954"/>
            <a:ext cx="940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AU" altLang="zh-CN" sz="1200" dirty="0"/>
              <a:t>* </a:t>
            </a:r>
            <a:r>
              <a:rPr lang="en-US" altLang="zh-CN" sz="1200" dirty="0"/>
              <a:t>Average path length is the average of average path lengths of all agents among all successful scenarios </a:t>
            </a:r>
          </a:p>
          <a:p>
            <a:pPr algn="l">
              <a:spcBef>
                <a:spcPts val="0"/>
              </a:spcBef>
            </a:pPr>
            <a:r>
              <a:rPr lang="en-US" altLang="zh-CN" sz="1200" dirty="0"/>
              <a:t>** Max path length is the average of longest path lengths of all agents among all successful scenarios. </a:t>
            </a:r>
            <a:endParaRPr lang="en-AU" altLang="zh-C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90168E-859B-41AF-BC74-4B9FE21E058B}"/>
              </a:ext>
            </a:extLst>
          </p:cNvPr>
          <p:cNvSpPr txBox="1"/>
          <p:nvPr/>
        </p:nvSpPr>
        <p:spPr>
          <a:xfrm>
            <a:off x="10522526" y="21390011"/>
            <a:ext cx="419986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AU" altLang="zh-CN" sz="1600" b="1" dirty="0"/>
              <a:t>Notes</a:t>
            </a:r>
            <a:r>
              <a:rPr lang="en-AU" altLang="zh-CN" sz="1600" dirty="0"/>
              <a:t>: 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altLang="zh-CN" sz="1600" dirty="0"/>
              <a:t>In total, there are 20 x 5 x 3 = 300 scenarios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altLang="zh-CN" sz="1600" dirty="0"/>
              <a:t>The simple replanning strategy is incomplete. It tends to fail when a large number of agents involves. 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The prioritized goal assignment only tested up to 120 random sequences of priorities. The number of permutations is factorial </a:t>
            </a:r>
            <a:r>
              <a:rPr lang="zh-CN" altLang="en-US" sz="1600" dirty="0"/>
              <a:t>𝑁</a:t>
            </a:r>
            <a:r>
              <a:rPr lang="en-US" altLang="zh-CN" sz="1600" dirty="0"/>
              <a:t>! It is not practical to test all permutations for a large </a:t>
            </a:r>
            <a:r>
              <a:rPr lang="zh-CN" altLang="en-US" sz="1600" dirty="0"/>
              <a:t>𝑁</a:t>
            </a:r>
            <a:r>
              <a:rPr lang="en-US" altLang="zh-CN" sz="1600" dirty="0"/>
              <a:t>. </a:t>
            </a:r>
            <a:endParaRPr lang="en-AU" altLang="zh-CN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39C33-9F74-461A-8A82-7FCFBC48A05E}"/>
              </a:ext>
            </a:extLst>
          </p:cNvPr>
          <p:cNvSpPr/>
          <p:nvPr/>
        </p:nvSpPr>
        <p:spPr bwMode="auto">
          <a:xfrm>
            <a:off x="808639" y="14273742"/>
            <a:ext cx="7958576" cy="459144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CE77CC-48D5-43BA-828C-BB65B39557D9}"/>
              </a:ext>
            </a:extLst>
          </p:cNvPr>
          <p:cNvSpPr/>
          <p:nvPr/>
        </p:nvSpPr>
        <p:spPr bwMode="auto">
          <a:xfrm>
            <a:off x="808638" y="14273741"/>
            <a:ext cx="7958576" cy="8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CAA742-EA8F-46EB-AC40-B030197FC6EB}"/>
              </a:ext>
            </a:extLst>
          </p:cNvPr>
          <p:cNvSpPr txBox="1"/>
          <p:nvPr/>
        </p:nvSpPr>
        <p:spPr>
          <a:xfrm>
            <a:off x="759604" y="14290196"/>
            <a:ext cx="811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Implementation</a:t>
            </a:r>
            <a:endParaRPr lang="zh-CN" altLang="en-US" sz="4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7A4CBF-E764-4109-8CC6-B25442D0CE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82" t="19979"/>
          <a:stretch/>
        </p:blipFill>
        <p:spPr>
          <a:xfrm>
            <a:off x="1071048" y="15408014"/>
            <a:ext cx="3114246" cy="14568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90203F-4E78-4451-9079-AAF473014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830" y="16071935"/>
            <a:ext cx="1555470" cy="158577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972D2A5-5899-45A1-9B33-FE1D94FB58FF}"/>
              </a:ext>
            </a:extLst>
          </p:cNvPr>
          <p:cNvSpPr txBox="1"/>
          <p:nvPr/>
        </p:nvSpPr>
        <p:spPr>
          <a:xfrm>
            <a:off x="843476" y="17640554"/>
            <a:ext cx="3569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AU" altLang="zh-CN" sz="2000" b="1" dirty="0"/>
              <a:t>Python</a:t>
            </a:r>
            <a:r>
              <a:rPr lang="en-AU" altLang="zh-CN" sz="2000" dirty="0"/>
              <a:t> </a:t>
            </a:r>
          </a:p>
          <a:p>
            <a:pPr>
              <a:spcBef>
                <a:spcPts val="0"/>
              </a:spcBef>
            </a:pPr>
            <a:r>
              <a:rPr lang="en-AU" altLang="zh-CN" sz="2000" dirty="0"/>
              <a:t>Parking Environment Creator </a:t>
            </a:r>
          </a:p>
          <a:p>
            <a:pPr>
              <a:spcBef>
                <a:spcPts val="0"/>
              </a:spcBef>
            </a:pPr>
            <a:r>
              <a:rPr lang="en-AU" altLang="zh-CN" sz="2000" dirty="0"/>
              <a:t>Visualization + Animation</a:t>
            </a:r>
            <a:endParaRPr lang="zh-CN" altLang="en-US" sz="2000" dirty="0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0B1BF98A-F8E3-4E02-BB92-32B5B9F483C8}"/>
              </a:ext>
            </a:extLst>
          </p:cNvPr>
          <p:cNvSpPr/>
          <p:nvPr/>
        </p:nvSpPr>
        <p:spPr bwMode="auto">
          <a:xfrm>
            <a:off x="4474590" y="16494976"/>
            <a:ext cx="558527" cy="558527"/>
          </a:xfrm>
          <a:prstGeom prst="plus">
            <a:avLst>
              <a:gd name="adj" fmla="val 4329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1D9351-E5BD-41A6-9FE7-7852D127B6A5}"/>
              </a:ext>
            </a:extLst>
          </p:cNvPr>
          <p:cNvSpPr/>
          <p:nvPr/>
        </p:nvSpPr>
        <p:spPr bwMode="auto">
          <a:xfrm>
            <a:off x="928382" y="15168971"/>
            <a:ext cx="3462897" cy="34989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9308F-2897-406C-A887-D8F7DE571EEF}"/>
              </a:ext>
            </a:extLst>
          </p:cNvPr>
          <p:cNvGrpSpPr/>
          <p:nvPr/>
        </p:nvGrpSpPr>
        <p:grpSpPr>
          <a:xfrm>
            <a:off x="5033117" y="15152534"/>
            <a:ext cx="3752841" cy="3531821"/>
            <a:chOff x="5540785" y="15343162"/>
            <a:chExt cx="3752841" cy="353182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090FB43-0E3B-4ED1-A8F3-66641B021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2000"/>
            </a:blip>
            <a:stretch>
              <a:fillRect/>
            </a:stretch>
          </p:blipFill>
          <p:spPr>
            <a:xfrm rot="10800000">
              <a:off x="5799892" y="15519972"/>
              <a:ext cx="3106564" cy="309177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C04D62-B02C-449C-827A-34F4114963FD}"/>
                </a:ext>
              </a:extLst>
            </p:cNvPr>
            <p:cNvSpPr txBox="1"/>
            <p:nvPr/>
          </p:nvSpPr>
          <p:spPr>
            <a:xfrm>
              <a:off x="5540785" y="18133623"/>
              <a:ext cx="37528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AU" altLang="zh-CN" sz="2000" b="1" dirty="0"/>
                <a:t>C++</a:t>
              </a:r>
              <a:r>
                <a:rPr lang="en-AU" altLang="zh-CN" sz="2000" dirty="0"/>
                <a:t> </a:t>
              </a:r>
            </a:p>
            <a:p>
              <a:pPr>
                <a:spcBef>
                  <a:spcPts val="0"/>
                </a:spcBef>
              </a:pPr>
              <a:r>
                <a:rPr lang="en-AU" altLang="zh-CN" sz="2000" dirty="0"/>
                <a:t>Motion Planning using OMPL   </a:t>
              </a:r>
              <a:endParaRPr lang="zh-CN" altLang="en-US" sz="2000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4C741A1-997D-4AF1-928F-ECA06D29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2000" contrast="4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2810" y="17150452"/>
              <a:ext cx="3442072" cy="106741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261379-F6E7-434A-A103-B0CED0641658}"/>
                </a:ext>
              </a:extLst>
            </p:cNvPr>
            <p:cNvSpPr/>
            <p:nvPr/>
          </p:nvSpPr>
          <p:spPr bwMode="auto">
            <a:xfrm>
              <a:off x="5613835" y="15343162"/>
              <a:ext cx="3541052" cy="35318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6C32C83-6CE6-4F53-B1E3-09092A4E9990}"/>
              </a:ext>
            </a:extLst>
          </p:cNvPr>
          <p:cNvSpPr/>
          <p:nvPr/>
        </p:nvSpPr>
        <p:spPr bwMode="auto">
          <a:xfrm>
            <a:off x="15004711" y="19078561"/>
            <a:ext cx="5558467" cy="844052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15A2E47-6297-49DA-9792-9A54606381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850" b="13661"/>
          <a:stretch/>
        </p:blipFill>
        <p:spPr>
          <a:xfrm>
            <a:off x="16244377" y="19986506"/>
            <a:ext cx="3113872" cy="217068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4D2481A-CD77-410D-BA11-48CCB83CCE64}"/>
              </a:ext>
            </a:extLst>
          </p:cNvPr>
          <p:cNvSpPr/>
          <p:nvPr/>
        </p:nvSpPr>
        <p:spPr bwMode="auto">
          <a:xfrm>
            <a:off x="16177415" y="20004563"/>
            <a:ext cx="3113872" cy="2615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C94264-F3FC-436F-BC8D-919E95054B9E}"/>
              </a:ext>
            </a:extLst>
          </p:cNvPr>
          <p:cNvSpPr/>
          <p:nvPr/>
        </p:nvSpPr>
        <p:spPr bwMode="auto">
          <a:xfrm>
            <a:off x="15018357" y="19087800"/>
            <a:ext cx="5544821" cy="760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DC83A1-AA18-4E22-A6BE-C6BB07DEDB45}"/>
              </a:ext>
            </a:extLst>
          </p:cNvPr>
          <p:cNvSpPr txBox="1"/>
          <p:nvPr/>
        </p:nvSpPr>
        <p:spPr>
          <a:xfrm>
            <a:off x="15018356" y="19078849"/>
            <a:ext cx="5565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4400" b="1" dirty="0"/>
              <a:t>Example</a:t>
            </a:r>
            <a:endParaRPr lang="zh-CN" altLang="en-US" sz="4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669CF7-F490-4D8F-8523-5D68D2ED1D9A}"/>
              </a:ext>
            </a:extLst>
          </p:cNvPr>
          <p:cNvSpPr txBox="1"/>
          <p:nvPr/>
        </p:nvSpPr>
        <p:spPr>
          <a:xfrm>
            <a:off x="16794607" y="22212794"/>
            <a:ext cx="213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2000" dirty="0"/>
              <a:t>Greedy Method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49B4F4-8F62-48C4-8C45-AE4F7A2A7602}"/>
              </a:ext>
            </a:extLst>
          </p:cNvPr>
          <p:cNvSpPr txBox="1"/>
          <p:nvPr/>
        </p:nvSpPr>
        <p:spPr>
          <a:xfrm>
            <a:off x="16657706" y="24843887"/>
            <a:ext cx="240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2000" dirty="0"/>
              <a:t>Prioritized Method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A64D560-23EC-4D75-9C20-4E5479C48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6286" y="25379942"/>
            <a:ext cx="5168055" cy="147933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07AE4EE-90FC-4E48-8D2E-4FC4573A844F}"/>
              </a:ext>
            </a:extLst>
          </p:cNvPr>
          <p:cNvSpPr/>
          <p:nvPr/>
        </p:nvSpPr>
        <p:spPr bwMode="auto">
          <a:xfrm>
            <a:off x="15246286" y="25424371"/>
            <a:ext cx="5055571" cy="19588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D359FF-EE47-40B4-8568-9D96C4FA42AF}"/>
              </a:ext>
            </a:extLst>
          </p:cNvPr>
          <p:cNvSpPr txBox="1"/>
          <p:nvPr/>
        </p:nvSpPr>
        <p:spPr>
          <a:xfrm>
            <a:off x="16702185" y="26957026"/>
            <a:ext cx="240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2000" dirty="0"/>
              <a:t>Simple Replanning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B16A3A-401E-4ECE-8EDC-22B9D0840347}"/>
              </a:ext>
            </a:extLst>
          </p:cNvPr>
          <p:cNvSpPr txBox="1"/>
          <p:nvPr/>
        </p:nvSpPr>
        <p:spPr>
          <a:xfrm>
            <a:off x="14930732" y="27723261"/>
            <a:ext cx="351402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050" b="1" dirty="0"/>
              <a:t>[1] </a:t>
            </a:r>
            <a:r>
              <a:rPr lang="en-US" altLang="zh-CN" sz="1050" dirty="0" err="1"/>
              <a:t>Parkhound</a:t>
            </a:r>
            <a:r>
              <a:rPr lang="en-US" altLang="zh-CN" sz="1050" dirty="0"/>
              <a:t>, “Australian drivers spend over 3,000 hours looking for parking in their lifetime,” </a:t>
            </a:r>
            <a:r>
              <a:rPr lang="en-US" altLang="zh-CN" sz="1050" dirty="0" err="1"/>
              <a:t>Parkhound</a:t>
            </a:r>
            <a:r>
              <a:rPr lang="en-US" altLang="zh-CN" sz="1050" dirty="0"/>
              <a:t>, 13-May-2019. [Online]. Available: https://www.parkhound.com.au/blog/australian-drivers-spend-over-3000-hours-looking-for-parking-in-their-lifetime/. [Accessed: 22-May-2021].</a:t>
            </a:r>
          </a:p>
          <a:p>
            <a:pPr algn="l">
              <a:spcBef>
                <a:spcPts val="0"/>
              </a:spcBef>
            </a:pPr>
            <a:r>
              <a:rPr lang="en-AU" altLang="zh-CN" sz="1100" b="1" dirty="0"/>
              <a:t>[2] </a:t>
            </a:r>
            <a:r>
              <a:rPr lang="en-AU" altLang="zh-CN" sz="1100" dirty="0"/>
              <a:t>S. </a:t>
            </a:r>
            <a:r>
              <a:rPr lang="en-AU" altLang="zh-CN" sz="1100" dirty="0" err="1"/>
              <a:t>Karaman</a:t>
            </a:r>
            <a:r>
              <a:rPr lang="en-AU" altLang="zh-CN" sz="1100" dirty="0"/>
              <a:t> and E. </a:t>
            </a:r>
            <a:r>
              <a:rPr lang="en-AU" altLang="zh-CN" sz="1100" dirty="0" err="1"/>
              <a:t>Frazzoli</a:t>
            </a:r>
            <a:r>
              <a:rPr lang="en-AU" altLang="zh-CN" sz="1100" dirty="0"/>
              <a:t>, “Sampling-based algorithms for optimal motion planning,” The International Journal of Robotics Research, vol. 30, no. 7, pp. 846–894, Jun. 2011, </a:t>
            </a:r>
            <a:r>
              <a:rPr lang="en-AU" altLang="zh-CN" sz="1100" dirty="0" err="1"/>
              <a:t>doi</a:t>
            </a:r>
            <a:r>
              <a:rPr lang="en-AU" altLang="zh-CN" sz="1100" dirty="0"/>
              <a:t>: 10.1177/0278364911406761.</a:t>
            </a:r>
          </a:p>
          <a:p>
            <a:pPr algn="l">
              <a:spcBef>
                <a:spcPts val="0"/>
              </a:spcBef>
            </a:pPr>
            <a:r>
              <a:rPr lang="en-US" altLang="zh-CN" sz="1050" b="1" dirty="0"/>
              <a:t>[3] </a:t>
            </a:r>
            <a:r>
              <a:rPr lang="en-US" altLang="zh-CN" sz="1050" dirty="0"/>
              <a:t>Steven M. LaValle. Planning Algorithms. Cambridge University Press, New York, NY, USA, 2006.</a:t>
            </a:r>
            <a:endParaRPr lang="en-AU" altLang="zh-CN" sz="18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0474989-3493-4772-B4CA-0A609C66A5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62203" y="27615925"/>
            <a:ext cx="2312942" cy="2337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682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Wingdings</vt:lpstr>
      <vt:lpstr>Master without image</vt:lpstr>
      <vt:lpstr>Divider slide grey</vt:lpstr>
      <vt:lpstr>Blue background half line space</vt:lpstr>
      <vt:lpstr>Grey background half line space</vt:lpstr>
      <vt:lpstr>Smart Parking Space Assignment using Motion Planning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Haohua Li</cp:lastModifiedBy>
  <cp:revision>577</cp:revision>
  <dcterms:created xsi:type="dcterms:W3CDTF">2011-05-31T08:53:31Z</dcterms:created>
  <dcterms:modified xsi:type="dcterms:W3CDTF">2021-05-22T09:54:59Z</dcterms:modified>
</cp:coreProperties>
</file>