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bc993da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bc993da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wSMI (weighted symbolic mutual information)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This paper used a concept of Bandt &amp; Pompe’s Permutation entropy (PE).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Haohua’s note on symbolic transformation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If my understanding is incorrect, feel free to correct it.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If delay is greater than 1 (tau = 2 in the figure), although in-between points are ignored, but ordinal pattern can still capture the trend.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This is very similar to how people analyse stock prices. Ordinal pattern sequence will more care about the general trend instead of transient variation.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bc993da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bc993da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bc993da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bc993da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bc993da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bc993da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de6f0b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de6f0b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de6f0bc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de6f0bc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bc993da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bc993da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bc993da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bc993da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bc993da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bc993da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bc993da2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bc993da2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bc993da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bc993da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ebc993da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ebc993da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bc993da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ebc993da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bc993da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bc993da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bc993da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bc993da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ebc993da2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ebc993da2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bc993da2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bc993da2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bff356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bff356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ebff356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ebff356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01ce418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01ce418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01ce418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01ce418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ba5f9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ba5f9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01ce418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01ce418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01ce4187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01ce418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ba5f91b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ba5f91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ba5f91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ba5f91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ba5f91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ba5f91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bc993da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bc993da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ba5f91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ba5f91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ba5f91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ba5f91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doi.org/10.1016/j.cub.2013.07.07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1.png"/><Relationship Id="rId13" Type="http://schemas.openxmlformats.org/officeDocument/2006/relationships/image" Target="../media/image25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motif.github.io/sax-vsm_site/morea/algorithm/PAA.html" TargetMode="External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aidan-zec/brain_machin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Incorporating</a:t>
            </a:r>
            <a:r>
              <a:rPr lang="en-GB"/>
              <a:t> CSSR with HCTSA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Haohua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" y="2884525"/>
            <a:ext cx="7363826" cy="22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State Space</a:t>
            </a:r>
            <a:r>
              <a:rPr lang="en-GB"/>
              <a:t> (2) - Symbolic Transformation 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0" y="452425"/>
            <a:ext cx="9144000" cy="4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Symbolic Transformation</a:t>
            </a:r>
            <a:r>
              <a:rPr lang="en-GB"/>
              <a:t> 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(King. et.al 2013)</a:t>
            </a:r>
            <a:endParaRPr sz="1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Capture and summarise dynamical </a:t>
            </a:r>
            <a:r>
              <a:rPr lang="en-GB" sz="1700"/>
              <a:t>pattern</a:t>
            </a:r>
            <a:r>
              <a:rPr lang="en-GB" sz="1700"/>
              <a:t> of a time series (see figure below).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Robust to noises and linear trend.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 u="sng"/>
              <a:t>Order of ordinal pattern</a:t>
            </a:r>
            <a:endParaRPr b="1" sz="1700" u="sng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Number of permutations is</a:t>
            </a:r>
            <a:r>
              <a:rPr b="1" lang="en-GB" sz="1700"/>
              <a:t>  (order+1)!</a:t>
            </a:r>
            <a:endParaRPr b="1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 u="sng"/>
              <a:t>Delay between samples </a:t>
            </a:r>
            <a:endParaRPr b="1" sz="1700" u="sng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Delay is the distance between points in ordinal patterns. 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However, aliasing may occur. </a:t>
            </a:r>
            <a:endParaRPr sz="1700"/>
          </a:p>
        </p:txBody>
      </p:sp>
      <p:sp>
        <p:nvSpPr>
          <p:cNvPr id="155" name="Google Shape;155;p22"/>
          <p:cNvSpPr txBox="1"/>
          <p:nvPr/>
        </p:nvSpPr>
        <p:spPr>
          <a:xfrm>
            <a:off x="5515625" y="3791975"/>
            <a:ext cx="181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450" y="796075"/>
            <a:ext cx="3627550" cy="10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State Space (2) - Symbolic Transformation 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0" y="572700"/>
            <a:ext cx="61593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In permutation entropy, an ordinal pattern is </a:t>
            </a:r>
            <a:r>
              <a:rPr b="1" lang="en-GB" sz="1800">
                <a:solidFill>
                  <a:srgbClr val="434343"/>
                </a:solidFill>
              </a:rPr>
              <a:t>obtained by shifting the window by #order.  </a:t>
            </a:r>
            <a:r>
              <a:rPr lang="en-GB" sz="1200">
                <a:solidFill>
                  <a:schemeClr val="dk1"/>
                </a:solidFill>
              </a:rPr>
              <a:t>(King et.al 2013)</a:t>
            </a:r>
            <a:endParaRPr sz="1800">
              <a:solidFill>
                <a:srgbClr val="434343"/>
              </a:solidFill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7177963" y="2972900"/>
            <a:ext cx="912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3"/>
          <p:cNvSpPr txBox="1"/>
          <p:nvPr/>
        </p:nvSpPr>
        <p:spPr>
          <a:xfrm>
            <a:off x="8177475" y="2628025"/>
            <a:ext cx="1350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9900"/>
                </a:solidFill>
              </a:rPr>
              <a:t>d</a:t>
            </a:r>
            <a:r>
              <a:rPr lang="en-GB" sz="3600">
                <a:solidFill>
                  <a:srgbClr val="00FF00"/>
                </a:solidFill>
              </a:rPr>
              <a:t>b</a:t>
            </a:r>
            <a:r>
              <a:rPr lang="en-GB" sz="3600">
                <a:solidFill>
                  <a:srgbClr val="A64D79"/>
                </a:solidFill>
              </a:rPr>
              <a:t>e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203925" y="2189425"/>
            <a:ext cx="1350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x(1) = </a:t>
            </a:r>
            <a:r>
              <a:rPr b="1" lang="en-GB" sz="1800">
                <a:solidFill>
                  <a:schemeClr val="accent1"/>
                </a:solidFill>
              </a:rPr>
              <a:t>d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002063" y="3144775"/>
            <a:ext cx="143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x(2) = </a:t>
            </a:r>
            <a:r>
              <a:rPr b="1" lang="en-GB" sz="1800">
                <a:solidFill>
                  <a:srgbClr val="00FF00"/>
                </a:solidFill>
              </a:rPr>
              <a:t>b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166075" y="4099700"/>
            <a:ext cx="150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x(3) =</a:t>
            </a:r>
            <a:r>
              <a:rPr b="1" lang="en-GB" sz="1800">
                <a:solidFill>
                  <a:srgbClr val="00FF00"/>
                </a:solidFill>
              </a:rPr>
              <a:t> </a:t>
            </a:r>
            <a:r>
              <a:rPr b="1" lang="en-GB" sz="1800">
                <a:solidFill>
                  <a:srgbClr val="9900FF"/>
                </a:solidFill>
              </a:rPr>
              <a:t>f</a:t>
            </a:r>
            <a:endParaRPr b="1">
              <a:solidFill>
                <a:srgbClr val="9900FF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6625"/>
            <a:ext cx="7162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8" y="2609413"/>
            <a:ext cx="7019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13" y="3642500"/>
            <a:ext cx="69627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Symbolic Transformation - Potential Aliasing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0" y="572700"/>
            <a:ext cx="92076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is the extreme value of </a:t>
            </a:r>
            <a:r>
              <a:rPr b="1" lang="en-GB" sz="1800"/>
              <a:t>delay</a:t>
            </a:r>
            <a:r>
              <a:rPr lang="en-GB" sz="1800"/>
              <a:t> (without information) ? </a:t>
            </a:r>
            <a:r>
              <a:rPr lang="en-GB" sz="1800"/>
              <a:t>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Ordinal pattern sequence basically samples a continuous time-series.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Hence, the </a:t>
            </a:r>
            <a:r>
              <a:rPr b="1" lang="en-GB" sz="1800"/>
              <a:t>delay </a:t>
            </a:r>
            <a:r>
              <a:rPr lang="en-GB" sz="1800"/>
              <a:t>of a ordinal pattern sequence is subject to </a:t>
            </a:r>
            <a:r>
              <a:rPr b="1" lang="en-GB" sz="1800"/>
              <a:t>Nyquist sampling theorem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delay is greater than one, some components in the high-frequency domain may be missed.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Aliasing may occur if Nyquist sampling theorem is not satisfied.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Due to aliasing, identification of ordinal pattern may be wrong (see figure below)</a:t>
            </a:r>
            <a:endParaRPr sz="18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5" y="2862900"/>
            <a:ext cx="4727202" cy="18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74" y="2902600"/>
            <a:ext cx="4340674" cy="17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814300" y="4686300"/>
            <a:ext cx="38271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proper ordinal pattern sequence 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5865925" y="4762500"/>
            <a:ext cx="3827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aliasing artifacts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Sampling rate </a:t>
            </a:r>
            <a:r>
              <a:rPr b="1" i="1" lang="en-GB"/>
              <a:t>fs</a:t>
            </a:r>
            <a:r>
              <a:rPr lang="en-GB"/>
              <a:t> of the </a:t>
            </a:r>
            <a:r>
              <a:rPr b="1" lang="en-GB"/>
              <a:t>input time series</a:t>
            </a:r>
            <a:r>
              <a:rPr lang="en-GB"/>
              <a:t> and sampling interval </a:t>
            </a:r>
            <a:r>
              <a:rPr b="1" i="1" lang="en-GB"/>
              <a:t>T</a:t>
            </a:r>
            <a:endParaRPr b="1"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Aliasing </a:t>
            </a:r>
            <a:r>
              <a:rPr lang="en-GB" sz="1200"/>
              <a:t>(King et.al 2013)</a:t>
            </a:r>
            <a:endParaRPr sz="1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Assume the highest frequency in the input time series is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sampling frequency of symbolic transformation is 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Time-lag is      </a:t>
            </a:r>
            <a:endParaRPr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Delay     in samples is defined as               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Nyquist sampling theorem</a:t>
            </a:r>
            <a:r>
              <a:rPr lang="en-GB" sz="1800"/>
              <a:t> requires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Hence,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 ensure       meet Nyquist theorem, a low-pass filter may be used. (remove components higher than      which result in aliasing artifacts). The cut-off frequency is </a:t>
            </a:r>
            <a:endParaRPr sz="1800"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5" y="4768550"/>
            <a:ext cx="467100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Symbolic Transformation - Potential Aliasing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975" y="1001300"/>
            <a:ext cx="1204700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550" y="1552600"/>
            <a:ext cx="26327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625" y="1925600"/>
            <a:ext cx="124293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4675" y="3072988"/>
            <a:ext cx="1204700" cy="29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0675" y="2571750"/>
            <a:ext cx="162100" cy="2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9950" y="2320500"/>
            <a:ext cx="221825" cy="1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7800" y="2403600"/>
            <a:ext cx="727340" cy="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8125" y="3438525"/>
            <a:ext cx="2751500" cy="6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43450" y="3683575"/>
            <a:ext cx="727350" cy="29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088" y="4178650"/>
            <a:ext cx="26327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788" y="4497350"/>
            <a:ext cx="26327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36625" y="3502000"/>
            <a:ext cx="18348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6419700" y="3338775"/>
            <a:ext cx="2175000" cy="8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788050" y="3706950"/>
            <a:ext cx="4671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0" y="572700"/>
            <a:ext cx="9144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https://jmotif.github.io/sax-vsm_site/morea/algorithm/PAA.html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</a:t>
            </a:r>
            <a:r>
              <a:rPr b="1" lang="en-GB"/>
              <a:t> mean value</a:t>
            </a:r>
            <a:r>
              <a:rPr lang="en-GB"/>
              <a:t> to represent a segment.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0" y="0"/>
            <a:ext cx="97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 (3) - Piecewise Aggregate Approximation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5" y="1584650"/>
            <a:ext cx="6492300" cy="378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6"/>
          <p:cNvCxnSpPr>
            <a:stCxn id="207" idx="1"/>
          </p:cNvCxnSpPr>
          <p:nvPr/>
        </p:nvCxnSpPr>
        <p:spPr>
          <a:xfrm>
            <a:off x="0" y="286350"/>
            <a:ext cx="9293100" cy="4857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0" y="572700"/>
            <a:ext cx="9144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0" y="0"/>
            <a:ext cx="97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 (4) - Symbolic Aggregate Approximation</a:t>
            </a:r>
            <a:endParaRPr/>
          </a:p>
        </p:txBody>
      </p:sp>
      <p:cxnSp>
        <p:nvCxnSpPr>
          <p:cNvPr id="216" name="Google Shape;216;p27"/>
          <p:cNvCxnSpPr>
            <a:stCxn id="215" idx="1"/>
          </p:cNvCxnSpPr>
          <p:nvPr/>
        </p:nvCxnSpPr>
        <p:spPr>
          <a:xfrm>
            <a:off x="0" y="286350"/>
            <a:ext cx="9293100" cy="4857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25" y="2279725"/>
            <a:ext cx="5553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25" y="1720075"/>
            <a:ext cx="27432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625" y="1124200"/>
            <a:ext cx="19240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Temporal asymmetry measurement 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0" y="5727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quantifiers of temporal asymmetry (</a:t>
            </a:r>
            <a:r>
              <a:rPr lang="en-GB"/>
              <a:t>Muñoz et.al, 2020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Causal irreversibility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rypticity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Rate of KL divergence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13075" y="326465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0" y="3940800"/>
            <a:ext cx="78750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 </a:t>
            </a:r>
            <a:r>
              <a:rPr lang="en-GB"/>
              <a:t>Where Cmu+ represents the statistical complexity of forward epsilon machine, Cmu- is the statistical complexity of reverse epsilon machine. Cmu+- is for bi-directional epsilon machine.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 M+ and M- is the normal distribution of forward and reverse epsilon machines, respectively.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 D_KLS is the the asymptotic rate of (symmetric) Kullback-Leibler (KL) divergence between</a:t>
            </a:r>
            <a:r>
              <a:rPr lang="en-GB"/>
              <a:t> long output sequences of epsilon machines.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63" y="1446775"/>
            <a:ext cx="14763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type="title"/>
          </p:nvPr>
        </p:nvSpPr>
        <p:spPr>
          <a:xfrm>
            <a:off x="690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Bi-directional Epsilon Machine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0" y="484325"/>
            <a:ext cx="91440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the forward state series and the reverse state series, we can construct a bi-directional epsilon machine. In this case, both the forward and reverse epsilon machine contribute the bi-directional epsilon machine.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causal states of bi-directional machine is the </a:t>
            </a:r>
            <a:r>
              <a:rPr lang="en-GB"/>
              <a:t>cartesian</a:t>
            </a:r>
            <a:r>
              <a:rPr lang="en-GB"/>
              <a:t> product of forward and reverse causal states, which is defined 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S+ is the set of causal states of forward machine, S- is the set of causal states of reverse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bi-directional epsilon machine? In some special cases, although statistical complexities of two epsilon machine may be same, but the transition matrices may totally different. 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383325" y="3760025"/>
            <a:ext cx="22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1, 4, 2, 5, 1, …   </a:t>
            </a:r>
            <a:endParaRPr sz="2400"/>
          </a:p>
        </p:txBody>
      </p:sp>
      <p:sp>
        <p:nvSpPr>
          <p:cNvPr id="236" name="Google Shape;236;p29"/>
          <p:cNvSpPr txBox="1"/>
          <p:nvPr/>
        </p:nvSpPr>
        <p:spPr>
          <a:xfrm>
            <a:off x="356225" y="3436225"/>
            <a:ext cx="2548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Forward </a:t>
            </a:r>
            <a:r>
              <a:rPr b="1" lang="en-GB" sz="1800"/>
              <a:t>State series </a:t>
            </a:r>
            <a:endParaRPr b="1" sz="1800"/>
          </a:p>
        </p:txBody>
      </p:sp>
      <p:sp>
        <p:nvSpPr>
          <p:cNvPr id="237" name="Google Shape;237;p29"/>
          <p:cNvSpPr txBox="1"/>
          <p:nvPr/>
        </p:nvSpPr>
        <p:spPr>
          <a:xfrm>
            <a:off x="2325" y="4525400"/>
            <a:ext cx="29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…,8, 2, 7, 9, 3  </a:t>
            </a:r>
            <a:endParaRPr sz="2400"/>
          </a:p>
        </p:txBody>
      </p:sp>
      <p:sp>
        <p:nvSpPr>
          <p:cNvPr id="238" name="Google Shape;238;p29"/>
          <p:cNvSpPr txBox="1"/>
          <p:nvPr/>
        </p:nvSpPr>
        <p:spPr>
          <a:xfrm>
            <a:off x="356225" y="4201600"/>
            <a:ext cx="2548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Reverse</a:t>
            </a:r>
            <a:r>
              <a:rPr b="1" lang="en-GB" sz="1800"/>
              <a:t> State series </a:t>
            </a:r>
            <a:endParaRPr b="1" sz="1800"/>
          </a:p>
        </p:txBody>
      </p:sp>
      <p:sp>
        <p:nvSpPr>
          <p:cNvPr id="239" name="Google Shape;239;p29"/>
          <p:cNvSpPr/>
          <p:nvPr/>
        </p:nvSpPr>
        <p:spPr>
          <a:xfrm>
            <a:off x="2962450" y="4638500"/>
            <a:ext cx="4929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3672575" y="4525400"/>
            <a:ext cx="29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3, 9, 7, 2, 8, </a:t>
            </a:r>
            <a:r>
              <a:rPr lang="en-GB" sz="2400"/>
              <a:t>...</a:t>
            </a:r>
            <a:r>
              <a:rPr lang="en-GB" sz="2400"/>
              <a:t>.</a:t>
            </a:r>
            <a:endParaRPr sz="2400"/>
          </a:p>
        </p:txBody>
      </p:sp>
      <p:cxnSp>
        <p:nvCxnSpPr>
          <p:cNvPr id="241" name="Google Shape;241;p29"/>
          <p:cNvCxnSpPr>
            <a:endCxn id="242" idx="1"/>
          </p:cNvCxnSpPr>
          <p:nvPr/>
        </p:nvCxnSpPr>
        <p:spPr>
          <a:xfrm>
            <a:off x="2558350" y="3991550"/>
            <a:ext cx="34521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9"/>
          <p:cNvCxnSpPr>
            <a:endCxn id="242" idx="1"/>
          </p:cNvCxnSpPr>
          <p:nvPr/>
        </p:nvCxnSpPr>
        <p:spPr>
          <a:xfrm flipH="1" rot="10800000">
            <a:off x="4623850" y="4278350"/>
            <a:ext cx="13866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9"/>
          <p:cNvSpPr txBox="1"/>
          <p:nvPr/>
        </p:nvSpPr>
        <p:spPr>
          <a:xfrm>
            <a:off x="6105175" y="3512525"/>
            <a:ext cx="3222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Bi-directional</a:t>
            </a:r>
            <a:r>
              <a:rPr b="1" lang="en-GB" sz="1800"/>
              <a:t> State series </a:t>
            </a:r>
            <a:endParaRPr b="1" sz="1800"/>
          </a:p>
        </p:txBody>
      </p:sp>
      <p:sp>
        <p:nvSpPr>
          <p:cNvPr id="245" name="Google Shape;245;p29"/>
          <p:cNvSpPr txBox="1"/>
          <p:nvPr/>
        </p:nvSpPr>
        <p:spPr>
          <a:xfrm>
            <a:off x="6210125" y="3903325"/>
            <a:ext cx="301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(1,3)</a:t>
            </a:r>
            <a:r>
              <a:rPr lang="en-GB" sz="2400"/>
              <a:t>, (4,9), (2,7), (5,2), (1,8), …   </a:t>
            </a:r>
            <a:endParaRPr sz="2400"/>
          </a:p>
        </p:txBody>
      </p:sp>
      <p:sp>
        <p:nvSpPr>
          <p:cNvPr id="246" name="Google Shape;246;p29"/>
          <p:cNvSpPr txBox="1"/>
          <p:nvPr/>
        </p:nvSpPr>
        <p:spPr>
          <a:xfrm>
            <a:off x="2853850" y="4366575"/>
            <a:ext cx="7101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Flip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 divergence on Epsilon Machine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0" y="479425"/>
            <a:ext cx="9144000" cy="4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 divergence can be used to compare between probability distributions.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</a:t>
            </a:r>
            <a:r>
              <a:rPr lang="en-GB"/>
              <a:t> </a:t>
            </a:r>
            <a:r>
              <a:rPr lang="en-GB"/>
              <a:t>epsilon machine has a probability </a:t>
            </a:r>
            <a:r>
              <a:rPr lang="en-GB"/>
              <a:t>distribution</a:t>
            </a:r>
            <a:r>
              <a:rPr lang="en-GB"/>
              <a:t> of emitting all possible sequences of symbols with length </a:t>
            </a:r>
            <a:r>
              <a:rPr b="1" lang="en-GB"/>
              <a:t>L </a:t>
            </a:r>
            <a:r>
              <a:rPr lang="en-GB"/>
              <a:t>(L is recommended to be greater than the maximum history length of epsilon machine)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Three </a:t>
            </a:r>
            <a:r>
              <a:rPr lang="en-GB"/>
              <a:t>challenges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KL divergence assumes non-zero probabilities in the distribution.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L = 8, |A| = 4, there will be 65536 sequences to compute.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using matrix store transition probabilities, Matlab will complain out of memory.  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25" y="1892400"/>
            <a:ext cx="28384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3119550" y="2828475"/>
            <a:ext cx="290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</a:t>
            </a:r>
            <a:r>
              <a:rPr lang="en-GB" sz="1200"/>
              <a:t>Wikipedia contributors, 2020)</a:t>
            </a:r>
            <a:endParaRPr sz="1200"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56589" l="0" r="49233" t="0"/>
          <a:stretch/>
        </p:blipFill>
        <p:spPr>
          <a:xfrm>
            <a:off x="474425" y="2425800"/>
            <a:ext cx="28384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 divergence on Epsilon Machine 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1549" l="0" r="0" t="2821"/>
          <a:stretch/>
        </p:blipFill>
        <p:spPr>
          <a:xfrm>
            <a:off x="2321125" y="584225"/>
            <a:ext cx="3204651" cy="4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285625" y="759413"/>
            <a:ext cx="2492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 = 4, |A| = 4,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All possible sequences. </a:t>
            </a:r>
            <a:endParaRPr b="1"/>
          </a:p>
        </p:txBody>
      </p:sp>
      <p:sp>
        <p:nvSpPr>
          <p:cNvPr id="263" name="Google Shape;263;p31"/>
          <p:cNvSpPr txBox="1"/>
          <p:nvPr/>
        </p:nvSpPr>
        <p:spPr>
          <a:xfrm>
            <a:off x="285625" y="1425850"/>
            <a:ext cx="10794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A A A A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A A A B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A A B A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… 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D D D D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984800" y="1425850"/>
            <a:ext cx="41592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P(AAAA) =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   P(S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) x P(S</a:t>
            </a:r>
            <a:r>
              <a:rPr lang="en-GB">
                <a:solidFill>
                  <a:srgbClr val="666666"/>
                </a:solidFill>
              </a:rPr>
              <a:t>0 </a:t>
            </a:r>
            <a:r>
              <a:rPr lang="en-GB" sz="1800">
                <a:solidFill>
                  <a:srgbClr val="666666"/>
                </a:solidFill>
              </a:rPr>
              <a:t>-&gt; 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)^4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+ P(S</a:t>
            </a:r>
            <a:r>
              <a:rPr lang="en-GB">
                <a:solidFill>
                  <a:srgbClr val="666666"/>
                </a:solidFill>
              </a:rPr>
              <a:t>1</a:t>
            </a:r>
            <a:r>
              <a:rPr lang="en-GB" sz="1800">
                <a:solidFill>
                  <a:srgbClr val="666666"/>
                </a:solidFill>
              </a:rPr>
              <a:t>) x P(S</a:t>
            </a:r>
            <a:r>
              <a:rPr lang="en-GB">
                <a:solidFill>
                  <a:srgbClr val="666666"/>
                </a:solidFill>
              </a:rPr>
              <a:t>1 </a:t>
            </a:r>
            <a:r>
              <a:rPr lang="en-GB" sz="1800">
                <a:solidFill>
                  <a:srgbClr val="666666"/>
                </a:solidFill>
              </a:rPr>
              <a:t>-&gt; 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) x P (S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 -&gt; 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)^3 + P(S</a:t>
            </a:r>
            <a:r>
              <a:rPr lang="en-GB">
                <a:solidFill>
                  <a:srgbClr val="666666"/>
                </a:solidFill>
              </a:rPr>
              <a:t>2</a:t>
            </a:r>
            <a:r>
              <a:rPr lang="en-GB" sz="1800">
                <a:solidFill>
                  <a:srgbClr val="666666"/>
                </a:solidFill>
              </a:rPr>
              <a:t>) x 0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+ P(S</a:t>
            </a:r>
            <a:r>
              <a:rPr lang="en-GB">
                <a:solidFill>
                  <a:srgbClr val="666666"/>
                </a:solidFill>
              </a:rPr>
              <a:t>3</a:t>
            </a:r>
            <a:r>
              <a:rPr lang="en-GB" sz="1800">
                <a:solidFill>
                  <a:srgbClr val="666666"/>
                </a:solidFill>
              </a:rPr>
              <a:t>) x P(S</a:t>
            </a:r>
            <a:r>
              <a:rPr lang="en-GB">
                <a:solidFill>
                  <a:srgbClr val="666666"/>
                </a:solidFill>
              </a:rPr>
              <a:t>3</a:t>
            </a:r>
            <a:r>
              <a:rPr lang="en-GB" sz="1800">
                <a:solidFill>
                  <a:srgbClr val="666666"/>
                </a:solidFill>
              </a:rPr>
              <a:t> -&gt; 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) x P(S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 -&gt; S</a:t>
            </a:r>
            <a:r>
              <a:rPr lang="en-GB">
                <a:solidFill>
                  <a:srgbClr val="666666"/>
                </a:solidFill>
              </a:rPr>
              <a:t>0</a:t>
            </a:r>
            <a:r>
              <a:rPr lang="en-GB" sz="1800">
                <a:solidFill>
                  <a:srgbClr val="666666"/>
                </a:solidFill>
              </a:rPr>
              <a:t>)^3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HCTSA and CSSR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 divergence on Epsilon Machine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0" y="496500"/>
            <a:ext cx="91440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Hence, the rate of KL divergence between two machines M1 and M2 can be computed (see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https://github.com/aidan-zec/brain_machine</a:t>
            </a:r>
            <a:r>
              <a:rPr lang="en-GB"/>
              <a:t>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Preliminary human EEG analysis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311700" y="2834125"/>
            <a:ext cx="85206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ifferentiate between wake and anesthesia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Hypotheses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6900" y="631400"/>
            <a:ext cx="91440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H1 : the statistical complexity of Epsilon machine indexs of the level of consciousness. 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GB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H2 : Temporal asymmetry should be higher for awake brain - irreversibility, crypticity, rate of KL divergence. 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GB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GB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strike="sngStrike">
              <a:solidFill>
                <a:srgbClr val="434343"/>
              </a:solidFill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13" y="3373075"/>
            <a:ext cx="24479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13" y="2906800"/>
            <a:ext cx="26098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175" y="3887413"/>
            <a:ext cx="40195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325" y="1433613"/>
            <a:ext cx="30289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Stationarity Assumption  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0" y="643100"/>
            <a:ext cx="9144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CSSR assumes the input stream satisfies</a:t>
            </a:r>
            <a:r>
              <a:rPr b="1" lang="en-GB" sz="2400">
                <a:solidFill>
                  <a:srgbClr val="434343"/>
                </a:solidFill>
              </a:rPr>
              <a:t> stationarity.</a:t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Pattern </a:t>
            </a:r>
            <a:endParaRPr sz="1800"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 question: how to </a:t>
            </a:r>
            <a:r>
              <a:rPr b="1" lang="en-GB"/>
              <a:t>measure the level of consciousness during unresponsiveness/anaesthesia.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 procedures </a:t>
            </a:r>
            <a:r>
              <a:rPr b="1" lang="en-GB"/>
              <a:t>(Colombo et.al, 2019 NeuroImage)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N=15 healthy participants were divided into </a:t>
            </a:r>
            <a:r>
              <a:rPr b="1" lang="en-GB"/>
              <a:t>three groups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group would undergo different anaesthesia conditions induced by either </a:t>
            </a:r>
            <a:r>
              <a:rPr b="1" lang="en-GB"/>
              <a:t>xenon</a:t>
            </a:r>
            <a:r>
              <a:rPr lang="en-GB"/>
              <a:t>, </a:t>
            </a:r>
            <a:r>
              <a:rPr b="1" lang="en-GB"/>
              <a:t>propofol </a:t>
            </a:r>
            <a:r>
              <a:rPr lang="en-GB"/>
              <a:t>or </a:t>
            </a:r>
            <a:r>
              <a:rPr b="1" lang="en-GB"/>
              <a:t>ketamine</a:t>
            </a:r>
            <a:r>
              <a:rPr lang="en-GB"/>
              <a:t>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Wakefulness data</a:t>
            </a:r>
            <a:r>
              <a:rPr lang="en-GB"/>
              <a:t>: before anaesthesia, each participant’s EEG were recorded.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Anaesthesia data</a:t>
            </a:r>
            <a:r>
              <a:rPr lang="en-GB"/>
              <a:t>: following drug administration, each participant progressively lost their responsiveness. EEG were recorded upon their deep unresponsiveness.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After the experiment, participants who recovered from the anaesthesia were asked to report their conscious experience. Responses were split into two categories: 1) no report; 2) conscious report.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Be allowed to assess consciousness beyond responsiveness.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Participants who can recall their conscious experience were to be considered as maintaining their consciousness during anaesthesia.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850" y="3867825"/>
            <a:ext cx="1898450" cy="1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 rotWithShape="1">
          <a:blip r:embed="rId4">
            <a:alphaModFix/>
          </a:blip>
          <a:srcRect b="5865" l="6518" r="5631" t="14447"/>
          <a:stretch/>
        </p:blipFill>
        <p:spPr>
          <a:xfrm>
            <a:off x="4016000" y="522501"/>
            <a:ext cx="5110667" cy="462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 Selection 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-33850" y="513275"/>
            <a:ext cx="33858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EEG layout (by MNE)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Subject </a:t>
            </a:r>
            <a:r>
              <a:rPr b="1" lang="en-GB"/>
              <a:t>H0048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Channel 29 without re-referencing</a:t>
            </a:r>
            <a:r>
              <a:rPr lang="en-GB" sz="1400"/>
              <a:t>, </a:t>
            </a:r>
            <a:r>
              <a:rPr lang="en-GB"/>
              <a:t>the waveform indicates it is a good channel (stationarity holds in general).</a:t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6323100" y="2510675"/>
            <a:ext cx="570000" cy="2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-33850" y="3383850"/>
            <a:ext cx="16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Anesthesia induced by p</a:t>
            </a:r>
            <a:r>
              <a:rPr lang="en-GB" sz="1200"/>
              <a:t>ropofol</a:t>
            </a:r>
            <a:endParaRPr sz="1200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540" y="3790950"/>
            <a:ext cx="214691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/>
        </p:nvSpPr>
        <p:spPr>
          <a:xfrm>
            <a:off x="2439225" y="3441275"/>
            <a:ext cx="16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Awake state 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0" y="572700"/>
            <a:ext cx="9144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Bandpass filter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From 0.5 to 60 Hz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Remove line noise and harmonics.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Difference </a:t>
            </a:r>
            <a:r>
              <a:rPr lang="en-GB"/>
              <a:t>binarisation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3" y="-4612"/>
            <a:ext cx="41052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0" y="0"/>
            <a:ext cx="66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Cmu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7325400" y="0"/>
            <a:ext cx="181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Subject </a:t>
            </a:r>
            <a:r>
              <a:rPr b="1" lang="en-GB" sz="1800">
                <a:solidFill>
                  <a:schemeClr val="dk2"/>
                </a:solidFill>
              </a:rPr>
              <a:t>H0048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propofol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6084000" cy="45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/>
        </p:nvSpPr>
        <p:spPr>
          <a:xfrm>
            <a:off x="1574275" y="46412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Statistical Complexity 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0" y="0"/>
            <a:ext cx="66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Cmu</a:t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7325400" y="0"/>
            <a:ext cx="181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Subject </a:t>
            </a:r>
            <a:r>
              <a:rPr b="1" lang="en-GB" sz="1800">
                <a:solidFill>
                  <a:schemeClr val="dk2"/>
                </a:solidFill>
              </a:rPr>
              <a:t>H0905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xenon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1574275" y="464125"/>
            <a:ext cx="2415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Statistical Complexity </a:t>
            </a:r>
            <a:endParaRPr sz="1800"/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5" y="967900"/>
            <a:ext cx="4849326" cy="363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0" y="0"/>
            <a:ext cx="66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Cmu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7396325" y="0"/>
            <a:ext cx="1747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Subject </a:t>
            </a:r>
            <a:r>
              <a:rPr b="1" lang="en-GB" sz="1800">
                <a:solidFill>
                  <a:schemeClr val="dk2"/>
                </a:solidFill>
              </a:rPr>
              <a:t>H0534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ketamine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1574275" y="464125"/>
            <a:ext cx="2415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Statistical Complexity </a:t>
            </a:r>
            <a:endParaRPr sz="1800"/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5" y="954300"/>
            <a:ext cx="4849326" cy="363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HCTSA at the first glance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572700"/>
            <a:ext cx="91440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full name of HCTSA is h</a:t>
            </a:r>
            <a:r>
              <a:rPr lang="en-GB"/>
              <a:t>ighly comparative </a:t>
            </a:r>
            <a:r>
              <a:rPr b="1" lang="en-GB"/>
              <a:t>time-series analysis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a time series/epochs and a bunch of algorithms for time-series analysis in literature, HCTSA will return some numbers as output as summary the information hidden in this time series.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Each algorithm/function is also </a:t>
            </a:r>
            <a:r>
              <a:rPr b="1" lang="en-GB" sz="1800"/>
              <a:t>run with different sets of input parameters.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HCTSA can also compare outputs </a:t>
            </a:r>
            <a:r>
              <a:rPr b="1" lang="en-GB"/>
              <a:t>across different time-series. 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3093225" y="2453150"/>
            <a:ext cx="2184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Mater operations</a:t>
            </a:r>
            <a:r>
              <a:rPr lang="en-GB" sz="1800"/>
              <a:t> </a:t>
            </a:r>
            <a:endParaRPr sz="1800"/>
          </a:p>
        </p:txBody>
      </p:sp>
      <p:sp>
        <p:nvSpPr>
          <p:cNvPr id="68" name="Google Shape;68;p15"/>
          <p:cNvSpPr/>
          <p:nvPr/>
        </p:nvSpPr>
        <p:spPr>
          <a:xfrm>
            <a:off x="3017025" y="2791850"/>
            <a:ext cx="2653800" cy="2275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90975" y="2868050"/>
            <a:ext cx="26538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EN_PermEn(y,2,1)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EN_PermEn(y,3,1)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EN_PermEn(y,4,1)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EN_PermEn(y,5,1)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EN_MS_LZcomplexity(y,2,[])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EN_MS_LZcomplexity(y,3,[])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EN_MS_LZcomplexity(y,4,[])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EN_MS_LZcomplexity(y,5,[])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844750" y="3674975"/>
            <a:ext cx="6651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0450"/>
            <a:ext cx="2313300" cy="17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5475" y="2453150"/>
            <a:ext cx="2184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 time series </a:t>
            </a:r>
            <a:endParaRPr sz="1800"/>
          </a:p>
        </p:txBody>
      </p:sp>
      <p:sp>
        <p:nvSpPr>
          <p:cNvPr id="73" name="Google Shape;73;p15"/>
          <p:cNvSpPr/>
          <p:nvPr/>
        </p:nvSpPr>
        <p:spPr>
          <a:xfrm>
            <a:off x="2371850" y="3563300"/>
            <a:ext cx="572700" cy="57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668575" y="3260075"/>
            <a:ext cx="1962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HCTSA</a:t>
            </a:r>
            <a:r>
              <a:rPr lang="en-GB" sz="1800"/>
              <a:t> </a:t>
            </a:r>
            <a:endParaRPr sz="1800"/>
          </a:p>
        </p:txBody>
      </p:sp>
      <p:sp>
        <p:nvSpPr>
          <p:cNvPr id="75" name="Google Shape;75;p15"/>
          <p:cNvSpPr txBox="1"/>
          <p:nvPr/>
        </p:nvSpPr>
        <p:spPr>
          <a:xfrm>
            <a:off x="6882900" y="2491500"/>
            <a:ext cx="2653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Outputs/Operations</a:t>
            </a:r>
            <a:endParaRPr sz="1800"/>
          </a:p>
        </p:txBody>
      </p:sp>
      <p:sp>
        <p:nvSpPr>
          <p:cNvPr id="76" name="Google Shape;76;p15"/>
          <p:cNvSpPr/>
          <p:nvPr/>
        </p:nvSpPr>
        <p:spPr>
          <a:xfrm>
            <a:off x="6862950" y="2830200"/>
            <a:ext cx="2313300" cy="227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0.0153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0.0586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0.0734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0.0872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2.3154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2.1215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2.3484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2.1545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0" y="0"/>
            <a:ext cx="920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 </a:t>
            </a:r>
            <a:endParaRPr/>
          </a:p>
        </p:txBody>
      </p:sp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0" y="5727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Verify the implementation of temporal asymmetry measuring algorithm (KL divergence).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Apply CSD as preprocessing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what parameters (e.g. history length, definition of state space) should be included in HCTSA.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0" y="5727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HCTSA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0" y="572700"/>
            <a:ext cx="91440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HCTSA has a collection of </a:t>
            </a:r>
            <a:r>
              <a:rPr b="1" lang="en-GB"/>
              <a:t>around 1000 </a:t>
            </a:r>
            <a:r>
              <a:rPr b="1" lang="en-GB"/>
              <a:t>promising operations </a:t>
            </a:r>
            <a:r>
              <a:rPr lang="en-GB"/>
              <a:t>for time-series analysis. </a:t>
            </a:r>
            <a:r>
              <a:rPr lang="en-GB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a set of results have been computed, HCTSA can be easily used to </a:t>
            </a:r>
            <a:r>
              <a:rPr b="1" lang="en-GB"/>
              <a:t>perform a wide variety of highly comparative analyses</a:t>
            </a:r>
            <a:r>
              <a:rPr lang="en-GB"/>
              <a:t>, including classification and clustering. </a:t>
            </a:r>
            <a:r>
              <a:rPr lang="en-GB" sz="1400"/>
              <a:t>(</a:t>
            </a:r>
            <a:r>
              <a:rPr lang="en-GB" sz="1400"/>
              <a:t>Fulcher</a:t>
            </a:r>
            <a:r>
              <a:rPr lang="en-GB" sz="1400"/>
              <a:t>, 2017)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HCTSA can be used to </a:t>
            </a:r>
            <a:r>
              <a:rPr b="1" lang="en-GB"/>
              <a:t>assess the performance of a newly developed algorithm </a:t>
            </a:r>
            <a:r>
              <a:rPr lang="en-GB"/>
              <a:t>(e.g. CSSR in this case) across a range of interdisciplinary time-series data. HCTSA will execute algorithm on a diverse of time series sampled from across science. </a:t>
            </a:r>
            <a:r>
              <a:rPr lang="en-GB" sz="1400"/>
              <a:t>(Fulcher, 2017)</a:t>
            </a:r>
            <a:endParaRPr sz="14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Example: Determining the relationship between a new feature and existing features</a:t>
            </a:r>
            <a:r>
              <a:rPr lang="en-GB"/>
              <a:t> (Fulcher, 2017).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13419" t="0"/>
          <a:stretch/>
        </p:blipFill>
        <p:spPr>
          <a:xfrm>
            <a:off x="6399099" y="1029350"/>
            <a:ext cx="2530774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 and Epsilon Machine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638275"/>
            <a:ext cx="69348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a sequence, the CSSR algorithm will group those sub-sequences which emit the same symbol together into a causal state.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generated state series can use to measure the statistical complexity of the given sequence, which </a:t>
            </a:r>
            <a:r>
              <a:rPr lang="en-GB"/>
              <a:t>implies</a:t>
            </a:r>
            <a:r>
              <a:rPr lang="en-GB"/>
              <a:t> the how complicated a </a:t>
            </a:r>
            <a:r>
              <a:rPr lang="en-GB"/>
              <a:t>stationary</a:t>
            </a:r>
            <a:r>
              <a:rPr lang="en-GB"/>
              <a:t> </a:t>
            </a:r>
            <a:r>
              <a:rPr lang="en-GB"/>
              <a:t>stochastic </a:t>
            </a:r>
            <a:r>
              <a:rPr lang="en-GB"/>
              <a:t>process is. 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931250" y="2790850"/>
            <a:ext cx="1370700" cy="9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0 1 1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1 1 0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0 1 0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994000" y="3801100"/>
            <a:ext cx="137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 State 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393800" y="2790838"/>
            <a:ext cx="1370700" cy="9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1 1 1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1 0 1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495000" y="3801100"/>
            <a:ext cx="137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 State 2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154500" y="2866200"/>
            <a:ext cx="2711050" cy="2195300"/>
            <a:chOff x="152400" y="1121175"/>
            <a:chExt cx="2711050" cy="2195300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162850" y="1121175"/>
              <a:ext cx="27006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0 1 1 </a:t>
              </a:r>
              <a:r>
                <a:rPr lang="en-GB" sz="2400">
                  <a:solidFill>
                    <a:srgbClr val="4A86E8"/>
                  </a:solidFill>
                </a:rPr>
                <a:t>1</a:t>
              </a:r>
              <a:r>
                <a:rPr lang="en-GB" sz="2400"/>
                <a:t> 0 1</a:t>
              </a:r>
              <a:r>
                <a:rPr lang="en-GB" sz="2400">
                  <a:solidFill>
                    <a:srgbClr val="4A86E8"/>
                  </a:solidFill>
                </a:rPr>
                <a:t> </a:t>
              </a:r>
              <a:r>
                <a:rPr lang="en-GB" sz="2400"/>
                <a:t>0 1 … </a:t>
              </a:r>
              <a:endParaRPr sz="2400"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62850" y="1187175"/>
              <a:ext cx="800700" cy="400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62850" y="1866025"/>
              <a:ext cx="27006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0 1 1 1 </a:t>
              </a:r>
              <a:r>
                <a:rPr lang="en-GB" sz="2400">
                  <a:solidFill>
                    <a:srgbClr val="FF0000"/>
                  </a:solidFill>
                </a:rPr>
                <a:t>0</a:t>
              </a:r>
              <a:r>
                <a:rPr lang="en-GB" sz="2400"/>
                <a:t> 1</a:t>
              </a:r>
              <a:r>
                <a:rPr lang="en-GB" sz="2400">
                  <a:solidFill>
                    <a:srgbClr val="4A86E8"/>
                  </a:solidFill>
                </a:rPr>
                <a:t> </a:t>
              </a:r>
              <a:r>
                <a:rPr lang="en-GB" sz="2400"/>
                <a:t>0 1 … </a:t>
              </a:r>
              <a:endParaRPr sz="24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542850" y="1932025"/>
              <a:ext cx="665100" cy="400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152400" y="2687075"/>
              <a:ext cx="27006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0 1 1 1 0 1 0 </a:t>
              </a:r>
              <a:r>
                <a:rPr lang="en-GB" sz="2400">
                  <a:solidFill>
                    <a:srgbClr val="4A86E8"/>
                  </a:solidFill>
                </a:rPr>
                <a:t>1</a:t>
              </a:r>
              <a:r>
                <a:rPr lang="en-GB" sz="2400"/>
                <a:t> … </a:t>
              </a:r>
              <a:endParaRPr sz="2400"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224500" y="2763275"/>
              <a:ext cx="800700" cy="400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1055050" y="2146650"/>
              <a:ext cx="9162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...</a:t>
              </a:r>
              <a:endParaRPr b="1" sz="3000"/>
            </a:p>
          </p:txBody>
        </p:sp>
      </p:grpSp>
      <p:sp>
        <p:nvSpPr>
          <p:cNvPr id="102" name="Google Shape;102;p17"/>
          <p:cNvSpPr/>
          <p:nvPr/>
        </p:nvSpPr>
        <p:spPr>
          <a:xfrm>
            <a:off x="2865550" y="4464950"/>
            <a:ext cx="732900" cy="3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717200" y="2684875"/>
            <a:ext cx="3148500" cy="160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674650" y="4570800"/>
            <a:ext cx="22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1, 2, 1, 2, 1, …</a:t>
            </a:r>
            <a:r>
              <a:rPr lang="en-GB" sz="2400"/>
              <a:t> </a:t>
            </a:r>
            <a:r>
              <a:rPr lang="en-GB" sz="2400"/>
              <a:t>  </a:t>
            </a:r>
            <a:endParaRPr sz="2400"/>
          </a:p>
        </p:txBody>
      </p:sp>
      <p:sp>
        <p:nvSpPr>
          <p:cNvPr id="105" name="Google Shape;105;p17"/>
          <p:cNvSpPr txBox="1"/>
          <p:nvPr/>
        </p:nvSpPr>
        <p:spPr>
          <a:xfrm>
            <a:off x="3647550" y="4247000"/>
            <a:ext cx="1612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State series 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 in Matlab 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0" y="572700"/>
            <a:ext cx="91440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CSSR can run internally in Matlab, then CSSR can be easily integrated into HCTSA framework. Although CSSR is a native C++ program, Matlab provides a wrapper called MEX-function which link C++ compiler to Matlab. 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2343150"/>
            <a:ext cx="32289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2571750"/>
            <a:ext cx="3590925" cy="15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/>
          <p:nvPr/>
        </p:nvCxnSpPr>
        <p:spPr>
          <a:xfrm>
            <a:off x="4476750" y="2095500"/>
            <a:ext cx="19200" cy="28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2095500"/>
            <a:ext cx="2857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962075" y="4276725"/>
            <a:ext cx="1914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(kriangkhajorn, 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98975" y="3881875"/>
            <a:ext cx="126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CSSR.cpp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847453" y="3828525"/>
            <a:ext cx="1551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CSSR.mexw64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295925" y="4133850"/>
            <a:ext cx="3591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 y is a Gaussian normal distribution, with median split, 50% of samples are recognised as 0, the other as 1. </a:t>
            </a:r>
            <a:endParaRPr sz="1200"/>
          </a:p>
        </p:txBody>
      </p:sp>
      <p:sp>
        <p:nvSpPr>
          <p:cNvPr id="120" name="Google Shape;120;p18"/>
          <p:cNvSpPr txBox="1"/>
          <p:nvPr/>
        </p:nvSpPr>
        <p:spPr>
          <a:xfrm>
            <a:off x="1604063" y="2924850"/>
            <a:ext cx="954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MEX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Epsilon Machine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Epsilon Machine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State space (definition of characters in epsilon machine)	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Temporal asymmetry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Preliminary Analysis on Human EEG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Future Direction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 (1) - Simple Transformation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0" y="4965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common issue in analysing bio-signal (e.g. electroencephalography EEG) is how to </a:t>
            </a:r>
            <a:r>
              <a:rPr b="1" lang="en-GB"/>
              <a:t>encode the raw time series.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Encoding here means converting the time series of real number data into a sequence of symbols (Kim, et.al 2018).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Binarisation</a:t>
            </a:r>
            <a:r>
              <a:rPr lang="en-GB"/>
              <a:t> (e.g. 0 and 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Median split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Difference split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Multiple Levels </a:t>
            </a:r>
            <a:r>
              <a:rPr lang="en-GB"/>
              <a:t>(e.g. ABCD)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Top/multi-level split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475" y="1669262"/>
            <a:ext cx="2578525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975" y="1590613"/>
            <a:ext cx="3143700" cy="218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1"/>
          <p:cNvGrpSpPr/>
          <p:nvPr/>
        </p:nvGrpSpPr>
        <p:grpSpPr>
          <a:xfrm>
            <a:off x="4572000" y="3831475"/>
            <a:ext cx="3741675" cy="1015563"/>
            <a:chOff x="4572000" y="3482063"/>
            <a:chExt cx="3741675" cy="1015563"/>
          </a:xfrm>
        </p:grpSpPr>
        <p:sp>
          <p:nvSpPr>
            <p:cNvPr id="141" name="Google Shape;141;p21"/>
            <p:cNvSpPr txBox="1"/>
            <p:nvPr/>
          </p:nvSpPr>
          <p:spPr>
            <a:xfrm>
              <a:off x="4572000" y="3857425"/>
              <a:ext cx="3429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[ ....    ….    ….   …. ]</a:t>
              </a:r>
              <a:endParaRPr sz="2400"/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4731350" y="3745000"/>
              <a:ext cx="3543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&lt;25%       25~50%      50~75%      &gt;75%</a:t>
              </a:r>
              <a:endParaRPr sz="1100"/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5330900" y="3766350"/>
              <a:ext cx="0" cy="666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6124750" y="3766350"/>
              <a:ext cx="0" cy="666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1"/>
            <p:cNvCxnSpPr/>
            <p:nvPr/>
          </p:nvCxnSpPr>
          <p:spPr>
            <a:xfrm>
              <a:off x="6791800" y="3766350"/>
              <a:ext cx="0" cy="666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21"/>
            <p:cNvSpPr txBox="1"/>
            <p:nvPr/>
          </p:nvSpPr>
          <p:spPr>
            <a:xfrm>
              <a:off x="4611075" y="3482063"/>
              <a:ext cx="3702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Distribution of</a:t>
              </a:r>
              <a:r>
                <a:rPr b="1" lang="en-GB" sz="1200"/>
                <a:t> the data vector/ Histogram : </a:t>
              </a:r>
              <a:endParaRPr b="1" sz="1200"/>
            </a:p>
          </p:txBody>
        </p:sp>
      </p:grpSp>
      <p:sp>
        <p:nvSpPr>
          <p:cNvPr id="147" name="Google Shape;147;p21"/>
          <p:cNvSpPr txBox="1"/>
          <p:nvPr/>
        </p:nvSpPr>
        <p:spPr>
          <a:xfrm>
            <a:off x="0" y="4750200"/>
            <a:ext cx="4926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 </a:t>
            </a:r>
            <a:r>
              <a:rPr lang="en-GB" sz="1200"/>
              <a:t>When number of level is 2, top split is basically median split. 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