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31bfce7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31bfce7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eab317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eab317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eab317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eab317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deab317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deab317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eab317a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eab317a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dace0e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dace0e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4624d4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4624d4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4624d4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4624d4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dace0e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dace0e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d1d1ab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d1d1ab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1d1ab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d1d1ab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d1d1ab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d1d1ab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d1d1a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d1d1a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d1d1ab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d1d1ab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wSMI (weighted symbolic </a:t>
            </a:r>
            <a:r>
              <a:rPr lang="en-GB"/>
              <a:t>mutual</a:t>
            </a:r>
            <a:r>
              <a:rPr lang="en-GB"/>
              <a:t> </a:t>
            </a:r>
            <a:r>
              <a:rPr lang="en-GB"/>
              <a:t>information</a:t>
            </a:r>
            <a:r>
              <a:rPr lang="en-GB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This paper used a concept of Bandt &amp; Pompe’s Permutation entropy (PE).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Haohua’s note on symbolic transformation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If my understanding is incorrect, feel free to correct it.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If delay is greater than 1 (tau = 2 in the figure), although i</a:t>
            </a:r>
            <a:r>
              <a:rPr lang="en-GB"/>
              <a:t>n-between points are ignored, but ordinal pattern can still capture the trend.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This is very similar to how people analyse stock prices. Ordinal pattern sequence will more care about the general trend instead of transient variation.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eab317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eab317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e8d492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e8d49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5f766e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5f766e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13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abs/1905.1317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open?id=1frZsQWHq4KiJLWUV3ojbsuvLnkoh8lujfwnQsuNenB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ctsa-users.gitbook.io/hctsa-manual/analyzing_visualizing/feature-comparison" TargetMode="External"/><Relationship Id="rId4" Type="http://schemas.openxmlformats.org/officeDocument/2006/relationships/hyperlink" Target="https://hctsa-users.gitbook.io/hctsa-manual/analyzing_visualizing/feature-comparis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Multi-level_cel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hyperlink" Target="https://doi.org/10.1016/j.cub.2013.07.07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hyperlink" Target="https://www.youtube.com/watch?v=LaTAq1NUTPE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HCTSA &amp; Epsilon Machine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Integrating CSSR into HCTSA 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775" y="4768550"/>
            <a:ext cx="467100" cy="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Symbolic Transformation</a:t>
            </a:r>
            <a:r>
              <a:rPr lang="en-GB"/>
              <a:t> - Potential Aliasing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Sampling rate </a:t>
            </a:r>
            <a:r>
              <a:rPr b="1" i="1" lang="en-GB"/>
              <a:t>fs</a:t>
            </a:r>
            <a:r>
              <a:rPr lang="en-GB"/>
              <a:t> of the </a:t>
            </a:r>
            <a:r>
              <a:rPr b="1" lang="en-GB"/>
              <a:t>input time series</a:t>
            </a:r>
            <a:r>
              <a:rPr lang="en-GB"/>
              <a:t> and sampling interval </a:t>
            </a:r>
            <a:r>
              <a:rPr b="1" i="1" lang="en-GB"/>
              <a:t>T</a:t>
            </a:r>
            <a:endParaRPr b="1"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Aliasing </a:t>
            </a:r>
            <a:r>
              <a:rPr lang="en-GB"/>
              <a:t>(King et.al 2013)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Assume the highest frequency in the input time series is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sampling frequency of symbolic transformation is 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Time-lag is      </a:t>
            </a:r>
            <a:endParaRPr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Delay     in samples is defined as               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Nyquist sampling </a:t>
            </a:r>
            <a:r>
              <a:rPr b="1" lang="en-GB" sz="1800"/>
              <a:t>theorem</a:t>
            </a:r>
            <a:r>
              <a:rPr lang="en-GB" sz="1800"/>
              <a:t> requires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Hence,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 ensure       meet Nyquist theorem, a low-pass filter may be used. (remove components higher than      which result in aliasing artifacts). The cut-off frequency is </a:t>
            </a:r>
            <a:endParaRPr sz="18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975" y="1001300"/>
            <a:ext cx="1204700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3550" y="1552600"/>
            <a:ext cx="263274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625" y="1925600"/>
            <a:ext cx="1242934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4675" y="3072988"/>
            <a:ext cx="1204700" cy="29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0675" y="2571750"/>
            <a:ext cx="162100" cy="2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9950" y="2320500"/>
            <a:ext cx="221825" cy="1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7800" y="2403600"/>
            <a:ext cx="727340" cy="4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8125" y="3438525"/>
            <a:ext cx="2751500" cy="6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43450" y="3683575"/>
            <a:ext cx="727350" cy="29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088" y="4178650"/>
            <a:ext cx="263274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9788" y="4497350"/>
            <a:ext cx="263274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36625" y="3502000"/>
            <a:ext cx="183486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6419700" y="3338775"/>
            <a:ext cx="2175000" cy="8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5788050" y="3706950"/>
            <a:ext cx="4671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Sequence, History Length and Significant level  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Discrete Input sequence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Binarisation: median and difference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Top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Symbolic transfer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Maximum history length is determined by a formula in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Roberto Munoz’s paper</a:t>
            </a:r>
            <a:r>
              <a:rPr lang="en-GB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 &lt;= log(N)/log(|A|)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N is the length of input data, |A| is the size of alphabet.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Significant</a:t>
            </a:r>
            <a:r>
              <a:rPr lang="en-GB"/>
              <a:t> level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 the range of [0, 1]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Single-line and Multi-line 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current stage, </a:t>
            </a:r>
            <a:r>
              <a:rPr b="1" lang="en-GB"/>
              <a:t>HCTSA is capable of computing one channel and one segment each time.</a:t>
            </a:r>
            <a:r>
              <a:rPr lang="en-GB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HCTSA can only provide one time series to CSSR.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Unfortunately, HCTSA can only use the</a:t>
            </a:r>
            <a:r>
              <a:rPr b="1" lang="en-GB" sz="1800"/>
              <a:t> single-line mode </a:t>
            </a:r>
            <a:r>
              <a:rPr lang="en-GB" sz="1800"/>
              <a:t>of CSSR in the current stage</a:t>
            </a:r>
            <a:r>
              <a:rPr b="1" lang="en-GB" sz="1800"/>
              <a:t>.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HCTSA &amp; Epsilon Machine</a:t>
            </a:r>
            <a:endParaRPr/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CSSR as a MATLAB function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modified CSSR can read data from Matlab directly without creating any text files.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CSSR returns </a:t>
            </a:r>
            <a:r>
              <a:rPr b="1" lang="en-GB"/>
              <a:t>Cu</a:t>
            </a:r>
            <a:r>
              <a:rPr b="1" lang="en-GB"/>
              <a:t>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HCTSA compute a numerical value to summary and represent the underlying properties of a given time series.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(If Cu can significantly distinguish epoches, then Cu is a promising metric for HCTSA)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preliminary CSSR was able to work in my PC (Windows).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Test cases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When I was testing CSSR, I found that longer history length does not necessarily guarantee convergence on the true epsilon machine.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CSSR Errors and theirs Influences 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three typical issues in CSSR.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(1) </a:t>
            </a:r>
            <a:r>
              <a:rPr b="1" lang="en-GB" sz="1800">
                <a:solidFill>
                  <a:srgbClr val="FF0000"/>
                </a:solidFill>
              </a:rPr>
              <a:t>CSSR can never synchronize to a state at all; </a:t>
            </a:r>
            <a:endParaRPr b="1" sz="1800">
              <a:solidFill>
                <a:srgbClr val="FF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No results generated at all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(2)</a:t>
            </a:r>
            <a:r>
              <a:rPr b="1" lang="en-GB" sz="1800">
                <a:solidFill>
                  <a:srgbClr val="FF0000"/>
                </a:solidFill>
              </a:rPr>
              <a:t> it has to re-synchronize at some point; </a:t>
            </a:r>
            <a:endParaRPr b="1" sz="1800">
              <a:solidFill>
                <a:srgbClr val="FF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</a:t>
            </a:r>
            <a:r>
              <a:rPr lang="en-GB" sz="1800"/>
              <a:t>tate_series can not be used.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</a:t>
            </a:r>
            <a:r>
              <a:rPr lang="en-GB" sz="1800"/>
              <a:t>tate_series file is important to </a:t>
            </a:r>
            <a:r>
              <a:rPr lang="en-GB" sz="1800"/>
              <a:t>temporal asymmetry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(3) it encounters an apparently "impossible" sequence in the data.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It </a:t>
            </a:r>
            <a:r>
              <a:rPr lang="en-GB" sz="1800"/>
              <a:t>matters</a:t>
            </a:r>
            <a:r>
              <a:rPr lang="en-GB" sz="1800"/>
              <a:t> only if calculating the relative entropy rate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CSSR and HCTSA 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0" y="572700"/>
            <a:ext cx="91440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TODO:</a:t>
            </a:r>
            <a:r>
              <a:rPr lang="en-GB"/>
              <a:t> </a:t>
            </a:r>
            <a:r>
              <a:rPr lang="en-GB"/>
              <a:t>CSSR and More 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CSSR across a range of interdisciplinary time-series data.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See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https://hctsa-users.gitbook.io/hctsa-manual/analyzing_visualizing/feature-comparison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complexities….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Cu of forward e-machine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Cu of backward e-machine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Causal irreversibility 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Cu of bidirectional e-machine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HCTSA can compare similarities between operations.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See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https://hctsa-users.gitbook.io/hctsa-manual/analyzing_visualizing/feature-comparison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4948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Compare </a:t>
            </a:r>
            <a:r>
              <a:rPr lang="en-GB"/>
              <a:t>CSSR with other operations in HCTSA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Is there any operations similar to CSSR ? (e.g. produce similar results)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Incorporate</a:t>
            </a:r>
            <a:r>
              <a:rPr b="1" lang="en-GB"/>
              <a:t> </a:t>
            </a:r>
            <a:r>
              <a:rPr lang="en-GB"/>
              <a:t>CSSR with HCTSA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HCTSA will include more master operations and </a:t>
            </a:r>
            <a:r>
              <a:rPr lang="en-GB" sz="1800"/>
              <a:t>features</a:t>
            </a:r>
            <a:r>
              <a:rPr lang="en-GB" sz="1800"/>
              <a:t>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0" y="501575"/>
            <a:ext cx="91440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Number of characters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in the alphabet set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how to read the </a:t>
            </a:r>
            <a:r>
              <a:rPr b="1" lang="en-GB" sz="1800"/>
              <a:t>continuous</a:t>
            </a:r>
            <a:r>
              <a:rPr b="1" lang="en-GB" sz="1800"/>
              <a:t> data into a sequence of symbols </a:t>
            </a:r>
            <a:r>
              <a:rPr lang="en-GB" sz="1800"/>
              <a:t>used by Epsilon machine. (e.g. Median split)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GB">
                <a:solidFill>
                  <a:srgbClr val="999999"/>
                </a:solidFill>
              </a:rPr>
              <a:t>Input sequence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-GB" sz="1800">
                <a:solidFill>
                  <a:srgbClr val="999999"/>
                </a:solidFill>
              </a:rPr>
              <a:t>Each epoch has its own epsilon machine (will be implemented in HCTSA)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GB">
                <a:solidFill>
                  <a:srgbClr val="999999"/>
                </a:solidFill>
              </a:rPr>
              <a:t>History length (2 ~ 10)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GB">
                <a:solidFill>
                  <a:srgbClr val="999999"/>
                </a:solidFill>
              </a:rPr>
              <a:t>Significance levels (0.001 ~ 0.01)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GB">
                <a:solidFill>
                  <a:srgbClr val="999999"/>
                </a:solidFill>
              </a:rPr>
              <a:t>Single line, multi-line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Dimensions of CSSR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Outputs of CSSR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Statistical complexity </a:t>
            </a:r>
            <a:r>
              <a:rPr b="1" lang="en-GB"/>
              <a:t>Cu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Cu of f</a:t>
            </a:r>
            <a:r>
              <a:rPr lang="en-GB" sz="1800"/>
              <a:t>orward</a:t>
            </a:r>
            <a:r>
              <a:rPr lang="en-GB" sz="1800"/>
              <a:t> </a:t>
            </a:r>
            <a:r>
              <a:rPr lang="en-GB" sz="1800"/>
              <a:t>e-machine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Cu of b</a:t>
            </a:r>
            <a:r>
              <a:rPr lang="en-GB" sz="1800"/>
              <a:t>ackward e-machine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Causal irreversibility 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Cu of bidirectional e-machine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strike="sngStrike"/>
              <a:t>KL divergence</a:t>
            </a:r>
            <a:r>
              <a:rPr lang="en-GB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Epsilon</a:t>
            </a:r>
            <a:r>
              <a:rPr lang="en-GB"/>
              <a:t> machine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</a:t>
            </a:r>
            <a:r>
              <a:rPr b="1" lang="en-GB" sz="1800"/>
              <a:t> finite state machine</a:t>
            </a:r>
            <a:r>
              <a:rPr lang="en-GB" sz="1800"/>
              <a:t> with </a:t>
            </a:r>
            <a:r>
              <a:rPr b="1" lang="en-GB" sz="1800"/>
              <a:t>transitions </a:t>
            </a:r>
            <a:r>
              <a:rPr lang="en-GB" sz="1800"/>
              <a:t>between </a:t>
            </a:r>
            <a:r>
              <a:rPr b="1" lang="en-GB" sz="1800"/>
              <a:t>causal states</a:t>
            </a:r>
            <a:r>
              <a:rPr lang="en-GB" sz="1800"/>
              <a:t>, in HCTSA, it can be represented as a TPM (transition probability matrix) ??? what about the states/bits emitted by transitions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Characters (1)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409975"/>
            <a:ext cx="91440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Question : how to </a:t>
            </a:r>
            <a:r>
              <a:rPr b="1" lang="en-GB"/>
              <a:t>convert a </a:t>
            </a:r>
            <a:r>
              <a:rPr b="1" lang="en-GB"/>
              <a:t>continuous time series into a discrete one? 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More </a:t>
            </a:r>
            <a:r>
              <a:rPr lang="en-GB" sz="1800"/>
              <a:t>precisely</a:t>
            </a:r>
            <a:r>
              <a:rPr lang="en-GB" sz="1800"/>
              <a:t>, </a:t>
            </a:r>
            <a:r>
              <a:rPr b="1" lang="en-GB" sz="1800" u="sng"/>
              <a:t>how to define states? </a:t>
            </a:r>
            <a:endParaRPr b="1"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Binar</a:t>
            </a:r>
            <a:r>
              <a:rPr b="1" lang="en-GB"/>
              <a:t>isation</a:t>
            </a:r>
            <a:r>
              <a:rPr lang="en-GB" sz="1800"/>
              <a:t> (e.g. 0 and 1)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Median split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Difference split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Multiple Levels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Top</a:t>
            </a:r>
            <a:r>
              <a:rPr lang="en-GB" sz="1800"/>
              <a:t> split / multi-level split 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(similar to the notion of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multiple level cell</a:t>
            </a:r>
            <a:r>
              <a:rPr lang="en-GB" sz="1200"/>
              <a:t>, thus, I named it as multiple level split which may be more intuitive….)</a:t>
            </a:r>
            <a:endParaRPr sz="1200"/>
          </a:p>
        </p:txBody>
      </p:sp>
      <p:cxnSp>
        <p:nvCxnSpPr>
          <p:cNvPr id="80" name="Google Shape;80;p17"/>
          <p:cNvCxnSpPr>
            <a:stCxn id="79" idx="2"/>
            <a:endCxn id="79" idx="2"/>
          </p:cNvCxnSpPr>
          <p:nvPr/>
        </p:nvCxnSpPr>
        <p:spPr>
          <a:xfrm>
            <a:off x="4572000" y="3057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" name="Google Shape;81;p17"/>
          <p:cNvGrpSpPr/>
          <p:nvPr/>
        </p:nvGrpSpPr>
        <p:grpSpPr>
          <a:xfrm>
            <a:off x="2965275" y="3554888"/>
            <a:ext cx="3702650" cy="1015575"/>
            <a:chOff x="4572000" y="3482050"/>
            <a:chExt cx="3702650" cy="1015575"/>
          </a:xfrm>
        </p:grpSpPr>
        <p:sp>
          <p:nvSpPr>
            <p:cNvPr id="82" name="Google Shape;82;p17"/>
            <p:cNvSpPr txBox="1"/>
            <p:nvPr/>
          </p:nvSpPr>
          <p:spPr>
            <a:xfrm>
              <a:off x="4572000" y="3857425"/>
              <a:ext cx="3429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/>
                <a:t>[ </a:t>
              </a:r>
              <a:r>
                <a:rPr lang="en-GB" sz="2400"/>
                <a:t>...</a:t>
              </a:r>
              <a:r>
                <a:rPr lang="en-GB" sz="2400"/>
                <a:t>.    ….    ….   …. ]</a:t>
              </a:r>
              <a:endParaRPr sz="2400"/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4731350" y="3745000"/>
              <a:ext cx="35433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&lt;25%       25~50%      50~75%      &gt;75%</a:t>
              </a:r>
              <a:endParaRPr sz="1100"/>
            </a:p>
          </p:txBody>
        </p:sp>
        <p:cxnSp>
          <p:nvCxnSpPr>
            <p:cNvPr id="84" name="Google Shape;84;p17"/>
            <p:cNvCxnSpPr/>
            <p:nvPr/>
          </p:nvCxnSpPr>
          <p:spPr>
            <a:xfrm>
              <a:off x="5330900" y="3766350"/>
              <a:ext cx="0" cy="66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7"/>
            <p:cNvCxnSpPr/>
            <p:nvPr/>
          </p:nvCxnSpPr>
          <p:spPr>
            <a:xfrm>
              <a:off x="6124750" y="3766350"/>
              <a:ext cx="0" cy="66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7"/>
            <p:cNvCxnSpPr/>
            <p:nvPr/>
          </p:nvCxnSpPr>
          <p:spPr>
            <a:xfrm>
              <a:off x="6791800" y="3766350"/>
              <a:ext cx="0" cy="66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17"/>
            <p:cNvSpPr txBox="1"/>
            <p:nvPr/>
          </p:nvSpPr>
          <p:spPr>
            <a:xfrm>
              <a:off x="4611075" y="3482050"/>
              <a:ext cx="29622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Sorted </a:t>
              </a:r>
              <a:r>
                <a:rPr b="1" lang="en-GB" sz="1200"/>
                <a:t>data vector/ Histogram : </a:t>
              </a:r>
              <a:endParaRPr b="1" sz="1200"/>
            </a:p>
          </p:txBody>
        </p:sp>
      </p:grp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650" y="2958525"/>
            <a:ext cx="3143700" cy="21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96750"/>
            <a:ext cx="2965275" cy="23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" y="2884525"/>
            <a:ext cx="7363826" cy="22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0" y="0"/>
            <a:ext cx="9144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Number of Characters (2) - Symbolic Transformation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0" y="452425"/>
            <a:ext cx="8169900" cy="4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Symbolic Transformation</a:t>
            </a:r>
            <a:r>
              <a:rPr lang="en-GB"/>
              <a:t> 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(King. et.al 2013)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Capture and summarise dynamical trends of a time series (see figure at the bottom). 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 u="sng"/>
              <a:t>Order of ordinal pattern</a:t>
            </a:r>
            <a:endParaRPr b="1" sz="1400" u="sng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Number of permutations is</a:t>
            </a:r>
            <a:r>
              <a:rPr b="1" lang="en-GB"/>
              <a:t>  (order+1)!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 u="sng"/>
              <a:t>Delay between samples </a:t>
            </a:r>
            <a:endParaRPr b="1" sz="1400" u="sng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Delay is the distance between points in ordinal patterns. However, aliasing may occur. </a:t>
            </a:r>
            <a:endParaRPr sz="1400"/>
          </a:p>
        </p:txBody>
      </p:sp>
      <p:sp>
        <p:nvSpPr>
          <p:cNvPr id="97" name="Google Shape;97;p18"/>
          <p:cNvSpPr txBox="1"/>
          <p:nvPr/>
        </p:nvSpPr>
        <p:spPr>
          <a:xfrm>
            <a:off x="5515625" y="3791975"/>
            <a:ext cx="181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50" y="1530300"/>
            <a:ext cx="5702170" cy="36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Symbolic Transformation</a:t>
            </a:r>
            <a:r>
              <a:rPr lang="en-GB"/>
              <a:t> &amp; Permutation Entropy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572700"/>
            <a:ext cx="6159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In permutation entropy, an ordinal pattern is </a:t>
            </a:r>
            <a:r>
              <a:rPr b="1" lang="en-GB" sz="1800">
                <a:solidFill>
                  <a:srgbClr val="434343"/>
                </a:solidFill>
              </a:rPr>
              <a:t>obtained through shifting a window by one point. </a:t>
            </a:r>
            <a:r>
              <a:rPr lang="en-GB" sz="1800">
                <a:solidFill>
                  <a:srgbClr val="434343"/>
                </a:solidFill>
              </a:rPr>
              <a:t>See this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example 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813" y="1095463"/>
            <a:ext cx="25431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-77150" y="4646375"/>
            <a:ext cx="2436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Permutation Entropy - Symbolic transformation </a:t>
            </a:r>
            <a:endParaRPr b="1"/>
          </a:p>
        </p:txBody>
      </p:sp>
      <p:sp>
        <p:nvSpPr>
          <p:cNvPr id="107" name="Google Shape;107;p19"/>
          <p:cNvSpPr txBox="1"/>
          <p:nvPr/>
        </p:nvSpPr>
        <p:spPr>
          <a:xfrm>
            <a:off x="7617675" y="1695550"/>
            <a:ext cx="1745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(King et.al 2013)</a:t>
            </a:r>
            <a:endParaRPr sz="1200"/>
          </a:p>
        </p:txBody>
      </p:sp>
      <p:cxnSp>
        <p:nvCxnSpPr>
          <p:cNvPr id="108" name="Google Shape;108;p19"/>
          <p:cNvCxnSpPr/>
          <p:nvPr/>
        </p:nvCxnSpPr>
        <p:spPr>
          <a:xfrm>
            <a:off x="5762625" y="2977600"/>
            <a:ext cx="912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 txBox="1"/>
          <p:nvPr/>
        </p:nvSpPr>
        <p:spPr>
          <a:xfrm>
            <a:off x="6828000" y="2549800"/>
            <a:ext cx="2316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</a:rPr>
              <a:t>??</a:t>
            </a:r>
            <a:r>
              <a:rPr lang="en-GB" sz="3600">
                <a:solidFill>
                  <a:srgbClr val="FF9900"/>
                </a:solidFill>
              </a:rPr>
              <a:t>d</a:t>
            </a:r>
            <a:r>
              <a:rPr lang="en-GB" sz="3600">
                <a:solidFill>
                  <a:srgbClr val="0000FF"/>
                </a:solidFill>
              </a:rPr>
              <a:t>c</a:t>
            </a:r>
            <a:r>
              <a:rPr lang="en-GB" sz="3600">
                <a:solidFill>
                  <a:srgbClr val="00FF00"/>
                </a:solidFill>
              </a:rPr>
              <a:t>b</a:t>
            </a:r>
            <a:r>
              <a:rPr lang="en-GB" sz="3600">
                <a:solidFill>
                  <a:srgbClr val="A64D79"/>
                </a:solidFill>
              </a:rPr>
              <a:t>ee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885825" y="3932700"/>
            <a:ext cx="23160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If order = 2, tau = 1.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x(1) and x(2) can not be defined. Thus x(1) and x(2) are labeled as question mark. 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018850" y="2281950"/>
            <a:ext cx="1350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x(3)</a:t>
            </a:r>
            <a:endParaRPr sz="1800"/>
          </a:p>
        </p:txBody>
      </p:sp>
      <p:sp>
        <p:nvSpPr>
          <p:cNvPr id="112" name="Google Shape;112;p19"/>
          <p:cNvSpPr txBox="1"/>
          <p:nvPr/>
        </p:nvSpPr>
        <p:spPr>
          <a:xfrm>
            <a:off x="3159300" y="3552950"/>
            <a:ext cx="608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x(4)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767700" y="4646375"/>
            <a:ext cx="608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x(5)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Symbolic Transformation</a:t>
            </a:r>
            <a:r>
              <a:rPr lang="en-GB"/>
              <a:t> - Max Order of Permutation 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0" y="572700"/>
            <a:ext cx="9075300" cy="4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The implementation of CSSR allows characters that are </a:t>
            </a:r>
            <a:r>
              <a:rPr b="1" lang="en-GB" sz="1800">
                <a:solidFill>
                  <a:srgbClr val="434343"/>
                </a:solidFill>
              </a:rPr>
              <a:t>alphanumeric</a:t>
            </a:r>
            <a:r>
              <a:rPr lang="en-GB" sz="1800">
                <a:solidFill>
                  <a:srgbClr val="434343"/>
                </a:solidFill>
              </a:rPr>
              <a:t>. From the document of C++ (see </a:t>
            </a:r>
            <a:r>
              <a:rPr b="1" lang="en-GB" sz="1800">
                <a:solidFill>
                  <a:srgbClr val="434343"/>
                </a:solidFill>
              </a:rPr>
              <a:t>isalnum</a:t>
            </a:r>
            <a:r>
              <a:rPr lang="en-GB" sz="1800">
                <a:solidFill>
                  <a:srgbClr val="434343"/>
                </a:solidFill>
              </a:rPr>
              <a:t>), there are three kind of characters allowed.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Decimal</a:t>
            </a:r>
            <a:r>
              <a:rPr lang="en-GB" sz="1800">
                <a:solidFill>
                  <a:srgbClr val="434343"/>
                </a:solidFill>
              </a:rPr>
              <a:t> digits 0123456789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Uppercase letter ABCDEFGHIJKLMNOPQRSTUVWXYZ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Lowercase letter abcdefghijklmnopqrstuvwxyz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Hence, the maximum size of alphabet set is </a:t>
            </a:r>
            <a:r>
              <a:rPr b="1" lang="en-GB" sz="1800">
                <a:solidFill>
                  <a:srgbClr val="434343"/>
                </a:solidFill>
              </a:rPr>
              <a:t>|A| = 62.</a:t>
            </a:r>
            <a:r>
              <a:rPr lang="en-GB" sz="1800">
                <a:solidFill>
                  <a:srgbClr val="434343"/>
                </a:solidFill>
              </a:rPr>
              <a:t> 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The number of states/characters in ordinal patterns is</a:t>
            </a:r>
            <a:r>
              <a:rPr b="1" lang="en-GB" sz="1800">
                <a:solidFill>
                  <a:srgbClr val="434343"/>
                </a:solidFill>
              </a:rPr>
              <a:t> (order+1)! </a:t>
            </a:r>
            <a:endParaRPr b="1"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Hence, the range of order is</a:t>
            </a:r>
            <a:r>
              <a:rPr b="1" lang="en-GB" sz="1800">
                <a:solidFill>
                  <a:srgbClr val="434343"/>
                </a:solidFill>
              </a:rPr>
              <a:t> 1, 2, 3 </a:t>
            </a:r>
            <a:endParaRPr b="1"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up to </a:t>
            </a:r>
            <a:r>
              <a:rPr b="1" lang="en-GB" sz="1800">
                <a:solidFill>
                  <a:srgbClr val="434343"/>
                </a:solidFill>
              </a:rPr>
              <a:t>(3+1)! = 24</a:t>
            </a:r>
            <a:r>
              <a:rPr lang="en-GB" sz="1800">
                <a:solidFill>
                  <a:srgbClr val="434343"/>
                </a:solidFill>
              </a:rPr>
              <a:t> permutations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Symbolic Transformation</a:t>
            </a:r>
            <a:r>
              <a:rPr lang="en-GB"/>
              <a:t> - Potential Aliasing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0" y="572700"/>
            <a:ext cx="9075300" cy="2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is the extreme value of </a:t>
            </a:r>
            <a:r>
              <a:rPr b="1" lang="en-GB" sz="1800"/>
              <a:t>delay</a:t>
            </a:r>
            <a:r>
              <a:rPr lang="en-GB" sz="1800"/>
              <a:t>?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Ordinal pattern sequence basically samples a continuous time-series.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Hence, the </a:t>
            </a:r>
            <a:r>
              <a:rPr b="1" lang="en-GB" sz="1800"/>
              <a:t>delay </a:t>
            </a:r>
            <a:r>
              <a:rPr lang="en-GB" sz="1800"/>
              <a:t>of a ordinal pattern sequence is subject to </a:t>
            </a:r>
            <a:r>
              <a:rPr b="1" lang="en-GB" sz="1800"/>
              <a:t>Nyquist sampling theorem</a:t>
            </a:r>
            <a:r>
              <a:rPr lang="en-GB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If delay is greater than one, some </a:t>
            </a:r>
            <a:r>
              <a:rPr lang="en-GB" sz="1800"/>
              <a:t>components in the high-frequency domain may be missed.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Aliasing may occur if Nyquist sampling theorem is not satisfied.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Due to aliasing, identification of ordinal pattern may be wrong. (see figure below)</a:t>
            </a:r>
            <a:endParaRPr sz="18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5" y="2862900"/>
            <a:ext cx="4727202" cy="18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174" y="2902600"/>
            <a:ext cx="4340674" cy="17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814300" y="4686300"/>
            <a:ext cx="38271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proper ordinal pattern sequence 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865925" y="4762500"/>
            <a:ext cx="3827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aliasing artifacts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