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af463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af463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af463a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af463a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92901a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92901a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dd56a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dd56a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dd56a9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dd56a9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dd56a9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dd56a9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a1141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a1141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dd56a9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dd56a9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92901a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92901a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94311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94311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b0259a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b0259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n7H-9OWUTggdn-vQUSndZIQLZuHHMQ1vloUHL6NJyFU" TargetMode="External"/><Relationship Id="rId4" Type="http://schemas.openxmlformats.org/officeDocument/2006/relationships/hyperlink" Target="https://drive.google.com/open?id=1fEMZCrc7bXESY6gmjBODa-dckXBvkjQmc2IEPuDTwT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actra.org/CSSR/ReadMe.html#tth_sEc4" TargetMode="External"/><Relationship Id="rId4" Type="http://schemas.openxmlformats.org/officeDocument/2006/relationships/hyperlink" Target="http://bactra.org/CSSR/ReadMe.html#tth_sEc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CSSR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Correctness of CSSR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75" y="98000"/>
            <a:ext cx="6860924" cy="4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650" y="76075"/>
            <a:ext cx="6847350" cy="439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…….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Slides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Marcel’s Testing outputs of CSSR and CSM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https://drive.google.com/open?id=1n7H-9OWUTggdn-vQUSndZIQLZuHHMQ1vloUHL6NJyFU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Julian’s CSM vs CSSR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https://drive.google.com/open?id=1fEMZCrc7bXESY6gmjBODa-dckXBvkjQmc2IEPuDTwTg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given a known random markov chain, can CSSR generate a correct Epsilon machine.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 correct Epsilon machine should give a correct number of states.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Thus, </a:t>
            </a:r>
            <a:r>
              <a:rPr lang="en-GB" sz="1800"/>
              <a:t>statistical</a:t>
            </a:r>
            <a:r>
              <a:rPr lang="en-GB" sz="1800"/>
              <a:t> complexity should be more accurate.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action="ppaction://hlinksldjump" r:id="rId3"/>
              </a:rPr>
              <a:t>Jump to conclusion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8037" l="0" r="0" t="0"/>
          <a:stretch/>
        </p:blipFill>
        <p:spPr>
          <a:xfrm>
            <a:off x="3755700" y="1383200"/>
            <a:ext cx="5334000" cy="36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Random Process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78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random Markov chain using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mcmix </a:t>
            </a:r>
            <a:r>
              <a:rPr lang="en-GB"/>
              <a:t>in MATLAB.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Number of states  = 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Simulate this process by different steps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1,000 times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5,000 times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8,000 times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>
                <a:highlight>
                  <a:srgbClr val="FFFF00"/>
                </a:highlight>
              </a:rPr>
              <a:t>50,000 times (HCTSA limit)</a:t>
            </a:r>
            <a:endParaRPr b="1" sz="1800">
              <a:highlight>
                <a:srgbClr val="FFFF00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100,000 times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10,000,000 times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Matlab Code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%% Create random Markov chain (or namely Epsilon machine)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rng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For reproducibility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num_states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mcmix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num_states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7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graphplot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'ColorEdges'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%% Simulation of Statistical Complexity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7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'Start to simulate.......'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numSteps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8000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how many times to execute the same random process.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simulate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mc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numSteps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7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'Simulation finished. '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indata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B7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64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79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'CSSR'</a:t>
            </a:r>
            <a:r>
              <a:rPr lang="en-GB" sz="160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9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CSSR algorithm here</a:t>
            </a:r>
            <a:endParaRPr sz="1600">
              <a:solidFill>
                <a:srgbClr val="6969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CSSR parameters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Significance level is fixed as 0.001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History length is chosen from 1 to 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 = log(N)/log(A)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12" y="565050"/>
            <a:ext cx="3007125" cy="17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200" y="924875"/>
            <a:ext cx="3230400" cy="140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/>
          <p:nvPr/>
        </p:nvCxnSpPr>
        <p:spPr>
          <a:xfrm>
            <a:off x="81425" y="2537825"/>
            <a:ext cx="8848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9"/>
          <p:cNvCxnSpPr/>
          <p:nvPr/>
        </p:nvCxnSpPr>
        <p:spPr>
          <a:xfrm>
            <a:off x="5111125" y="347625"/>
            <a:ext cx="0" cy="46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9"/>
          <p:cNvSpPr txBox="1"/>
          <p:nvPr/>
        </p:nvSpPr>
        <p:spPr>
          <a:xfrm>
            <a:off x="4627825" y="2075800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(1)</a:t>
            </a:r>
            <a:endParaRPr b="1" sz="1800"/>
          </a:p>
        </p:txBody>
      </p:sp>
      <p:sp>
        <p:nvSpPr>
          <p:cNvPr id="97" name="Google Shape;97;p19"/>
          <p:cNvSpPr txBox="1"/>
          <p:nvPr/>
        </p:nvSpPr>
        <p:spPr>
          <a:xfrm>
            <a:off x="8446625" y="2075800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highlight>
                  <a:srgbClr val="FFFF00"/>
                </a:highlight>
              </a:rPr>
              <a:t>(3)</a:t>
            </a:r>
            <a:endParaRPr b="1" sz="1800">
              <a:highlight>
                <a:srgbClr val="FFFF00"/>
              </a:highlight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497300" y="4614225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(2)</a:t>
            </a:r>
            <a:endParaRPr b="1" sz="1800"/>
          </a:p>
        </p:txBody>
      </p:sp>
      <p:sp>
        <p:nvSpPr>
          <p:cNvPr id="99" name="Google Shape;99;p19"/>
          <p:cNvSpPr txBox="1"/>
          <p:nvPr/>
        </p:nvSpPr>
        <p:spPr>
          <a:xfrm>
            <a:off x="8349000" y="4614225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(4)</a:t>
            </a:r>
            <a:endParaRPr b="1" sz="18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200" y="2773725"/>
            <a:ext cx="3007129" cy="1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6">
            <a:alphaModFix/>
          </a:blip>
          <a:srcRect b="0" l="0" r="17864" t="0"/>
          <a:stretch/>
        </p:blipFill>
        <p:spPr>
          <a:xfrm>
            <a:off x="5241650" y="2665950"/>
            <a:ext cx="3823950" cy="19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>
            <a:off x="4798975" y="347625"/>
            <a:ext cx="0" cy="46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/>
        </p:nvSpPr>
        <p:spPr>
          <a:xfrm>
            <a:off x="3764450" y="4559925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(5)</a:t>
            </a:r>
            <a:endParaRPr b="1" sz="1800"/>
          </a:p>
        </p:txBody>
      </p:sp>
      <p:sp>
        <p:nvSpPr>
          <p:cNvPr id="109" name="Google Shape;109;p20"/>
          <p:cNvSpPr txBox="1"/>
          <p:nvPr/>
        </p:nvSpPr>
        <p:spPr>
          <a:xfrm>
            <a:off x="8349000" y="4614225"/>
            <a:ext cx="48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(6)</a:t>
            </a:r>
            <a:endParaRPr b="1" sz="18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0" y="1429650"/>
            <a:ext cx="3946100" cy="25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00" y="1136450"/>
            <a:ext cx="3946100" cy="302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http://bactra.org/CSSR/ReadMe.html#tth_sEc4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http://bactra.org/CSSR/ReadMe.html#tth_sEc5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Recommended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 should approximate the true markov order,</a:t>
            </a:r>
            <a:r>
              <a:rPr b="1" lang="en-GB" sz="1800" u="sng">
                <a:solidFill>
                  <a:srgbClr val="FF0000"/>
                </a:solidFill>
              </a:rPr>
              <a:t> If L is too large, “blow-up” in number of causal state.    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suggest exploring the data </a:t>
            </a:r>
            <a:r>
              <a:rPr b="1" lang="en-GB">
                <a:solidFill>
                  <a:schemeClr val="dk1"/>
                </a:solidFill>
              </a:rPr>
              <a:t>at low </a:t>
            </a:r>
            <a:r>
              <a:rPr b="1" i="1" lang="en-GB">
                <a:solidFill>
                  <a:schemeClr val="dk1"/>
                </a:solidFill>
              </a:rPr>
              <a:t>L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high </a:t>
            </a:r>
            <a:r>
              <a:rPr b="1" i="1" lang="en-GB">
                <a:solidFill>
                  <a:schemeClr val="dk1"/>
                </a:solidFill>
              </a:rPr>
              <a:t>s</a:t>
            </a:r>
            <a:r>
              <a:rPr b="1" lang="en-GB">
                <a:solidFill>
                  <a:schemeClr val="dk1"/>
                </a:solidFill>
              </a:rPr>
              <a:t> initially</a:t>
            </a:r>
            <a:r>
              <a:rPr lang="en-GB">
                <a:solidFill>
                  <a:schemeClr val="dk1"/>
                </a:solidFill>
              </a:rPr>
              <a:t>, and </a:t>
            </a:r>
            <a:r>
              <a:rPr b="1" lang="en-GB">
                <a:solidFill>
                  <a:schemeClr val="dk1"/>
                </a:solidFill>
              </a:rPr>
              <a:t>then increasing </a:t>
            </a:r>
            <a:r>
              <a:rPr b="1" i="1" lang="en-GB">
                <a:solidFill>
                  <a:schemeClr val="dk1"/>
                </a:solidFill>
              </a:rPr>
              <a:t>L</a:t>
            </a:r>
            <a:r>
              <a:rPr b="1" lang="en-GB">
                <a:solidFill>
                  <a:schemeClr val="dk1"/>
                </a:solidFill>
              </a:rPr>
              <a:t> and lowering </a:t>
            </a:r>
            <a:r>
              <a:rPr b="1" i="1" lang="en-GB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. If a stable architecture is found, it should be recorded at the </a:t>
            </a:r>
            <a:r>
              <a:rPr b="1" lang="en-GB">
                <a:solidFill>
                  <a:schemeClr val="dk1"/>
                </a:solidFill>
              </a:rPr>
              <a:t>lowest possible </a:t>
            </a:r>
            <a:r>
              <a:rPr b="1" i="1" lang="en-GB">
                <a:solidFill>
                  <a:schemeClr val="dk1"/>
                </a:solidFill>
              </a:rPr>
              <a:t>L</a:t>
            </a:r>
            <a:r>
              <a:rPr b="1" lang="en-GB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