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o Tsuchi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7-23T02:38:11.881">
    <p:pos x="6000" y="0"/>
    <p:text>4 data sets 
2 subjects x 2 nights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rerau.bwh.harvard.edu/resources/" TargetMode="External"/><Relationship Id="rId3" Type="http://schemas.openxmlformats.org/officeDocument/2006/relationships/hyperlink" Target="https://www.youtube.com/watch?v=jjEjkXLLDJU" TargetMode="External"/><Relationship Id="rId4" Type="http://schemas.openxmlformats.org/officeDocument/2006/relationships/hyperlink" Target="https://www.youtube.com/watch?v=g_MkonANaWk&amp;t=46s" TargetMode="External"/><Relationship Id="rId5" Type="http://schemas.openxmlformats.org/officeDocument/2006/relationships/hyperlink" Target="https://sccn.ucsd.edu/eeglab/workshop06/handout/TP_Jung_Workshop_Time_Frequency_Analysis.pdf"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enfulcher/hctsaTutorial_BonnEE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f63ff27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f63ff27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cf63ff27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f63ff27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f63ff27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f63ff27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f63ff27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f63ff27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f63ff27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f63ff27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f63ff27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f63ff27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f63ff27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f63ff27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cf63ff2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cf63ff2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c4af7e9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c4af7e9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d2bf0a2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d2bf0a2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d745c83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d745c83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680b7eca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680b7eca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c4af7e97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c4af7e97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Sleep EEG Multitaper Spectrogram</a:t>
            </a:r>
            <a:endParaRPr b="1"/>
          </a:p>
          <a:p>
            <a:pPr indent="0" lvl="0" marL="0" rtl="0" algn="l">
              <a:spcBef>
                <a:spcPts val="0"/>
              </a:spcBef>
              <a:spcAft>
                <a:spcPts val="0"/>
              </a:spcAft>
              <a:buNone/>
            </a:pPr>
            <a:r>
              <a:rPr lang="en-GB" u="sng">
                <a:solidFill>
                  <a:schemeClr val="hlink"/>
                </a:solidFill>
                <a:hlinkClick r:id="rId2"/>
              </a:rPr>
              <a:t>http://prerau.bwh.harvard.edu/resources/</a:t>
            </a:r>
            <a:endParaRPr/>
          </a:p>
          <a:p>
            <a:pPr indent="0" lvl="0" marL="0" rtl="0" algn="l">
              <a:spcBef>
                <a:spcPts val="0"/>
              </a:spcBef>
              <a:spcAft>
                <a:spcPts val="0"/>
              </a:spcAft>
              <a:buNone/>
            </a:pPr>
            <a:r>
              <a:rPr lang="en-GB"/>
              <a:t>Video Tutorials: </a:t>
            </a:r>
            <a:endParaRPr/>
          </a:p>
          <a:p>
            <a:pPr indent="0" lvl="0" marL="0" rtl="0" algn="l">
              <a:spcBef>
                <a:spcPts val="0"/>
              </a:spcBef>
              <a:spcAft>
                <a:spcPts val="0"/>
              </a:spcAft>
              <a:buNone/>
            </a:pPr>
            <a:r>
              <a:rPr lang="en-GB"/>
              <a:t>Multitaper Spectral Analysis Code in Matlab </a:t>
            </a:r>
            <a:r>
              <a:rPr lang="en-GB" u="sng">
                <a:solidFill>
                  <a:schemeClr val="hlink"/>
                </a:solidFill>
                <a:hlinkClick r:id="rId3"/>
              </a:rPr>
              <a:t>https://www.youtube.com/watch?v=jjEjkXLLDJU</a:t>
            </a:r>
            <a:r>
              <a:rPr lang="en-GB"/>
              <a:t> </a:t>
            </a:r>
            <a:endParaRPr/>
          </a:p>
          <a:p>
            <a:pPr indent="0" lvl="0" marL="0" rtl="0" algn="l">
              <a:spcBef>
                <a:spcPts val="0"/>
              </a:spcBef>
              <a:spcAft>
                <a:spcPts val="0"/>
              </a:spcAft>
              <a:buNone/>
            </a:pPr>
            <a:r>
              <a:rPr lang="en-GB"/>
              <a:t>Tutorial Part 3 </a:t>
            </a:r>
            <a:r>
              <a:rPr lang="en-GB" u="sng">
                <a:solidFill>
                  <a:schemeClr val="hlink"/>
                </a:solidFill>
                <a:hlinkClick r:id="rId4"/>
              </a:rPr>
              <a:t>https://www.youtube.com/watch?v=g_MkonANaWk&amp;t=46s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(EEG is </a:t>
            </a:r>
            <a:r>
              <a:rPr b="1" lang="en-GB"/>
              <a:t>not stationary</a:t>
            </a:r>
            <a:r>
              <a:rPr lang="en-GB"/>
              <a:t> hence the Fourier Transform at a finite length of sequence may be not a good idea. There will be some </a:t>
            </a:r>
            <a:r>
              <a:rPr lang="en-GB"/>
              <a:t>discontinuities at the edge of the EEG data. Then, we have short time Fourier Transform, to analyze the signal with taper and also overlap to reduce the losses due to the taper. </a:t>
            </a:r>
            <a:r>
              <a:rPr lang="en-GB"/>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Time-Frequency analysis of</a:t>
            </a:r>
            <a:endParaRPr>
              <a:solidFill>
                <a:schemeClr val="dk1"/>
              </a:solidFill>
            </a:endParaRPr>
          </a:p>
          <a:p>
            <a:pPr indent="0" lvl="0" marL="0" rtl="0" algn="l">
              <a:spcBef>
                <a:spcPts val="0"/>
              </a:spcBef>
              <a:spcAft>
                <a:spcPts val="0"/>
              </a:spcAft>
              <a:buNone/>
            </a:pPr>
            <a:r>
              <a:rPr lang="en-GB">
                <a:solidFill>
                  <a:schemeClr val="dk1"/>
                </a:solidFill>
              </a:rPr>
              <a:t>biophysical time series </a:t>
            </a:r>
            <a:r>
              <a:rPr lang="en-GB" u="sng">
                <a:solidFill>
                  <a:schemeClr val="accent5"/>
                </a:solidFill>
                <a:hlinkClick r:id="rId5">
                  <a:extLst>
                    <a:ext uri="{A12FA001-AC4F-418D-AE19-62706E023703}">
                      <ahyp:hlinkClr val="tx"/>
                    </a:ext>
                  </a:extLst>
                </a:hlinkClick>
              </a:rPr>
              <a:t>https://sccn.ucsd.edu/eeglab/workshop06/handout/TP_Jung_Workshop_Time_Frequency_Analysis.pdf</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d42f69b1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d42f69b1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latin typeface="Courier New"/>
                <a:ea typeface="Courier New"/>
                <a:cs typeface="Courier New"/>
                <a:sym typeface="Courier New"/>
              </a:rPr>
              <a:t>normalized_power</a:t>
            </a:r>
            <a:r>
              <a:rPr lang="en-GB">
                <a:latin typeface="Courier New"/>
                <a:ea typeface="Courier New"/>
                <a:cs typeface="Courier New"/>
                <a:sym typeface="Courier New"/>
              </a:rPr>
              <a:t> = repmat(</a:t>
            </a:r>
            <a:r>
              <a:rPr b="1" lang="en-GB">
                <a:latin typeface="Courier New"/>
                <a:ea typeface="Courier New"/>
                <a:cs typeface="Courier New"/>
                <a:sym typeface="Courier New"/>
              </a:rPr>
              <a:t>mean</a:t>
            </a:r>
            <a:r>
              <a:rPr lang="en-GB">
                <a:latin typeface="Courier New"/>
                <a:ea typeface="Courier New"/>
                <a:cs typeface="Courier New"/>
                <a:sym typeface="Courier New"/>
              </a:rPr>
              <a:t>(power,2), [1 size(power,2)]);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imagesc(stimes, sfreqs, (pow2db(power) - pow2db(normalized_power))') </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each epoch, there is a mean frequency. </a:t>
            </a:r>
            <a:endParaRPr/>
          </a:p>
          <a:p>
            <a:pPr indent="0" lvl="0" marL="0" rtl="0" algn="l">
              <a:spcBef>
                <a:spcPts val="0"/>
              </a:spcBef>
              <a:spcAft>
                <a:spcPts val="0"/>
              </a:spcAft>
              <a:buNone/>
            </a:pPr>
            <a:r>
              <a:rPr lang="en-GB"/>
              <a:t>The normalized power is obtained by subtracting </a:t>
            </a:r>
            <a:r>
              <a:rPr lang="en-GB">
                <a:solidFill>
                  <a:schemeClr val="dk1"/>
                </a:solidFill>
              </a:rPr>
              <a:t>the mean frequency at this epoch </a:t>
            </a:r>
            <a:r>
              <a:rPr lang="en-GB"/>
              <a:t>from </a:t>
            </a:r>
            <a:r>
              <a:rPr lang="en-GB">
                <a:solidFill>
                  <a:schemeClr val="dk1"/>
                </a:solidFill>
              </a:rPr>
              <a:t>the frequencies at this epoch</a:t>
            </a:r>
            <a:r>
              <a:rPr lang="en-GB"/>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6a99ada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6a99ada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urier New"/>
                <a:ea typeface="Courier New"/>
                <a:cs typeface="Courier New"/>
                <a:sym typeface="Courier New"/>
              </a:rPr>
              <a:t>normalized_power</a:t>
            </a:r>
            <a:r>
              <a:rPr lang="en-GB">
                <a:latin typeface="Courier New"/>
                <a:ea typeface="Courier New"/>
                <a:cs typeface="Courier New"/>
                <a:sym typeface="Courier New"/>
              </a:rPr>
              <a:t> = repmat(</a:t>
            </a:r>
            <a:r>
              <a:rPr b="1" lang="en-GB">
                <a:latin typeface="Courier New"/>
                <a:ea typeface="Courier New"/>
                <a:cs typeface="Courier New"/>
                <a:sym typeface="Courier New"/>
              </a:rPr>
              <a:t>mean</a:t>
            </a:r>
            <a:r>
              <a:rPr lang="en-GB">
                <a:latin typeface="Courier New"/>
                <a:ea typeface="Courier New"/>
                <a:cs typeface="Courier New"/>
                <a:sym typeface="Courier New"/>
              </a:rPr>
              <a:t>(power,2), [1 size(power,2)]); </a:t>
            </a:r>
            <a:endParaRPr>
              <a:latin typeface="Courier New"/>
              <a:ea typeface="Courier New"/>
              <a:cs typeface="Courier New"/>
              <a:sym typeface="Courier New"/>
            </a:endParaRPr>
          </a:p>
          <a:p>
            <a:pPr indent="0" lvl="0" marL="0" rtl="0" algn="l">
              <a:spcBef>
                <a:spcPts val="0"/>
              </a:spcBef>
              <a:spcAft>
                <a:spcPts val="0"/>
              </a:spcAft>
              <a:buNone/>
            </a:pPr>
            <a:r>
              <a:rPr lang="en-GB">
                <a:latin typeface="Courier New"/>
                <a:ea typeface="Courier New"/>
                <a:cs typeface="Courier New"/>
                <a:sym typeface="Courier New"/>
              </a:rPr>
              <a:t>imagesc(stimes, sfreqs, (pow2db(power) - pow2db(normalized_power))') </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each epoch, there is a mean frequency. </a:t>
            </a:r>
            <a:endParaRPr/>
          </a:p>
          <a:p>
            <a:pPr indent="0" lvl="0" marL="0" rtl="0" algn="l">
              <a:spcBef>
                <a:spcPts val="0"/>
              </a:spcBef>
              <a:spcAft>
                <a:spcPts val="0"/>
              </a:spcAft>
              <a:buNone/>
            </a:pPr>
            <a:r>
              <a:rPr lang="en-GB"/>
              <a:t>The normalized power is obtained by subtracting </a:t>
            </a:r>
            <a:r>
              <a:rPr lang="en-GB">
                <a:solidFill>
                  <a:schemeClr val="dk1"/>
                </a:solidFill>
              </a:rPr>
              <a:t>the mean frequency at this epoch </a:t>
            </a:r>
            <a:r>
              <a:rPr lang="en-GB"/>
              <a:t>from </a:t>
            </a:r>
            <a:r>
              <a:rPr lang="en-GB">
                <a:solidFill>
                  <a:schemeClr val="dk1"/>
                </a:solidFill>
              </a:rPr>
              <a:t>the frequencies at this epoch</a:t>
            </a:r>
            <a:r>
              <a:rPr lang="en-GB"/>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c4af7e9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4af7e9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t-SNE (instead of PCA)</a:t>
            </a:r>
            <a:endParaRPr/>
          </a:p>
          <a:p>
            <a:pPr indent="0" lvl="0" marL="0" rtl="0" algn="l">
              <a:spcBef>
                <a:spcPts val="0"/>
              </a:spcBef>
              <a:spcAft>
                <a:spcPts val="0"/>
              </a:spcAft>
              <a:buNone/>
            </a:pPr>
            <a:r>
              <a:rPr lang="en-GB"/>
              <a:t>K-means (cosine distance)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680b7eca3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680b7eca3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68af060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68af060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d42f698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d42f698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d42f698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d42f698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d42f698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d42f698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bd5eab0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bd5eab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8d42f698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d42f698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d2bf0a2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d2bf0a2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d2bf0a2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d2bf0a2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e7753612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e7753612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b8841f3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8841f3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GB"/>
              <a:t>Analyze EEG with HCTSA</a:t>
            </a:r>
            <a:r>
              <a:rPr lang="en-GB"/>
              <a:t> </a:t>
            </a:r>
            <a:r>
              <a:rPr lang="en-GB" u="sng">
                <a:solidFill>
                  <a:schemeClr val="hlink"/>
                </a:solidFill>
                <a:hlinkClick r:id="rId2"/>
              </a:rPr>
              <a:t>https://github.com/benfulcher/hctsaTutorial_BonnEEG</a:t>
            </a:r>
            <a:r>
              <a:rPr lang="en-GB"/>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dd92c904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dd92c90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d745c83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745c83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cf63ff27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cf63ff27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cf63ff27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cf63ff27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f63ff27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f63ff27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presentation/d/1rMd4SzccQc8PlGVNcz-GlqmtafKkIvLPm_ZpYrsIAMs/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hyperlink" Target="http://hypnodynecorp.com/index.php" TargetMode="External"/><Relationship Id="rId5" Type="http://schemas.openxmlformats.org/officeDocument/2006/relationships/image" Target="../media/image5.png"/><Relationship Id="rId6" Type="http://schemas.openxmlformats.org/officeDocument/2006/relationships/hyperlink" Target="https://www.researchgate.net/figure/EEG-electrodes-location-of-international-10-20-system_fig11_28355308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Winter Research on </a:t>
            </a:r>
            <a:r>
              <a:rPr lang="en-GB"/>
              <a:t>HCTSA</a:t>
            </a:r>
            <a:endParaRPr/>
          </a:p>
        </p:txBody>
      </p:sp>
      <p:sp>
        <p:nvSpPr>
          <p:cNvPr id="55" name="Google Shape;55;p13"/>
          <p:cNvSpPr txBox="1"/>
          <p:nvPr>
            <p:ph idx="1" type="subTitle"/>
          </p:nvPr>
        </p:nvSpPr>
        <p:spPr>
          <a:xfrm>
            <a:off x="311700" y="283412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7807800" y="4512900"/>
            <a:ext cx="13362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aohua Li</a:t>
            </a:r>
            <a:endParaRPr/>
          </a:p>
          <a:p>
            <a:pPr indent="0" lvl="0" marL="0" rtl="0" algn="l">
              <a:spcBef>
                <a:spcPts val="0"/>
              </a:spcBef>
              <a:spcAft>
                <a:spcPts val="0"/>
              </a:spcAft>
              <a:buNone/>
            </a:pPr>
            <a:r>
              <a:rPr lang="en-GB"/>
              <a:t>July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20" name="Google Shape;120;p22"/>
          <p:cNvPicPr preferRelativeResize="0"/>
          <p:nvPr/>
        </p:nvPicPr>
        <p:blipFill rotWithShape="1">
          <a:blip r:embed="rId3">
            <a:alphaModFix/>
          </a:blip>
          <a:srcRect b="4095" l="7979" r="16809" t="0"/>
          <a:stretch/>
        </p:blipFill>
        <p:spPr>
          <a:xfrm>
            <a:off x="0" y="1076100"/>
            <a:ext cx="9144001" cy="4067401"/>
          </a:xfrm>
          <a:prstGeom prst="rect">
            <a:avLst/>
          </a:prstGeom>
          <a:noFill/>
          <a:ln>
            <a:noFill/>
          </a:ln>
        </p:spPr>
      </p:pic>
      <p:sp>
        <p:nvSpPr>
          <p:cNvPr id="121" name="Google Shape;121;p22"/>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27" name="Google Shape;127;p23"/>
          <p:cNvPicPr preferRelativeResize="0"/>
          <p:nvPr/>
        </p:nvPicPr>
        <p:blipFill rotWithShape="1">
          <a:blip r:embed="rId3">
            <a:alphaModFix/>
          </a:blip>
          <a:srcRect b="3269" l="7707" r="16580" t="0"/>
          <a:stretch/>
        </p:blipFill>
        <p:spPr>
          <a:xfrm>
            <a:off x="0" y="1017725"/>
            <a:ext cx="9144001" cy="4125774"/>
          </a:xfrm>
          <a:prstGeom prst="rect">
            <a:avLst/>
          </a:prstGeom>
          <a:noFill/>
          <a:ln>
            <a:noFill/>
          </a:ln>
        </p:spPr>
      </p:pic>
      <p:sp>
        <p:nvSpPr>
          <p:cNvPr id="128" name="Google Shape;128;p23"/>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34" name="Google Shape;134;p24"/>
          <p:cNvPicPr preferRelativeResize="0"/>
          <p:nvPr/>
        </p:nvPicPr>
        <p:blipFill rotWithShape="1">
          <a:blip r:embed="rId3">
            <a:alphaModFix/>
          </a:blip>
          <a:srcRect b="3744" l="8147" r="18317" t="0"/>
          <a:stretch/>
        </p:blipFill>
        <p:spPr>
          <a:xfrm>
            <a:off x="0" y="1017725"/>
            <a:ext cx="9144001" cy="4125774"/>
          </a:xfrm>
          <a:prstGeom prst="rect">
            <a:avLst/>
          </a:prstGeom>
          <a:noFill/>
          <a:ln>
            <a:noFill/>
          </a:ln>
        </p:spPr>
      </p:pic>
      <p:sp>
        <p:nvSpPr>
          <p:cNvPr id="135" name="Google Shape;135;p24"/>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41" name="Google Shape;141;p25"/>
          <p:cNvPicPr preferRelativeResize="0"/>
          <p:nvPr/>
        </p:nvPicPr>
        <p:blipFill rotWithShape="1">
          <a:blip r:embed="rId3">
            <a:alphaModFix/>
          </a:blip>
          <a:srcRect b="4095" l="8149" r="19155" t="0"/>
          <a:stretch/>
        </p:blipFill>
        <p:spPr>
          <a:xfrm>
            <a:off x="0" y="1017725"/>
            <a:ext cx="9144001" cy="4125774"/>
          </a:xfrm>
          <a:prstGeom prst="rect">
            <a:avLst/>
          </a:prstGeom>
          <a:noFill/>
          <a:ln>
            <a:noFill/>
          </a:ln>
        </p:spPr>
      </p:pic>
      <p:sp>
        <p:nvSpPr>
          <p:cNvPr id="142" name="Google Shape;142;p25"/>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48" name="Google Shape;148;p26"/>
          <p:cNvPicPr preferRelativeResize="0"/>
          <p:nvPr/>
        </p:nvPicPr>
        <p:blipFill rotWithShape="1">
          <a:blip r:embed="rId3">
            <a:alphaModFix/>
          </a:blip>
          <a:srcRect b="3390" l="8481" r="8606" t="0"/>
          <a:stretch/>
        </p:blipFill>
        <p:spPr>
          <a:xfrm>
            <a:off x="0" y="1017725"/>
            <a:ext cx="9144001" cy="4125774"/>
          </a:xfrm>
          <a:prstGeom prst="rect">
            <a:avLst/>
          </a:prstGeom>
          <a:noFill/>
          <a:ln>
            <a:noFill/>
          </a:ln>
        </p:spPr>
      </p:pic>
      <p:sp>
        <p:nvSpPr>
          <p:cNvPr id="149" name="Google Shape;149;p26"/>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55" name="Google Shape;155;p27"/>
          <p:cNvPicPr preferRelativeResize="0"/>
          <p:nvPr/>
        </p:nvPicPr>
        <p:blipFill rotWithShape="1">
          <a:blip r:embed="rId3">
            <a:alphaModFix/>
          </a:blip>
          <a:srcRect b="3044" l="7650" r="9099" t="0"/>
          <a:stretch/>
        </p:blipFill>
        <p:spPr>
          <a:xfrm>
            <a:off x="0" y="1017725"/>
            <a:ext cx="9144001" cy="4125774"/>
          </a:xfrm>
          <a:prstGeom prst="rect">
            <a:avLst/>
          </a:prstGeom>
          <a:noFill/>
          <a:ln>
            <a:noFill/>
          </a:ln>
        </p:spPr>
      </p:pic>
      <p:sp>
        <p:nvSpPr>
          <p:cNvPr id="156" name="Google Shape;156;p27"/>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Potential Issues in FP2 (EEG R) Channel</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https://docs.google.com/presentation/d/1rMd4SzccQc8PlGVNcz-GlqmtafKkIvLPm_ZpYrsIAMs/edit?usp=sharing</a:t>
            </a:r>
            <a:r>
              <a:rPr lang="en-GB"/>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Channel FP1 Analysis </a:t>
            </a:r>
            <a:endParaRPr/>
          </a:p>
        </p:txBody>
      </p:sp>
      <p:sp>
        <p:nvSpPr>
          <p:cNvPr id="168" name="Google Shape;168;p29"/>
          <p:cNvSpPr txBox="1"/>
          <p:nvPr>
            <p:ph idx="1" type="subTitle"/>
          </p:nvPr>
        </p:nvSpPr>
        <p:spPr>
          <a:xfrm>
            <a:off x="311700" y="283412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Subject : Raw, S12, night2, FP1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 night 2, FP1</a:t>
            </a:r>
            <a:endParaRPr/>
          </a:p>
        </p:txBody>
      </p:sp>
      <p:pic>
        <p:nvPicPr>
          <p:cNvPr id="174" name="Google Shape;174;p30"/>
          <p:cNvPicPr preferRelativeResize="0"/>
          <p:nvPr/>
        </p:nvPicPr>
        <p:blipFill rotWithShape="1">
          <a:blip r:embed="rId3">
            <a:alphaModFix/>
          </a:blip>
          <a:srcRect b="3390" l="8149" r="10278" t="0"/>
          <a:stretch/>
        </p:blipFill>
        <p:spPr>
          <a:xfrm>
            <a:off x="0" y="1017725"/>
            <a:ext cx="9144001" cy="4125774"/>
          </a:xfrm>
          <a:prstGeom prst="rect">
            <a:avLst/>
          </a:prstGeom>
          <a:noFill/>
          <a:ln>
            <a:noFill/>
          </a:ln>
        </p:spPr>
      </p:pic>
      <p:sp>
        <p:nvSpPr>
          <p:cNvPr id="175" name="Google Shape;175;p30"/>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 between catch22 features </a:t>
            </a:r>
            <a:endParaRPr/>
          </a:p>
        </p:txBody>
      </p:sp>
      <p:pic>
        <p:nvPicPr>
          <p:cNvPr id="181" name="Google Shape;181;p31"/>
          <p:cNvPicPr preferRelativeResize="0"/>
          <p:nvPr/>
        </p:nvPicPr>
        <p:blipFill>
          <a:blip r:embed="rId3">
            <a:alphaModFix/>
          </a:blip>
          <a:stretch>
            <a:fillRect/>
          </a:stretch>
        </p:blipFill>
        <p:spPr>
          <a:xfrm>
            <a:off x="2113125" y="1156675"/>
            <a:ext cx="4643124"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085021" y="1126250"/>
            <a:ext cx="2893000" cy="160935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a:t>
            </a:r>
            <a:endParaRPr/>
          </a:p>
        </p:txBody>
      </p:sp>
      <p:pic>
        <p:nvPicPr>
          <p:cNvPr id="63" name="Google Shape;63;p14"/>
          <p:cNvPicPr preferRelativeResize="0"/>
          <p:nvPr/>
        </p:nvPicPr>
        <p:blipFill>
          <a:blip r:embed="rId4">
            <a:alphaModFix/>
          </a:blip>
          <a:stretch>
            <a:fillRect/>
          </a:stretch>
        </p:blipFill>
        <p:spPr>
          <a:xfrm>
            <a:off x="4085025" y="3266295"/>
            <a:ext cx="2591950" cy="821975"/>
          </a:xfrm>
          <a:prstGeom prst="rect">
            <a:avLst/>
          </a:prstGeom>
          <a:noFill/>
          <a:ln>
            <a:noFill/>
          </a:ln>
        </p:spPr>
      </p:pic>
      <p:pic>
        <p:nvPicPr>
          <p:cNvPr id="64" name="Google Shape;64;p14"/>
          <p:cNvPicPr preferRelativeResize="0"/>
          <p:nvPr/>
        </p:nvPicPr>
        <p:blipFill>
          <a:blip r:embed="rId5">
            <a:alphaModFix/>
          </a:blip>
          <a:stretch>
            <a:fillRect/>
          </a:stretch>
        </p:blipFill>
        <p:spPr>
          <a:xfrm>
            <a:off x="311700" y="1173750"/>
            <a:ext cx="2980500" cy="1514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394725" y="4218725"/>
            <a:ext cx="8125875" cy="914400"/>
          </a:xfrm>
          <a:prstGeom prst="rect">
            <a:avLst/>
          </a:prstGeom>
          <a:noFill/>
          <a:ln>
            <a:noFill/>
          </a:ln>
        </p:spPr>
      </p:pic>
      <p:pic>
        <p:nvPicPr>
          <p:cNvPr id="187" name="Google Shape;187;p32"/>
          <p:cNvPicPr preferRelativeResize="0"/>
          <p:nvPr/>
        </p:nvPicPr>
        <p:blipFill rotWithShape="1">
          <a:blip r:embed="rId4">
            <a:alphaModFix/>
          </a:blip>
          <a:srcRect b="6672" l="8830" r="8174" t="6784"/>
          <a:stretch/>
        </p:blipFill>
        <p:spPr>
          <a:xfrm>
            <a:off x="0" y="520125"/>
            <a:ext cx="9144001" cy="3927200"/>
          </a:xfrm>
          <a:prstGeom prst="rect">
            <a:avLst/>
          </a:prstGeom>
          <a:noFill/>
          <a:ln>
            <a:noFill/>
          </a:ln>
        </p:spPr>
      </p:pic>
      <p:sp>
        <p:nvSpPr>
          <p:cNvPr id="188" name="Google Shape;188;p32"/>
          <p:cNvSpPr txBox="1"/>
          <p:nvPr>
            <p:ph type="title"/>
          </p:nvPr>
        </p:nvSpPr>
        <p:spPr>
          <a:xfrm>
            <a:off x="0" y="-7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Epochs vs Features</a:t>
            </a:r>
            <a:r>
              <a:rPr lang="en-GB"/>
              <a:t> </a:t>
            </a:r>
            <a:endParaRPr/>
          </a:p>
        </p:txBody>
      </p:sp>
      <p:cxnSp>
        <p:nvCxnSpPr>
          <p:cNvPr id="189" name="Google Shape;189;p32"/>
          <p:cNvCxnSpPr/>
          <p:nvPr/>
        </p:nvCxnSpPr>
        <p:spPr>
          <a:xfrm flipH="1">
            <a:off x="1982300" y="772025"/>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0" name="Google Shape;190;p32"/>
          <p:cNvCxnSpPr/>
          <p:nvPr/>
        </p:nvCxnSpPr>
        <p:spPr>
          <a:xfrm flipH="1">
            <a:off x="3517975" y="696000"/>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1" name="Google Shape;191;p32"/>
          <p:cNvCxnSpPr/>
          <p:nvPr/>
        </p:nvCxnSpPr>
        <p:spPr>
          <a:xfrm flipH="1">
            <a:off x="4140400" y="696000"/>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2" name="Google Shape;192;p32"/>
          <p:cNvCxnSpPr/>
          <p:nvPr/>
        </p:nvCxnSpPr>
        <p:spPr>
          <a:xfrm flipH="1">
            <a:off x="5084850" y="543425"/>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3" name="Google Shape;193;p32"/>
          <p:cNvCxnSpPr/>
          <p:nvPr/>
        </p:nvCxnSpPr>
        <p:spPr>
          <a:xfrm flipH="1">
            <a:off x="5899975" y="584175"/>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4" name="Google Shape;194;p32"/>
          <p:cNvCxnSpPr/>
          <p:nvPr/>
        </p:nvCxnSpPr>
        <p:spPr>
          <a:xfrm flipH="1">
            <a:off x="6638900" y="684175"/>
            <a:ext cx="8100" cy="3751500"/>
          </a:xfrm>
          <a:prstGeom prst="straightConnector1">
            <a:avLst/>
          </a:prstGeom>
          <a:noFill/>
          <a:ln cap="flat" cmpd="sng" w="28575">
            <a:solidFill>
              <a:srgbClr val="FFFFFF"/>
            </a:solidFill>
            <a:prstDash val="solid"/>
            <a:round/>
            <a:headEnd len="med" w="med" type="none"/>
            <a:tailEnd len="med" w="med" type="none"/>
          </a:ln>
        </p:spPr>
      </p:cxnSp>
      <p:cxnSp>
        <p:nvCxnSpPr>
          <p:cNvPr id="195" name="Google Shape;195;p32"/>
          <p:cNvCxnSpPr/>
          <p:nvPr/>
        </p:nvCxnSpPr>
        <p:spPr>
          <a:xfrm flipH="1">
            <a:off x="2755975" y="619800"/>
            <a:ext cx="8100" cy="3751500"/>
          </a:xfrm>
          <a:prstGeom prst="straightConnector1">
            <a:avLst/>
          </a:prstGeom>
          <a:noFill/>
          <a:ln cap="flat" cmpd="sng" w="28575">
            <a:solidFill>
              <a:srgbClr val="FFFFFF"/>
            </a:solidFill>
            <a:prstDash val="solid"/>
            <a:round/>
            <a:headEnd len="med" w="med" type="none"/>
            <a:tailEnd len="med" w="med" type="none"/>
          </a:ln>
        </p:spPr>
      </p:cxnSp>
      <p:sp>
        <p:nvSpPr>
          <p:cNvPr id="196" name="Google Shape;196;p32"/>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69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spectrogram</a:t>
            </a:r>
            <a:endParaRPr/>
          </a:p>
        </p:txBody>
      </p:sp>
      <p:pic>
        <p:nvPicPr>
          <p:cNvPr id="202" name="Google Shape;202;p33"/>
          <p:cNvPicPr preferRelativeResize="0"/>
          <p:nvPr/>
        </p:nvPicPr>
        <p:blipFill>
          <a:blip r:embed="rId3">
            <a:alphaModFix/>
          </a:blip>
          <a:stretch>
            <a:fillRect/>
          </a:stretch>
        </p:blipFill>
        <p:spPr>
          <a:xfrm>
            <a:off x="415075" y="4472100"/>
            <a:ext cx="8045525" cy="671400"/>
          </a:xfrm>
          <a:prstGeom prst="rect">
            <a:avLst/>
          </a:prstGeom>
          <a:noFill/>
          <a:ln>
            <a:noFill/>
          </a:ln>
        </p:spPr>
      </p:pic>
      <p:pic>
        <p:nvPicPr>
          <p:cNvPr id="203" name="Google Shape;203;p33"/>
          <p:cNvPicPr preferRelativeResize="0"/>
          <p:nvPr/>
        </p:nvPicPr>
        <p:blipFill rotWithShape="1">
          <a:blip r:embed="rId4">
            <a:alphaModFix/>
          </a:blip>
          <a:srcRect b="9835" l="9251" r="7247" t="3049"/>
          <a:stretch/>
        </p:blipFill>
        <p:spPr>
          <a:xfrm>
            <a:off x="0" y="417175"/>
            <a:ext cx="9144001" cy="4054924"/>
          </a:xfrm>
          <a:prstGeom prst="rect">
            <a:avLst/>
          </a:prstGeom>
          <a:noFill/>
          <a:ln>
            <a:noFill/>
          </a:ln>
        </p:spPr>
      </p:pic>
      <p:sp>
        <p:nvSpPr>
          <p:cNvPr id="204" name="Google Shape;204;p33"/>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0" y="-3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FF"/>
                </a:highlight>
              </a:rPr>
              <a:t>Data - normalized spectrogram </a:t>
            </a:r>
            <a:endParaRPr>
              <a:highlight>
                <a:srgbClr val="FFFFFF"/>
              </a:highlight>
            </a:endParaRPr>
          </a:p>
        </p:txBody>
      </p:sp>
      <p:sp>
        <p:nvSpPr>
          <p:cNvPr id="210" name="Google Shape;210;p34"/>
          <p:cNvSpPr txBox="1"/>
          <p:nvPr>
            <p:ph idx="1" type="body"/>
          </p:nvPr>
        </p:nvSpPr>
        <p:spPr>
          <a:xfrm>
            <a:off x="5293300" y="0"/>
            <a:ext cx="4286100" cy="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pic>
        <p:nvPicPr>
          <p:cNvPr id="211" name="Google Shape;211;p34"/>
          <p:cNvPicPr preferRelativeResize="0"/>
          <p:nvPr/>
        </p:nvPicPr>
        <p:blipFill rotWithShape="1">
          <a:blip r:embed="rId3">
            <a:alphaModFix/>
          </a:blip>
          <a:srcRect b="3250" l="9084" r="7338" t="0"/>
          <a:stretch/>
        </p:blipFill>
        <p:spPr>
          <a:xfrm>
            <a:off x="0" y="606175"/>
            <a:ext cx="9144001" cy="453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0" y="-3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FF"/>
                </a:highlight>
              </a:rPr>
              <a:t>Data - mean power</a:t>
            </a:r>
            <a:endParaRPr>
              <a:highlight>
                <a:srgbClr val="FFFFFF"/>
              </a:highlight>
            </a:endParaRPr>
          </a:p>
        </p:txBody>
      </p:sp>
      <p:sp>
        <p:nvSpPr>
          <p:cNvPr id="217" name="Google Shape;217;p35"/>
          <p:cNvSpPr txBox="1"/>
          <p:nvPr>
            <p:ph idx="1" type="body"/>
          </p:nvPr>
        </p:nvSpPr>
        <p:spPr>
          <a:xfrm>
            <a:off x="5293300" y="0"/>
            <a:ext cx="4286100" cy="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pic>
        <p:nvPicPr>
          <p:cNvPr id="218" name="Google Shape;218;p35"/>
          <p:cNvPicPr preferRelativeResize="0"/>
          <p:nvPr/>
        </p:nvPicPr>
        <p:blipFill rotWithShape="1">
          <a:blip r:embed="rId3">
            <a:alphaModFix/>
          </a:blip>
          <a:srcRect b="3250" l="9625" r="7324" t="0"/>
          <a:stretch/>
        </p:blipFill>
        <p:spPr>
          <a:xfrm>
            <a:off x="0" y="533400"/>
            <a:ext cx="9144001" cy="461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t>
            </a:r>
            <a:r>
              <a:rPr lang="en-GB"/>
              <a:t>-medoids Clustering Results</a:t>
            </a:r>
            <a:endParaRPr/>
          </a:p>
          <a:p>
            <a:pPr indent="0" lvl="0" marL="0" rtl="0" algn="l">
              <a:spcBef>
                <a:spcPts val="0"/>
              </a:spcBef>
              <a:spcAft>
                <a:spcPts val="0"/>
              </a:spcAft>
              <a:buNone/>
            </a:pPr>
            <a:r>
              <a:t/>
            </a:r>
            <a:endParaRPr/>
          </a:p>
        </p:txBody>
      </p:sp>
      <p:sp>
        <p:nvSpPr>
          <p:cNvPr id="224" name="Google Shape;224;p36"/>
          <p:cNvSpPr txBox="1"/>
          <p:nvPr>
            <p:ph idx="1" type="body"/>
          </p:nvPr>
        </p:nvSpPr>
        <p:spPr>
          <a:xfrm>
            <a:off x="311700" y="1152475"/>
            <a:ext cx="3555900" cy="248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a:t>
            </a:r>
            <a:r>
              <a:rPr lang="en-GB"/>
              <a:t>medoids Clustering</a:t>
            </a:r>
            <a:endParaRPr/>
          </a:p>
          <a:p>
            <a:pPr indent="-317500" lvl="1" marL="914400" rtl="0" algn="l">
              <a:spcBef>
                <a:spcPts val="0"/>
              </a:spcBef>
              <a:spcAft>
                <a:spcPts val="0"/>
              </a:spcAft>
              <a:buSzPts val="1400"/>
              <a:buChar char="○"/>
            </a:pPr>
            <a:r>
              <a:rPr lang="en-GB"/>
              <a:t>Try to use catch22 to divide the epochs into five clusters. </a:t>
            </a:r>
            <a:endParaRPr/>
          </a:p>
          <a:p>
            <a:pPr indent="-317500" lvl="1" marL="914400" rtl="0" algn="l">
              <a:spcBef>
                <a:spcPts val="0"/>
              </a:spcBef>
              <a:spcAft>
                <a:spcPts val="0"/>
              </a:spcAft>
              <a:buSzPts val="1400"/>
              <a:buChar char="○"/>
            </a:pPr>
            <a:r>
              <a:rPr b="1" lang="en-GB"/>
              <a:t>Cosine distance  </a:t>
            </a:r>
            <a:endParaRPr/>
          </a:p>
          <a:p>
            <a:pPr indent="-342900" lvl="0" marL="457200" rtl="0" algn="l">
              <a:spcBef>
                <a:spcPts val="0"/>
              </a:spcBef>
              <a:spcAft>
                <a:spcPts val="0"/>
              </a:spcAft>
              <a:buSzPts val="1800"/>
              <a:buChar char="●"/>
            </a:pPr>
            <a:r>
              <a:rPr lang="en-GB"/>
              <a:t>Subject : S12, night2, </a:t>
            </a:r>
            <a:r>
              <a:rPr b="1" lang="en-GB"/>
              <a:t>FP1</a:t>
            </a:r>
            <a:endParaRPr b="1"/>
          </a:p>
        </p:txBody>
      </p:sp>
      <p:pic>
        <p:nvPicPr>
          <p:cNvPr id="225" name="Google Shape;225;p36"/>
          <p:cNvPicPr preferRelativeResize="0"/>
          <p:nvPr/>
        </p:nvPicPr>
        <p:blipFill>
          <a:blip r:embed="rId3">
            <a:alphaModFix/>
          </a:blip>
          <a:stretch>
            <a:fillRect/>
          </a:stretch>
        </p:blipFill>
        <p:spPr>
          <a:xfrm>
            <a:off x="4020000" y="1170125"/>
            <a:ext cx="4971600" cy="3728700"/>
          </a:xfrm>
          <a:prstGeom prst="rect">
            <a:avLst/>
          </a:prstGeom>
          <a:noFill/>
          <a:ln>
            <a:noFill/>
          </a:ln>
        </p:spPr>
      </p:pic>
      <p:sp>
        <p:nvSpPr>
          <p:cNvPr id="226" name="Google Shape;226;p36"/>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7"/>
          <p:cNvPicPr preferRelativeResize="0"/>
          <p:nvPr/>
        </p:nvPicPr>
        <p:blipFill rotWithShape="1">
          <a:blip r:embed="rId3">
            <a:alphaModFix/>
          </a:blip>
          <a:srcRect b="2528" l="7604" r="8915" t="7809"/>
          <a:stretch/>
        </p:blipFill>
        <p:spPr>
          <a:xfrm>
            <a:off x="-22675" y="969225"/>
            <a:ext cx="9036951" cy="3717675"/>
          </a:xfrm>
          <a:prstGeom prst="rect">
            <a:avLst/>
          </a:prstGeom>
          <a:noFill/>
          <a:ln>
            <a:noFill/>
          </a:ln>
        </p:spPr>
      </p:pic>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5-medoids Clustering Results - Time Course </a:t>
            </a:r>
            <a:endParaRPr/>
          </a:p>
        </p:txBody>
      </p:sp>
      <p:pic>
        <p:nvPicPr>
          <p:cNvPr id="233" name="Google Shape;233;p37"/>
          <p:cNvPicPr preferRelativeResize="0"/>
          <p:nvPr/>
        </p:nvPicPr>
        <p:blipFill>
          <a:blip r:embed="rId4">
            <a:alphaModFix/>
          </a:blip>
          <a:stretch>
            <a:fillRect/>
          </a:stretch>
        </p:blipFill>
        <p:spPr>
          <a:xfrm>
            <a:off x="491275" y="4472100"/>
            <a:ext cx="8045525" cy="671400"/>
          </a:xfrm>
          <a:prstGeom prst="rect">
            <a:avLst/>
          </a:prstGeom>
          <a:noFill/>
          <a:ln>
            <a:noFill/>
          </a:ln>
        </p:spPr>
      </p:pic>
      <p:sp>
        <p:nvSpPr>
          <p:cNvPr id="234" name="Google Shape;234;p37"/>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PCA - whole night</a:t>
            </a:r>
            <a:endParaRPr/>
          </a:p>
        </p:txBody>
      </p:sp>
      <p:pic>
        <p:nvPicPr>
          <p:cNvPr id="240" name="Google Shape;240;p38"/>
          <p:cNvPicPr preferRelativeResize="0"/>
          <p:nvPr/>
        </p:nvPicPr>
        <p:blipFill rotWithShape="1">
          <a:blip r:embed="rId3">
            <a:alphaModFix/>
          </a:blip>
          <a:srcRect b="5204" l="5175" r="9134" t="0"/>
          <a:stretch/>
        </p:blipFill>
        <p:spPr>
          <a:xfrm>
            <a:off x="2095000" y="1017725"/>
            <a:ext cx="4845246" cy="4125774"/>
          </a:xfrm>
          <a:prstGeom prst="rect">
            <a:avLst/>
          </a:prstGeom>
          <a:noFill/>
          <a:ln>
            <a:noFill/>
          </a:ln>
        </p:spPr>
      </p:pic>
      <p:sp>
        <p:nvSpPr>
          <p:cNvPr id="241" name="Google Shape;241;p38"/>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Sleep Periods </a:t>
            </a:r>
            <a:endParaRPr/>
          </a:p>
        </p:txBody>
      </p:sp>
      <p:sp>
        <p:nvSpPr>
          <p:cNvPr id="247" name="Google Shape;24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Assume there are three subset of epochs </a:t>
            </a:r>
            <a:endParaRPr/>
          </a:p>
          <a:p>
            <a:pPr indent="-342900" lvl="1" marL="914400" rtl="0" algn="l">
              <a:spcBef>
                <a:spcPts val="0"/>
              </a:spcBef>
              <a:spcAft>
                <a:spcPts val="0"/>
              </a:spcAft>
              <a:buSzPts val="1800"/>
              <a:buChar char="○"/>
            </a:pPr>
            <a:r>
              <a:rPr lang="en-GB" sz="1800"/>
              <a:t>Sleep onset: 100 ~ 200th epochs </a:t>
            </a:r>
            <a:endParaRPr sz="1800"/>
          </a:p>
          <a:p>
            <a:pPr indent="-342900" lvl="1" marL="914400" rtl="0" algn="l">
              <a:spcBef>
                <a:spcPts val="0"/>
              </a:spcBef>
              <a:spcAft>
                <a:spcPts val="0"/>
              </a:spcAft>
              <a:buSzPts val="1800"/>
              <a:buChar char="○"/>
            </a:pPr>
            <a:r>
              <a:rPr lang="en-GB" sz="1800"/>
              <a:t>Middle: 400 ~ 500th epochs </a:t>
            </a:r>
            <a:endParaRPr sz="1800"/>
          </a:p>
          <a:p>
            <a:pPr indent="-342900" lvl="1" marL="914400" rtl="0" algn="l">
              <a:spcBef>
                <a:spcPts val="0"/>
              </a:spcBef>
              <a:spcAft>
                <a:spcPts val="0"/>
              </a:spcAft>
              <a:buSzPts val="1800"/>
              <a:buChar char="○"/>
            </a:pPr>
            <a:r>
              <a:rPr lang="en-GB" sz="1800"/>
              <a:t>Near wake: 700 ~ 800th epochs </a:t>
            </a:r>
            <a:endParaRPr sz="1800"/>
          </a:p>
          <a:p>
            <a:pPr indent="-342900" lvl="0" marL="457200" rtl="0" algn="l">
              <a:spcBef>
                <a:spcPts val="0"/>
              </a:spcBef>
              <a:spcAft>
                <a:spcPts val="0"/>
              </a:spcAft>
              <a:buSzPts val="1800"/>
              <a:buChar char="●"/>
            </a:pPr>
            <a:r>
              <a:rPr b="1" lang="en-GB"/>
              <a:t>Apply an independent PCA to each sleep period</a:t>
            </a:r>
            <a:r>
              <a:rPr lang="en-GB"/>
              <a:t>. </a:t>
            </a:r>
            <a:endParaRPr sz="1800"/>
          </a:p>
        </p:txBody>
      </p:sp>
      <p:sp>
        <p:nvSpPr>
          <p:cNvPr id="248" name="Google Shape;248;p39"/>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Sleep Periods - Sleep Onset </a:t>
            </a:r>
            <a:endParaRPr/>
          </a:p>
        </p:txBody>
      </p:sp>
      <p:sp>
        <p:nvSpPr>
          <p:cNvPr id="254" name="Google Shape;254;p40"/>
          <p:cNvSpPr txBox="1"/>
          <p:nvPr>
            <p:ph idx="1" type="body"/>
          </p:nvPr>
        </p:nvSpPr>
        <p:spPr>
          <a:xfrm>
            <a:off x="5293300" y="0"/>
            <a:ext cx="4245900" cy="671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GB"/>
              <a:t>Subject : Raw, S12, night2, </a:t>
            </a:r>
            <a:r>
              <a:rPr b="1" lang="en-GB">
                <a:solidFill>
                  <a:srgbClr val="000000"/>
                </a:solidFill>
              </a:rPr>
              <a:t>FP1</a:t>
            </a:r>
            <a:endParaRPr sz="2200"/>
          </a:p>
          <a:p>
            <a:pPr indent="-342900" lvl="0" marL="457200" rtl="0" algn="l">
              <a:spcBef>
                <a:spcPts val="0"/>
              </a:spcBef>
              <a:spcAft>
                <a:spcPts val="0"/>
              </a:spcAft>
              <a:buSzPts val="1800"/>
              <a:buChar char="●"/>
            </a:pPr>
            <a:r>
              <a:rPr lang="en-GB"/>
              <a:t>Sleep onset: 100 ~ 200th epochs </a:t>
            </a:r>
            <a:endParaRPr b="1"/>
          </a:p>
        </p:txBody>
      </p:sp>
      <p:pic>
        <p:nvPicPr>
          <p:cNvPr id="255" name="Google Shape;255;p40"/>
          <p:cNvPicPr preferRelativeResize="0"/>
          <p:nvPr/>
        </p:nvPicPr>
        <p:blipFill>
          <a:blip r:embed="rId3">
            <a:alphaModFix/>
          </a:blip>
          <a:stretch>
            <a:fillRect/>
          </a:stretch>
        </p:blipFill>
        <p:spPr>
          <a:xfrm>
            <a:off x="1850113" y="1143275"/>
            <a:ext cx="5094634"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Sleep Periods - In the Middle</a:t>
            </a:r>
            <a:endParaRPr/>
          </a:p>
        </p:txBody>
      </p:sp>
      <p:sp>
        <p:nvSpPr>
          <p:cNvPr id="261" name="Google Shape;261;p41"/>
          <p:cNvSpPr txBox="1"/>
          <p:nvPr>
            <p:ph idx="1" type="body"/>
          </p:nvPr>
        </p:nvSpPr>
        <p:spPr>
          <a:xfrm>
            <a:off x="5293300" y="0"/>
            <a:ext cx="3977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solidFill>
                  <a:schemeClr val="dk1"/>
                </a:solidFill>
              </a:rPr>
              <a:t>FP1</a:t>
            </a:r>
            <a:endParaRPr b="1"/>
          </a:p>
          <a:p>
            <a:pPr indent="-342900" lvl="0" marL="457200" rtl="0" algn="l">
              <a:spcBef>
                <a:spcPts val="0"/>
              </a:spcBef>
              <a:spcAft>
                <a:spcPts val="0"/>
              </a:spcAft>
              <a:buSzPts val="1800"/>
              <a:buChar char="●"/>
            </a:pPr>
            <a:r>
              <a:rPr lang="en-GB"/>
              <a:t>Middle: 400 ~ 500th epochs </a:t>
            </a:r>
            <a:endParaRPr b="1"/>
          </a:p>
        </p:txBody>
      </p:sp>
      <p:pic>
        <p:nvPicPr>
          <p:cNvPr id="262" name="Google Shape;262;p41"/>
          <p:cNvPicPr preferRelativeResize="0"/>
          <p:nvPr/>
        </p:nvPicPr>
        <p:blipFill>
          <a:blip r:embed="rId3">
            <a:alphaModFix/>
          </a:blip>
          <a:stretch>
            <a:fillRect/>
          </a:stretch>
        </p:blipFill>
        <p:spPr>
          <a:xfrm>
            <a:off x="1799850" y="1129850"/>
            <a:ext cx="5094634"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To-Do List (old)</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311688" y="1152475"/>
            <a:ext cx="6181725" cy="942975"/>
          </a:xfrm>
          <a:prstGeom prst="rect">
            <a:avLst/>
          </a:prstGeom>
          <a:noFill/>
          <a:ln>
            <a:noFill/>
          </a:ln>
        </p:spPr>
      </p:pic>
      <p:pic>
        <p:nvPicPr>
          <p:cNvPr id="72" name="Google Shape;72;p15"/>
          <p:cNvPicPr preferRelativeResize="0"/>
          <p:nvPr/>
        </p:nvPicPr>
        <p:blipFill>
          <a:blip r:embed="rId4">
            <a:alphaModFix/>
          </a:blip>
          <a:stretch>
            <a:fillRect/>
          </a:stretch>
        </p:blipFill>
        <p:spPr>
          <a:xfrm>
            <a:off x="257975" y="2230200"/>
            <a:ext cx="5943600" cy="1085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Sleep Periods - Near Wake</a:t>
            </a:r>
            <a:endParaRPr/>
          </a:p>
        </p:txBody>
      </p:sp>
      <p:sp>
        <p:nvSpPr>
          <p:cNvPr id="268" name="Google Shape;268;p42"/>
          <p:cNvSpPr txBox="1"/>
          <p:nvPr>
            <p:ph idx="1" type="body"/>
          </p:nvPr>
        </p:nvSpPr>
        <p:spPr>
          <a:xfrm>
            <a:off x="5293300" y="0"/>
            <a:ext cx="40713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a:p>
            <a:pPr indent="-342900" lvl="0" marL="457200" rtl="0" algn="l">
              <a:spcBef>
                <a:spcPts val="0"/>
              </a:spcBef>
              <a:spcAft>
                <a:spcPts val="0"/>
              </a:spcAft>
              <a:buSzPts val="1800"/>
              <a:buChar char="●"/>
            </a:pPr>
            <a:r>
              <a:rPr lang="en-GB"/>
              <a:t>Near wake: 700 ~ 800th epochs </a:t>
            </a:r>
            <a:endParaRPr b="1"/>
          </a:p>
        </p:txBody>
      </p:sp>
      <p:pic>
        <p:nvPicPr>
          <p:cNvPr id="269" name="Google Shape;269;p42"/>
          <p:cNvPicPr preferRelativeResize="0"/>
          <p:nvPr/>
        </p:nvPicPr>
        <p:blipFill>
          <a:blip r:embed="rId3">
            <a:alphaModFix/>
          </a:blip>
          <a:stretch>
            <a:fillRect/>
          </a:stretch>
        </p:blipFill>
        <p:spPr>
          <a:xfrm>
            <a:off x="1799850" y="1196975"/>
            <a:ext cx="5094634"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Pre-processed Data</a:t>
            </a:r>
            <a:endParaRPr/>
          </a:p>
        </p:txBody>
      </p:sp>
      <p:sp>
        <p:nvSpPr>
          <p:cNvPr id="275" name="Google Shape;275;p43"/>
          <p:cNvSpPr txBox="1"/>
          <p:nvPr>
            <p:ph idx="1" type="subTitle"/>
          </p:nvPr>
        </p:nvSpPr>
        <p:spPr>
          <a:xfrm>
            <a:off x="311700" y="283412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With band-pass filter (0.1 ~ 40 Hz)</a:t>
            </a:r>
            <a:endParaRPr/>
          </a:p>
        </p:txBody>
      </p:sp>
      <p:sp>
        <p:nvSpPr>
          <p:cNvPr id="276" name="Google Shape;276;p43"/>
          <p:cNvSpPr txBox="1"/>
          <p:nvPr>
            <p:ph idx="1" type="subTitle"/>
          </p:nvPr>
        </p:nvSpPr>
        <p:spPr>
          <a:xfrm>
            <a:off x="371700" y="337397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 2 subjects, 2 nights, 2 channels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TODO</a:t>
            </a:r>
            <a:r>
              <a:rPr lang="en-GB"/>
              <a:t>: </a:t>
            </a:r>
            <a:r>
              <a:rPr lang="en-GB"/>
              <a:t>Correlation before and after pre-processing</a:t>
            </a:r>
            <a:endParaRPr/>
          </a:p>
        </p:txBody>
      </p:sp>
      <p:sp>
        <p:nvSpPr>
          <p:cNvPr id="282" name="Google Shape;28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86" name="Shape 286"/>
        <p:cNvGrpSpPr/>
        <p:nvPr/>
      </p:nvGrpSpPr>
      <p:grpSpPr>
        <a:xfrm>
          <a:off x="0" y="0"/>
          <a:ext cx="0" cy="0"/>
          <a:chOff x="0" y="0"/>
          <a:chExt cx="0" cy="0"/>
        </a:xfrm>
      </p:grpSpPr>
      <p:sp>
        <p:nvSpPr>
          <p:cNvPr id="287" name="Google Shape;28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Appendix</a:t>
            </a:r>
            <a:endParaRPr/>
          </a:p>
        </p:txBody>
      </p:sp>
      <p:sp>
        <p:nvSpPr>
          <p:cNvPr id="288" name="Google Shape;288;p45"/>
          <p:cNvSpPr txBox="1"/>
          <p:nvPr>
            <p:ph idx="1" type="subTitle"/>
          </p:nvPr>
        </p:nvSpPr>
        <p:spPr>
          <a:xfrm>
            <a:off x="311700" y="283412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Other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Sleep Headband Dataset </a:t>
            </a:r>
            <a:endParaRPr/>
          </a:p>
        </p:txBody>
      </p:sp>
      <p:sp>
        <p:nvSpPr>
          <p:cNvPr id="78" name="Google Shape;78;p16"/>
          <p:cNvSpPr txBox="1"/>
          <p:nvPr>
            <p:ph idx="1" type="body"/>
          </p:nvPr>
        </p:nvSpPr>
        <p:spPr>
          <a:xfrm>
            <a:off x="311700" y="1152475"/>
            <a:ext cx="5664300" cy="382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Sleep headband </a:t>
            </a:r>
            <a:r>
              <a:rPr lang="en-GB" u="sng">
                <a:solidFill>
                  <a:schemeClr val="hlink"/>
                </a:solidFill>
                <a:hlinkClick r:id="rId4"/>
              </a:rPr>
              <a:t>ZMax</a:t>
            </a:r>
            <a:r>
              <a:rPr lang="en-GB"/>
              <a:t> </a:t>
            </a:r>
            <a:endParaRPr/>
          </a:p>
          <a:p>
            <a:pPr indent="-342900" lvl="0" marL="457200" rtl="0" algn="l">
              <a:spcBef>
                <a:spcPts val="0"/>
              </a:spcBef>
              <a:spcAft>
                <a:spcPts val="0"/>
              </a:spcAft>
              <a:buSzPts val="1800"/>
              <a:buChar char="●"/>
            </a:pPr>
            <a:r>
              <a:rPr lang="en-GB"/>
              <a:t>Sampling rate 256 Hz </a:t>
            </a:r>
            <a:endParaRPr/>
          </a:p>
          <a:p>
            <a:pPr indent="-317500" lvl="1" marL="914400" rtl="0" algn="l">
              <a:spcBef>
                <a:spcPts val="0"/>
              </a:spcBef>
              <a:spcAft>
                <a:spcPts val="0"/>
              </a:spcAft>
              <a:buSzPts val="1400"/>
              <a:buChar char="○"/>
            </a:pPr>
            <a:r>
              <a:rPr b="1" lang="en-GB"/>
              <a:t>Time </a:t>
            </a:r>
            <a:r>
              <a:rPr lang="en-GB"/>
              <a:t>= no. of samples / sampling rate </a:t>
            </a:r>
            <a:endParaRPr/>
          </a:p>
          <a:p>
            <a:pPr indent="-342900" lvl="0" marL="457200" rtl="0" algn="l">
              <a:spcBef>
                <a:spcPts val="0"/>
              </a:spcBef>
              <a:spcAft>
                <a:spcPts val="0"/>
              </a:spcAft>
              <a:buSzPts val="1800"/>
              <a:buChar char="●"/>
            </a:pPr>
            <a:r>
              <a:rPr lang="en-GB"/>
              <a:t>7-hours data recorded  </a:t>
            </a:r>
            <a:endParaRPr/>
          </a:p>
          <a:p>
            <a:pPr indent="-342900" lvl="0" marL="457200" rtl="0" algn="l">
              <a:spcBef>
                <a:spcPts val="0"/>
              </a:spcBef>
              <a:spcAft>
                <a:spcPts val="0"/>
              </a:spcAft>
              <a:buSzPts val="1800"/>
              <a:buChar char="●"/>
            </a:pPr>
            <a:r>
              <a:rPr lang="en-GB"/>
              <a:t>Two channels closed to </a:t>
            </a:r>
            <a:r>
              <a:rPr b="1" lang="en-GB"/>
              <a:t>FP1 </a:t>
            </a:r>
            <a:r>
              <a:rPr lang="en-GB"/>
              <a:t>(called </a:t>
            </a:r>
            <a:r>
              <a:rPr b="1" lang="en-GB"/>
              <a:t>EEG L</a:t>
            </a:r>
            <a:r>
              <a:rPr lang="en-GB"/>
              <a:t>)</a:t>
            </a:r>
            <a:r>
              <a:rPr b="1" lang="en-GB"/>
              <a:t> </a:t>
            </a:r>
            <a:r>
              <a:rPr lang="en-GB"/>
              <a:t>and </a:t>
            </a:r>
            <a:r>
              <a:rPr b="1" lang="en-GB"/>
              <a:t>FP2 </a:t>
            </a:r>
            <a:r>
              <a:rPr lang="en-GB"/>
              <a:t>(called </a:t>
            </a:r>
            <a:r>
              <a:rPr b="1" lang="en-GB"/>
              <a:t>EEG R</a:t>
            </a:r>
            <a:r>
              <a:rPr lang="en-GB"/>
              <a:t>)</a:t>
            </a:r>
            <a:r>
              <a:rPr b="1" lang="en-GB"/>
              <a:t> </a:t>
            </a:r>
            <a:r>
              <a:rPr lang="en-GB"/>
              <a:t>respectively.</a:t>
            </a:r>
            <a:endParaRPr/>
          </a:p>
          <a:p>
            <a:pPr indent="-342900" lvl="0" marL="457200" rtl="0" algn="l">
              <a:spcBef>
                <a:spcPts val="0"/>
              </a:spcBef>
              <a:spcAft>
                <a:spcPts val="0"/>
              </a:spcAft>
              <a:buSzPts val="1800"/>
              <a:buChar char="●"/>
            </a:pPr>
            <a:r>
              <a:rPr lang="en-GB"/>
              <a:t>Simultaneous data acquired from gold standard (SOMNOScreen)</a:t>
            </a:r>
            <a:endParaRPr/>
          </a:p>
          <a:p>
            <a:pPr indent="-317500" lvl="1" marL="914400" rtl="0" algn="l">
              <a:spcBef>
                <a:spcPts val="0"/>
              </a:spcBef>
              <a:spcAft>
                <a:spcPts val="0"/>
              </a:spcAft>
              <a:buSzPts val="1400"/>
              <a:buChar char="○"/>
            </a:pPr>
            <a:r>
              <a:rPr lang="en-GB"/>
              <a:t>In order to analyze the headband data in a blind manner, the gold standard data is not provided.    </a:t>
            </a:r>
            <a:endParaRPr/>
          </a:p>
          <a:p>
            <a:pPr indent="-342900" lvl="0" marL="457200" rtl="0" algn="l">
              <a:spcBef>
                <a:spcPts val="0"/>
              </a:spcBef>
              <a:spcAft>
                <a:spcPts val="0"/>
              </a:spcAft>
              <a:buSzPts val="1800"/>
              <a:buChar char="●"/>
            </a:pPr>
            <a:r>
              <a:rPr lang="en-GB"/>
              <a:t>HCTSA v1.03 and catch22</a:t>
            </a:r>
            <a:endParaRPr/>
          </a:p>
        </p:txBody>
      </p:sp>
      <p:pic>
        <p:nvPicPr>
          <p:cNvPr id="79" name="Google Shape;79;p16"/>
          <p:cNvPicPr preferRelativeResize="0"/>
          <p:nvPr/>
        </p:nvPicPr>
        <p:blipFill>
          <a:blip r:embed="rId5">
            <a:alphaModFix/>
          </a:blip>
          <a:stretch>
            <a:fillRect/>
          </a:stretch>
        </p:blipFill>
        <p:spPr>
          <a:xfrm>
            <a:off x="6075825" y="1658875"/>
            <a:ext cx="2948725" cy="2910000"/>
          </a:xfrm>
          <a:prstGeom prst="rect">
            <a:avLst/>
          </a:prstGeom>
          <a:noFill/>
          <a:ln>
            <a:noFill/>
          </a:ln>
        </p:spPr>
      </p:pic>
      <p:sp>
        <p:nvSpPr>
          <p:cNvPr id="80" name="Google Shape;80;p16"/>
          <p:cNvSpPr txBox="1"/>
          <p:nvPr/>
        </p:nvSpPr>
        <p:spPr>
          <a:xfrm>
            <a:off x="6352150" y="4418300"/>
            <a:ext cx="26724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6"/>
              </a:rPr>
              <a:t>https://www.researchgate.net/figure/EEG-electrodes-location-of-international-10-20-system_fig11_283553087</a:t>
            </a:r>
            <a:endParaRPr/>
          </a:p>
        </p:txBody>
      </p:sp>
      <p:sp>
        <p:nvSpPr>
          <p:cNvPr id="81" name="Google Shape;81;p16"/>
          <p:cNvSpPr txBox="1"/>
          <p:nvPr/>
        </p:nvSpPr>
        <p:spPr>
          <a:xfrm>
            <a:off x="6204300" y="1820050"/>
            <a:ext cx="16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Left</a:t>
            </a:r>
            <a:endParaRPr b="1"/>
          </a:p>
        </p:txBody>
      </p:sp>
      <p:sp>
        <p:nvSpPr>
          <p:cNvPr id="82" name="Google Shape;82;p16"/>
          <p:cNvSpPr txBox="1"/>
          <p:nvPr/>
        </p:nvSpPr>
        <p:spPr>
          <a:xfrm>
            <a:off x="8384550" y="1820050"/>
            <a:ext cx="16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Right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a:t>
            </a:r>
            <a:r>
              <a:rPr lang="en-GB"/>
              <a:t> </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EEG can be used to </a:t>
            </a:r>
            <a:r>
              <a:rPr b="1" lang="en-GB"/>
              <a:t>sleep scoring</a:t>
            </a:r>
            <a:r>
              <a:rPr lang="en-GB"/>
              <a:t>.  </a:t>
            </a:r>
            <a:endParaRPr/>
          </a:p>
          <a:p>
            <a:pPr indent="-317500" lvl="1" marL="914400" rtl="0" algn="l">
              <a:spcBef>
                <a:spcPts val="0"/>
              </a:spcBef>
              <a:spcAft>
                <a:spcPts val="0"/>
              </a:spcAft>
              <a:buSzPts val="1400"/>
              <a:buChar char="○"/>
            </a:pPr>
            <a:r>
              <a:rPr lang="en-GB"/>
              <a:t>Assume EEG reflects the depth of sleep.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Epoching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How do expertists score human sleep? </a:t>
            </a:r>
            <a:endParaRPr/>
          </a:p>
          <a:p>
            <a:pPr indent="-342900" lvl="0" marL="457200" rtl="0" algn="l">
              <a:spcBef>
                <a:spcPts val="0"/>
              </a:spcBef>
              <a:spcAft>
                <a:spcPts val="0"/>
              </a:spcAft>
              <a:buSzPts val="1800"/>
              <a:buChar char="●"/>
            </a:pPr>
            <a:r>
              <a:rPr lang="en-GB"/>
              <a:t>30s epoch</a:t>
            </a:r>
            <a:endParaRPr/>
          </a:p>
          <a:p>
            <a:pPr indent="-342900" lvl="0" marL="457200" rtl="0" algn="l">
              <a:spcBef>
                <a:spcPts val="0"/>
              </a:spcBef>
              <a:spcAft>
                <a:spcPts val="0"/>
              </a:spcAft>
              <a:buSzPts val="1800"/>
              <a:buChar char="●"/>
            </a:pPr>
            <a:r>
              <a:rPr lang="en-GB"/>
              <a:t>10s epoch</a:t>
            </a:r>
            <a:endParaRPr/>
          </a:p>
          <a:p>
            <a:pPr indent="-342900" lvl="0" marL="457200" rtl="0" algn="l">
              <a:spcBef>
                <a:spcPts val="0"/>
              </a:spcBef>
              <a:spcAft>
                <a:spcPts val="0"/>
              </a:spcAft>
              <a:buSzPts val="1800"/>
              <a:buChar char="●"/>
            </a:pPr>
            <a:r>
              <a:rPr lang="en-GB"/>
              <a:t>Some papers </a:t>
            </a:r>
            <a:r>
              <a:rPr b="1" lang="en-GB"/>
              <a:t>[citation?]</a:t>
            </a:r>
            <a:r>
              <a:rPr lang="en-GB"/>
              <a:t> have mentioned that the </a:t>
            </a:r>
            <a:r>
              <a:rPr lang="en-GB"/>
              <a:t>traditional epoching method may miss the continuities in the development of sleep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Raw Data </a:t>
            </a:r>
            <a:endParaRPr/>
          </a:p>
        </p:txBody>
      </p:sp>
      <p:sp>
        <p:nvSpPr>
          <p:cNvPr id="100" name="Google Shape;100;p19"/>
          <p:cNvSpPr txBox="1"/>
          <p:nvPr>
            <p:ph idx="1" type="subTitle"/>
          </p:nvPr>
        </p:nvSpPr>
        <p:spPr>
          <a:xfrm>
            <a:off x="311700" y="2834125"/>
            <a:ext cx="85206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 2 subjects, 2 nights, 2 channels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sp>
        <p:nvSpPr>
          <p:cNvPr id="106" name="Google Shape;106;p20"/>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pic>
        <p:nvPicPr>
          <p:cNvPr id="107" name="Google Shape;107;p20"/>
          <p:cNvPicPr preferRelativeResize="0"/>
          <p:nvPr/>
        </p:nvPicPr>
        <p:blipFill rotWithShape="1">
          <a:blip r:embed="rId3">
            <a:alphaModFix/>
          </a:blip>
          <a:srcRect b="3390" l="8149" r="10278" t="0"/>
          <a:stretch/>
        </p:blipFill>
        <p:spPr>
          <a:xfrm>
            <a:off x="0" y="1017725"/>
            <a:ext cx="9144001" cy="4125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 time course</a:t>
            </a:r>
            <a:endParaRPr/>
          </a:p>
        </p:txBody>
      </p:sp>
      <p:pic>
        <p:nvPicPr>
          <p:cNvPr id="113" name="Google Shape;113;p21"/>
          <p:cNvPicPr preferRelativeResize="0"/>
          <p:nvPr/>
        </p:nvPicPr>
        <p:blipFill rotWithShape="1">
          <a:blip r:embed="rId3">
            <a:alphaModFix/>
          </a:blip>
          <a:srcRect b="3269" l="7705" r="8717" t="0"/>
          <a:stretch/>
        </p:blipFill>
        <p:spPr>
          <a:xfrm>
            <a:off x="0" y="950575"/>
            <a:ext cx="9144001" cy="4192925"/>
          </a:xfrm>
          <a:prstGeom prst="rect">
            <a:avLst/>
          </a:prstGeom>
          <a:noFill/>
          <a:ln>
            <a:noFill/>
          </a:ln>
        </p:spPr>
      </p:pic>
      <p:sp>
        <p:nvSpPr>
          <p:cNvPr id="114" name="Google Shape;114;p21"/>
          <p:cNvSpPr txBox="1"/>
          <p:nvPr>
            <p:ph idx="1" type="body"/>
          </p:nvPr>
        </p:nvSpPr>
        <p:spPr>
          <a:xfrm>
            <a:off x="5217100" y="0"/>
            <a:ext cx="4286100" cy="67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 Raw, S12, night2, </a:t>
            </a:r>
            <a:r>
              <a:rPr b="1" lang="en-GB"/>
              <a:t>FP1</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