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bebeb389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bebeb389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303d2f45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303d2f45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bebeb389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bebeb389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bebeb3897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bebeb3897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bebeb389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bebeb389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bebeb3897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bebeb3897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c3cc640c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c3cc640c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ebeb3897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ebeb3897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bebeb3897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bebeb3897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bebeb389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bebeb389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bebbbcb7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bebbbcb7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d665059a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d665059a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bebeb3897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bebeb3897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bebeb3897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bebeb3897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bebeb3897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bebeb3897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303d2f4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303d2f4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bebeb389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bebeb389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bebbbcb7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bebbbcb7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bebbbcb7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bebbbcb7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bebbbcb7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bebbbcb7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bebbbcb7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bebbbcb7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ebbbcb7b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ebbbcb7b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ebeb389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bebeb389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ebeb389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bebeb389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massive.org.au/M3/transferring-files.html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4.xml"/><Relationship Id="rId4" Type="http://schemas.openxmlformats.org/officeDocument/2006/relationships/slide" Target="/ppt/slides/slide15.xml"/><Relationship Id="rId5" Type="http://schemas.openxmlformats.org/officeDocument/2006/relationships/slide" Target="/ppt/slides/slide1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massive.org.au/M3/slurm/check-cluster-status.html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massive.org.au/M3/software/software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omputing.llnl.gov/tutorials/mpi/" TargetMode="External"/><Relationship Id="rId4" Type="http://schemas.openxmlformats.org/officeDocument/2006/relationships/hyperlink" Target="https://docs.massive.org.au/M3/slurm/mpi-jobs.html" TargetMode="External"/><Relationship Id="rId5" Type="http://schemas.openxmlformats.org/officeDocument/2006/relationships/hyperlink" Target="https://computing.llnl.gov/tutorials/openMP/" TargetMode="External"/><Relationship Id="rId6" Type="http://schemas.openxmlformats.org/officeDocument/2006/relationships/hyperlink" Target="https://docs.massive.org.au/M3/slurm/multi-threaded-jobs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massive.org.au/M3/slurm/check-cluster-statu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massive.org.au/M3/slurm/using-qos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hli258@student.monash.edu" TargetMode="External"/><Relationship Id="rId4" Type="http://schemas.openxmlformats.org/officeDocument/2006/relationships/hyperlink" Target="mailto:help@massive.org.a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massive.org.au/M3/slurm/mpi-jobs.html" TargetMode="External"/><Relationship Id="rId4" Type="http://schemas.openxmlformats.org/officeDocument/2006/relationships/hyperlink" Target="https://docs.massive.org.au/M3/slurm/multi-threaded-jobs.html" TargetMode="External"/><Relationship Id="rId5" Type="http://schemas.openxmlformats.org/officeDocument/2006/relationships/hyperlink" Target="https://docs.massive.org.au/inde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massive.org.au/M3/requesting-an-account.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massive.org.au/M3/connecting/connecting-via-ssh.html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MASSIVE Introduction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tLab Tutorial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585500" y="4367850"/>
            <a:ext cx="13719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Haohua Li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July 2020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Basics - Linux commands (1)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4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Useful Linux commands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-GB" sz="1800"/>
              <a:t> </a:t>
            </a:r>
            <a:r>
              <a:rPr lang="en-GB"/>
              <a:t>- list all files in current directory.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ll</a:t>
            </a:r>
            <a:r>
              <a:rPr lang="en-GB" sz="1800"/>
              <a:t> </a:t>
            </a:r>
            <a:r>
              <a:rPr lang="en-GB"/>
              <a:t>- same as  </a:t>
            </a: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ls -l </a:t>
            </a:r>
            <a:r>
              <a:rPr lang="en-GB"/>
              <a:t>long listing.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cd &lt;dir&gt; </a:t>
            </a:r>
            <a:r>
              <a:rPr lang="en-GB" sz="1800"/>
              <a:t>- </a:t>
            </a:r>
            <a:r>
              <a:rPr lang="en-GB"/>
              <a:t>change into the given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-  </a:t>
            </a:r>
            <a:r>
              <a:rPr lang="en-GB"/>
              <a:t>list files in a nice way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cp src dest </a:t>
            </a:r>
            <a:r>
              <a:rPr lang="en-GB"/>
              <a:t>- copy a file from the source to the destination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mv src dest</a:t>
            </a:r>
            <a:r>
              <a:rPr b="1" lang="en-GB"/>
              <a:t> </a:t>
            </a:r>
            <a:r>
              <a:rPr lang="en-GB"/>
              <a:t>- move a file from the source to the destination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b="1" lang="en-GB"/>
              <a:t> - </a:t>
            </a:r>
            <a:r>
              <a:rPr lang="en-GB"/>
              <a:t>show the current directory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b="1" lang="en-GB"/>
              <a:t> - </a:t>
            </a:r>
            <a:r>
              <a:rPr lang="en-GB"/>
              <a:t>clean the terminal window.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&lt;filename&gt;</a:t>
            </a:r>
            <a:r>
              <a:rPr lang="en-GB" sz="1800"/>
              <a:t> </a:t>
            </a:r>
            <a:r>
              <a:rPr lang="en-GB"/>
              <a:t>- create a new file. For example, a new text file like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touch hello.txt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 &lt;filename&gt; </a:t>
            </a:r>
            <a:r>
              <a:rPr lang="en-GB"/>
              <a:t>-  print the text content to the terminal window.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Basics - Linux commands (2)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4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Useful Linux commands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vim &lt;filename&gt;</a:t>
            </a:r>
            <a:r>
              <a:rPr lang="en-GB" sz="1800"/>
              <a:t> </a:t>
            </a:r>
            <a:r>
              <a:rPr lang="en-GB"/>
              <a:t>-  a text editor to open the given file.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&lt;filename&gt; </a:t>
            </a:r>
            <a:r>
              <a:rPr lang="en-GB"/>
              <a:t>-  similar to vim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rm &lt;filename&gt;</a:t>
            </a:r>
            <a:r>
              <a:rPr lang="en-GB"/>
              <a:t> - delete the file if given the path. </a:t>
            </a:r>
            <a:r>
              <a:rPr b="1" lang="en-GB"/>
              <a:t>Path is different from directory. 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rm -d  &lt;directory&gt;</a:t>
            </a:r>
            <a:r>
              <a:rPr lang="en-GB"/>
              <a:t> - delete an empty directory. d is the abbreviation of directory.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rm -rf &lt;directory&gt; </a:t>
            </a:r>
            <a:r>
              <a:rPr lang="en-GB"/>
              <a:t>- delete an non-empty directory. It means recursively delete the files in a directory.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 &lt;dir&gt; </a:t>
            </a:r>
            <a:r>
              <a:rPr lang="en-GB"/>
              <a:t> - create an empty directory specified with the name &lt;dir&gt;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Basics - upload files 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Upload files to MASSIVE - </a:t>
            </a:r>
            <a:r>
              <a:rPr b="1" lang="en-GB"/>
              <a:t>FTP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MobaXterme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-GB" sz="1600">
                <a:solidFill>
                  <a:srgbClr val="FFFFFF"/>
                </a:solidFill>
              </a:rPr>
              <a:t>FileZilla</a:t>
            </a:r>
            <a:endParaRPr b="1"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Read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Copying files to and from M3</a:t>
            </a:r>
            <a:r>
              <a:rPr lang="en-GB"/>
              <a:t> 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500" y="1152475"/>
            <a:ext cx="1269100" cy="12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submit a job - Overall steps 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076275"/>
            <a:ext cx="8520600" cy="4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Check the </a:t>
            </a:r>
            <a:r>
              <a:rPr b="1" lang="en-GB"/>
              <a:t>status of MASSIVE  - </a:t>
            </a:r>
            <a:r>
              <a:rPr lang="en-GB" sz="1400"/>
              <a:t>See</a:t>
            </a:r>
            <a:r>
              <a:rPr lang="en-GB" sz="1400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Check status of M3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-GB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show_cluster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Write your </a:t>
            </a:r>
            <a:r>
              <a:rPr b="1" lang="en-GB"/>
              <a:t>code </a:t>
            </a:r>
            <a:r>
              <a:rPr lang="en-GB"/>
              <a:t>and</a:t>
            </a:r>
            <a:r>
              <a:rPr b="1" lang="en-GB"/>
              <a:t> job script - </a:t>
            </a:r>
            <a:r>
              <a:rPr lang="en-GB" sz="1400"/>
              <a:t>see </a:t>
            </a:r>
            <a:r>
              <a:rPr lang="en-GB" sz="1400" u="sng">
                <a:solidFill>
                  <a:schemeClr val="hlink"/>
                </a:solidFill>
                <a:hlinkClick action="ppaction://hlinksldjump" r:id="rId4"/>
              </a:rPr>
              <a:t>Write your own job script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Save to the directory</a:t>
            </a:r>
            <a:r>
              <a:rPr b="1" lang="en-GB">
                <a:solidFill>
                  <a:srgbClr val="FFFFFF"/>
                </a:solidFill>
              </a:rPr>
              <a:t> (I assume the project ID is ot95) </a:t>
            </a:r>
            <a:endParaRPr b="1"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ot95_scracth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ot95</a:t>
            </a:r>
            <a:r>
              <a:rPr b="1" lang="en-GB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>
                <a:solidFill>
                  <a:srgbClr val="FFFFFF"/>
                </a:solidFill>
              </a:rPr>
              <a:t>your personal directory</a:t>
            </a:r>
            <a:r>
              <a:rPr lang="en-GB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Submit the job script -</a:t>
            </a:r>
            <a:r>
              <a:rPr lang="en-GB" sz="1400"/>
              <a:t> see </a:t>
            </a:r>
            <a:r>
              <a:rPr lang="en-GB" sz="1400" u="sng">
                <a:solidFill>
                  <a:schemeClr val="hlink"/>
                </a:solidFill>
                <a:hlinkClick action="ppaction://hlinksldjump" r:id="rId5"/>
              </a:rPr>
              <a:t>SLURM commands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</a:t>
            </a:r>
            <a:r>
              <a:rPr lang="en-GB"/>
              <a:t>onitor the progress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Char char="○"/>
            </a:pPr>
            <a:r>
              <a:rPr b="1" lang="en-GB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GB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how_job </a:t>
            </a:r>
            <a:endParaRPr b="1"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Check the return results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any text editor and open the </a:t>
            </a:r>
            <a:r>
              <a:rPr b="1" lang="en-GB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slurm-&lt;job ID&gt;.out</a:t>
            </a:r>
            <a:r>
              <a:rPr lang="en-GB"/>
              <a:t> to see what happened on MASSIVE. Or just type  </a:t>
            </a: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 slurm-&lt;job ID&gt;.out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Also</a:t>
            </a:r>
            <a:r>
              <a:rPr b="1" lang="en-GB"/>
              <a:t> check the results results</a:t>
            </a:r>
            <a:r>
              <a:rPr lang="en-GB"/>
              <a:t> you want (if the job is </a:t>
            </a:r>
            <a:r>
              <a:rPr lang="en-GB"/>
              <a:t>finished</a:t>
            </a:r>
            <a:r>
              <a:rPr lang="en-GB"/>
              <a:t>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submit a job - c</a:t>
            </a:r>
            <a:r>
              <a:rPr lang="en-GB"/>
              <a:t>heck status of M3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M3 utilises </a:t>
            </a:r>
            <a:r>
              <a:rPr b="1" lang="en-GB"/>
              <a:t>SLURM </a:t>
            </a:r>
            <a:r>
              <a:rPr lang="en-GB"/>
              <a:t>scheduler to manage the resources and schedule tasks.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 is very important to figure out </a:t>
            </a:r>
            <a:r>
              <a:rPr b="1" lang="en-GB"/>
              <a:t>your computational requirements</a:t>
            </a:r>
            <a:r>
              <a:rPr lang="en-GB"/>
              <a:t> and then</a:t>
            </a:r>
            <a:r>
              <a:rPr b="1" lang="en-GB"/>
              <a:t> </a:t>
            </a:r>
            <a:r>
              <a:rPr b="1" i="1" lang="en-GB" sz="1700">
                <a:solidFill>
                  <a:srgbClr val="FFFFFF"/>
                </a:solidFill>
              </a:rPr>
              <a:t>s</a:t>
            </a:r>
            <a:r>
              <a:rPr b="1" i="1" lang="en-GB" sz="1700">
                <a:solidFill>
                  <a:srgbClr val="FFFFFF"/>
                </a:solidFill>
              </a:rPr>
              <a:t>elect the right partition.</a:t>
            </a:r>
            <a:endParaRPr i="1" sz="17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Will the </a:t>
            </a:r>
            <a:r>
              <a:rPr lang="en-GB"/>
              <a:t>task</a:t>
            </a:r>
            <a:r>
              <a:rPr lang="en-GB"/>
              <a:t> use more </a:t>
            </a:r>
            <a:r>
              <a:rPr b="1" lang="en-GB"/>
              <a:t>CPU</a:t>
            </a:r>
            <a:r>
              <a:rPr lang="en-GB"/>
              <a:t>, or more </a:t>
            </a:r>
            <a:r>
              <a:rPr b="1" lang="en-GB"/>
              <a:t>GPU</a:t>
            </a:r>
            <a:r>
              <a:rPr lang="en-GB"/>
              <a:t>, or more </a:t>
            </a:r>
            <a:r>
              <a:rPr b="1" lang="en-GB"/>
              <a:t>memory</a:t>
            </a:r>
            <a:r>
              <a:rPr lang="en-GB"/>
              <a:t>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Resource </a:t>
            </a:r>
            <a:r>
              <a:rPr b="1" lang="en-GB"/>
              <a:t>available</a:t>
            </a:r>
            <a:r>
              <a:rPr b="1" lang="en-GB"/>
              <a:t>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Partitions Available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how_cluster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/>
              <a:t>to see the usage of hardware resource. 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4">
            <a:alphaModFix/>
          </a:blip>
          <a:srcRect b="10329" l="0" r="0" t="0"/>
          <a:stretch/>
        </p:blipFill>
        <p:spPr>
          <a:xfrm>
            <a:off x="385075" y="3820400"/>
            <a:ext cx="7437151" cy="1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275" y="3063925"/>
            <a:ext cx="6330574" cy="7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submit a job - a</a:t>
            </a:r>
            <a:r>
              <a:rPr lang="en-GB"/>
              <a:t> job script template 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896850"/>
            <a:ext cx="9144000" cy="3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6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#SBATCH --job-name=fly1_chan15</a:t>
            </a:r>
            <a:endParaRPr sz="16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--account=ot95</a:t>
            </a:r>
            <a:endParaRPr sz="16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--ntasks=1</a:t>
            </a:r>
            <a:endParaRPr sz="16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#SBATCH --cpus-per-task=1</a:t>
            </a:r>
            <a:endParaRPr sz="16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--ntasks-per-node=1</a:t>
            </a:r>
            <a:endParaRPr sz="16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#SBATCH --time=00:30:00</a:t>
            </a:r>
            <a:endParaRPr sz="16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--mem-per-cpu=4GB</a:t>
            </a:r>
            <a:endParaRPr sz="16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</a:t>
            </a:r>
            <a:r>
              <a:rPr lang="en-GB" sz="16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comp</a:t>
            </a:r>
            <a:endParaRPr sz="16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module </a:t>
            </a:r>
            <a:r>
              <a:rPr lang="en-GB" sz="16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load matlab</a:t>
            </a:r>
            <a:endParaRPr sz="16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matlab </a:t>
            </a:r>
            <a:r>
              <a:rPr lang="en-GB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-nodisplay -r </a:t>
            </a:r>
            <a:r>
              <a:rPr lang="en-GB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"run('helloworld.m');exit;"</a:t>
            </a:r>
            <a:endParaRPr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5188450" y="2390400"/>
            <a:ext cx="24576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5826875" y="1929600"/>
            <a:ext cx="32097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</a:rPr>
              <a:t>Specifications of your job</a:t>
            </a:r>
            <a:endParaRPr sz="1700">
              <a:solidFill>
                <a:srgbClr val="FFFFFF"/>
              </a:solidFill>
            </a:endParaRPr>
          </a:p>
        </p:txBody>
      </p:sp>
      <p:cxnSp>
        <p:nvCxnSpPr>
          <p:cNvPr id="159" name="Google Shape;159;p27"/>
          <p:cNvCxnSpPr/>
          <p:nvPr/>
        </p:nvCxnSpPr>
        <p:spPr>
          <a:xfrm rot="10800000">
            <a:off x="3961775" y="1799550"/>
            <a:ext cx="1865100" cy="344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7"/>
          <p:cNvCxnSpPr/>
          <p:nvPr/>
        </p:nvCxnSpPr>
        <p:spPr>
          <a:xfrm flipH="1">
            <a:off x="4043975" y="3189025"/>
            <a:ext cx="1700700" cy="782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7"/>
          <p:cNvSpPr txBox="1"/>
          <p:nvPr/>
        </p:nvSpPr>
        <p:spPr>
          <a:xfrm>
            <a:off x="5826875" y="2866700"/>
            <a:ext cx="320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</a:rPr>
              <a:t>Actual </a:t>
            </a:r>
            <a:r>
              <a:rPr lang="en-GB" sz="1700">
                <a:solidFill>
                  <a:srgbClr val="FFFFFF"/>
                </a:solidFill>
              </a:rPr>
              <a:t>execution (Python, Matlab etc.)</a:t>
            </a:r>
            <a:r>
              <a:rPr lang="en-GB" sz="1700">
                <a:solidFill>
                  <a:srgbClr val="FFFFFF"/>
                </a:solidFill>
              </a:rPr>
              <a:t> 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 of file - CRLF and LF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text editor in Windows usually ends up a text file with CRLF.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But the system runs on MASSIVE is </a:t>
            </a:r>
            <a:r>
              <a:rPr b="1" lang="en-GB"/>
              <a:t>Linux </a:t>
            </a:r>
            <a:r>
              <a:rPr lang="en-GB"/>
              <a:t>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Make sure that you chose </a:t>
            </a:r>
            <a:r>
              <a:rPr b="1" lang="en-GB">
                <a:solidFill>
                  <a:srgbClr val="FFFFFF"/>
                </a:solidFill>
              </a:rPr>
              <a:t>LF</a:t>
            </a:r>
            <a:r>
              <a:rPr lang="en-GB"/>
              <a:t> in the text editor !!!!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50" y="2267000"/>
            <a:ext cx="5657850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/>
          <p:nvPr/>
        </p:nvSpPr>
        <p:spPr>
          <a:xfrm>
            <a:off x="4521375" y="4449925"/>
            <a:ext cx="584100" cy="572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28"/>
          <p:cNvCxnSpPr>
            <a:endCxn id="169" idx="0"/>
          </p:cNvCxnSpPr>
          <p:nvPr/>
        </p:nvCxnSpPr>
        <p:spPr>
          <a:xfrm>
            <a:off x="3725625" y="2140225"/>
            <a:ext cx="1087800" cy="2309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submit a job - software on MASSIVE</a:t>
            </a:r>
            <a:r>
              <a:rPr lang="en-GB"/>
              <a:t> 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module </a:t>
            </a:r>
            <a:r>
              <a:rPr lang="en-GB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load matlab </a:t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>
                <a:solidFill>
                  <a:srgbClr val="EFEFEF"/>
                </a:solidFill>
              </a:rPr>
              <a:t>Use the module to load the software you need. 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Software on M3</a:t>
            </a:r>
            <a:r>
              <a:rPr lang="en-GB">
                <a:solidFill>
                  <a:srgbClr val="EFEFEF"/>
                </a:solidFill>
              </a:rPr>
              <a:t> 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submit a job - c</a:t>
            </a:r>
            <a:r>
              <a:rPr lang="en-GB"/>
              <a:t>ode file example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depends on what you want to do, here I show a </a:t>
            </a:r>
            <a:r>
              <a:rPr lang="en-GB"/>
              <a:t>trivial</a:t>
            </a:r>
            <a:r>
              <a:rPr lang="en-GB"/>
              <a:t> example in Matlab. 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25" y="1786725"/>
            <a:ext cx="4024175" cy="22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03425"/>
            <a:ext cx="8520600" cy="27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Useful SLURM commands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squeue </a:t>
            </a:r>
            <a:r>
              <a:rPr lang="en-GB" sz="1600"/>
              <a:t>: list all jobs waiting in the queue.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show_cluster</a:t>
            </a:r>
            <a:r>
              <a:rPr lang="en-GB" sz="1600"/>
              <a:t> : show all clusters in order to select a cluster with the correct configuration here.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show_job</a:t>
            </a:r>
            <a:r>
              <a:rPr lang="en-GB" sz="1600"/>
              <a:t> : display the status of your job.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sbatch &lt;slurm_script_file&gt;</a:t>
            </a:r>
            <a:r>
              <a:rPr lang="en-GB" sz="1600"/>
              <a:t> : submit a job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scontrol show job &lt;JOBID&gt;</a:t>
            </a:r>
            <a:r>
              <a:rPr lang="en-GB" sz="1600"/>
              <a:t> : show details of particular job (with job id)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scancel &lt;JOBID&gt;</a:t>
            </a:r>
            <a:r>
              <a:rPr lang="en-GB" sz="1600"/>
              <a:t> : cancel a job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Submit a job in the terminal window</a:t>
            </a:r>
            <a:endParaRPr sz="16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Char char="○"/>
            </a:pPr>
            <a:r>
              <a:rPr b="1" lang="en-GB" sz="2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sbatch &lt;filename&gt;.script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1228875" y="3746075"/>
            <a:ext cx="4175700" cy="282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submit a job - SLURM commands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Reminder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MASSIVE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access MASSIVE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Request a M3 account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Connect via SSH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submit a job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Check the status of M3 cluster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Write your own job script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Submit the job script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Monitor the progress of the job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Check the returned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Further reading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submit a job - returned results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923875"/>
            <a:ext cx="8520600" cy="11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 submitted the </a:t>
            </a:r>
            <a:r>
              <a:rPr b="1"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job.script </a:t>
            </a:r>
            <a:r>
              <a:rPr lang="en-GB"/>
              <a:t>which contains the job script template. The code file  </a:t>
            </a:r>
            <a:r>
              <a:rPr b="1"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hello.m </a:t>
            </a:r>
            <a:r>
              <a:rPr lang="en-GB"/>
              <a:t>is in the same directory.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 the </a:t>
            </a:r>
            <a:r>
              <a:rPr b="1"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slurm-&lt;Job Id&gt;.out </a:t>
            </a:r>
            <a:r>
              <a:rPr lang="en-GB"/>
              <a:t>file.  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25" y="2260575"/>
            <a:ext cx="5914150" cy="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25" y="2837775"/>
            <a:ext cx="7018950" cy="2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472450" y="2546700"/>
            <a:ext cx="73380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Submit the job 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472450" y="1965250"/>
            <a:ext cx="4523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My workspace </a:t>
            </a:r>
            <a:endParaRPr b="1" sz="1600">
              <a:solidFill>
                <a:srgbClr val="FFFFFF"/>
              </a:solidFill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13" y="3356163"/>
            <a:ext cx="48291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472450" y="2988975"/>
            <a:ext cx="73380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Outputs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/>
          <p:nvPr/>
        </p:nvSpPr>
        <p:spPr>
          <a:xfrm>
            <a:off x="228300" y="2403875"/>
            <a:ext cx="8702400" cy="2424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152475"/>
            <a:ext cx="8832300" cy="3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#SBATCH --job-name=&lt;job name&gt;</a:t>
            </a:r>
            <a:endParaRPr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-GB">
                <a:solidFill>
                  <a:srgbClr val="D9D9D9"/>
                </a:solidFill>
              </a:rPr>
              <a:t>Specify the name of the job, for example, IIT_sleep_data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-GB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--account=&lt;project ID&gt;</a:t>
            </a:r>
            <a:endParaRPr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-GB">
                <a:solidFill>
                  <a:srgbClr val="D9D9D9"/>
                </a:solidFill>
              </a:rPr>
              <a:t>You may need ask the supervisor for the project ID. It is ot95 in my M3 account 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ourier New"/>
              <a:buChar char="●"/>
            </a:pPr>
            <a:r>
              <a:rPr b="1" lang="en-GB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--ntasks=n</a:t>
            </a:r>
            <a:endParaRPr b="1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-GB">
                <a:solidFill>
                  <a:srgbClr val="D9D9D9"/>
                </a:solidFill>
              </a:rPr>
              <a:t>The number of processes for this job.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b="1" lang="en-GB">
                <a:solidFill>
                  <a:srgbClr val="FFFFFF"/>
                </a:solidFill>
              </a:rPr>
              <a:t>Most of time (for serial computing), keep n=1. 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-GB">
                <a:solidFill>
                  <a:srgbClr val="D9D9D9"/>
                </a:solidFill>
              </a:rPr>
              <a:t>If you want to run parallel jobs using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MPI</a:t>
            </a:r>
            <a:r>
              <a:rPr lang="en-GB">
                <a:solidFill>
                  <a:srgbClr val="D9D9D9"/>
                </a:solidFill>
              </a:rPr>
              <a:t>, </a:t>
            </a:r>
            <a:r>
              <a:rPr b="1" lang="en-GB">
                <a:solidFill>
                  <a:srgbClr val="D9D9D9"/>
                </a:solidFill>
              </a:rPr>
              <a:t>n</a:t>
            </a:r>
            <a:r>
              <a:rPr lang="en-GB">
                <a:solidFill>
                  <a:srgbClr val="D9D9D9"/>
                </a:solidFill>
              </a:rPr>
              <a:t> is up to you. Read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this</a:t>
            </a:r>
            <a:r>
              <a:rPr lang="en-GB">
                <a:solidFill>
                  <a:srgbClr val="D9D9D9"/>
                </a:solidFill>
              </a:rPr>
              <a:t>. 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b="1" lang="en-GB" sz="16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--ntasks-per-node=n</a:t>
            </a:r>
            <a:endParaRPr b="1" sz="16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-GB">
                <a:solidFill>
                  <a:srgbClr val="D9D9D9"/>
                </a:solidFill>
              </a:rPr>
              <a:t>The number of processes running in a single node. </a:t>
            </a:r>
            <a:r>
              <a:rPr b="1" lang="en-GB">
                <a:solidFill>
                  <a:schemeClr val="dk1"/>
                </a:solidFill>
              </a:rPr>
              <a:t>Most of time, keep n=1.  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rgbClr val="D9D9D9"/>
                </a:solidFill>
              </a:rPr>
              <a:t>Some nodes have limited CPU cores. </a:t>
            </a:r>
            <a:r>
              <a:rPr b="1" lang="en-GB">
                <a:solidFill>
                  <a:srgbClr val="D9D9D9"/>
                </a:solidFill>
              </a:rPr>
              <a:t>n</a:t>
            </a:r>
            <a:r>
              <a:rPr lang="en-GB">
                <a:solidFill>
                  <a:srgbClr val="D9D9D9"/>
                </a:solidFill>
              </a:rPr>
              <a:t> is up to you if want to use a crazy number of CPUs. 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b="1" lang="en-GB" sz="16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#SBATCH --cpus-per-task=n</a:t>
            </a:r>
            <a:endParaRPr b="1" sz="16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-GB">
                <a:solidFill>
                  <a:srgbClr val="D9D9D9"/>
                </a:solidFill>
              </a:rPr>
              <a:t>The CPU cores used by a process. </a:t>
            </a:r>
            <a:r>
              <a:rPr b="1" lang="en-GB">
                <a:solidFill>
                  <a:srgbClr val="FFFFFF"/>
                </a:solidFill>
              </a:rPr>
              <a:t>Keep n=1</a:t>
            </a:r>
            <a:r>
              <a:rPr lang="en-GB">
                <a:solidFill>
                  <a:srgbClr val="D9D9D9"/>
                </a:solidFill>
              </a:rPr>
              <a:t> if you don’t know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MP</a:t>
            </a:r>
            <a:r>
              <a:rPr lang="en-GB">
                <a:solidFill>
                  <a:srgbClr val="D9D9D9"/>
                </a:solidFill>
              </a:rPr>
              <a:t>. </a:t>
            </a:r>
            <a:endParaRPr b="1"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-GB">
                <a:solidFill>
                  <a:srgbClr val="D9D9D9"/>
                </a:solidFill>
              </a:rPr>
              <a:t>The number </a:t>
            </a:r>
            <a:r>
              <a:rPr b="1" lang="en-GB">
                <a:solidFill>
                  <a:srgbClr val="D9D9D9"/>
                </a:solidFill>
              </a:rPr>
              <a:t>n</a:t>
            </a:r>
            <a:r>
              <a:rPr lang="en-GB">
                <a:solidFill>
                  <a:srgbClr val="D9D9D9"/>
                </a:solidFill>
              </a:rPr>
              <a:t> is up to you. But using more CPU cores, lower priority of your job. Read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this</a:t>
            </a:r>
            <a:r>
              <a:rPr lang="en-GB">
                <a:solidFill>
                  <a:srgbClr val="D9D9D9"/>
                </a:solidFill>
              </a:rPr>
              <a:t>. 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09" name="Google Shape;209;p33"/>
          <p:cNvSpPr/>
          <p:nvPr/>
        </p:nvSpPr>
        <p:spPr>
          <a:xfrm>
            <a:off x="6924100" y="869850"/>
            <a:ext cx="2088000" cy="999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your own job script (1)</a:t>
            </a:r>
            <a:endParaRPr/>
          </a:p>
        </p:txBody>
      </p:sp>
      <p:cxnSp>
        <p:nvCxnSpPr>
          <p:cNvPr id="211" name="Google Shape;211;p33"/>
          <p:cNvCxnSpPr/>
          <p:nvPr/>
        </p:nvCxnSpPr>
        <p:spPr>
          <a:xfrm flipH="1">
            <a:off x="8057600" y="1869150"/>
            <a:ext cx="13500" cy="839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33"/>
          <p:cNvSpPr txBox="1"/>
          <p:nvPr/>
        </p:nvSpPr>
        <p:spPr>
          <a:xfrm>
            <a:off x="6973300" y="830650"/>
            <a:ext cx="19896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00"/>
                </a:solidFill>
              </a:rPr>
              <a:t>NOTE</a:t>
            </a:r>
            <a:r>
              <a:rPr lang="en-GB" sz="1200"/>
              <a:t>: </a:t>
            </a:r>
            <a:r>
              <a:rPr lang="en-GB" sz="1200">
                <a:solidFill>
                  <a:srgbClr val="FFFFFF"/>
                </a:solidFill>
              </a:rPr>
              <a:t>parallel</a:t>
            </a:r>
            <a:r>
              <a:rPr lang="en-GB" sz="1200">
                <a:solidFill>
                  <a:srgbClr val="FFFFFF"/>
                </a:solidFill>
              </a:rPr>
              <a:t> computing needs support from the program. Simply changing the parameters here will not have any impact. 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your own job script (2)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152475"/>
            <a:ext cx="8520600" cy="3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#SBATCH --time=HH:MM:SS</a:t>
            </a:r>
            <a:endParaRPr sz="16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○"/>
            </a:pPr>
            <a:r>
              <a:rPr lang="en-GB" sz="1600">
                <a:solidFill>
                  <a:srgbClr val="D9D9D9"/>
                </a:solidFill>
              </a:rPr>
              <a:t>The maximum wallclock time for your job. (less than 7 days)</a:t>
            </a:r>
            <a:endParaRPr sz="1600">
              <a:solidFill>
                <a:srgbClr val="D9D9D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○"/>
            </a:pPr>
            <a:r>
              <a:rPr b="1" lang="en-GB" sz="1600">
                <a:solidFill>
                  <a:srgbClr val="FFFFFF"/>
                </a:solidFill>
              </a:rPr>
              <a:t>NOTE</a:t>
            </a:r>
            <a:r>
              <a:rPr lang="en-GB" sz="1600">
                <a:solidFill>
                  <a:srgbClr val="D9D9D9"/>
                </a:solidFill>
              </a:rPr>
              <a:t>: if your job is expected to take more time, MASSIVE will schedule your job with a lower priority. But be careful, MASSIVE will also kill the job if exceeding the time specified here. </a:t>
            </a:r>
            <a:endParaRPr sz="1600">
              <a:solidFill>
                <a:srgbClr val="D9D9D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●"/>
            </a:pPr>
            <a:r>
              <a:rPr lang="en-GB" sz="16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--mem-per-cpu=4GB</a:t>
            </a:r>
            <a:endParaRPr sz="16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Courier New"/>
              <a:buChar char="●"/>
            </a:pPr>
            <a:r>
              <a:rPr b="1" lang="en-GB" sz="16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--mem=4GB</a:t>
            </a:r>
            <a:endParaRPr b="1" sz="16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○"/>
            </a:pPr>
            <a:r>
              <a:rPr lang="en-GB" sz="1600">
                <a:solidFill>
                  <a:srgbClr val="D9D9D9"/>
                </a:solidFill>
              </a:rPr>
              <a:t>The memory space allocated for your job. If your job require more RAM than this, then MASSIVE will kill the job. </a:t>
            </a:r>
            <a:endParaRPr sz="1600">
              <a:solidFill>
                <a:srgbClr val="D9D9D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○"/>
            </a:pPr>
            <a:r>
              <a:rPr b="1" lang="en-GB" sz="1600">
                <a:solidFill>
                  <a:srgbClr val="FFFFFF"/>
                </a:solidFill>
              </a:rPr>
              <a:t>NOTE</a:t>
            </a:r>
            <a:r>
              <a:rPr lang="en-GB" sz="1600">
                <a:solidFill>
                  <a:srgbClr val="D9D9D9"/>
                </a:solidFill>
              </a:rPr>
              <a:t>: more memory space, lower priority </a:t>
            </a:r>
            <a:endParaRPr sz="1600">
              <a:solidFill>
                <a:srgbClr val="D9D9D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○"/>
            </a:pPr>
            <a:r>
              <a:rPr lang="en-GB" sz="1600">
                <a:solidFill>
                  <a:srgbClr val="D9D9D9"/>
                </a:solidFill>
              </a:rPr>
              <a:t>For most of time, the two statements above are same. But if you decide to use parallel computing, then they are different. While </a:t>
            </a:r>
            <a:r>
              <a:rPr lang="en-GB" sz="16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mem</a:t>
            </a:r>
            <a:r>
              <a:rPr lang="en-GB" sz="1600">
                <a:solidFill>
                  <a:srgbClr val="D9D9D9"/>
                </a:solidFill>
              </a:rPr>
              <a:t> refers to the total memory, </a:t>
            </a:r>
            <a:r>
              <a:rPr lang="en-GB" sz="16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mem-per-cpu </a:t>
            </a:r>
            <a:r>
              <a:rPr lang="en-GB" sz="1600">
                <a:solidFill>
                  <a:srgbClr val="D9D9D9"/>
                </a:solidFill>
              </a:rPr>
              <a:t>refers to memory used by each CPU core. </a:t>
            </a:r>
            <a:endParaRPr sz="16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152475"/>
            <a:ext cx="8520600" cy="19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-GB" sz="16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--partition=comp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Nodes belong to different partitions which allow corresponding jobs to run on them. 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It is fine to leave </a:t>
            </a:r>
            <a:r>
              <a:rPr b="1" lang="en-GB" sz="1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comp </a:t>
            </a:r>
            <a:r>
              <a:rPr lang="en-GB" sz="1700"/>
              <a:t>here. But it can be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m3a, m3c, m3d, m3f</a:t>
            </a:r>
            <a:r>
              <a:rPr lang="en-GB" sz="1700"/>
              <a:t> and other partitions. Confuse? read </a:t>
            </a:r>
            <a:r>
              <a:rPr lang="en-GB" sz="17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available partition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Save the job script as </a:t>
            </a:r>
            <a:r>
              <a:rPr b="1"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job.script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urier New"/>
              <a:buChar char="○"/>
            </a:pPr>
            <a:r>
              <a:rPr lang="en-GB" sz="1800"/>
              <a:t>Everything in place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your own job script (3)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520600" cy="2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-GB" sz="1600">
                <a:solidFill>
                  <a:srgbClr val="D9D9D9"/>
                </a:solidFill>
              </a:rPr>
              <a:t>How to</a:t>
            </a:r>
            <a:r>
              <a:rPr b="1" lang="en-GB" sz="1600">
                <a:solidFill>
                  <a:srgbClr val="D9D9D9"/>
                </a:solidFill>
              </a:rPr>
              <a:t> let my job start quicker (cut in line) ?</a:t>
            </a:r>
            <a:endParaRPr b="1" sz="1600"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-GB" sz="1600">
                <a:solidFill>
                  <a:srgbClr val="D9D9D9"/>
                </a:solidFill>
              </a:rPr>
              <a:t>Read  </a:t>
            </a:r>
            <a:r>
              <a:rPr lang="en-GB" sz="1600" u="sng">
                <a:solidFill>
                  <a:schemeClr val="hlink"/>
                </a:solidFill>
                <a:hlinkClick r:id="rId3"/>
              </a:rPr>
              <a:t>QoS (Quality of Service)</a:t>
            </a:r>
            <a:r>
              <a:rPr lang="en-GB" sz="1600">
                <a:solidFill>
                  <a:srgbClr val="D9D9D9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b="1" lang="en-GB" sz="1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#SBATCH --qos=&lt;shortq, rtq&gt;</a:t>
            </a:r>
            <a:endParaRPr b="1" sz="17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○"/>
            </a:pPr>
            <a:r>
              <a:rPr lang="en-GB" sz="1600">
                <a:solidFill>
                  <a:srgbClr val="D9D9D9"/>
                </a:solidFill>
              </a:rPr>
              <a:t>Will be executed before  </a:t>
            </a:r>
            <a:r>
              <a:rPr lang="en-GB" sz="16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--qos=normal</a:t>
            </a:r>
            <a:endParaRPr sz="1600">
              <a:solidFill>
                <a:srgbClr val="D9D9D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●"/>
            </a:pPr>
            <a:r>
              <a:rPr b="1" lang="en-GB" sz="1600">
                <a:solidFill>
                  <a:srgbClr val="D9D9D9"/>
                </a:solidFill>
              </a:rPr>
              <a:t>But trade-off !</a:t>
            </a:r>
            <a:endParaRPr b="1" sz="1600">
              <a:solidFill>
                <a:srgbClr val="D9D9D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○"/>
            </a:pPr>
            <a:r>
              <a:rPr lang="en-GB" sz="1600">
                <a:solidFill>
                  <a:srgbClr val="D9D9D9"/>
                </a:solidFill>
              </a:rPr>
              <a:t>Limited hardware resource</a:t>
            </a:r>
            <a:endParaRPr sz="1600">
              <a:solidFill>
                <a:srgbClr val="D9D9D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○"/>
            </a:pPr>
            <a:r>
              <a:rPr lang="en-GB" sz="1600">
                <a:solidFill>
                  <a:srgbClr val="D9D9D9"/>
                </a:solidFill>
              </a:rPr>
              <a:t>Limited walltime (the maximum time that the program can take). </a:t>
            </a:r>
            <a:endParaRPr sz="1600">
              <a:solidFill>
                <a:srgbClr val="D9D9D9"/>
              </a:solidFill>
            </a:endParaRPr>
          </a:p>
        </p:txBody>
      </p:sp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your own job script (4)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Thank you for your time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Please email me if I make something stupid.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hli258@student.monash.edu</a:t>
            </a:r>
            <a:r>
              <a:rPr lang="en-GB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Technical issue : </a:t>
            </a:r>
            <a:r>
              <a:rPr lang="en-GB" sz="1600" u="sng">
                <a:solidFill>
                  <a:schemeClr val="hlink"/>
                </a:solidFill>
                <a:hlinkClick r:id="rId4"/>
              </a:rPr>
              <a:t>help@massive.org.au</a:t>
            </a:r>
            <a:r>
              <a:rPr lang="en-GB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Reminder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slide only covers</a:t>
            </a:r>
            <a:r>
              <a:rPr b="1" lang="en-GB">
                <a:solidFill>
                  <a:srgbClr val="FFFFFF"/>
                </a:solidFill>
              </a:rPr>
              <a:t> the serial computing of MASSIVE</a:t>
            </a:r>
            <a:endParaRPr b="1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You could </a:t>
            </a:r>
            <a:r>
              <a:rPr b="1" lang="en-GB" sz="1800"/>
              <a:t>submit multiple jobs</a:t>
            </a:r>
            <a:r>
              <a:rPr lang="en-GB" sz="1800"/>
              <a:t> at a time to </a:t>
            </a:r>
            <a:r>
              <a:rPr lang="en-GB" sz="1800"/>
              <a:t>achieve manual “parallel”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Due to content limit, </a:t>
            </a:r>
            <a:r>
              <a:rPr b="1" lang="en-GB" sz="1800"/>
              <a:t>the parallel computing of MASSIVE will be NOT covered.</a:t>
            </a:r>
            <a:endParaRPr b="1" sz="18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Search MATLAB, Python Parallel Computing to learn more.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MPI </a:t>
            </a:r>
            <a:r>
              <a:rPr lang="en-GB" sz="1500" u="sng">
                <a:solidFill>
                  <a:schemeClr val="hlink"/>
                </a:solidFill>
                <a:hlinkClick r:id="rId3"/>
              </a:rPr>
              <a:t>https://docs.massive.org.au/M3/slurm/mpi-jobs.html</a:t>
            </a:r>
            <a:r>
              <a:rPr lang="en-GB" sz="1500"/>
              <a:t>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Multi-threading </a:t>
            </a:r>
            <a:r>
              <a:rPr lang="en-GB" sz="1500" u="sng">
                <a:solidFill>
                  <a:schemeClr val="hlink"/>
                </a:solidFill>
                <a:hlinkClick r:id="rId4"/>
              </a:rPr>
              <a:t>https://docs.massive.org.au/M3/slurm/multi-threaded-jobs.html</a:t>
            </a:r>
            <a:r>
              <a:rPr lang="en-GB" sz="1500"/>
              <a:t> 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is </a:t>
            </a:r>
            <a:r>
              <a:rPr b="1" lang="en-GB"/>
              <a:t>NOT</a:t>
            </a:r>
            <a:r>
              <a:rPr lang="en-GB"/>
              <a:t> comprehensive and </a:t>
            </a:r>
            <a:r>
              <a:rPr lang="en-GB"/>
              <a:t>exhaustive.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 have questions, please read the official document released by MASSIVE.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https://docs.massive.org.au/index.html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MASSIVE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MASSIVE is a high-performance computing (</a:t>
            </a:r>
            <a:r>
              <a:rPr b="1" lang="en-GB"/>
              <a:t>HPC</a:t>
            </a:r>
            <a:r>
              <a:rPr lang="en-GB"/>
              <a:t>) platform that is </a:t>
            </a:r>
            <a:r>
              <a:rPr b="1" lang="en-GB"/>
              <a:t>designed for complex data analyses, computation, simulation and modelling.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 MASSIVE cluster</a:t>
            </a:r>
            <a:r>
              <a:rPr b="1" lang="en-GB"/>
              <a:t> consists of many nodes (computers) with powerful hardware</a:t>
            </a:r>
            <a:r>
              <a:rPr lang="en-GB"/>
              <a:t>, like CPU, GPU and storage devices.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can be used across many disciplines such as numerical computation, engineering, artificial </a:t>
            </a:r>
            <a:r>
              <a:rPr lang="en-GB"/>
              <a:t>intelligence</a:t>
            </a:r>
            <a:r>
              <a:rPr lang="en-GB"/>
              <a:t>, biomedical science, geosciences and, of course, </a:t>
            </a:r>
            <a:r>
              <a:rPr lang="en-GB"/>
              <a:t>neuroscience</a:t>
            </a:r>
            <a:r>
              <a:rPr lang="en-GB"/>
              <a:t>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access MASSIVE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Read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Requesting an account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solidFill>
                  <a:srgbClr val="FFFFFF"/>
                </a:solidFill>
              </a:rPr>
              <a:t>Step 1</a:t>
            </a:r>
            <a:r>
              <a:rPr lang="en-GB"/>
              <a:t> : </a:t>
            </a:r>
            <a:r>
              <a:rPr b="1" lang="en-GB"/>
              <a:t>Log in to the HPC ID system</a:t>
            </a:r>
            <a:r>
              <a:rPr lang="en-GB"/>
              <a:t> with the Monash account (okta)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solidFill>
                  <a:srgbClr val="FFFFFF"/>
                </a:solidFill>
              </a:rPr>
              <a:t>Step 2</a:t>
            </a:r>
            <a:r>
              <a:rPr lang="en-GB"/>
              <a:t> : Create an M3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M3 account can be different from the Monash credentials/account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solidFill>
                  <a:srgbClr val="FFFFFF"/>
                </a:solidFill>
              </a:rPr>
              <a:t>Step 3</a:t>
            </a:r>
            <a:r>
              <a:rPr lang="en-GB"/>
              <a:t> : Join the tLab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ask the supervisors about the </a:t>
            </a:r>
            <a:r>
              <a:rPr b="1" lang="en-GB"/>
              <a:t>Project ID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550" y="3119800"/>
            <a:ext cx="33147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access MASSIVE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23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Read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Connecting to M3 via ssh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connect MASSIVE, a </a:t>
            </a:r>
            <a:r>
              <a:rPr b="1" lang="en-GB">
                <a:solidFill>
                  <a:srgbClr val="FFFFFF"/>
                </a:solidFill>
              </a:rPr>
              <a:t>SSH </a:t>
            </a:r>
            <a:r>
              <a:rPr lang="en-GB"/>
              <a:t>client is required.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Windows user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MobaXterm/PuTTY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Start a SSH session </a:t>
            </a:r>
            <a:r>
              <a:rPr lang="en-GB"/>
              <a:t>and </a:t>
            </a:r>
            <a:r>
              <a:rPr b="1" lang="en-GB" sz="1600">
                <a:solidFill>
                  <a:srgbClr val="FFFFFF"/>
                </a:solidFill>
              </a:rPr>
              <a:t>login with the M3 account </a:t>
            </a:r>
            <a:r>
              <a:rPr b="1" lang="en-GB" sz="1500">
                <a:solidFill>
                  <a:srgbClr val="F3F3F3"/>
                </a:solidFill>
              </a:rPr>
              <a:t>(instead of Monash account).</a:t>
            </a:r>
            <a:r>
              <a:rPr b="1" lang="en-GB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MacOS/Linux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Open </a:t>
            </a:r>
            <a:r>
              <a:rPr b="1" lang="en-GB"/>
              <a:t>terminal</a:t>
            </a:r>
            <a:r>
              <a:rPr lang="en-GB"/>
              <a:t> and use the </a:t>
            </a:r>
            <a:r>
              <a:rPr b="1" lang="en-GB"/>
              <a:t>ssh </a:t>
            </a:r>
            <a:r>
              <a:rPr lang="en-GB"/>
              <a:t>command.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 sz="1600">
                <a:solidFill>
                  <a:schemeClr val="dk1"/>
                </a:solidFill>
              </a:rPr>
              <a:t>login with the M3 account </a:t>
            </a:r>
            <a:r>
              <a:rPr b="1" lang="en-GB" sz="1500">
                <a:solidFill>
                  <a:srgbClr val="F3F3F3"/>
                </a:solidFill>
              </a:rPr>
              <a:t>(instead of Monash account).</a:t>
            </a:r>
            <a:r>
              <a:rPr b="1" lang="en-GB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170200" y="3642525"/>
            <a:ext cx="3488700" cy="10686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85075" y="4188750"/>
            <a:ext cx="36261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00"/>
                </a:solidFill>
              </a:rPr>
              <a:t>m3.massive.org.au</a:t>
            </a:r>
            <a:endParaRPr sz="2800">
              <a:solidFill>
                <a:srgbClr val="FFFF00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70200" y="3642525"/>
            <a:ext cx="37440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Start a new session to the following address 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b="8240" l="0" r="20704" t="0"/>
          <a:stretch/>
        </p:blipFill>
        <p:spPr>
          <a:xfrm>
            <a:off x="3917175" y="3583200"/>
            <a:ext cx="5154100" cy="15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access MASSIVE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the connection is successful 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5" y="1640975"/>
            <a:ext cx="5913460" cy="35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Basics - workspace (1)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832300" cy="18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Workspace </a:t>
            </a:r>
            <a:r>
              <a:rPr lang="en-GB"/>
              <a:t>and </a:t>
            </a:r>
            <a:r>
              <a:rPr b="1" lang="en-GB"/>
              <a:t>Storage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user_info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/>
              <a:t>to check the storage of your account.	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Home directory </a:t>
            </a:r>
            <a:r>
              <a:rPr lang="en-GB" sz="1600"/>
              <a:t>is your </a:t>
            </a:r>
            <a:r>
              <a:rPr b="1" lang="en-GB" sz="1600"/>
              <a:t>personal space</a:t>
            </a:r>
            <a:r>
              <a:rPr lang="en-GB" sz="1600"/>
              <a:t>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with </a:t>
            </a:r>
            <a:r>
              <a:rPr b="1" lang="en-GB" sz="1600"/>
              <a:t>daylily backup </a:t>
            </a:r>
            <a:r>
              <a:rPr lang="en-GB" sz="1600"/>
              <a:t>and limited storage &lt; 10 GB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Project directory</a:t>
            </a:r>
            <a:r>
              <a:rPr lang="en-GB" sz="1600"/>
              <a:t> is the space </a:t>
            </a:r>
            <a:r>
              <a:rPr b="1" lang="en-GB" sz="1600"/>
              <a:t>shared by tLab members.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Project - with </a:t>
            </a:r>
            <a:r>
              <a:rPr b="1" lang="en-GB" sz="1600"/>
              <a:t>daylily backup</a:t>
            </a:r>
            <a:r>
              <a:rPr lang="en-GB" sz="1600"/>
              <a:t> and </a:t>
            </a:r>
            <a:r>
              <a:rPr b="1" lang="en-GB" sz="1600"/>
              <a:t>large space 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Scratch - </a:t>
            </a:r>
            <a:r>
              <a:rPr b="1" lang="en-GB" sz="1600"/>
              <a:t>without backup</a:t>
            </a:r>
            <a:endParaRPr b="1" sz="1600"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36252" l="0" r="0" t="0"/>
          <a:stretch/>
        </p:blipFill>
        <p:spPr>
          <a:xfrm>
            <a:off x="459425" y="3236975"/>
            <a:ext cx="6162675" cy="19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Basics - workspace (2)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712900" cy="3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Change to </a:t>
            </a:r>
            <a:r>
              <a:rPr b="1" lang="en-GB"/>
              <a:t>personal directory :</a:t>
            </a:r>
            <a:r>
              <a:rPr lang="en-GB"/>
              <a:t> </a:t>
            </a:r>
            <a:r>
              <a:rPr b="1"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cd ~ 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Change to </a:t>
            </a:r>
            <a:r>
              <a:rPr b="1" lang="en-GB"/>
              <a:t>project directory</a:t>
            </a:r>
            <a:r>
              <a:rPr lang="en-GB"/>
              <a:t> : </a:t>
            </a:r>
            <a:r>
              <a:rPr b="1"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cd ~/????</a:t>
            </a:r>
            <a:r>
              <a:rPr lang="en-GB" sz="2000"/>
              <a:t>.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 shortcut to the</a:t>
            </a:r>
            <a:r>
              <a:rPr lang="en-GB" sz="1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/mnt/lustre/????</a:t>
            </a:r>
            <a:endParaRPr sz="1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900"/>
              <a:buChar char="○"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???? </a:t>
            </a:r>
            <a:r>
              <a:rPr lang="en-GB" sz="1800">
                <a:solidFill>
                  <a:srgbClr val="999999"/>
                </a:solidFill>
              </a:rPr>
              <a:t>here should be </a:t>
            </a:r>
            <a:r>
              <a:rPr b="1" lang="en-GB" sz="1800">
                <a:solidFill>
                  <a:srgbClr val="999999"/>
                </a:solidFill>
              </a:rPr>
              <a:t>the project ID (ask your supervisors)</a:t>
            </a:r>
            <a:endParaRPr b="1" sz="18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Change</a:t>
            </a:r>
            <a:r>
              <a:rPr lang="en-GB"/>
              <a:t> to parent </a:t>
            </a:r>
            <a:r>
              <a:rPr lang="en-GB"/>
              <a:t>directory : </a:t>
            </a:r>
            <a:r>
              <a:rPr b="1"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cd .. </a:t>
            </a:r>
            <a:r>
              <a:rPr b="1"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grpSp>
        <p:nvGrpSpPr>
          <p:cNvPr id="112" name="Google Shape;112;p21"/>
          <p:cNvGrpSpPr/>
          <p:nvPr/>
        </p:nvGrpSpPr>
        <p:grpSpPr>
          <a:xfrm>
            <a:off x="177400" y="3484938"/>
            <a:ext cx="8019625" cy="1161513"/>
            <a:chOff x="311700" y="2571738"/>
            <a:chExt cx="8019625" cy="1161513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1700" y="2571738"/>
              <a:ext cx="8019625" cy="750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 txBox="1"/>
            <p:nvPr/>
          </p:nvSpPr>
          <p:spPr>
            <a:xfrm>
              <a:off x="311700" y="3303650"/>
              <a:ext cx="7338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The </a:t>
              </a:r>
              <a:r>
                <a:rPr lang="en-GB">
                  <a:solidFill>
                    <a:srgbClr val="FFFFFF"/>
                  </a:solidFill>
                </a:rPr>
                <a:t>project ID here is ot95. But it depends on the project that you are working on </a:t>
              </a:r>
              <a:r>
                <a:rPr lang="en-GB"/>
                <a:t> </a:t>
              </a:r>
              <a:endParaRPr/>
            </a:p>
          </p:txBody>
        </p:sp>
      </p:grpSp>
      <p:grpSp>
        <p:nvGrpSpPr>
          <p:cNvPr id="115" name="Google Shape;115;p21"/>
          <p:cNvGrpSpPr/>
          <p:nvPr/>
        </p:nvGrpSpPr>
        <p:grpSpPr>
          <a:xfrm>
            <a:off x="6352426" y="90132"/>
            <a:ext cx="2791953" cy="1282482"/>
            <a:chOff x="5506100" y="1615082"/>
            <a:chExt cx="3572100" cy="1278901"/>
          </a:xfrm>
        </p:grpSpPr>
        <p:sp>
          <p:nvSpPr>
            <p:cNvPr id="116" name="Google Shape;116;p21"/>
            <p:cNvSpPr/>
            <p:nvPr/>
          </p:nvSpPr>
          <p:spPr>
            <a:xfrm>
              <a:off x="5506100" y="1615083"/>
              <a:ext cx="3491700" cy="1278900"/>
            </a:xfrm>
            <a:prstGeom prst="rect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1"/>
            <p:cNvSpPr txBox="1"/>
            <p:nvPr/>
          </p:nvSpPr>
          <p:spPr>
            <a:xfrm>
              <a:off x="5506100" y="1615082"/>
              <a:ext cx="3572100" cy="11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700">
                  <a:solidFill>
                    <a:srgbClr val="F3F3F3"/>
                  </a:solidFill>
                </a:rPr>
                <a:t>Symbolic path</a:t>
              </a:r>
              <a:r>
                <a:rPr b="1" lang="en-GB" sz="1700">
                  <a:solidFill>
                    <a:srgbClr val="F3F3F3"/>
                  </a:solidFill>
                </a:rPr>
                <a:t> in Linux:</a:t>
              </a:r>
              <a:endParaRPr b="1" sz="1700">
                <a:solidFill>
                  <a:srgbClr val="F3F3F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   </a:t>
              </a:r>
              <a:r>
                <a:rPr lang="en-GB" sz="1600">
                  <a:solidFill>
                    <a:srgbClr val="D9D9D9"/>
                  </a:solidFill>
                </a:rPr>
                <a:t>The current directory </a:t>
              </a:r>
              <a:endParaRPr b="1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FFFF00"/>
                  </a:solidFill>
                </a:rPr>
                <a:t>..       </a:t>
              </a:r>
              <a:r>
                <a:rPr lang="en-GB" sz="1600">
                  <a:solidFill>
                    <a:srgbClr val="D9D9D9"/>
                  </a:solidFill>
                </a:rPr>
                <a:t>The parent directory </a:t>
              </a:r>
              <a:endParaRPr b="1" sz="2000">
                <a:solidFill>
                  <a:srgbClr val="FFFF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000">
                  <a:solidFill>
                    <a:srgbClr val="FFFF00"/>
                  </a:solidFill>
                </a:rPr>
                <a:t>~</a:t>
              </a:r>
              <a:r>
                <a:rPr b="1" lang="en-GB" sz="2000">
                  <a:solidFill>
                    <a:srgbClr val="FFFF00"/>
                  </a:solidFill>
                </a:rPr>
                <a:t>       </a:t>
              </a:r>
              <a:r>
                <a:rPr lang="en-GB" sz="1600">
                  <a:solidFill>
                    <a:srgbClr val="D9D9D9"/>
                  </a:solidFill>
                </a:rPr>
                <a:t>Home directory (tilde)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