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310" r:id="rId2"/>
    <p:sldId id="346" r:id="rId3"/>
    <p:sldId id="304" r:id="rId4"/>
    <p:sldId id="347" r:id="rId5"/>
    <p:sldId id="311" r:id="rId6"/>
    <p:sldId id="348" r:id="rId7"/>
    <p:sldId id="349" r:id="rId8"/>
    <p:sldId id="350" r:id="rId9"/>
    <p:sldId id="351" r:id="rId10"/>
    <p:sldId id="345" r:id="rId11"/>
    <p:sldId id="33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44" r:id="rId22"/>
    <p:sldId id="33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4712B-F82D-4822-88DE-32BBA4C327C4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DA917-DBFC-413A-9234-3A08E027B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5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A917-DBFC-413A-9234-3A08E027B0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1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A917-DBFC-413A-9234-3A08E027B0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4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CUB</a:t>
            </a:r>
            <a:r>
              <a:rPr lang="zh-CN" altLang="en-US" dirty="0"/>
              <a:t>中，</a:t>
            </a:r>
            <a:r>
              <a:rPr lang="en-US" altLang="zh-CN" dirty="0"/>
              <a:t>Matching Net</a:t>
            </a:r>
            <a:r>
              <a:rPr lang="zh-CN" altLang="en-US" dirty="0"/>
              <a:t>和</a:t>
            </a:r>
            <a:r>
              <a:rPr lang="en-US" altLang="zh-CN" dirty="0"/>
              <a:t>Proto Net</a:t>
            </a:r>
            <a:r>
              <a:rPr lang="zh-CN" altLang="en-US" dirty="0"/>
              <a:t>都表现不俗，可能是他们需要比较少的参数，在网络变深的时候减少了过拟合的出现。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A917-DBFC-413A-9234-3A08E027B0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5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CUB</a:t>
            </a:r>
            <a:r>
              <a:rPr lang="zh-CN" altLang="en-US" dirty="0"/>
              <a:t>中，</a:t>
            </a:r>
            <a:r>
              <a:rPr lang="en-US" altLang="zh-CN" dirty="0"/>
              <a:t>Matching Net</a:t>
            </a:r>
            <a:r>
              <a:rPr lang="zh-CN" altLang="en-US" dirty="0"/>
              <a:t>和</a:t>
            </a:r>
            <a:r>
              <a:rPr lang="en-US" altLang="zh-CN" dirty="0"/>
              <a:t>Proto Net</a:t>
            </a:r>
            <a:r>
              <a:rPr lang="zh-CN" altLang="en-US" dirty="0"/>
              <a:t>都表现不俗，可能是他们需要比较少的参数，在网络变深的时候减少了过拟合的出现。</a:t>
            </a:r>
            <a:endParaRPr lang="en-US" altLang="zh-CN" dirty="0"/>
          </a:p>
          <a:p>
            <a:r>
              <a:rPr lang="zh-CN" altLang="en-US" dirty="0"/>
              <a:t>②中，</a:t>
            </a:r>
            <a:r>
              <a:rPr lang="en-US" altLang="zh-CN" dirty="0"/>
              <a:t>CUB</a:t>
            </a:r>
            <a:r>
              <a:rPr lang="zh-CN" altLang="en-US" dirty="0"/>
              <a:t>和</a:t>
            </a:r>
            <a:r>
              <a:rPr lang="en-US" altLang="zh-CN" dirty="0"/>
              <a:t>mini-ImageNet</a:t>
            </a:r>
            <a:r>
              <a:rPr lang="zh-CN" altLang="en-US" dirty="0"/>
              <a:t>的不同点在于他们的</a:t>
            </a:r>
            <a:r>
              <a:rPr lang="en-US" altLang="zh-CN" dirty="0"/>
              <a:t>class</a:t>
            </a:r>
            <a:r>
              <a:rPr lang="zh-CN" altLang="en-US" dirty="0"/>
              <a:t>不同</a:t>
            </a:r>
            <a:r>
              <a:rPr lang="en-US" altLang="zh-CN" dirty="0"/>
              <a:t>,mini-image</a:t>
            </a:r>
            <a:r>
              <a:rPr lang="zh-CN" altLang="en-US" dirty="0"/>
              <a:t>的</a:t>
            </a:r>
            <a:r>
              <a:rPr lang="en-US" altLang="zh-CN" dirty="0"/>
              <a:t>class </a:t>
            </a:r>
            <a:r>
              <a:rPr lang="zh-CN" altLang="en-US" dirty="0"/>
              <a:t>比较多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A917-DBFC-413A-9234-3A08E027B0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60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A917-DBFC-413A-9234-3A08E027B09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8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A917-DBFC-413A-9234-3A08E027B09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8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A917-DBFC-413A-9234-3A08E027B09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64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A917-DBFC-413A-9234-3A08E027B09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6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06C2-F1C7-47BD-A65D-6A3DE4F703CB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0D0-AF52-4A4D-8E2B-50561601C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6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06C2-F1C7-47BD-A65D-6A3DE4F703CB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0D0-AF52-4A4D-8E2B-50561601C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06C2-F1C7-47BD-A65D-6A3DE4F703CB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0D0-AF52-4A4D-8E2B-50561601C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3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"/>
            <a:ext cx="9144000" cy="965675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0F41D5E8-ACB8-43C7-BC40-A9B89594C7E9}" type="datetime1">
              <a:rPr lang="zh-CN" altLang="en-US" smtClean="0"/>
              <a:t>2022-03-21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2359CDC3-D254-469E-8F04-CC4295B8C37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250032" y="230429"/>
            <a:ext cx="2626518" cy="504825"/>
          </a:xfrm>
        </p:spPr>
        <p:txBody>
          <a:bodyPr anchor="ctr">
            <a:noAutofit/>
          </a:bodyPr>
          <a:lstStyle>
            <a:lvl1pPr marL="0" indent="0">
              <a:buNone/>
              <a:defRPr sz="27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Input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98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D611A7DB-A5B1-454E-BA1C-14DEA4040BC7}" type="datetime1">
              <a:rPr lang="zh-CN" altLang="en-US" smtClean="0"/>
              <a:t>2022-03-21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2359CDC3-D254-469E-8F04-CC4295B8C37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02406" y="1267952"/>
            <a:ext cx="6939186" cy="1314450"/>
          </a:xfrm>
          <a:solidFill>
            <a:srgbClr val="3333B2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Title of Your Slides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4" hasCustomPrompt="1"/>
          </p:nvPr>
        </p:nvSpPr>
        <p:spPr>
          <a:xfrm>
            <a:off x="3152180" y="3349720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0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3152180" y="4674690"/>
            <a:ext cx="2839641" cy="409575"/>
          </a:xfrm>
        </p:spPr>
        <p:txBody>
          <a:bodyPr anchor="ctr"/>
          <a:lstStyle>
            <a:lvl1pPr marL="0" indent="0" algn="ctr">
              <a:buNone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11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3152180" y="5337175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26" name="内容占位符 7"/>
          <p:cNvSpPr>
            <a:spLocks noGrp="1"/>
          </p:cNvSpPr>
          <p:nvPr>
            <p:ph sz="quarter" idx="17" hasCustomPrompt="1"/>
          </p:nvPr>
        </p:nvSpPr>
        <p:spPr>
          <a:xfrm>
            <a:off x="3152179" y="4012205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5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06C2-F1C7-47BD-A65D-6A3DE4F703CB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0D0-AF52-4A4D-8E2B-50561601C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2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06C2-F1C7-47BD-A65D-6A3DE4F703CB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0D0-AF52-4A4D-8E2B-50561601C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06C2-F1C7-47BD-A65D-6A3DE4F703CB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0D0-AF52-4A4D-8E2B-50561601C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8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06C2-F1C7-47BD-A65D-6A3DE4F703CB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0D0-AF52-4A4D-8E2B-50561601C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0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06C2-F1C7-47BD-A65D-6A3DE4F703CB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0D0-AF52-4A4D-8E2B-50561601C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8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06C2-F1C7-47BD-A65D-6A3DE4F703CB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0D0-AF52-4A4D-8E2B-50561601C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06C2-F1C7-47BD-A65D-6A3DE4F703CB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0D0-AF52-4A4D-8E2B-50561601C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7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06C2-F1C7-47BD-A65D-6A3DE4F703CB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0D0-AF52-4A4D-8E2B-50561601C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1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06C2-F1C7-47BD-A65D-6A3DE4F703CB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60D0-AF52-4A4D-8E2B-50561601C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1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292605" y="1262434"/>
            <a:ext cx="8558786" cy="1374664"/>
          </a:xfrm>
          <a:prstGeom prst="roundRect">
            <a:avLst/>
          </a:prstGeom>
          <a:solidFill>
            <a:srgbClr val="3333B2"/>
          </a:solidFill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dirty="0">
                <a:cs typeface="Times New Roman" panose="02020603050405020304" pitchFamily="18" charset="0"/>
              </a:rPr>
              <a:t>A Closer Look at Few-shot Classification</a:t>
            </a:r>
            <a:endParaRPr lang="zh-CN" altLang="en-US" sz="3200" dirty="0"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>
          <a:xfrm>
            <a:off x="1673351" y="3129692"/>
            <a:ext cx="5797296" cy="708764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ea typeface="+mn-ea"/>
                <a:cs typeface="+mn-ea"/>
                <a:sym typeface="+mn-lt"/>
              </a:rPr>
              <a:t>Wei-Yu Chen	Yen-Cheng Liu &amp;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Zsolt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 Kira     Yu-Chiang Frank Wang    Jia-Bin Huang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5"/>
          </p:nvPr>
        </p:nvSpPr>
        <p:spPr>
          <a:xfrm>
            <a:off x="1673351" y="5277855"/>
            <a:ext cx="5797296" cy="409575"/>
          </a:xfrm>
        </p:spPr>
        <p:txBody>
          <a:bodyPr>
            <a:normAutofit fontScale="97500"/>
          </a:bodyPr>
          <a:lstStyle/>
          <a:p>
            <a:r>
              <a:rPr lang="en-US" altLang="zh-CN" sz="2400" dirty="0">
                <a:ea typeface="+mn-ea"/>
                <a:cs typeface="+mn-ea"/>
                <a:sym typeface="+mn-lt"/>
              </a:rPr>
              <a:t>SCUT Machine Intelligence Laboratory</a:t>
            </a:r>
            <a:endParaRPr lang="zh-CN" altLang="en-US" sz="2400" dirty="0">
              <a:ea typeface="+mn-ea"/>
              <a:cs typeface="+mn-ea"/>
              <a:sym typeface="+mn-lt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6"/>
          </p:nvPr>
        </p:nvSpPr>
        <p:spPr>
          <a:xfrm>
            <a:off x="3152178" y="6007396"/>
            <a:ext cx="2839641" cy="40957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ea typeface="+mn-ea"/>
                <a:cs typeface="+mn-ea"/>
                <a:sym typeface="+mn-lt"/>
              </a:rPr>
              <a:t>Jan 18, 2022</a:t>
            </a:r>
            <a:endParaRPr lang="zh-CN" altLang="en-US" sz="2400" dirty="0">
              <a:ea typeface="+mn-ea"/>
              <a:cs typeface="+mn-ea"/>
              <a:sym typeface="+mn-lt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7"/>
          </p:nvPr>
        </p:nvSpPr>
        <p:spPr>
          <a:xfrm>
            <a:off x="1673349" y="4548314"/>
            <a:ext cx="5797298" cy="409575"/>
          </a:xfrm>
        </p:spPr>
        <p:txBody>
          <a:bodyPr>
            <a:normAutofit fontScale="97500"/>
          </a:bodyPr>
          <a:lstStyle/>
          <a:p>
            <a:r>
              <a:rPr lang="en-US" altLang="zh-CN" sz="2400" dirty="0">
                <a:ea typeface="+mn-ea"/>
                <a:cs typeface="+mn-ea"/>
                <a:sym typeface="+mn-lt"/>
              </a:rPr>
              <a:t>Presented by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HaoHui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 Ye</a:t>
            </a:r>
            <a:endParaRPr lang="zh-CN" altLang="en-US" sz="2400" dirty="0"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E33D1B-D9FF-4C9A-BEAD-27369CA84B6F}"/>
              </a:ext>
            </a:extLst>
          </p:cNvPr>
          <p:cNvSpPr txBox="1"/>
          <p:nvPr/>
        </p:nvSpPr>
        <p:spPr>
          <a:xfrm>
            <a:off x="2286000" y="392178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75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+mn-ea"/>
              </a:rPr>
              <a:t>ICLR 2019</a:t>
            </a:r>
            <a:endParaRPr lang="zh-CN" altLang="en-US" sz="2000" dirty="0">
              <a:latin typeface="Times New Roman" panose="02020603050405020304" pitchFamily="18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4C82E3-57A7-4C82-8D3F-73680BA0DC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4DCE0-D8EC-43AB-AC9A-390C7478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89" y="1607247"/>
            <a:ext cx="6483284" cy="28865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CD709E-D96B-4C49-B334-18040C519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33" y="4657352"/>
            <a:ext cx="5439135" cy="3621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E8C4C7-5730-4DC7-81F7-021C33E1490B}"/>
                  </a:ext>
                </a:extLst>
              </p:cNvPr>
              <p:cNvSpPr txBox="1"/>
              <p:nvPr/>
            </p:nvSpPr>
            <p:spPr>
              <a:xfrm>
                <a:off x="1378704" y="5141733"/>
                <a:ext cx="6386594" cy="1661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Times New Roman" panose="02020603050405020304" pitchFamily="18" charset="0"/>
                  </a:rPr>
                  <a:t>Baseline++: Rewrite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CN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altLang="zh-CN" sz="1500" i="0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pl-PL" altLang="zh-CN" sz="1500" dirty="0">
                    <a:latin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l-PL" altLang="zh-CN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CN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500" b="0" i="0" dirty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5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500" b="0" i="0" dirty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5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1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500" b="0" i="0" dirty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5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/>
                  <a:t>,</a:t>
                </a:r>
                <a:r>
                  <a:rPr lang="en-US" altLang="zh-CN" dirty="0"/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</a:rPr>
                  <a:t>In the training stage. For an input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15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15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500" i="1" dirty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altLang="zh-CN" sz="15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5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</a:rPr>
                  <a:t>, we compute its cosine similarity to each weight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l-PL" altLang="zh-CN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CN" sz="15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500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5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500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5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500" i="1" dirty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15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500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5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sz="15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</a:rPr>
                  <a:t>and obtain the similarity scores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</a:rPr>
                  <a:t>] for</a:t>
                </a:r>
                <a:br>
                  <a:rPr lang="en-US" altLang="zh-CN" sz="1500" dirty="0">
                    <a:latin typeface="Times New Roman" panose="02020603050405020304" pitchFamily="18" charset="0"/>
                  </a:rPr>
                </a:br>
                <a:r>
                  <a:rPr lang="en-US" altLang="zh-CN" sz="1500" dirty="0">
                    <a:latin typeface="Times New Roman" panose="02020603050405020304" pitchFamily="18" charset="0"/>
                  </a:rPr>
                  <a:t>all classes, 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15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500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5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/(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1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5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5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sz="1600" dirty="0"/>
                </a:br>
                <a:br>
                  <a:rPr lang="pl-PL" altLang="zh-CN" sz="1600" dirty="0"/>
                </a:br>
                <a:endParaRPr lang="zh-CN" altLang="en-US" sz="15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E8C4C7-5730-4DC7-81F7-021C33E1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04" y="5141733"/>
                <a:ext cx="6386594" cy="1661865"/>
              </a:xfrm>
              <a:prstGeom prst="rect">
                <a:avLst/>
              </a:prstGeom>
              <a:blipFill>
                <a:blip r:embed="rId5"/>
                <a:stretch>
                  <a:fillRect l="-382" r="-1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73189C2-496E-4DDD-AC2D-193DCB2C1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618297"/>
              </p:ext>
            </p:extLst>
          </p:nvPr>
        </p:nvGraphicFramePr>
        <p:xfrm>
          <a:off x="2539999" y="2539999"/>
          <a:ext cx="105480" cy="22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xMath" r:id="rId6" imgW="105480" imgH="227160" progId="Equation.AxMath">
                  <p:embed/>
                </p:oleObj>
              </mc:Choice>
              <mc:Fallback>
                <p:oleObj name="AxMath" r:id="rId6" imgW="105480" imgH="227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05480" cy="227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E4D325B-306E-40B6-AE96-8759646ABE1A}"/>
              </a:ext>
            </a:extLst>
          </p:cNvPr>
          <p:cNvSpPr txBox="1"/>
          <p:nvPr/>
        </p:nvSpPr>
        <p:spPr>
          <a:xfrm>
            <a:off x="347234" y="1035630"/>
            <a:ext cx="3206671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Baseline and Baseline++</a:t>
            </a:r>
          </a:p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br>
              <a:rPr lang="en-US" altLang="zh-CN" sz="2000" dirty="0">
                <a:latin typeface="Times New Roman" panose="02020603050405020304" pitchFamily="18" charset="0"/>
              </a:rPr>
            </a:br>
            <a:br>
              <a:rPr lang="en-US" altLang="zh-CN" sz="2000" dirty="0">
                <a:latin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3604513" cy="504825"/>
          </a:xfrm>
        </p:spPr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27947A-F406-4E30-9296-765B31A35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4" t="2558" r="1508" b="2288"/>
          <a:stretch/>
        </p:blipFill>
        <p:spPr>
          <a:xfrm>
            <a:off x="466627" y="1857121"/>
            <a:ext cx="8210746" cy="35067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BC1E5F-A185-49A6-ACD2-AEA59CF86263}"/>
              </a:ext>
            </a:extLst>
          </p:cNvPr>
          <p:cNvSpPr txBox="1"/>
          <p:nvPr/>
        </p:nvSpPr>
        <p:spPr>
          <a:xfrm>
            <a:off x="347234" y="1141783"/>
            <a:ext cx="3206671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Meta-Learning Algorithm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3604513" cy="504825"/>
          </a:xfrm>
        </p:spPr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3BC1E5F-A185-49A6-ACD2-AEA59CF86263}"/>
                  </a:ext>
                </a:extLst>
              </p:cNvPr>
              <p:cNvSpPr txBox="1"/>
              <p:nvPr/>
            </p:nvSpPr>
            <p:spPr>
              <a:xfrm>
                <a:off x="347234" y="1141783"/>
                <a:ext cx="8796766" cy="2345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Experimental setup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：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(1) generic object recognition: 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mini-ImageNet dataset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(2) fine-grained image classification: 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CUB-200-2011 dataset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(3) cross-domain adaptation: 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mini-ImageNet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</a:rPr>
                  <a:t>CUB</a:t>
                </a:r>
                <a:br>
                  <a:rPr lang="en-US" altLang="zh-CN" sz="2000" dirty="0">
                    <a:latin typeface="Times New Roman" panose="02020603050405020304" pitchFamily="18" charset="0"/>
                  </a:rPr>
                </a:b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3BC1E5F-A185-49A6-ACD2-AEA59CF8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4" y="1141783"/>
                <a:ext cx="8796766" cy="2345322"/>
              </a:xfrm>
              <a:prstGeom prst="rect">
                <a:avLst/>
              </a:prstGeom>
              <a:blipFill>
                <a:blip r:embed="rId3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EB90A4E-3021-425D-BFD3-334E57F71668}"/>
              </a:ext>
            </a:extLst>
          </p:cNvPr>
          <p:cNvSpPr txBox="1"/>
          <p:nvPr/>
        </p:nvSpPr>
        <p:spPr>
          <a:xfrm>
            <a:off x="347234" y="3053472"/>
            <a:ext cx="7739406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Details:</a:t>
            </a:r>
          </a:p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In the training stage for the Baseline and the Baseline++ methods, we train 400 epochs with a batch size of 16. </a:t>
            </a:r>
          </a:p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In the meta-training stage for meta-learning methods, we train 60,000 episodes for 1-shot and 40,000 episodes for 5-shot tasks.</a:t>
            </a:r>
          </a:p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en-US" altLang="zh-CN" sz="2000" b="1" dirty="0">
                <a:latin typeface="Times New Roman" panose="02020603050405020304" pitchFamily="18" charset="0"/>
              </a:rPr>
              <a:t>All methods use Adam optimizer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3604513" cy="504825"/>
          </a:xfrm>
        </p:spPr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BC1E5F-A185-49A6-ACD2-AEA59CF86263}"/>
              </a:ext>
            </a:extLst>
          </p:cNvPr>
          <p:cNvSpPr txBox="1"/>
          <p:nvPr/>
        </p:nvSpPr>
        <p:spPr>
          <a:xfrm>
            <a:off x="347234" y="1141783"/>
            <a:ext cx="879676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Experiment 1:evaluation using the  standard setting. 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A88FBF-C4ED-4B92-B240-5EC2088A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99" y="1762812"/>
            <a:ext cx="6779381" cy="38144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863112-EDD4-4D5B-A09E-E623B24A1C5C}"/>
              </a:ext>
            </a:extLst>
          </p:cNvPr>
          <p:cNvSpPr txBox="1"/>
          <p:nvPr/>
        </p:nvSpPr>
        <p:spPr>
          <a:xfrm>
            <a:off x="612742" y="5413714"/>
            <a:ext cx="791851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Some methods get improved under modifications.</a:t>
            </a:r>
          </a:p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The performance of the Baseline method is severely underestimated 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6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3604513" cy="504825"/>
          </a:xfrm>
        </p:spPr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BC1E5F-A185-49A6-ACD2-AEA59CF86263}"/>
              </a:ext>
            </a:extLst>
          </p:cNvPr>
          <p:cNvSpPr txBox="1"/>
          <p:nvPr/>
        </p:nvSpPr>
        <p:spPr>
          <a:xfrm>
            <a:off x="347234" y="1141783"/>
            <a:ext cx="879676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Experiment 1:evaluation using the  standard setting. 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A92086-42D4-4DF6-AFF6-5FC80DC9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62" y="2218693"/>
            <a:ext cx="7060676" cy="2925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5680AB-67F7-44FA-A3DA-A2172FB77B10}"/>
              </a:ext>
            </a:extLst>
          </p:cNvPr>
          <p:cNvSpPr txBox="1"/>
          <p:nvPr/>
        </p:nvSpPr>
        <p:spPr>
          <a:xfrm>
            <a:off x="946615" y="5144324"/>
            <a:ext cx="7598004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The performance of baseline++ demonstrate that </a:t>
            </a:r>
            <a:r>
              <a:rPr lang="en-US" altLang="zh-CN" sz="2000" b="1" dirty="0">
                <a:latin typeface="Times New Roman" panose="02020603050405020304" pitchFamily="18" charset="0"/>
              </a:rPr>
              <a:t>reducing intra-class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variation is an important factor in the current few-shot classification problem setting. 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3604513" cy="504825"/>
          </a:xfrm>
        </p:spPr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BC1E5F-A185-49A6-ACD2-AEA59CF86263}"/>
              </a:ext>
            </a:extLst>
          </p:cNvPr>
          <p:cNvSpPr txBox="1"/>
          <p:nvPr/>
        </p:nvSpPr>
        <p:spPr>
          <a:xfrm>
            <a:off x="347234" y="1141783"/>
            <a:ext cx="879676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Experiment 2:Effect of increasing the network depth</a:t>
            </a:r>
            <a:br>
              <a:rPr lang="en-US" altLang="zh-CN" sz="2000" dirty="0"/>
            </a:br>
            <a:br>
              <a:rPr lang="en-US" altLang="zh-CN" sz="2000" dirty="0">
                <a:latin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B16A2-767F-4E96-AE16-4B4B569D7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9" y="1629017"/>
            <a:ext cx="8135841" cy="38801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064BBC-38B7-4514-B01C-D8BB6BBB3828}"/>
              </a:ext>
            </a:extLst>
          </p:cNvPr>
          <p:cNvSpPr txBox="1"/>
          <p:nvPr/>
        </p:nvSpPr>
        <p:spPr>
          <a:xfrm>
            <a:off x="631596" y="5509188"/>
            <a:ext cx="8008324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zh-CN" altLang="en-US" sz="2000" b="1" dirty="0">
                <a:latin typeface="Times New Roman" panose="02020603050405020304" pitchFamily="18" charset="0"/>
              </a:rPr>
              <a:t>①</a:t>
            </a:r>
            <a:r>
              <a:rPr lang="en-US" altLang="zh-CN" sz="2000" b="1" dirty="0">
                <a:latin typeface="Times New Roman" panose="02020603050405020304" pitchFamily="18" charset="0"/>
              </a:rPr>
              <a:t>In the CUB dataset, the gap among existing methods would be reduced if their intra-class variation are all reduced by a deeper backbone.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2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3604513" cy="504825"/>
          </a:xfrm>
        </p:spPr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BC1E5F-A185-49A6-ACD2-AEA59CF86263}"/>
              </a:ext>
            </a:extLst>
          </p:cNvPr>
          <p:cNvSpPr txBox="1"/>
          <p:nvPr/>
        </p:nvSpPr>
        <p:spPr>
          <a:xfrm>
            <a:off x="347234" y="1141783"/>
            <a:ext cx="879676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Experiment 2:Effect of increasing the network depth</a:t>
            </a:r>
            <a:br>
              <a:rPr lang="en-US" altLang="zh-CN" sz="2000" dirty="0"/>
            </a:br>
            <a:br>
              <a:rPr lang="en-US" altLang="zh-CN" sz="2000" dirty="0">
                <a:latin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B16A2-767F-4E96-AE16-4B4B569D7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9" y="1629017"/>
            <a:ext cx="8135841" cy="38801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064BBC-38B7-4514-B01C-D8BB6BBB3828}"/>
              </a:ext>
            </a:extLst>
          </p:cNvPr>
          <p:cNvSpPr txBox="1"/>
          <p:nvPr/>
        </p:nvSpPr>
        <p:spPr>
          <a:xfrm>
            <a:off x="631596" y="5261198"/>
            <a:ext cx="8008324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zh-CN" altLang="en-US" sz="2000" b="1" dirty="0">
                <a:latin typeface="Times New Roman" panose="02020603050405020304" pitchFamily="18" charset="0"/>
              </a:rPr>
              <a:t>②</a:t>
            </a:r>
            <a:r>
              <a:rPr lang="en-US" altLang="zh-CN" sz="2000" b="1" dirty="0">
                <a:latin typeface="Times New Roman" panose="02020603050405020304" pitchFamily="18" charset="0"/>
              </a:rPr>
              <a:t>However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the result in mini-ImageNet shows that :other than intra-class variation, the dataset is also important in few-shot classification.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9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3604513" cy="504825"/>
          </a:xfrm>
        </p:spPr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BC1E5F-A185-49A6-ACD2-AEA59CF86263}"/>
              </a:ext>
            </a:extLst>
          </p:cNvPr>
          <p:cNvSpPr txBox="1"/>
          <p:nvPr/>
        </p:nvSpPr>
        <p:spPr>
          <a:xfrm>
            <a:off x="347234" y="1141783"/>
            <a:ext cx="879676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Experiment 3:Effect of domain differences between base and novel classes 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202772-20D2-4F90-9C5F-248070F61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68" y="1852779"/>
            <a:ext cx="7066075" cy="32992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5EF617E-EBCF-4EA4-A45F-DF0EDD42213D}"/>
              </a:ext>
            </a:extLst>
          </p:cNvPr>
          <p:cNvSpPr txBox="1"/>
          <p:nvPr/>
        </p:nvSpPr>
        <p:spPr>
          <a:xfrm>
            <a:off x="1135151" y="5166496"/>
            <a:ext cx="7220932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en-US" altLang="zh-CN" sz="2000" b="1" dirty="0">
                <a:latin typeface="Times New Roman" panose="02020603050405020304" pitchFamily="18" charset="0"/>
              </a:rPr>
              <a:t>As the domain difference grows larger, the adaptation based on a few novel class instances becomes more important. 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3604513" cy="504825"/>
          </a:xfrm>
        </p:spPr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BC1E5F-A185-49A6-ACD2-AEA59CF86263}"/>
              </a:ext>
            </a:extLst>
          </p:cNvPr>
          <p:cNvSpPr txBox="1"/>
          <p:nvPr/>
        </p:nvSpPr>
        <p:spPr>
          <a:xfrm>
            <a:off x="347234" y="1141783"/>
            <a:ext cx="879676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Improvement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</a:rPr>
              <a:t>Apply further adaptation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0A09FC-4F96-4564-911C-DAA0087FC750}"/>
              </a:ext>
            </a:extLst>
          </p:cNvPr>
          <p:cNvSpPr txBox="1"/>
          <p:nvPr/>
        </p:nvSpPr>
        <p:spPr>
          <a:xfrm>
            <a:off x="347234" y="1752703"/>
            <a:ext cx="8259438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An intuitive way to improve the problem of domain shift is that enhance the ability of domain adaptation. So for:</a:t>
            </a: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</a:rPr>
              <a:t>MatchingNet</a:t>
            </a:r>
            <a:r>
              <a:rPr lang="en-US" altLang="zh-CN" sz="2000" dirty="0">
                <a:latin typeface="Times New Roman" panose="02020603050405020304" pitchFamily="18" charset="0"/>
              </a:rPr>
              <a:t> and </a:t>
            </a:r>
            <a:r>
              <a:rPr lang="en-US" altLang="zh-CN" sz="2000" dirty="0" err="1">
                <a:latin typeface="Times New Roman" panose="02020603050405020304" pitchFamily="18" charset="0"/>
              </a:rPr>
              <a:t>ProtoNet</a:t>
            </a:r>
            <a:r>
              <a:rPr lang="en-US" altLang="zh-CN" sz="2000" dirty="0">
                <a:latin typeface="Times New Roman" panose="02020603050405020304" pitchFamily="18" charset="0"/>
              </a:rPr>
              <a:t>: fix the features  and train a new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softmax</a:t>
            </a:r>
            <a:r>
              <a:rPr lang="en-US" altLang="zh-CN" sz="2000" dirty="0">
                <a:latin typeface="Times New Roman" panose="02020603050405020304" pitchFamily="18" charset="0"/>
              </a:rPr>
              <a:t> classifier.</a:t>
            </a: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MAML: hard to add adaptation to the initialization method, so update the parameters for as many iterations as is required to train a new classification layer as in baseline and baseline in their fine-tune stage.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3604513" cy="504825"/>
          </a:xfrm>
        </p:spPr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979F48-EBCB-4460-BF1E-29C57D130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1" t="11616" r="5214" b="6237"/>
          <a:stretch/>
        </p:blipFill>
        <p:spPr>
          <a:xfrm>
            <a:off x="1720197" y="3557698"/>
            <a:ext cx="5703606" cy="27691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6CF6ED2-BDA2-4E90-9396-559783C42A96}"/>
              </a:ext>
            </a:extLst>
          </p:cNvPr>
          <p:cNvSpPr txBox="1"/>
          <p:nvPr/>
        </p:nvSpPr>
        <p:spPr>
          <a:xfrm>
            <a:off x="334652" y="1137636"/>
            <a:ext cx="8305014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</a:rPr>
              <a:t>RelationNet</a:t>
            </a:r>
            <a:r>
              <a:rPr lang="en-US" altLang="zh-CN" sz="2000" dirty="0">
                <a:latin typeface="Times New Roman" panose="02020603050405020304" pitchFamily="18" charset="0"/>
              </a:rPr>
              <a:t>: the features are convolution maps(embedding module) rather than feature vectors, so it can not be replace with a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softmax</a:t>
            </a:r>
            <a:r>
              <a:rPr lang="en-US" altLang="zh-CN" sz="2000" dirty="0">
                <a:latin typeface="Times New Roman" panose="02020603050405020304" pitchFamily="18" charset="0"/>
              </a:rPr>
              <a:t>, and train the parameters. As an alternative, we randomly split the few training data in novel class into 3 support and 2 query data to finetune the relation module for 100 epochs. 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255C0D-1258-44F5-AEB5-F15D48454681}"/>
              </a:ext>
            </a:extLst>
          </p:cNvPr>
          <p:cNvSpPr txBox="1"/>
          <p:nvPr/>
        </p:nvSpPr>
        <p:spPr>
          <a:xfrm>
            <a:off x="89553" y="6326841"/>
            <a:ext cx="912986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Compare: Relation Network for Few-Shot Learning.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 Sung,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Yongxin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Li Zhang, Tao Xiang, Philip HS Torr, and Timothy M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Hospedales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4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12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3604513" cy="504825"/>
          </a:xfrm>
        </p:spPr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C5AE68-47E6-471A-A87E-CC554E7FB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" y="2001376"/>
            <a:ext cx="8531260" cy="33077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82C671-63AF-44F5-8ADD-8FDBFC30F636}"/>
              </a:ext>
            </a:extLst>
          </p:cNvPr>
          <p:cNvSpPr txBox="1"/>
          <p:nvPr/>
        </p:nvSpPr>
        <p:spPr>
          <a:xfrm>
            <a:off x="334652" y="1137636"/>
            <a:ext cx="8305014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</a:rPr>
              <a:t> Meta-learning methods with further adaptation steps.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EBAD14-40C1-4DB7-ADFE-E4A728459FD4}"/>
              </a:ext>
            </a:extLst>
          </p:cNvPr>
          <p:cNvSpPr txBox="1"/>
          <p:nvPr/>
        </p:nvSpPr>
        <p:spPr>
          <a:xfrm>
            <a:off x="160256" y="5309110"/>
            <a:ext cx="8842342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</a:rPr>
              <a:t>Result shows that learning to learn adaptation in the meta-training stage would be an important direction for future meta-learning research in few-shot classification.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1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1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2121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rgbClr val="2121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8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4C9CB4-73EF-44FC-B136-BD7B3DCA36D2}"/>
              </a:ext>
            </a:extLst>
          </p:cNvPr>
          <p:cNvSpPr txBox="1"/>
          <p:nvPr/>
        </p:nvSpPr>
        <p:spPr>
          <a:xfrm>
            <a:off x="250032" y="1453547"/>
            <a:ext cx="8842342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Through comparing methods on a common ground, our results show that the Baseline++model is competitive to state of art under standard conditions,</a:t>
            </a: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The Baseline model achieves competitive performance with recent state-of-the-art meta-learning algorithms on both CUB and mini-ImageNet benchmark datasets when using a deeper feature backbone. </a:t>
            </a: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Surprisingly, the Baseline compares favorably against all the evaluated meta-learning algorithms under a realistic scenario where there exists domain shift between the base and novel classes. </a:t>
            </a: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Adding domain adaptation can improve the performance on few-shot learning task with domain shift.</a:t>
            </a:r>
          </a:p>
        </p:txBody>
      </p:sp>
    </p:spTree>
    <p:extLst>
      <p:ext uri="{BB962C8B-B14F-4D97-AF65-F5344CB8AC3E}">
        <p14:creationId xmlns:p14="http://schemas.microsoft.com/office/powerpoint/2010/main" val="14342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90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239C36-92C0-409F-B4D1-38539BA9B579}"/>
              </a:ext>
            </a:extLst>
          </p:cNvPr>
          <p:cNvSpPr txBox="1"/>
          <p:nvPr/>
        </p:nvSpPr>
        <p:spPr>
          <a:xfrm>
            <a:off x="666946" y="1348033"/>
            <a:ext cx="7810107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The problem of learning to generalize to unseen classes during training, known as few-shot classification, has attracted considerable attention </a:t>
            </a:r>
          </a:p>
          <a:p>
            <a:pPr marL="342900" indent="-342900" defTabSz="9144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Examples include model initialization based methods,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metric learning methods and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hallucination based methods. 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D53A56-18BA-4120-B5FE-DBA038196924}"/>
              </a:ext>
            </a:extLst>
          </p:cNvPr>
          <p:cNvSpPr txBox="1"/>
          <p:nvPr/>
        </p:nvSpPr>
        <p:spPr>
          <a:xfrm>
            <a:off x="443060" y="1234911"/>
            <a:ext cx="8436989" cy="3167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Initialization based methods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</a:rPr>
              <a:t>tackle the few-shot learning problem by “learning to fine-tune”. One approach aims to learn good model initialization (i.e., the parameters of a network) so that the classifiers for novel classes can be learned with a limited number of labeled examples and a small number of gradient update steps.</a:t>
            </a:r>
          </a:p>
          <a:p>
            <a:pPr marL="342900" indent="-342900" defTabSz="9144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Representative Model: </a:t>
            </a:r>
            <a:r>
              <a:rPr lang="en-US" altLang="zh-CN" sz="2000" b="1" dirty="0">
                <a:latin typeface="Times New Roman" panose="02020603050405020304" pitchFamily="18" charset="0"/>
              </a:rPr>
              <a:t>MAML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[1]</a:t>
            </a:r>
          </a:p>
          <a:p>
            <a:pPr marL="257168" indent="-257168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sz="1500" dirty="0">
              <a:latin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0C9B58-10C8-4FD3-B809-D0B637A0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82" y="3987380"/>
            <a:ext cx="2347130" cy="16357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1855AA-CDA1-438D-BBEF-E5FAE8960E20}"/>
              </a:ext>
            </a:extLst>
          </p:cNvPr>
          <p:cNvSpPr txBox="1"/>
          <p:nvPr/>
        </p:nvSpPr>
        <p:spPr>
          <a:xfrm>
            <a:off x="358218" y="5780782"/>
            <a:ext cx="8880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Model-agnostic meta-learning for fast adaptation of deep networks.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Chelsea Finn, Pieter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Abbeel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Sergey Levine. 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B4F8E-E94A-44FF-80CD-A96C48164F6C}"/>
              </a:ext>
            </a:extLst>
          </p:cNvPr>
          <p:cNvSpPr txBox="1"/>
          <p:nvPr/>
        </p:nvSpPr>
        <p:spPr>
          <a:xfrm>
            <a:off x="640931" y="1338607"/>
            <a:ext cx="7862138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Distance metric learning based methods.</a:t>
            </a: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Hallucination based methods: directly deal with data deficiency by “learning to augment”. GAN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br>
              <a:rPr lang="en-US" altLang="zh-CN" sz="2000" dirty="0">
                <a:latin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71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2DFF18-1422-4768-B7F3-D9BB9D91E20B}"/>
              </a:ext>
            </a:extLst>
          </p:cNvPr>
          <p:cNvSpPr txBox="1"/>
          <p:nvPr/>
        </p:nvSpPr>
        <p:spPr>
          <a:xfrm>
            <a:off x="641023" y="1197203"/>
            <a:ext cx="8323867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</a:rPr>
              <a:t>While many few-shot classification algorithms have reported improved performance over the state-of-the-art, there are two main challenges that prevent us from making a fair comparison and measuring the actual progress.</a:t>
            </a:r>
          </a:p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	First: the discrepancy of the implementation details.</a:t>
            </a:r>
          </a:p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	Second: lack of domain shift between the base and novel classes. 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br>
              <a:rPr lang="en-US" altLang="zh-CN" sz="2000" dirty="0">
                <a:latin typeface="Times New Roman" panose="02020603050405020304" pitchFamily="18" charset="0"/>
              </a:rPr>
            </a:br>
            <a:br>
              <a:rPr lang="en-US" altLang="zh-CN" sz="2000" dirty="0">
                <a:latin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1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1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1579183" cy="461665"/>
            <a:chOff x="500564" y="3010381"/>
            <a:chExt cx="1579183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Methods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3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</TotalTime>
  <Words>1075</Words>
  <Application>Microsoft Office PowerPoint</Application>
  <PresentationFormat>全屏显示(4:3)</PresentationFormat>
  <Paragraphs>138</Paragraphs>
  <Slides>22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浩辉</dc:creator>
  <cp:lastModifiedBy>浩辉</cp:lastModifiedBy>
  <cp:revision>15</cp:revision>
  <dcterms:created xsi:type="dcterms:W3CDTF">2022-03-14T13:07:34Z</dcterms:created>
  <dcterms:modified xsi:type="dcterms:W3CDTF">2022-03-21T03:26:58Z</dcterms:modified>
</cp:coreProperties>
</file>