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25" r:id="rId3"/>
    <p:sldId id="366" r:id="rId4"/>
    <p:sldId id="326" r:id="rId5"/>
    <p:sldId id="330" r:id="rId6"/>
    <p:sldId id="361" r:id="rId7"/>
    <p:sldId id="331" r:id="rId8"/>
    <p:sldId id="362" r:id="rId9"/>
    <p:sldId id="363" r:id="rId10"/>
    <p:sldId id="364" r:id="rId11"/>
    <p:sldId id="365" r:id="rId12"/>
    <p:sldId id="350"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91" r:id="rId33"/>
    <p:sldId id="393" r:id="rId34"/>
    <p:sldId id="388" r:id="rId35"/>
    <p:sldId id="389" r:id="rId36"/>
    <p:sldId id="390" r:id="rId37"/>
    <p:sldId id="392" r:id="rId38"/>
    <p:sldId id="386" r:id="rId39"/>
    <p:sldId id="387"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2" autoAdjust="0"/>
    <p:restoredTop sz="57415"/>
  </p:normalViewPr>
  <p:slideViewPr>
    <p:cSldViewPr snapToGrid="0">
      <p:cViewPr varScale="1">
        <p:scale>
          <a:sx n="70" d="100"/>
          <a:sy n="70"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1DB60-F6F4-41AD-975B-425E2D20298D}" type="datetimeFigureOut">
              <a:rPr lang="en-CA" smtClean="0"/>
              <a:t>2021-03-22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4AE0B-440B-4C6F-A061-75CDACE96C62}" type="slidenum">
              <a:rPr lang="en-CA" smtClean="0"/>
              <a:t>‹#›</a:t>
            </a:fld>
            <a:endParaRPr lang="en-CA"/>
          </a:p>
        </p:txBody>
      </p:sp>
    </p:spTree>
    <p:extLst>
      <p:ext uri="{BB962C8B-B14F-4D97-AF65-F5344CB8AC3E}">
        <p14:creationId xmlns:p14="http://schemas.microsoft.com/office/powerpoint/2010/main" val="34693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Subroutines"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Programming_languag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Argument_(computer_science)" TargetMode="External"/><Relationship Id="rId11" Type="http://schemas.openxmlformats.org/officeDocument/2006/relationships/hyperlink" Target="https://en.wikipedia.org/wiki/Function_pointers" TargetMode="External"/><Relationship Id="rId5" Type="http://schemas.openxmlformats.org/officeDocument/2006/relationships/hyperlink" Target="https://en.wikipedia.org/wiki/Executable_code" TargetMode="External"/><Relationship Id="rId10" Type="http://schemas.openxmlformats.org/officeDocument/2006/relationships/hyperlink" Target="https://en.wikipedia.org/wiki/Block_(programming)" TargetMode="External"/><Relationship Id="rId4" Type="http://schemas.openxmlformats.org/officeDocument/2006/relationships/hyperlink" Target="https://en.wikipedia.org/wiki/Callback_(computer_programming)#cite_note-1" TargetMode="External"/><Relationship Id="rId9" Type="http://schemas.openxmlformats.org/officeDocument/2006/relationships/hyperlink" Target="https://en.wikipedia.org/wiki/Lambda_(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2</a:t>
            </a:fld>
            <a:endParaRPr lang="en-CA"/>
          </a:p>
        </p:txBody>
      </p:sp>
    </p:spTree>
    <p:extLst>
      <p:ext uri="{BB962C8B-B14F-4D97-AF65-F5344CB8AC3E}">
        <p14:creationId xmlns:p14="http://schemas.microsoft.com/office/powerpoint/2010/main" val="119789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SQLite offers a transaction mechanism that may be crucial for keeping a consistent state of the database. Transaction is composed of multiple database operations. The transaction is completed when all of them are successfully completed, otherwise all of the operations are rolled back.  In the example we have a function that creates a database table and populates the table with data. </a:t>
            </a:r>
          </a:p>
        </p:txBody>
      </p:sp>
      <p:sp>
        <p:nvSpPr>
          <p:cNvPr id="4" name="Slide Number Placeholder 3"/>
          <p:cNvSpPr>
            <a:spLocks noGrp="1"/>
          </p:cNvSpPr>
          <p:nvPr>
            <p:ph type="sldNum" sz="quarter" idx="5"/>
          </p:nvPr>
        </p:nvSpPr>
        <p:spPr/>
        <p:txBody>
          <a:bodyPr/>
          <a:lstStyle/>
          <a:p>
            <a:fld id="{CF94AE0B-440B-4C6F-A061-75CDACE96C62}" type="slidenum">
              <a:rPr lang="en-CA" smtClean="0"/>
              <a:t>37</a:t>
            </a:fld>
            <a:endParaRPr lang="en-CA"/>
          </a:p>
        </p:txBody>
      </p:sp>
    </p:spTree>
    <p:extLst>
      <p:ext uri="{BB962C8B-B14F-4D97-AF65-F5344CB8AC3E}">
        <p14:creationId xmlns:p14="http://schemas.microsoft.com/office/powerpoint/2010/main" val="398736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9EFCD8D-375D-4605-8E82-D0971EB5C382}" type="slidenum">
              <a:rPr lang="en-CA" smtClean="0"/>
              <a:t>5</a:t>
            </a:fld>
            <a:endParaRPr lang="en-CA"/>
          </a:p>
        </p:txBody>
      </p:sp>
    </p:spTree>
    <p:extLst>
      <p:ext uri="{BB962C8B-B14F-4D97-AF65-F5344CB8AC3E}">
        <p14:creationId xmlns:p14="http://schemas.microsoft.com/office/powerpoint/2010/main" val="382138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Adding file plugin allows our application to access storage and work with files. </a:t>
            </a:r>
            <a:r>
              <a:rPr lang="en-CA" sz="1200" b="0" i="0" kern="1200" dirty="0">
                <a:solidFill>
                  <a:schemeClr val="tx1"/>
                </a:solidFill>
                <a:effectLst/>
                <a:latin typeface="+mn-lt"/>
                <a:ea typeface="+mn-ea"/>
                <a:cs typeface="+mn-cs"/>
              </a:rPr>
              <a:t>This plugin implements a File API allowing read/write access to files residing on the device. The File class implements static convenience functions to access files and directories.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It is not the only plugin that allows us to work with file system. </a:t>
            </a:r>
          </a:p>
          <a:p>
            <a:r>
              <a:rPr lang="en-CA" sz="1200" b="0" i="0" kern="1200" dirty="0">
                <a:solidFill>
                  <a:schemeClr val="tx1"/>
                </a:solidFill>
                <a:effectLst/>
                <a:latin typeface="+mn-lt"/>
                <a:ea typeface="+mn-ea"/>
                <a:cs typeface="+mn-cs"/>
              </a:rPr>
              <a:t>In this video,  you can see how another plugin </a:t>
            </a:r>
            <a:r>
              <a:rPr lang="en-CA" sz="1200" b="0" i="0" kern="1200" dirty="0" err="1">
                <a:solidFill>
                  <a:schemeClr val="tx1"/>
                </a:solidFill>
                <a:effectLst/>
                <a:latin typeface="+mn-lt"/>
                <a:ea typeface="+mn-ea"/>
                <a:cs typeface="+mn-cs"/>
              </a:rPr>
              <a:t>FileOpener</a:t>
            </a:r>
            <a:r>
              <a:rPr lang="en-CA" sz="1200" b="0" i="0" kern="1200" dirty="0">
                <a:solidFill>
                  <a:schemeClr val="tx1"/>
                </a:solidFill>
                <a:effectLst/>
                <a:latin typeface="+mn-lt"/>
                <a:ea typeface="+mn-ea"/>
                <a:cs typeface="+mn-cs"/>
              </a:rPr>
              <a:t> can be used: https://</a:t>
            </a:r>
            <a:r>
              <a:rPr lang="en-CA" sz="1200" b="0" i="0" kern="1200" dirty="0" err="1">
                <a:solidFill>
                  <a:schemeClr val="tx1"/>
                </a:solidFill>
                <a:effectLst/>
                <a:latin typeface="+mn-lt"/>
                <a:ea typeface="+mn-ea"/>
                <a:cs typeface="+mn-cs"/>
              </a:rPr>
              <a:t>www.youtube.com</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watch?v</a:t>
            </a:r>
            <a:r>
              <a:rPr lang="en-CA" sz="1200" b="0" i="0" kern="1200" dirty="0">
                <a:solidFill>
                  <a:schemeClr val="tx1"/>
                </a:solidFill>
                <a:effectLst/>
                <a:latin typeface="+mn-lt"/>
                <a:ea typeface="+mn-ea"/>
                <a:cs typeface="+mn-cs"/>
              </a:rPr>
              <a:t>=pDqG3iYDdM0</a:t>
            </a:r>
            <a:endParaRPr lang="en-CA" dirty="0"/>
          </a:p>
        </p:txBody>
      </p:sp>
      <p:sp>
        <p:nvSpPr>
          <p:cNvPr id="4" name="Slide Number Placeholder 3"/>
          <p:cNvSpPr>
            <a:spLocks noGrp="1"/>
          </p:cNvSpPr>
          <p:nvPr>
            <p:ph type="sldNum" sz="quarter" idx="10"/>
          </p:nvPr>
        </p:nvSpPr>
        <p:spPr/>
        <p:txBody>
          <a:bodyPr/>
          <a:lstStyle/>
          <a:p>
            <a:fld id="{59EFCD8D-375D-4605-8E82-D0971EB5C382}" type="slidenum">
              <a:rPr lang="en-CA" smtClean="0"/>
              <a:t>6</a:t>
            </a:fld>
            <a:endParaRPr lang="en-CA"/>
          </a:p>
        </p:txBody>
      </p:sp>
    </p:spTree>
    <p:extLst>
      <p:ext uri="{BB962C8B-B14F-4D97-AF65-F5344CB8AC3E}">
        <p14:creationId xmlns:p14="http://schemas.microsoft.com/office/powerpoint/2010/main" val="394059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a:t>
            </a:r>
            <a:r>
              <a:rPr lang="en-CA" sz="1200" b="0" i="0" u="none" strike="noStrike" kern="1200" dirty="0">
                <a:solidFill>
                  <a:schemeClr val="tx1"/>
                </a:solidFill>
                <a:effectLst/>
                <a:latin typeface="+mn-lt"/>
                <a:ea typeface="+mn-ea"/>
                <a:cs typeface="+mn-cs"/>
                <a:hlinkClick r:id="rId3" tooltip="Computer programming"/>
              </a:rPr>
              <a:t>computer programming</a:t>
            </a:r>
            <a:r>
              <a:rPr lang="en-CA" sz="1200" b="0" i="0" kern="1200" dirty="0">
                <a:solidFill>
                  <a:schemeClr val="tx1"/>
                </a:solidFill>
                <a:effectLst/>
                <a:latin typeface="+mn-lt"/>
                <a:ea typeface="+mn-ea"/>
                <a:cs typeface="+mn-cs"/>
              </a:rPr>
              <a:t>, a </a:t>
            </a:r>
            <a:r>
              <a:rPr lang="en-CA" sz="1200" b="1" i="0" kern="1200" dirty="0">
                <a:solidFill>
                  <a:schemeClr val="tx1"/>
                </a:solidFill>
                <a:effectLst/>
                <a:latin typeface="+mn-lt"/>
                <a:ea typeface="+mn-ea"/>
                <a:cs typeface="+mn-cs"/>
              </a:rPr>
              <a:t>callback</a:t>
            </a:r>
            <a:r>
              <a:rPr lang="en-CA" sz="1200" b="0" i="0" kern="1200" dirty="0">
                <a:solidFill>
                  <a:schemeClr val="tx1"/>
                </a:solidFill>
                <a:effectLst/>
                <a:latin typeface="+mn-lt"/>
                <a:ea typeface="+mn-ea"/>
                <a:cs typeface="+mn-cs"/>
              </a:rPr>
              <a:t>, also known as a "</a:t>
            </a:r>
            <a:r>
              <a:rPr lang="en-CA" sz="1200" b="1" i="0" kern="1200" dirty="0">
                <a:solidFill>
                  <a:schemeClr val="tx1"/>
                </a:solidFill>
                <a:effectLst/>
                <a:latin typeface="+mn-lt"/>
                <a:ea typeface="+mn-ea"/>
                <a:cs typeface="+mn-cs"/>
              </a:rPr>
              <a:t>call-after</a:t>
            </a:r>
            <a:r>
              <a:rPr lang="en-CA" sz="1200" b="0" i="0" kern="1200" dirty="0">
                <a:solidFill>
                  <a:schemeClr val="tx1"/>
                </a:solidFill>
                <a:effectLst/>
                <a:latin typeface="+mn-lt"/>
                <a:ea typeface="+mn-ea"/>
                <a:cs typeface="+mn-cs"/>
              </a:rPr>
              <a:t>"</a:t>
            </a:r>
            <a:r>
              <a:rPr lang="en-CA" sz="1200" b="0" i="0" u="none" strike="noStrike" kern="1200" baseline="30000" dirty="0">
                <a:solidFill>
                  <a:schemeClr val="tx1"/>
                </a:solidFill>
                <a:effectLst/>
                <a:latin typeface="+mn-lt"/>
                <a:ea typeface="+mn-ea"/>
                <a:cs typeface="+mn-cs"/>
                <a:hlinkClick r:id="rId4"/>
              </a:rPr>
              <a:t>[1]</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function</a:t>
            </a:r>
            <a:r>
              <a:rPr lang="en-CA" sz="1200" b="0" i="0" kern="1200" dirty="0">
                <a:solidFill>
                  <a:schemeClr val="tx1"/>
                </a:solidFill>
                <a:effectLst/>
                <a:latin typeface="+mn-lt"/>
                <a:ea typeface="+mn-ea"/>
                <a:cs typeface="+mn-cs"/>
              </a:rPr>
              <a:t>, is any </a:t>
            </a:r>
            <a:r>
              <a:rPr lang="en-CA" sz="1200" b="0" i="0" u="none" strike="noStrike" kern="1200" dirty="0">
                <a:solidFill>
                  <a:schemeClr val="tx1"/>
                </a:solidFill>
                <a:effectLst/>
                <a:latin typeface="+mn-lt"/>
                <a:ea typeface="+mn-ea"/>
                <a:cs typeface="+mn-cs"/>
                <a:hlinkClick r:id="rId5" tooltip="Executable code"/>
              </a:rPr>
              <a:t>executable code</a:t>
            </a:r>
            <a:r>
              <a:rPr lang="en-CA" sz="1200" b="0" i="0" kern="1200" dirty="0">
                <a:solidFill>
                  <a:schemeClr val="tx1"/>
                </a:solidFill>
                <a:effectLst/>
                <a:latin typeface="+mn-lt"/>
                <a:ea typeface="+mn-ea"/>
                <a:cs typeface="+mn-cs"/>
              </a:rPr>
              <a:t> that is passed as an </a:t>
            </a:r>
            <a:r>
              <a:rPr lang="en-CA" sz="1200" b="0" i="0" u="none" strike="noStrike" kern="1200" dirty="0">
                <a:solidFill>
                  <a:schemeClr val="tx1"/>
                </a:solidFill>
                <a:effectLst/>
                <a:latin typeface="+mn-lt"/>
                <a:ea typeface="+mn-ea"/>
                <a:cs typeface="+mn-cs"/>
                <a:hlinkClick r:id="rId6" tooltip="Argument (computer science)"/>
              </a:rPr>
              <a:t>argument</a:t>
            </a:r>
            <a:r>
              <a:rPr lang="en-CA" sz="1200" b="0" i="0" kern="1200" dirty="0">
                <a:solidFill>
                  <a:schemeClr val="tx1"/>
                </a:solidFill>
                <a:effectLst/>
                <a:latin typeface="+mn-lt"/>
                <a:ea typeface="+mn-ea"/>
                <a:cs typeface="+mn-cs"/>
              </a:rPr>
              <a:t> to other code; that other code is expected to </a:t>
            </a:r>
            <a:r>
              <a:rPr lang="en-CA" sz="1200" b="0" i="1" kern="1200" dirty="0">
                <a:solidFill>
                  <a:schemeClr val="tx1"/>
                </a:solidFill>
                <a:effectLst/>
                <a:latin typeface="+mn-lt"/>
                <a:ea typeface="+mn-ea"/>
                <a:cs typeface="+mn-cs"/>
              </a:rPr>
              <a:t>call back</a:t>
            </a:r>
            <a:r>
              <a:rPr lang="en-CA" sz="1200" b="0" i="0" kern="1200" dirty="0">
                <a:solidFill>
                  <a:schemeClr val="tx1"/>
                </a:solidFill>
                <a:effectLst/>
                <a:latin typeface="+mn-lt"/>
                <a:ea typeface="+mn-ea"/>
                <a:cs typeface="+mn-cs"/>
              </a:rPr>
              <a:t> (execute) the argument at a given time. This execution may be immediate as in a </a:t>
            </a:r>
            <a:r>
              <a:rPr lang="en-CA" sz="1200" b="1" i="0" kern="1200" dirty="0">
                <a:solidFill>
                  <a:schemeClr val="tx1"/>
                </a:solidFill>
                <a:effectLst/>
                <a:latin typeface="+mn-lt"/>
                <a:ea typeface="+mn-ea"/>
                <a:cs typeface="+mn-cs"/>
              </a:rPr>
              <a:t>synchronous callback</a:t>
            </a:r>
            <a:r>
              <a:rPr lang="en-CA" sz="1200" b="0" i="0" kern="1200" dirty="0">
                <a:solidFill>
                  <a:schemeClr val="tx1"/>
                </a:solidFill>
                <a:effectLst/>
                <a:latin typeface="+mn-lt"/>
                <a:ea typeface="+mn-ea"/>
                <a:cs typeface="+mn-cs"/>
              </a:rPr>
              <a:t>, or it might happen at a later time as in an </a:t>
            </a:r>
            <a:r>
              <a:rPr lang="en-CA" sz="1200" b="1" i="0" kern="1200" dirty="0">
                <a:solidFill>
                  <a:schemeClr val="tx1"/>
                </a:solidFill>
                <a:effectLst/>
                <a:latin typeface="+mn-lt"/>
                <a:ea typeface="+mn-ea"/>
                <a:cs typeface="+mn-cs"/>
              </a:rPr>
              <a:t>asynchronous callback</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7" tooltip="Programming languages"/>
              </a:rPr>
              <a:t>Programming languages</a:t>
            </a:r>
            <a:r>
              <a:rPr lang="en-CA" sz="1200" b="0" i="0" kern="1200" dirty="0">
                <a:solidFill>
                  <a:schemeClr val="tx1"/>
                </a:solidFill>
                <a:effectLst/>
                <a:latin typeface="+mn-lt"/>
                <a:ea typeface="+mn-ea"/>
                <a:cs typeface="+mn-cs"/>
              </a:rPr>
              <a:t> support </a:t>
            </a:r>
            <a:r>
              <a:rPr lang="en-CA" sz="1200" b="0" i="0" kern="1200" dirty="0" err="1">
                <a:solidFill>
                  <a:schemeClr val="tx1"/>
                </a:solidFill>
                <a:effectLst/>
                <a:latin typeface="+mn-lt"/>
                <a:ea typeface="+mn-ea"/>
                <a:cs typeface="+mn-cs"/>
              </a:rPr>
              <a:t>callbacks</a:t>
            </a:r>
            <a:r>
              <a:rPr lang="en-CA" sz="1200" b="0" i="0" kern="1200" dirty="0">
                <a:solidFill>
                  <a:schemeClr val="tx1"/>
                </a:solidFill>
                <a:effectLst/>
                <a:latin typeface="+mn-lt"/>
                <a:ea typeface="+mn-ea"/>
                <a:cs typeface="+mn-cs"/>
              </a:rPr>
              <a:t> in different ways, often implementing them with </a:t>
            </a:r>
            <a:r>
              <a:rPr lang="en-CA" sz="1200" b="0" i="0" u="none" strike="noStrike" kern="1200" dirty="0">
                <a:solidFill>
                  <a:schemeClr val="tx1"/>
                </a:solidFill>
                <a:effectLst/>
                <a:latin typeface="+mn-lt"/>
                <a:ea typeface="+mn-ea"/>
                <a:cs typeface="+mn-cs"/>
                <a:hlinkClick r:id="rId8" tooltip="Subroutines"/>
              </a:rPr>
              <a:t>subroutines</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9" tooltip="Lambda (programming)"/>
              </a:rPr>
              <a:t>lambda expressions</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10" tooltip="Block (programming)"/>
              </a:rPr>
              <a:t>blocks</a:t>
            </a:r>
            <a:r>
              <a:rPr lang="en-CA" sz="1200" b="0" i="0" kern="1200" dirty="0">
                <a:solidFill>
                  <a:schemeClr val="tx1"/>
                </a:solidFill>
                <a:effectLst/>
                <a:latin typeface="+mn-lt"/>
                <a:ea typeface="+mn-ea"/>
                <a:cs typeface="+mn-cs"/>
              </a:rPr>
              <a:t>, or </a:t>
            </a:r>
            <a:r>
              <a:rPr lang="en-CA" sz="1200" b="0" i="0" u="none" strike="noStrike" kern="1200" dirty="0">
                <a:solidFill>
                  <a:schemeClr val="tx1"/>
                </a:solidFill>
                <a:effectLst/>
                <a:latin typeface="+mn-lt"/>
                <a:ea typeface="+mn-ea"/>
                <a:cs typeface="+mn-cs"/>
                <a:hlinkClick r:id="rId11" tooltip="Function pointers"/>
              </a:rPr>
              <a:t>function pointers</a:t>
            </a:r>
            <a:r>
              <a:rPr lang="en-CA" sz="1200" b="0" i="0" kern="1200" dirty="0">
                <a:solidFill>
                  <a:schemeClr val="tx1"/>
                </a:solidFill>
                <a:effectLst/>
                <a:latin typeface="+mn-lt"/>
                <a:ea typeface="+mn-ea"/>
                <a:cs typeface="+mn-cs"/>
              </a:rPr>
              <a:t>. (source: Wikipedia)</a:t>
            </a:r>
            <a:endParaRPr lang="en-US" dirty="0"/>
          </a:p>
          <a:p>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7</a:t>
            </a:fld>
            <a:endParaRPr lang="en-CA"/>
          </a:p>
        </p:txBody>
      </p:sp>
    </p:spTree>
    <p:extLst>
      <p:ext uri="{BB962C8B-B14F-4D97-AF65-F5344CB8AC3E}">
        <p14:creationId xmlns:p14="http://schemas.microsoft.com/office/powerpoint/2010/main" val="337271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https://</a:t>
            </a:r>
            <a:r>
              <a:rPr lang="en-US" dirty="0" err="1"/>
              <a:t>github.com</a:t>
            </a:r>
            <a:r>
              <a:rPr lang="en-US" dirty="0"/>
              <a:t>/</a:t>
            </a:r>
            <a:r>
              <a:rPr lang="en-US" dirty="0" err="1"/>
              <a:t>storesafe</a:t>
            </a:r>
            <a:r>
              <a:rPr lang="en-US" dirty="0"/>
              <a:t>/</a:t>
            </a:r>
            <a:r>
              <a:rPr lang="en-US" dirty="0" err="1"/>
              <a:t>cordova</a:t>
            </a:r>
            <a:r>
              <a:rPr lang="en-US" dirty="0"/>
              <a:t>-</a:t>
            </a:r>
            <a:r>
              <a:rPr lang="en-US" dirty="0" err="1"/>
              <a:t>sqlite</a:t>
            </a:r>
            <a:r>
              <a:rPr lang="en-US" dirty="0"/>
              <a:t>-storage</a:t>
            </a:r>
          </a:p>
          <a:p>
            <a:r>
              <a:rPr lang="en-US" dirty="0"/>
              <a:t>Please, see all warnings and issues that you may face on different platforms.</a:t>
            </a:r>
          </a:p>
        </p:txBody>
      </p:sp>
      <p:sp>
        <p:nvSpPr>
          <p:cNvPr id="4" name="Slide Number Placeholder 3"/>
          <p:cNvSpPr>
            <a:spLocks noGrp="1"/>
          </p:cNvSpPr>
          <p:nvPr>
            <p:ph type="sldNum" sz="quarter" idx="5"/>
          </p:nvPr>
        </p:nvSpPr>
        <p:spPr/>
        <p:txBody>
          <a:bodyPr/>
          <a:lstStyle/>
          <a:p>
            <a:fld id="{CF94AE0B-440B-4C6F-A061-75CDACE96C62}" type="slidenum">
              <a:rPr lang="en-CA" smtClean="0"/>
              <a:t>29</a:t>
            </a:fld>
            <a:endParaRPr lang="en-CA"/>
          </a:p>
        </p:txBody>
      </p:sp>
    </p:spTree>
    <p:extLst>
      <p:ext uri="{BB962C8B-B14F-4D97-AF65-F5344CB8AC3E}">
        <p14:creationId xmlns:p14="http://schemas.microsoft.com/office/powerpoint/2010/main" val="29981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run any queries, you have to create an instance of the database. By default, it is created in the application private space that is not accessible by other apps. </a:t>
            </a:r>
          </a:p>
        </p:txBody>
      </p:sp>
      <p:sp>
        <p:nvSpPr>
          <p:cNvPr id="4" name="Slide Number Placeholder 3"/>
          <p:cNvSpPr>
            <a:spLocks noGrp="1"/>
          </p:cNvSpPr>
          <p:nvPr>
            <p:ph type="sldNum" sz="quarter" idx="5"/>
          </p:nvPr>
        </p:nvSpPr>
        <p:spPr/>
        <p:txBody>
          <a:bodyPr/>
          <a:lstStyle/>
          <a:p>
            <a:fld id="{CF94AE0B-440B-4C6F-A061-75CDACE96C62}" type="slidenum">
              <a:rPr lang="en-CA" smtClean="0"/>
              <a:t>32</a:t>
            </a:fld>
            <a:endParaRPr lang="en-CA"/>
          </a:p>
        </p:txBody>
      </p:sp>
    </p:spTree>
    <p:extLst>
      <p:ext uri="{BB962C8B-B14F-4D97-AF65-F5344CB8AC3E}">
        <p14:creationId xmlns:p14="http://schemas.microsoft.com/office/powerpoint/2010/main" val="121840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in simple terms, database name should be alpha-numerical with optional extension. </a:t>
            </a:r>
          </a:p>
        </p:txBody>
      </p:sp>
      <p:sp>
        <p:nvSpPr>
          <p:cNvPr id="4" name="Slide Number Placeholder 3"/>
          <p:cNvSpPr>
            <a:spLocks noGrp="1"/>
          </p:cNvSpPr>
          <p:nvPr>
            <p:ph type="sldNum" sz="quarter" idx="5"/>
          </p:nvPr>
        </p:nvSpPr>
        <p:spPr/>
        <p:txBody>
          <a:bodyPr/>
          <a:lstStyle/>
          <a:p>
            <a:fld id="{CF94AE0B-440B-4C6F-A061-75CDACE96C62}" type="slidenum">
              <a:rPr lang="en-CA" smtClean="0"/>
              <a:t>33</a:t>
            </a:fld>
            <a:endParaRPr lang="en-CA"/>
          </a:p>
        </p:txBody>
      </p:sp>
    </p:spTree>
    <p:extLst>
      <p:ext uri="{BB962C8B-B14F-4D97-AF65-F5344CB8AC3E}">
        <p14:creationId xmlns:p14="http://schemas.microsoft.com/office/powerpoint/2010/main" val="28929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retrieve data from the database, you can use function </a:t>
            </a:r>
            <a:r>
              <a:rPr lang="en-US" dirty="0" err="1"/>
              <a:t>executeSql</a:t>
            </a:r>
            <a:r>
              <a:rPr lang="en-US" dirty="0"/>
              <a:t>. First parameter is the SQL query, select statement. Second parameter may contain parameters for the where statement.</a:t>
            </a:r>
          </a:p>
          <a:p>
            <a:r>
              <a:rPr lang="en-US" dirty="0"/>
              <a:t>Parameters in the query are introduced by ? And replaced in order by the element in the array from the second function param. </a:t>
            </a:r>
          </a:p>
          <a:p>
            <a:r>
              <a:rPr lang="en-US" dirty="0"/>
              <a:t>e.g.</a:t>
            </a:r>
          </a:p>
          <a:p>
            <a:r>
              <a:rPr lang="en-CA" dirty="0">
                <a:solidFill>
                  <a:srgbClr val="00B3FF"/>
                </a:solidFill>
              </a:rPr>
              <a:t>return</a:t>
            </a:r>
            <a:r>
              <a:rPr lang="en-CA" dirty="0"/>
              <a:t> </a:t>
            </a:r>
            <a:r>
              <a:rPr lang="en-CA" dirty="0" err="1">
                <a:solidFill>
                  <a:srgbClr val="00B3FF"/>
                </a:solidFill>
              </a:rPr>
              <a:t>this</a:t>
            </a:r>
            <a:r>
              <a:rPr lang="en-CA" dirty="0" err="1">
                <a:solidFill>
                  <a:srgbClr val="999999"/>
                </a:solidFill>
              </a:rPr>
              <a:t>.</a:t>
            </a:r>
            <a:r>
              <a:rPr lang="en-CA" dirty="0" err="1"/>
              <a:t>storage</a:t>
            </a:r>
            <a:r>
              <a:rPr lang="en-CA" dirty="0" err="1">
                <a:solidFill>
                  <a:srgbClr val="999999"/>
                </a:solidFill>
              </a:rPr>
              <a:t>.</a:t>
            </a:r>
            <a:r>
              <a:rPr lang="en-CA" dirty="0" err="1">
                <a:solidFill>
                  <a:srgbClr val="FF5E7F"/>
                </a:solidFill>
              </a:rPr>
              <a:t>executeSql</a:t>
            </a:r>
            <a:r>
              <a:rPr lang="en-CA" dirty="0">
                <a:solidFill>
                  <a:srgbClr val="999999"/>
                </a:solidFill>
              </a:rPr>
              <a:t>(</a:t>
            </a:r>
            <a:r>
              <a:rPr lang="en-CA" dirty="0">
                <a:solidFill>
                  <a:srgbClr val="7BB900"/>
                </a:solidFill>
              </a:rPr>
              <a:t>'SELECT * FROM </a:t>
            </a:r>
            <a:r>
              <a:rPr lang="en-CA" dirty="0" err="1">
                <a:solidFill>
                  <a:srgbClr val="7BB900"/>
                </a:solidFill>
              </a:rPr>
              <a:t>songtable</a:t>
            </a:r>
            <a:r>
              <a:rPr lang="en-CA" dirty="0">
                <a:solidFill>
                  <a:srgbClr val="7BB900"/>
                </a:solidFill>
              </a:rPr>
              <a:t> WHERE id=? AND title=’</a:t>
            </a:r>
            <a:r>
              <a:rPr lang="en-CA" dirty="0">
                <a:solidFill>
                  <a:srgbClr val="999999"/>
                </a:solidFill>
              </a:rPr>
              <a:t>,</a:t>
            </a:r>
            <a:r>
              <a:rPr lang="en-CA" dirty="0"/>
              <a:t> </a:t>
            </a:r>
            <a:r>
              <a:rPr lang="en-CA" dirty="0">
                <a:solidFill>
                  <a:srgbClr val="999999"/>
                </a:solidFill>
              </a:rPr>
              <a:t>[1, ‘My Song’]).</a:t>
            </a:r>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34</a:t>
            </a:fld>
            <a:endParaRPr lang="en-CA"/>
          </a:p>
        </p:txBody>
      </p:sp>
    </p:spTree>
    <p:extLst>
      <p:ext uri="{BB962C8B-B14F-4D97-AF65-F5344CB8AC3E}">
        <p14:creationId xmlns:p14="http://schemas.microsoft.com/office/powerpoint/2010/main" val="158184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 data is an array</a:t>
            </a:r>
          </a:p>
        </p:txBody>
      </p:sp>
      <p:sp>
        <p:nvSpPr>
          <p:cNvPr id="4" name="Slide Number Placeholder 3"/>
          <p:cNvSpPr>
            <a:spLocks noGrp="1"/>
          </p:cNvSpPr>
          <p:nvPr>
            <p:ph type="sldNum" sz="quarter" idx="5"/>
          </p:nvPr>
        </p:nvSpPr>
        <p:spPr/>
        <p:txBody>
          <a:bodyPr/>
          <a:lstStyle/>
          <a:p>
            <a:fld id="{CF94AE0B-440B-4C6F-A061-75CDACE96C62}" type="slidenum">
              <a:rPr lang="en-CA" smtClean="0"/>
              <a:t>35</a:t>
            </a:fld>
            <a:endParaRPr lang="en-CA"/>
          </a:p>
        </p:txBody>
      </p:sp>
    </p:spTree>
    <p:extLst>
      <p:ext uri="{BB962C8B-B14F-4D97-AF65-F5344CB8AC3E}">
        <p14:creationId xmlns:p14="http://schemas.microsoft.com/office/powerpoint/2010/main" val="30099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E1CE-FD9E-A140-8A7B-10816945A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FD788-87A2-BB42-A8B6-7C720D014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8AA6E-673C-6544-AE88-F6BB268078A6}"/>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327D8F04-378B-2543-85FE-C4C0034A7F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2D70BF-DB05-1648-A0E5-58D6D3A55709}"/>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16732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2613-5219-0740-8C7C-AC53E4CAE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E4A68-C442-534F-BADF-0A1E4ACF9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C214C-F655-4B43-8427-D5E24319D96F}"/>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D3FBC8A2-0968-6B46-8915-C8B574BFA2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7D34AC-4E51-D94C-821A-04195D0C5556}"/>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9312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B0014-8FFC-A847-BBA1-6CA9D7CF8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9A0FF-F10F-E949-8C35-60FD1684A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C8E62-6791-B64B-A124-5A6B67A938C6}"/>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7A512673-7953-D246-889F-8592CD12DA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009685-B31D-2F4E-974C-9C2D6138EC8D}"/>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23143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CAE3-C185-9446-B079-FF7D4BDD0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A56D-FB76-B94B-B971-79518744C9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DB57C-ADFF-3B41-99EE-3A8B77453860}"/>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FEDE23E4-01B0-9246-9868-E22BE1A05E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6E50A4-9A15-BD49-9CCA-F6EDC0162523}"/>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88546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F738-303F-BC43-A5EE-8D19ED037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BBD18-945F-9740-9795-001C25680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1F02C-8483-BA4B-934E-8F211D5B6852}"/>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FCEA155F-D3A0-2241-955E-39D4C6C71A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3DBCFA-3475-1949-A948-7292729EF7B7}"/>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426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E5AD-CF56-E741-B231-8A9A3B516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C9B3C-3AF5-514D-95A6-1DD2DA122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16FE7-6731-2740-959E-C36BDB596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1ADD1-0D3A-1646-B65C-643671DCA516}"/>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6" name="Footer Placeholder 5">
            <a:extLst>
              <a:ext uri="{FF2B5EF4-FFF2-40B4-BE49-F238E27FC236}">
                <a16:creationId xmlns:a16="http://schemas.microsoft.com/office/drawing/2014/main" id="{97EA6CC5-286F-DD43-B5A2-B6FD3449C4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2F4E10-3312-BD4B-8BB8-BBBF51AADEE4}"/>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2174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D8E6-0D41-7E43-9F3A-49C77A22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D4DE0C-EC21-6B45-AA38-EB2DF3053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A52A2-96C9-D24C-BA13-0F4F9441F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B32D0-CF22-BC41-8CC6-817108C82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F5AC5-9069-A746-885D-5824A2115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4EA1F-5532-4E4C-B2FA-429DAFB2CF86}"/>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8" name="Footer Placeholder 7">
            <a:extLst>
              <a:ext uri="{FF2B5EF4-FFF2-40B4-BE49-F238E27FC236}">
                <a16:creationId xmlns:a16="http://schemas.microsoft.com/office/drawing/2014/main" id="{F58A8C79-57C4-E643-BA2A-37E7F0546F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ACDF511-C6D7-5948-B67A-CF291225F0D2}"/>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80580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633-8577-ED4F-A6BF-64A489A89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B7DEC-5B02-544F-A9D2-9469CB001B47}"/>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4" name="Footer Placeholder 3">
            <a:extLst>
              <a:ext uri="{FF2B5EF4-FFF2-40B4-BE49-F238E27FC236}">
                <a16:creationId xmlns:a16="http://schemas.microsoft.com/office/drawing/2014/main" id="{B42D505E-1357-B341-A720-9D41DCBEFC3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B092CE-9DD8-6843-BEC5-65C7E2A0A17C}"/>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5082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E3C04-6742-0B4C-943D-F1DD5A3DC0F0}"/>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3" name="Footer Placeholder 2">
            <a:extLst>
              <a:ext uri="{FF2B5EF4-FFF2-40B4-BE49-F238E27FC236}">
                <a16:creationId xmlns:a16="http://schemas.microsoft.com/office/drawing/2014/main" id="{6A76FA49-0342-FC45-B611-256630BA1CD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B9B987-6393-0A41-998A-4CB155C6BC82}"/>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51993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856-B948-3345-BEDD-2A042C55D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55EB4-EC26-F444-9D48-1F8DD27E8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0D75F-F036-6448-8938-C79152313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F4F5E-F331-1547-869E-D88B1DD14FAF}"/>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6" name="Footer Placeholder 5">
            <a:extLst>
              <a:ext uri="{FF2B5EF4-FFF2-40B4-BE49-F238E27FC236}">
                <a16:creationId xmlns:a16="http://schemas.microsoft.com/office/drawing/2014/main" id="{FBEDCA62-BBD1-3641-8926-BADA6E9F5E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DB9FFE-285E-2346-BDEB-3F1430712D08}"/>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76431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A914-B6A3-D945-9377-19E451413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027F1-4F5B-7A4C-BA52-AC7082243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FCBA3-EEEA-E24C-B3B2-7A5F867AB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33A39-47DB-6E4E-976A-290CACFB5EB5}"/>
              </a:ext>
            </a:extLst>
          </p:cNvPr>
          <p:cNvSpPr>
            <a:spLocks noGrp="1"/>
          </p:cNvSpPr>
          <p:nvPr>
            <p:ph type="dt" sz="half" idx="10"/>
          </p:nvPr>
        </p:nvSpPr>
        <p:spPr/>
        <p:txBody>
          <a:bodyPr/>
          <a:lstStyle/>
          <a:p>
            <a:fld id="{22330DCC-B597-4465-A21E-9B729218B96C}" type="datetimeFigureOut">
              <a:rPr lang="en-CA" smtClean="0"/>
              <a:t>2021-03-22</a:t>
            </a:fld>
            <a:endParaRPr lang="en-CA"/>
          </a:p>
        </p:txBody>
      </p:sp>
      <p:sp>
        <p:nvSpPr>
          <p:cNvPr id="6" name="Footer Placeholder 5">
            <a:extLst>
              <a:ext uri="{FF2B5EF4-FFF2-40B4-BE49-F238E27FC236}">
                <a16:creationId xmlns:a16="http://schemas.microsoft.com/office/drawing/2014/main" id="{0AC7757C-70CA-5E41-97C9-1921BDF176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7E4653-9477-F14A-B66C-7B681CEAF120}"/>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73812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70D1D-ECAD-0B4E-BA25-FA39612FE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93E369-6B74-E44C-B3E2-509943531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70F84-7D46-A343-BFCF-69C84CC05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0DCC-B597-4465-A21E-9B729218B96C}" type="datetimeFigureOut">
              <a:rPr lang="en-CA" smtClean="0"/>
              <a:t>2021-03-22</a:t>
            </a:fld>
            <a:endParaRPr lang="en-CA"/>
          </a:p>
        </p:txBody>
      </p:sp>
      <p:sp>
        <p:nvSpPr>
          <p:cNvPr id="5" name="Footer Placeholder 4">
            <a:extLst>
              <a:ext uri="{FF2B5EF4-FFF2-40B4-BE49-F238E27FC236}">
                <a16:creationId xmlns:a16="http://schemas.microsoft.com/office/drawing/2014/main" id="{40BAD1D6-E718-0348-B36C-D3B5420B3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500D8B3-5690-C041-8AD4-77F41FDA7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1AA69-E0F1-4276-BC38-2C2A7AB3127E}" type="slidenum">
              <a:rPr lang="en-CA" smtClean="0"/>
              <a:t>‹#›</a:t>
            </a:fld>
            <a:endParaRPr lang="en-CA"/>
          </a:p>
        </p:txBody>
      </p:sp>
    </p:spTree>
    <p:extLst>
      <p:ext uri="{BB962C8B-B14F-4D97-AF65-F5344CB8AC3E}">
        <p14:creationId xmlns:p14="http://schemas.microsoft.com/office/powerpoint/2010/main" val="38299104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pmjs.com/package/cordova-plugin-nativestor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ositronx.io/angular-8-httpclient-http-tutorial-build-consume-restful-api/" TargetMode="External"/><Relationship Id="rId2" Type="http://schemas.openxmlformats.org/officeDocument/2006/relationships/hyperlink" Target="https://www.npmjs.com/package/@ionic-native/sqlite-port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ositronx.io/angular-service-tutorial-with-examp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positronx.io/angular-service-tutorial-with-exampl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ordova.apache.org/docs/en/latest/reference/cordova-plugin-fil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CA" dirty="0"/>
              <a:t>Storage and File API</a:t>
            </a:r>
          </a:p>
        </p:txBody>
      </p:sp>
      <p:sp>
        <p:nvSpPr>
          <p:cNvPr id="3" name="Subtitle 2"/>
          <p:cNvSpPr>
            <a:spLocks noGrp="1"/>
          </p:cNvSpPr>
          <p:nvPr>
            <p:ph type="subTitle" idx="1"/>
          </p:nvPr>
        </p:nvSpPr>
        <p:spPr/>
        <p:txBody>
          <a:bodyPr/>
          <a:lstStyle/>
          <a:p>
            <a:r>
              <a:rPr lang="en-CA" dirty="0"/>
              <a:t>COMP3097 Mobile Web Development</a:t>
            </a:r>
          </a:p>
          <a:p>
            <a:endParaRPr lang="en-CA" dirty="0"/>
          </a:p>
          <a:p>
            <a:r>
              <a:rPr lang="en-CA" dirty="0"/>
              <a:t>Week 10</a:t>
            </a:r>
          </a:p>
        </p:txBody>
      </p:sp>
    </p:spTree>
    <p:extLst>
      <p:ext uri="{BB962C8B-B14F-4D97-AF65-F5344CB8AC3E}">
        <p14:creationId xmlns:p14="http://schemas.microsoft.com/office/powerpoint/2010/main" val="29673373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F517-7C0F-D24E-86F1-FD7F759A0A0B}"/>
              </a:ext>
            </a:extLst>
          </p:cNvPr>
          <p:cNvSpPr>
            <a:spLocks noGrp="1"/>
          </p:cNvSpPr>
          <p:nvPr>
            <p:ph type="title"/>
          </p:nvPr>
        </p:nvSpPr>
        <p:spPr/>
        <p:txBody>
          <a:bodyPr/>
          <a:lstStyle/>
          <a:p>
            <a:r>
              <a:rPr lang="en-US" dirty="0"/>
              <a:t>File – basic functions</a:t>
            </a:r>
          </a:p>
        </p:txBody>
      </p:sp>
      <p:sp>
        <p:nvSpPr>
          <p:cNvPr id="3" name="Content Placeholder 2">
            <a:extLst>
              <a:ext uri="{FF2B5EF4-FFF2-40B4-BE49-F238E27FC236}">
                <a16:creationId xmlns:a16="http://schemas.microsoft.com/office/drawing/2014/main" id="{7F88DD5E-B1B7-334D-8FB5-06E58F41A5F1}"/>
              </a:ext>
            </a:extLst>
          </p:cNvPr>
          <p:cNvSpPr>
            <a:spLocks noGrp="1"/>
          </p:cNvSpPr>
          <p:nvPr>
            <p:ph idx="1"/>
          </p:nvPr>
        </p:nvSpPr>
        <p:spPr/>
        <p:txBody>
          <a:bodyPr>
            <a:normAutofit fontScale="92500"/>
          </a:bodyPr>
          <a:lstStyle/>
          <a:p>
            <a:r>
              <a:rPr lang="en-CA" dirty="0"/>
              <a:t>Get path: </a:t>
            </a:r>
          </a:p>
          <a:p>
            <a:pPr marL="457200" lvl="1" indent="0">
              <a:buNone/>
            </a:pPr>
            <a:r>
              <a:rPr lang="en-CA" i="1" dirty="0">
                <a:latin typeface="Courier" pitchFamily="2" charset="0"/>
              </a:rPr>
              <a:t>	</a:t>
            </a:r>
            <a:r>
              <a:rPr lang="en-CA" i="1" dirty="0" err="1">
                <a:latin typeface="Courier" pitchFamily="2" charset="0"/>
              </a:rPr>
              <a:t>this.file.dataDirectory</a:t>
            </a:r>
            <a:endParaRPr lang="en-CA" i="1" dirty="0">
              <a:latin typeface="Courier" pitchFamily="2" charset="0"/>
            </a:endParaRPr>
          </a:p>
          <a:p>
            <a:r>
              <a:rPr lang="en-CA" i="1" dirty="0"/>
              <a:t>Create file: </a:t>
            </a:r>
          </a:p>
          <a:p>
            <a:pPr marL="0" indent="0">
              <a:buNone/>
            </a:pPr>
            <a:r>
              <a:rPr lang="en-CA" sz="2400" i="1" dirty="0">
                <a:latin typeface="Courier" pitchFamily="2" charset="0"/>
              </a:rPr>
              <a:t>	</a:t>
            </a:r>
            <a:r>
              <a:rPr lang="en-CA" sz="2200" i="1" dirty="0" err="1">
                <a:latin typeface="Courier" pitchFamily="2" charset="0"/>
              </a:rPr>
              <a:t>this.file.createFile</a:t>
            </a:r>
            <a:r>
              <a:rPr lang="en-CA" sz="2200" i="1" dirty="0">
                <a:latin typeface="Courier" pitchFamily="2" charset="0"/>
              </a:rPr>
              <a:t>(this.file.</a:t>
            </a:r>
            <a:r>
              <a:rPr lang="en-CA" sz="2200" i="1" dirty="0" err="1">
                <a:latin typeface="Courier" pitchFamily="2" charset="0"/>
              </a:rPr>
              <a:t>dataDirectory</a:t>
            </a:r>
            <a:r>
              <a:rPr lang="en-CA" sz="2200" i="1" dirty="0">
                <a:latin typeface="Courier" pitchFamily="2" charset="0"/>
              </a:rPr>
              <a:t>,‘filename’, true);</a:t>
            </a:r>
            <a:endParaRPr lang="en-CA" sz="2400" i="1" dirty="0">
              <a:latin typeface="Courier" pitchFamily="2" charset="0"/>
            </a:endParaRPr>
          </a:p>
          <a:p>
            <a:r>
              <a:rPr lang="en-CA" dirty="0"/>
              <a:t>Read as text: </a:t>
            </a:r>
          </a:p>
          <a:p>
            <a:pPr marL="457200" lvl="1" indent="0">
              <a:buNone/>
            </a:pPr>
            <a:r>
              <a:rPr lang="en-CA" i="1" dirty="0" err="1">
                <a:latin typeface="Courier" pitchFamily="2" charset="0"/>
              </a:rPr>
              <a:t>this.file.readAsText</a:t>
            </a:r>
            <a:r>
              <a:rPr lang="en-CA" i="1" dirty="0">
                <a:latin typeface="Courier" pitchFamily="2" charset="0"/>
              </a:rPr>
              <a:t>(</a:t>
            </a:r>
            <a:r>
              <a:rPr lang="en-CA" i="1" dirty="0" err="1">
                <a:latin typeface="Courier" pitchFamily="2" charset="0"/>
              </a:rPr>
              <a:t>this.file.dataDirectory</a:t>
            </a:r>
            <a:r>
              <a:rPr lang="en-CA" i="1" dirty="0">
                <a:latin typeface="Courier" pitchFamily="2" charset="0"/>
              </a:rPr>
              <a:t>, ‘filename’);</a:t>
            </a:r>
          </a:p>
          <a:p>
            <a:r>
              <a:rPr lang="en-CA" dirty="0"/>
              <a:t>Write: </a:t>
            </a:r>
          </a:p>
          <a:p>
            <a:pPr marL="457200" lvl="1" indent="0">
              <a:buNone/>
            </a:pPr>
            <a:r>
              <a:rPr lang="en-CA" i="1" dirty="0" err="1">
                <a:latin typeface="Courier" pitchFamily="2" charset="0"/>
              </a:rPr>
              <a:t>this.file.writeFile</a:t>
            </a:r>
            <a:r>
              <a:rPr lang="en-CA" i="1" dirty="0">
                <a:latin typeface="Courier" pitchFamily="2" charset="0"/>
              </a:rPr>
              <a:t>(</a:t>
            </a:r>
            <a:r>
              <a:rPr lang="en-CA" i="1" dirty="0" err="1">
                <a:latin typeface="Courier" pitchFamily="2" charset="0"/>
              </a:rPr>
              <a:t>this.file.dataDirectory</a:t>
            </a:r>
            <a:r>
              <a:rPr lang="en-CA" i="1" dirty="0">
                <a:latin typeface="Courier" pitchFamily="2" charset="0"/>
              </a:rPr>
              <a:t>, ‘filename’, </a:t>
            </a:r>
            <a:r>
              <a:rPr lang="en-CA" i="1" dirty="0" err="1">
                <a:latin typeface="Courier" pitchFamily="2" charset="0"/>
              </a:rPr>
              <a:t>this.blob</a:t>
            </a:r>
            <a:r>
              <a:rPr lang="en-CA" i="1" dirty="0">
                <a:latin typeface="Courier" pitchFamily="2" charset="0"/>
              </a:rPr>
              <a:t>, {replace: true, append: false});</a:t>
            </a:r>
            <a:br>
              <a:rPr lang="en-CA" dirty="0">
                <a:latin typeface="Courier" pitchFamily="2" charset="0"/>
              </a:rPr>
            </a:br>
            <a:endParaRPr lang="en-US" dirty="0">
              <a:latin typeface="Courier" pitchFamily="2" charset="0"/>
            </a:endParaRPr>
          </a:p>
        </p:txBody>
      </p:sp>
    </p:spTree>
    <p:extLst>
      <p:ext uri="{BB962C8B-B14F-4D97-AF65-F5344CB8AC3E}">
        <p14:creationId xmlns:p14="http://schemas.microsoft.com/office/powerpoint/2010/main" val="285640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6090-98ED-654C-9AE3-578AD19BDF7A}"/>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B2862BA3-FC4B-D340-89AD-EDBFA89C8AE6}"/>
              </a:ext>
            </a:extLst>
          </p:cNvPr>
          <p:cNvSpPr>
            <a:spLocks noGrp="1"/>
          </p:cNvSpPr>
          <p:nvPr>
            <p:ph idx="1"/>
          </p:nvPr>
        </p:nvSpPr>
        <p:spPr/>
        <p:txBody>
          <a:bodyPr/>
          <a:lstStyle/>
          <a:p>
            <a:r>
              <a:rPr lang="en-CA" dirty="0"/>
              <a:t>A tutorial on how to build a file manager</a:t>
            </a:r>
          </a:p>
          <a:p>
            <a:r>
              <a:rPr lang="en-CA" dirty="0"/>
              <a:t>https://</a:t>
            </a:r>
            <a:r>
              <a:rPr lang="en-CA" dirty="0" err="1"/>
              <a:t>www.youtube.com</a:t>
            </a:r>
            <a:r>
              <a:rPr lang="en-CA" dirty="0"/>
              <a:t>/</a:t>
            </a:r>
            <a:r>
              <a:rPr lang="en-CA" dirty="0" err="1"/>
              <a:t>watch?v</a:t>
            </a:r>
            <a:r>
              <a:rPr lang="en-CA" dirty="0"/>
              <a:t>=pDqG3iYDdM0</a:t>
            </a:r>
            <a:endParaRPr lang="en-US" dirty="0"/>
          </a:p>
        </p:txBody>
      </p:sp>
    </p:spTree>
    <p:extLst>
      <p:ext uri="{BB962C8B-B14F-4D97-AF65-F5344CB8AC3E}">
        <p14:creationId xmlns:p14="http://schemas.microsoft.com/office/powerpoint/2010/main" val="133832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Storage</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51797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BD11-2A2E-C14B-8B6D-48B285613345}"/>
              </a:ext>
            </a:extLst>
          </p:cNvPr>
          <p:cNvSpPr>
            <a:spLocks noGrp="1"/>
          </p:cNvSpPr>
          <p:nvPr>
            <p:ph type="title"/>
          </p:nvPr>
        </p:nvSpPr>
        <p:spPr/>
        <p:txBody>
          <a:bodyPr/>
          <a:lstStyle/>
          <a:p>
            <a:r>
              <a:rPr lang="en-US" dirty="0"/>
              <a:t>Installation </a:t>
            </a:r>
          </a:p>
        </p:txBody>
      </p:sp>
      <p:sp>
        <p:nvSpPr>
          <p:cNvPr id="5" name="Content Placeholder 4">
            <a:extLst>
              <a:ext uri="{FF2B5EF4-FFF2-40B4-BE49-F238E27FC236}">
                <a16:creationId xmlns:a16="http://schemas.microsoft.com/office/drawing/2014/main" id="{05DED2D1-08D0-314F-8C9F-D1835887DCD6}"/>
              </a:ext>
            </a:extLst>
          </p:cNvPr>
          <p:cNvSpPr>
            <a:spLocks noGrp="1"/>
          </p:cNvSpPr>
          <p:nvPr>
            <p:ph idx="1"/>
          </p:nvPr>
        </p:nvSpPr>
        <p:spPr/>
        <p:txBody>
          <a:bodyPr/>
          <a:lstStyle/>
          <a:p>
            <a:endParaRPr lang="en-US" dirty="0"/>
          </a:p>
          <a:p>
            <a:r>
              <a:rPr lang="en-CA" dirty="0"/>
              <a:t>Run command to install Cordova’s </a:t>
            </a:r>
            <a:r>
              <a:rPr lang="en-CA" b="1" dirty="0" err="1"/>
              <a:t>nativestorage</a:t>
            </a:r>
            <a:r>
              <a:rPr lang="en-CA" dirty="0"/>
              <a:t> plugin.</a:t>
            </a:r>
            <a:endParaRPr lang="en-US" dirty="0"/>
          </a:p>
          <a:p>
            <a:pPr marL="0" indent="0">
              <a:buNone/>
            </a:pPr>
            <a:r>
              <a:rPr lang="en-US" dirty="0"/>
              <a:t>	ionic </a:t>
            </a:r>
            <a:r>
              <a:rPr lang="en-US" dirty="0" err="1"/>
              <a:t>cordova</a:t>
            </a:r>
            <a:r>
              <a:rPr lang="en-US" dirty="0"/>
              <a:t> plugin add </a:t>
            </a:r>
            <a:r>
              <a:rPr lang="en-US" dirty="0" err="1"/>
              <a:t>cordova</a:t>
            </a:r>
            <a:r>
              <a:rPr lang="en-US" dirty="0"/>
              <a:t>-plugin-</a:t>
            </a:r>
            <a:r>
              <a:rPr lang="en-US" dirty="0" err="1"/>
              <a:t>nativestorage</a:t>
            </a:r>
            <a:endParaRPr lang="en-US" dirty="0"/>
          </a:p>
          <a:p>
            <a:endParaRPr lang="en-US" dirty="0"/>
          </a:p>
          <a:p>
            <a:r>
              <a:rPr lang="en-CA" dirty="0"/>
              <a:t>Run command to install Ionic Native plugin for using Storage feature.</a:t>
            </a:r>
            <a:endParaRPr lang="en-US" dirty="0"/>
          </a:p>
          <a:p>
            <a:pPr marL="0" indent="0">
              <a:buNone/>
            </a:pPr>
            <a:r>
              <a:rPr lang="en-US" dirty="0"/>
              <a:t>	</a:t>
            </a:r>
            <a:r>
              <a:rPr lang="en-US" dirty="0" err="1"/>
              <a:t>npm</a:t>
            </a:r>
            <a:r>
              <a:rPr lang="en-US" dirty="0"/>
              <a:t> install @ionic-native/native-storage</a:t>
            </a:r>
          </a:p>
        </p:txBody>
      </p:sp>
    </p:spTree>
    <p:extLst>
      <p:ext uri="{BB962C8B-B14F-4D97-AF65-F5344CB8AC3E}">
        <p14:creationId xmlns:p14="http://schemas.microsoft.com/office/powerpoint/2010/main" val="82147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BD11-2A2E-C14B-8B6D-48B285613345}"/>
              </a:ext>
            </a:extLst>
          </p:cNvPr>
          <p:cNvSpPr>
            <a:spLocks noGrp="1"/>
          </p:cNvSpPr>
          <p:nvPr>
            <p:ph type="title"/>
          </p:nvPr>
        </p:nvSpPr>
        <p:spPr/>
        <p:txBody>
          <a:bodyPr/>
          <a:lstStyle/>
          <a:p>
            <a:r>
              <a:rPr lang="en-US" dirty="0"/>
              <a:t>Installation </a:t>
            </a:r>
          </a:p>
        </p:txBody>
      </p:sp>
      <p:sp>
        <p:nvSpPr>
          <p:cNvPr id="5" name="Content Placeholder 4">
            <a:extLst>
              <a:ext uri="{FF2B5EF4-FFF2-40B4-BE49-F238E27FC236}">
                <a16:creationId xmlns:a16="http://schemas.microsoft.com/office/drawing/2014/main" id="{05DED2D1-08D0-314F-8C9F-D1835887DCD6}"/>
              </a:ext>
            </a:extLst>
          </p:cNvPr>
          <p:cNvSpPr>
            <a:spLocks noGrp="1"/>
          </p:cNvSpPr>
          <p:nvPr>
            <p:ph idx="1"/>
          </p:nvPr>
        </p:nvSpPr>
        <p:spPr/>
        <p:txBody>
          <a:bodyPr/>
          <a:lstStyle/>
          <a:p>
            <a:r>
              <a:rPr lang="en-CA" dirty="0"/>
              <a:t>To use Native storage plugin throughout the application, Import and register </a:t>
            </a:r>
            <a:r>
              <a:rPr lang="en-CA" b="1" dirty="0" err="1"/>
              <a:t>NativeStorage</a:t>
            </a:r>
            <a:r>
              <a:rPr lang="en-CA" dirty="0"/>
              <a:t> module in </a:t>
            </a:r>
            <a:r>
              <a:rPr lang="en-CA" b="1" dirty="0" err="1"/>
              <a:t>AppModule</a:t>
            </a:r>
            <a:r>
              <a:rPr lang="en-CA" dirty="0"/>
              <a:t>.</a:t>
            </a:r>
            <a:endParaRPr lang="en-US" dirty="0"/>
          </a:p>
        </p:txBody>
      </p:sp>
    </p:spTree>
    <p:extLst>
      <p:ext uri="{BB962C8B-B14F-4D97-AF65-F5344CB8AC3E}">
        <p14:creationId xmlns:p14="http://schemas.microsoft.com/office/powerpoint/2010/main" val="114761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B90-CEED-9746-A11E-B84178E39CBF}"/>
              </a:ext>
            </a:extLst>
          </p:cNvPr>
          <p:cNvSpPr>
            <a:spLocks noGrp="1"/>
          </p:cNvSpPr>
          <p:nvPr>
            <p:ph type="title"/>
          </p:nvPr>
        </p:nvSpPr>
        <p:spPr/>
        <p:txBody>
          <a:bodyPr/>
          <a:lstStyle/>
          <a:p>
            <a:r>
              <a:rPr lang="en-US" dirty="0"/>
              <a:t>Storage in Ionic</a:t>
            </a:r>
          </a:p>
        </p:txBody>
      </p:sp>
      <p:sp>
        <p:nvSpPr>
          <p:cNvPr id="3" name="Content Placeholder 2">
            <a:extLst>
              <a:ext uri="{FF2B5EF4-FFF2-40B4-BE49-F238E27FC236}">
                <a16:creationId xmlns:a16="http://schemas.microsoft.com/office/drawing/2014/main" id="{6C81A140-883D-3041-8386-D669DD4F6928}"/>
              </a:ext>
            </a:extLst>
          </p:cNvPr>
          <p:cNvSpPr>
            <a:spLocks noGrp="1"/>
          </p:cNvSpPr>
          <p:nvPr>
            <p:ph idx="1"/>
          </p:nvPr>
        </p:nvSpPr>
        <p:spPr/>
        <p:txBody>
          <a:bodyPr/>
          <a:lstStyle/>
          <a:p>
            <a:r>
              <a:rPr lang="en-CA" dirty="0"/>
              <a:t>Ionic offers two ways to store data in the storage:</a:t>
            </a:r>
          </a:p>
          <a:p>
            <a:r>
              <a:rPr lang="en-CA" dirty="0"/>
              <a:t>Cordova’s </a:t>
            </a:r>
            <a:r>
              <a:rPr lang="en-CA" dirty="0" err="1"/>
              <a:t>sqlite</a:t>
            </a:r>
            <a:r>
              <a:rPr lang="en-CA" dirty="0"/>
              <a:t> storage plugin is used to save the data in key/value pairs &amp; JSON format, we use </a:t>
            </a:r>
            <a:r>
              <a:rPr lang="en-CA" dirty="0" err="1"/>
              <a:t>Ionic’s</a:t>
            </a:r>
            <a:r>
              <a:rPr lang="en-CA" dirty="0"/>
              <a:t> storage module with Cordova’s </a:t>
            </a:r>
            <a:r>
              <a:rPr lang="en-CA" b="1" dirty="0" err="1"/>
              <a:t>cordova</a:t>
            </a:r>
            <a:r>
              <a:rPr lang="en-CA" b="1" dirty="0"/>
              <a:t>-</a:t>
            </a:r>
            <a:r>
              <a:rPr lang="en-CA" b="1" dirty="0" err="1"/>
              <a:t>sqlite</a:t>
            </a:r>
            <a:r>
              <a:rPr lang="en-CA" b="1" dirty="0"/>
              <a:t>-storage</a:t>
            </a:r>
            <a:r>
              <a:rPr lang="en-CA" dirty="0"/>
              <a:t> plugin.</a:t>
            </a:r>
          </a:p>
          <a:p>
            <a:r>
              <a:rPr lang="en-CA" dirty="0"/>
              <a:t>In </a:t>
            </a:r>
            <a:r>
              <a:rPr lang="en-CA" b="1" dirty="0"/>
              <a:t>SQLite in Ionic 4</a:t>
            </a:r>
            <a:r>
              <a:rPr lang="en-CA" dirty="0"/>
              <a:t> is used for native apps that work on mobile devices. The </a:t>
            </a:r>
            <a:r>
              <a:rPr lang="en-CA" dirty="0" err="1"/>
              <a:t>localStorage</a:t>
            </a:r>
            <a:r>
              <a:rPr lang="en-CA" dirty="0"/>
              <a:t> or </a:t>
            </a:r>
            <a:r>
              <a:rPr lang="en-CA" dirty="0" err="1"/>
              <a:t>IndexedDB</a:t>
            </a:r>
            <a:r>
              <a:rPr lang="en-CA" dirty="0"/>
              <a:t> is used to store data in Progressive Web apps and simply works on the browser. However, the best method is chosen depending on your platform and requirements</a:t>
            </a:r>
          </a:p>
          <a:p>
            <a:endParaRPr lang="en-US" dirty="0"/>
          </a:p>
        </p:txBody>
      </p:sp>
    </p:spTree>
    <p:extLst>
      <p:ext uri="{BB962C8B-B14F-4D97-AF65-F5344CB8AC3E}">
        <p14:creationId xmlns:p14="http://schemas.microsoft.com/office/powerpoint/2010/main" val="420626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B14B-47C4-AE49-A255-996C469D9348}"/>
              </a:ext>
            </a:extLst>
          </p:cNvPr>
          <p:cNvSpPr>
            <a:spLocks noGrp="1"/>
          </p:cNvSpPr>
          <p:nvPr>
            <p:ph type="title"/>
          </p:nvPr>
        </p:nvSpPr>
        <p:spPr/>
        <p:txBody>
          <a:bodyPr/>
          <a:lstStyle/>
          <a:p>
            <a:r>
              <a:rPr lang="en-US" dirty="0"/>
              <a:t>Cordova native storage</a:t>
            </a:r>
          </a:p>
        </p:txBody>
      </p:sp>
      <p:sp>
        <p:nvSpPr>
          <p:cNvPr id="3" name="Content Placeholder 2">
            <a:extLst>
              <a:ext uri="{FF2B5EF4-FFF2-40B4-BE49-F238E27FC236}">
                <a16:creationId xmlns:a16="http://schemas.microsoft.com/office/drawing/2014/main" id="{23DF8F4A-8B40-E549-B35A-AC9556A1CCB6}"/>
              </a:ext>
            </a:extLst>
          </p:cNvPr>
          <p:cNvSpPr>
            <a:spLocks noGrp="1"/>
          </p:cNvSpPr>
          <p:nvPr>
            <p:ph idx="1"/>
          </p:nvPr>
        </p:nvSpPr>
        <p:spPr/>
        <p:txBody>
          <a:bodyPr/>
          <a:lstStyle/>
          <a:p>
            <a:r>
              <a:rPr lang="en-CA" dirty="0"/>
              <a:t>Cordova’s </a:t>
            </a:r>
            <a:r>
              <a:rPr lang="en-CA" b="1" dirty="0" err="1"/>
              <a:t>cordova</a:t>
            </a:r>
            <a:r>
              <a:rPr lang="en-CA" b="1" dirty="0"/>
              <a:t>-plugin-</a:t>
            </a:r>
            <a:r>
              <a:rPr lang="en-CA" b="1" dirty="0" err="1"/>
              <a:t>nativestorage</a:t>
            </a:r>
            <a:r>
              <a:rPr lang="en-CA" dirty="0"/>
              <a:t> plugin provides faster and more data storage. It is suitable for Native storage for iOS, Android, and Windows.</a:t>
            </a:r>
          </a:p>
          <a:p>
            <a:r>
              <a:rPr lang="en-CA" dirty="0"/>
              <a:t>In this tutorial, we will learn to work with Cordova’s Native storage with the </a:t>
            </a:r>
            <a:r>
              <a:rPr lang="en-CA" dirty="0">
                <a:hlinkClick r:id="rId2"/>
              </a:rPr>
              <a:t>cordova-plugin-nativestorage</a:t>
            </a:r>
            <a:r>
              <a:rPr lang="en-CA" dirty="0"/>
              <a:t> plugin.</a:t>
            </a:r>
          </a:p>
          <a:p>
            <a:r>
              <a:rPr lang="en-CA" dirty="0"/>
              <a:t>Let’s begin installing Ionic/Angular project, Run the following command to create a new Ionic application.</a:t>
            </a:r>
          </a:p>
          <a:p>
            <a:r>
              <a:rPr lang="en-CA" dirty="0"/>
              <a:t>To access Native Storage methods, we need to Import the </a:t>
            </a:r>
            <a:r>
              <a:rPr lang="en-CA" b="1" dirty="0" err="1"/>
              <a:t>NativeStorage</a:t>
            </a:r>
            <a:r>
              <a:rPr lang="en-CA" dirty="0"/>
              <a:t> plugin in the home template and inject it in the </a:t>
            </a:r>
            <a:r>
              <a:rPr lang="en-CA" b="1" dirty="0"/>
              <a:t>constructor</a:t>
            </a:r>
            <a:r>
              <a:rPr lang="en-CA" dirty="0"/>
              <a:t>.</a:t>
            </a:r>
          </a:p>
          <a:p>
            <a:endParaRPr lang="en-US" dirty="0"/>
          </a:p>
        </p:txBody>
      </p:sp>
    </p:spTree>
    <p:extLst>
      <p:ext uri="{BB962C8B-B14F-4D97-AF65-F5344CB8AC3E}">
        <p14:creationId xmlns:p14="http://schemas.microsoft.com/office/powerpoint/2010/main" val="302046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91C2-39D8-8342-8A87-3ED56F08BAE3}"/>
              </a:ext>
            </a:extLst>
          </p:cNvPr>
          <p:cNvSpPr>
            <a:spLocks noGrp="1"/>
          </p:cNvSpPr>
          <p:nvPr>
            <p:ph type="title"/>
          </p:nvPr>
        </p:nvSpPr>
        <p:spPr/>
        <p:txBody>
          <a:bodyPr/>
          <a:lstStyle/>
          <a:p>
            <a:r>
              <a:rPr lang="en-US" dirty="0"/>
              <a:t>Cordova native storage</a:t>
            </a:r>
          </a:p>
        </p:txBody>
      </p:sp>
      <p:sp>
        <p:nvSpPr>
          <p:cNvPr id="3" name="Content Placeholder 2">
            <a:extLst>
              <a:ext uri="{FF2B5EF4-FFF2-40B4-BE49-F238E27FC236}">
                <a16:creationId xmlns:a16="http://schemas.microsoft.com/office/drawing/2014/main" id="{24A17D44-7CC0-AB49-9B13-8A7C3F1725B6}"/>
              </a:ext>
            </a:extLst>
          </p:cNvPr>
          <p:cNvSpPr>
            <a:spLocks noGrp="1"/>
          </p:cNvSpPr>
          <p:nvPr>
            <p:ph idx="1"/>
          </p:nvPr>
        </p:nvSpPr>
        <p:spPr>
          <a:xfrm>
            <a:off x="838200" y="1825624"/>
            <a:ext cx="10515600" cy="4867783"/>
          </a:xfrm>
        </p:spPr>
        <p:txBody>
          <a:bodyPr>
            <a:normAutofit/>
          </a:bodyPr>
          <a:lstStyle/>
          <a:p>
            <a:pPr marL="0" indent="0">
              <a:buNone/>
            </a:pPr>
            <a:r>
              <a:rPr lang="en-US" sz="1600" dirty="0">
                <a:latin typeface="Courier" pitchFamily="2" charset="0"/>
              </a:rPr>
              <a:t>import { Component } from '@angular/core';</a:t>
            </a:r>
          </a:p>
          <a:p>
            <a:pPr marL="0" indent="0">
              <a:buNone/>
            </a:pPr>
            <a:r>
              <a:rPr lang="en-US" sz="1600" dirty="0">
                <a:latin typeface="Courier" pitchFamily="2" charset="0"/>
              </a:rPr>
              <a:t>import { </a:t>
            </a:r>
            <a:r>
              <a:rPr lang="en-US" sz="1600" dirty="0" err="1">
                <a:latin typeface="Courier" pitchFamily="2" charset="0"/>
              </a:rPr>
              <a:t>NativeStorage</a:t>
            </a:r>
            <a:r>
              <a:rPr lang="en-US" sz="1600" dirty="0">
                <a:latin typeface="Courier" pitchFamily="2" charset="0"/>
              </a:rPr>
              <a:t> } from '@ionic-native/native-storage/</a:t>
            </a:r>
            <a:r>
              <a:rPr lang="en-US" sz="1600" dirty="0" err="1">
                <a:latin typeface="Courier" pitchFamily="2" charset="0"/>
              </a:rPr>
              <a:t>ngx</a:t>
            </a:r>
            <a:r>
              <a:rPr lang="en-US" sz="1600" dirty="0">
                <a:latin typeface="Courier" pitchFamily="2" charset="0"/>
              </a:rPr>
              <a:t>';</a:t>
            </a:r>
          </a:p>
          <a:p>
            <a:pPr marL="0" indent="0">
              <a:buNone/>
            </a:pPr>
            <a:endParaRPr lang="en-US" sz="1600" dirty="0">
              <a:latin typeface="Courier" pitchFamily="2" charset="0"/>
            </a:endParaRPr>
          </a:p>
          <a:p>
            <a:pPr marL="0" indent="0">
              <a:buNone/>
            </a:pPr>
            <a:r>
              <a:rPr lang="en-US" sz="1600" dirty="0">
                <a:latin typeface="Courier" pitchFamily="2" charset="0"/>
              </a:rPr>
              <a:t>@Component({</a:t>
            </a:r>
          </a:p>
          <a:p>
            <a:pPr marL="0" indent="0">
              <a:buNone/>
            </a:pPr>
            <a:r>
              <a:rPr lang="en-US" sz="1600" dirty="0">
                <a:latin typeface="Courier" pitchFamily="2" charset="0"/>
              </a:rPr>
              <a:t>  selector: 'app-home',</a:t>
            </a:r>
          </a:p>
          <a:p>
            <a:pPr marL="0" indent="0">
              <a:buNone/>
            </a:pPr>
            <a:r>
              <a:rPr lang="en-US" sz="1600" dirty="0">
                <a:latin typeface="Courier" pitchFamily="2" charset="0"/>
              </a:rPr>
              <a:t>  </a:t>
            </a:r>
            <a:r>
              <a:rPr lang="en-US" sz="1600" dirty="0" err="1">
                <a:latin typeface="Courier" pitchFamily="2" charset="0"/>
              </a:rPr>
              <a:t>templateUrl</a:t>
            </a:r>
            <a:r>
              <a:rPr lang="en-US" sz="1600" dirty="0">
                <a:latin typeface="Courier" pitchFamily="2" charset="0"/>
              </a:rPr>
              <a:t>: '</a:t>
            </a:r>
            <a:r>
              <a:rPr lang="en-US" sz="1600" dirty="0" err="1">
                <a:latin typeface="Courier" pitchFamily="2" charset="0"/>
              </a:rPr>
              <a:t>home.page.html</a:t>
            </a:r>
            <a:r>
              <a:rPr lang="en-US" sz="1600" dirty="0">
                <a:latin typeface="Courier" pitchFamily="2" charset="0"/>
              </a:rPr>
              <a:t>',</a:t>
            </a:r>
          </a:p>
          <a:p>
            <a:pPr marL="0" indent="0">
              <a:buNone/>
            </a:pPr>
            <a:r>
              <a:rPr lang="en-US" sz="1600" dirty="0">
                <a:latin typeface="Courier" pitchFamily="2" charset="0"/>
              </a:rPr>
              <a:t>  </a:t>
            </a:r>
            <a:r>
              <a:rPr lang="en-US" sz="1600" dirty="0" err="1">
                <a:latin typeface="Courier" pitchFamily="2" charset="0"/>
              </a:rPr>
              <a:t>styleUrls</a:t>
            </a:r>
            <a:r>
              <a:rPr lang="en-US" sz="1600" dirty="0">
                <a:latin typeface="Courier" pitchFamily="2" charset="0"/>
              </a:rPr>
              <a:t>: ['</a:t>
            </a:r>
            <a:r>
              <a:rPr lang="en-US" sz="1600" dirty="0" err="1">
                <a:latin typeface="Courier" pitchFamily="2" charset="0"/>
              </a:rPr>
              <a:t>home.page.scss</a:t>
            </a:r>
            <a:r>
              <a:rPr lang="en-US" sz="1600" dirty="0">
                <a:latin typeface="Courier" pitchFamily="2" charset="0"/>
              </a:rPr>
              <a:t>'],</a:t>
            </a:r>
          </a:p>
          <a:p>
            <a:pPr marL="0" indent="0">
              <a:buNone/>
            </a:pPr>
            <a:r>
              <a:rPr lang="en-US" sz="1600" dirty="0">
                <a:latin typeface="Courier" pitchFamily="2" charset="0"/>
              </a:rPr>
              <a:t>})</a:t>
            </a:r>
          </a:p>
          <a:p>
            <a:pPr marL="0" indent="0">
              <a:buNone/>
            </a:pPr>
            <a:endParaRPr lang="en-US" sz="1600" dirty="0">
              <a:latin typeface="Courier" pitchFamily="2" charset="0"/>
            </a:endParaRPr>
          </a:p>
          <a:p>
            <a:pPr marL="0" indent="0">
              <a:buNone/>
            </a:pPr>
            <a:r>
              <a:rPr lang="en-US" sz="1600" dirty="0">
                <a:latin typeface="Courier" pitchFamily="2" charset="0"/>
              </a:rPr>
              <a:t>export class </a:t>
            </a:r>
            <a:r>
              <a:rPr lang="en-US" sz="1600" dirty="0" err="1">
                <a:latin typeface="Courier" pitchFamily="2" charset="0"/>
              </a:rPr>
              <a:t>HomePage</a:t>
            </a:r>
            <a:r>
              <a:rPr lang="en-US" sz="1600" dirty="0">
                <a:latin typeface="Courier" pitchFamily="2" charset="0"/>
              </a:rPr>
              <a:t> {</a:t>
            </a:r>
          </a:p>
          <a:p>
            <a:pPr marL="0" indent="0">
              <a:buNone/>
            </a:pPr>
            <a:endParaRPr lang="en-US" sz="1600" dirty="0">
              <a:latin typeface="Courier" pitchFamily="2" charset="0"/>
            </a:endParaRPr>
          </a:p>
          <a:p>
            <a:pPr marL="0" indent="0">
              <a:buNone/>
            </a:pPr>
            <a:r>
              <a:rPr lang="en-US" sz="1600" dirty="0">
                <a:latin typeface="Courier" pitchFamily="2" charset="0"/>
              </a:rPr>
              <a:t>  constructor(private </a:t>
            </a:r>
            <a:r>
              <a:rPr lang="en-US" sz="1600" dirty="0" err="1">
                <a:latin typeface="Courier" pitchFamily="2" charset="0"/>
              </a:rPr>
              <a:t>nativeStorage</a:t>
            </a:r>
            <a:r>
              <a:rPr lang="en-US" sz="1600" dirty="0">
                <a:latin typeface="Courier" pitchFamily="2" charset="0"/>
              </a:rPr>
              <a:t>: </a:t>
            </a:r>
            <a:r>
              <a:rPr lang="en-US" sz="1600" dirty="0" err="1">
                <a:latin typeface="Courier" pitchFamily="2" charset="0"/>
              </a:rPr>
              <a:t>NativeStorage</a:t>
            </a:r>
            <a:r>
              <a:rPr lang="en-US" sz="1600" dirty="0">
                <a:latin typeface="Courier" pitchFamily="2" charset="0"/>
              </a:rPr>
              <a:t>) { }</a:t>
            </a:r>
          </a:p>
          <a:p>
            <a:pPr marL="0" indent="0">
              <a:buNone/>
            </a:pPr>
            <a:endParaRPr lang="en-US" sz="1600" dirty="0">
              <a:latin typeface="Courier" pitchFamily="2" charset="0"/>
            </a:endParaRPr>
          </a:p>
          <a:p>
            <a:pPr marL="0" indent="0">
              <a:buNone/>
            </a:pPr>
            <a:r>
              <a:rPr lang="en-US" sz="1600" dirty="0">
                <a:latin typeface="Courier" pitchFamily="2" charset="0"/>
              </a:rPr>
              <a:t>}</a:t>
            </a:r>
          </a:p>
          <a:p>
            <a:pPr marL="0" indent="0">
              <a:buNone/>
            </a:pPr>
            <a:endParaRPr lang="en-US" sz="1600" dirty="0">
              <a:latin typeface="Courier" pitchFamily="2" charset="0"/>
            </a:endParaRPr>
          </a:p>
        </p:txBody>
      </p:sp>
    </p:spTree>
    <p:extLst>
      <p:ext uri="{BB962C8B-B14F-4D97-AF65-F5344CB8AC3E}">
        <p14:creationId xmlns:p14="http://schemas.microsoft.com/office/powerpoint/2010/main" val="1564827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7E51-5678-274A-B930-6EBFBE7DEDAA}"/>
              </a:ext>
            </a:extLst>
          </p:cNvPr>
          <p:cNvSpPr>
            <a:spLocks noGrp="1"/>
          </p:cNvSpPr>
          <p:nvPr>
            <p:ph type="title"/>
          </p:nvPr>
        </p:nvSpPr>
        <p:spPr/>
        <p:txBody>
          <a:bodyPr/>
          <a:lstStyle/>
          <a:p>
            <a:r>
              <a:rPr lang="en-US" dirty="0"/>
              <a:t>Accessing Storage Methods – set values</a:t>
            </a:r>
          </a:p>
        </p:txBody>
      </p:sp>
      <p:sp>
        <p:nvSpPr>
          <p:cNvPr id="3" name="Content Placeholder 2">
            <a:extLst>
              <a:ext uri="{FF2B5EF4-FFF2-40B4-BE49-F238E27FC236}">
                <a16:creationId xmlns:a16="http://schemas.microsoft.com/office/drawing/2014/main" id="{5569580B-1966-3A4F-8AF0-0F086284F1F9}"/>
              </a:ext>
            </a:extLst>
          </p:cNvPr>
          <p:cNvSpPr>
            <a:spLocks noGrp="1"/>
          </p:cNvSpPr>
          <p:nvPr>
            <p:ph idx="1"/>
          </p:nvPr>
        </p:nvSpPr>
        <p:spPr/>
        <p:txBody>
          <a:bodyPr/>
          <a:lstStyle/>
          <a:p>
            <a:r>
              <a:rPr lang="en-CA" dirty="0"/>
              <a:t>Now we can quickly get and set the data with the help of Native Storage methods.</a:t>
            </a:r>
          </a:p>
          <a:p>
            <a:pPr marL="0" indent="0">
              <a:buNone/>
            </a:pPr>
            <a:endParaRPr lang="en-CA" b="1" dirty="0"/>
          </a:p>
          <a:p>
            <a:pPr marL="0" indent="0">
              <a:buNone/>
            </a:pPr>
            <a:r>
              <a:rPr lang="en-CA" b="1" dirty="0"/>
              <a:t>Storing values</a:t>
            </a:r>
          </a:p>
          <a:p>
            <a:r>
              <a:rPr lang="en-CA" dirty="0"/>
              <a:t>Let’s start setting up some data in the local storage using the </a:t>
            </a:r>
            <a:r>
              <a:rPr lang="en-CA" dirty="0" err="1"/>
              <a:t>nativeStorage</a:t>
            </a:r>
            <a:r>
              <a:rPr lang="en-CA" dirty="0"/>
              <a:t> </a:t>
            </a:r>
            <a:r>
              <a:rPr lang="en-CA" dirty="0" err="1"/>
              <a:t>setItem</a:t>
            </a:r>
            <a:r>
              <a:rPr lang="en-CA" dirty="0"/>
              <a:t> method.</a:t>
            </a:r>
          </a:p>
          <a:p>
            <a:r>
              <a:rPr lang="en-CA" dirty="0"/>
              <a:t>To store value in local storage.</a:t>
            </a:r>
          </a:p>
          <a:p>
            <a:pPr marL="0" indent="0">
              <a:buNone/>
            </a:pPr>
            <a:r>
              <a:rPr lang="en-US" dirty="0" err="1">
                <a:latin typeface="Courier" pitchFamily="2" charset="0"/>
              </a:rPr>
              <a:t>setItem</a:t>
            </a:r>
            <a:r>
              <a:rPr lang="en-US" dirty="0">
                <a:latin typeface="Courier" pitchFamily="2" charset="0"/>
              </a:rPr>
              <a:t>(</a:t>
            </a:r>
            <a:r>
              <a:rPr lang="en-US" dirty="0" err="1">
                <a:latin typeface="Courier" pitchFamily="2" charset="0"/>
              </a:rPr>
              <a:t>storageRef</a:t>
            </a:r>
            <a:r>
              <a:rPr lang="en-US" dirty="0">
                <a:latin typeface="Courier" pitchFamily="2" charset="0"/>
              </a:rPr>
              <a:t>: string, value: any)</a:t>
            </a:r>
          </a:p>
        </p:txBody>
      </p:sp>
    </p:spTree>
    <p:extLst>
      <p:ext uri="{BB962C8B-B14F-4D97-AF65-F5344CB8AC3E}">
        <p14:creationId xmlns:p14="http://schemas.microsoft.com/office/powerpoint/2010/main" val="423124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7E51-5678-274A-B930-6EBFBE7DEDAA}"/>
              </a:ext>
            </a:extLst>
          </p:cNvPr>
          <p:cNvSpPr>
            <a:spLocks noGrp="1"/>
          </p:cNvSpPr>
          <p:nvPr>
            <p:ph type="title"/>
          </p:nvPr>
        </p:nvSpPr>
        <p:spPr/>
        <p:txBody>
          <a:bodyPr/>
          <a:lstStyle/>
          <a:p>
            <a:r>
              <a:rPr lang="en-US" dirty="0"/>
              <a:t>Accessing Storage Methods – set values</a:t>
            </a:r>
          </a:p>
        </p:txBody>
      </p:sp>
      <p:sp>
        <p:nvSpPr>
          <p:cNvPr id="3" name="Content Placeholder 2">
            <a:extLst>
              <a:ext uri="{FF2B5EF4-FFF2-40B4-BE49-F238E27FC236}">
                <a16:creationId xmlns:a16="http://schemas.microsoft.com/office/drawing/2014/main" id="{5569580B-1966-3A4F-8AF0-0F086284F1F9}"/>
              </a:ext>
            </a:extLst>
          </p:cNvPr>
          <p:cNvSpPr>
            <a:spLocks noGrp="1"/>
          </p:cNvSpPr>
          <p:nvPr>
            <p:ph idx="1"/>
          </p:nvPr>
        </p:nvSpPr>
        <p:spPr/>
        <p:txBody>
          <a:bodyPr/>
          <a:lstStyle/>
          <a:p>
            <a:pPr marL="0" indent="0">
              <a:buNone/>
            </a:pPr>
            <a:r>
              <a:rPr lang="en-CA" dirty="0" err="1">
                <a:latin typeface="Courier" pitchFamily="2" charset="0"/>
              </a:rPr>
              <a:t>this.nativeStorage.setItem</a:t>
            </a:r>
            <a:r>
              <a:rPr lang="en-CA" dirty="0">
                <a:latin typeface="Courier" pitchFamily="2" charset="0"/>
              </a:rPr>
              <a:t>('</a:t>
            </a:r>
            <a:r>
              <a:rPr lang="en-CA" dirty="0" err="1">
                <a:latin typeface="Courier" pitchFamily="2" charset="0"/>
              </a:rPr>
              <a:t>myitem</a:t>
            </a:r>
            <a:r>
              <a:rPr lang="en-CA" dirty="0">
                <a:latin typeface="Courier" pitchFamily="2" charset="0"/>
              </a:rPr>
              <a:t>', {property: 'value', </a:t>
            </a:r>
            <a:r>
              <a:rPr lang="en-CA" dirty="0" err="1">
                <a:latin typeface="Courier" pitchFamily="2" charset="0"/>
              </a:rPr>
              <a:t>anotherProperty</a:t>
            </a:r>
            <a:r>
              <a:rPr lang="en-CA" dirty="0">
                <a:latin typeface="Courier" pitchFamily="2" charset="0"/>
              </a:rPr>
              <a:t>: '</a:t>
            </a:r>
            <a:r>
              <a:rPr lang="en-CA" dirty="0" err="1">
                <a:latin typeface="Courier" pitchFamily="2" charset="0"/>
              </a:rPr>
              <a:t>anotherValue</a:t>
            </a:r>
            <a:r>
              <a:rPr lang="en-CA" dirty="0">
                <a:latin typeface="Courier" pitchFamily="2" charset="0"/>
              </a:rPr>
              <a:t>'})</a:t>
            </a:r>
          </a:p>
          <a:p>
            <a:pPr marL="0" indent="0">
              <a:buNone/>
            </a:pPr>
            <a:r>
              <a:rPr lang="en-CA" dirty="0">
                <a:latin typeface="Courier" pitchFamily="2" charset="0"/>
              </a:rPr>
              <a:t>  .then(</a:t>
            </a:r>
          </a:p>
          <a:p>
            <a:pPr marL="0" indent="0">
              <a:buNone/>
            </a:pPr>
            <a:r>
              <a:rPr lang="en-CA" dirty="0">
                <a:latin typeface="Courier" pitchFamily="2" charset="0"/>
              </a:rPr>
              <a:t>    () =&gt; </a:t>
            </a:r>
            <a:r>
              <a:rPr lang="en-CA" dirty="0" err="1">
                <a:latin typeface="Courier" pitchFamily="2" charset="0"/>
              </a:rPr>
              <a:t>console.log</a:t>
            </a:r>
            <a:r>
              <a:rPr lang="en-CA" dirty="0">
                <a:latin typeface="Courier" pitchFamily="2" charset="0"/>
              </a:rPr>
              <a:t>('Stored item!'),</a:t>
            </a:r>
          </a:p>
          <a:p>
            <a:pPr marL="0" indent="0">
              <a:buNone/>
            </a:pPr>
            <a:r>
              <a:rPr lang="en-CA" dirty="0">
                <a:latin typeface="Courier" pitchFamily="2" charset="0"/>
              </a:rPr>
              <a:t>    error =&gt; </a:t>
            </a:r>
            <a:r>
              <a:rPr lang="en-CA" dirty="0" err="1">
                <a:latin typeface="Courier" pitchFamily="2" charset="0"/>
              </a:rPr>
              <a:t>console.error</a:t>
            </a:r>
            <a:r>
              <a:rPr lang="en-CA" dirty="0">
                <a:latin typeface="Courier" pitchFamily="2" charset="0"/>
              </a:rPr>
              <a:t>('Error storing item', error)</a:t>
            </a:r>
          </a:p>
          <a:p>
            <a:pPr marL="0" indent="0">
              <a:buNone/>
            </a:pPr>
            <a:r>
              <a:rPr lang="en-CA" dirty="0">
                <a:latin typeface="Courier" pitchFamily="2" charset="0"/>
              </a:rPr>
              <a:t>  );</a:t>
            </a:r>
            <a:endParaRPr lang="en-US" dirty="0">
              <a:latin typeface="Courier" pitchFamily="2" charset="0"/>
            </a:endParaRPr>
          </a:p>
        </p:txBody>
      </p:sp>
    </p:spTree>
    <p:extLst>
      <p:ext uri="{BB962C8B-B14F-4D97-AF65-F5344CB8AC3E}">
        <p14:creationId xmlns:p14="http://schemas.microsoft.com/office/powerpoint/2010/main" val="160514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This week</a:t>
            </a:r>
          </a:p>
        </p:txBody>
      </p:sp>
      <p:sp>
        <p:nvSpPr>
          <p:cNvPr id="3" name="Content Placeholder 2"/>
          <p:cNvSpPr>
            <a:spLocks noGrp="1"/>
          </p:cNvSpPr>
          <p:nvPr>
            <p:ph sz="half" idx="1"/>
          </p:nvPr>
        </p:nvSpPr>
        <p:spPr>
          <a:xfrm>
            <a:off x="838199" y="1825625"/>
            <a:ext cx="10515599" cy="4351338"/>
          </a:xfrm>
        </p:spPr>
        <p:txBody>
          <a:bodyPr>
            <a:normAutofit/>
          </a:bodyPr>
          <a:lstStyle/>
          <a:p>
            <a:pPr lvl="0">
              <a:lnSpc>
                <a:spcPct val="150000"/>
              </a:lnSpc>
            </a:pPr>
            <a:r>
              <a:rPr lang="en-CA" dirty="0"/>
              <a:t> File API </a:t>
            </a:r>
          </a:p>
          <a:p>
            <a:pPr lvl="0">
              <a:lnSpc>
                <a:spcPct val="150000"/>
              </a:lnSpc>
            </a:pPr>
            <a:r>
              <a:rPr lang="en-CA" dirty="0"/>
              <a:t>Storage Local storage</a:t>
            </a:r>
          </a:p>
          <a:p>
            <a:pPr lvl="0">
              <a:lnSpc>
                <a:spcPct val="150000"/>
              </a:lnSpc>
            </a:pPr>
            <a:r>
              <a:rPr lang="en-CA" dirty="0"/>
              <a:t>SQLite</a:t>
            </a:r>
          </a:p>
          <a:p>
            <a:pPr lvl="0">
              <a:lnSpc>
                <a:spcPct val="150000"/>
              </a:lnSpc>
            </a:pPr>
            <a:endParaRPr lang="en-CA" dirty="0"/>
          </a:p>
        </p:txBody>
      </p:sp>
    </p:spTree>
    <p:extLst>
      <p:ext uri="{BB962C8B-B14F-4D97-AF65-F5344CB8AC3E}">
        <p14:creationId xmlns:p14="http://schemas.microsoft.com/office/powerpoint/2010/main" val="354955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AC-4E17-3F4B-BC53-AEDAA77435F0}"/>
              </a:ext>
            </a:extLst>
          </p:cNvPr>
          <p:cNvSpPr>
            <a:spLocks noGrp="1"/>
          </p:cNvSpPr>
          <p:nvPr>
            <p:ph type="title"/>
          </p:nvPr>
        </p:nvSpPr>
        <p:spPr/>
        <p:txBody>
          <a:bodyPr/>
          <a:lstStyle/>
          <a:p>
            <a:r>
              <a:rPr lang="en-US" dirty="0"/>
              <a:t>Accessing Storage Methods – get values</a:t>
            </a:r>
          </a:p>
        </p:txBody>
      </p:sp>
      <p:sp>
        <p:nvSpPr>
          <p:cNvPr id="3" name="Content Placeholder 2">
            <a:extLst>
              <a:ext uri="{FF2B5EF4-FFF2-40B4-BE49-F238E27FC236}">
                <a16:creationId xmlns:a16="http://schemas.microsoft.com/office/drawing/2014/main" id="{B8602906-9AD9-6D43-BA33-230FACD7AC65}"/>
              </a:ext>
            </a:extLst>
          </p:cNvPr>
          <p:cNvSpPr>
            <a:spLocks noGrp="1"/>
          </p:cNvSpPr>
          <p:nvPr>
            <p:ph idx="1"/>
          </p:nvPr>
        </p:nvSpPr>
        <p:spPr/>
        <p:txBody>
          <a:bodyPr/>
          <a:lstStyle/>
          <a:p>
            <a:r>
              <a:rPr lang="en-CA" dirty="0"/>
              <a:t>Let’s start retrieving data from the local storage using the </a:t>
            </a:r>
            <a:r>
              <a:rPr lang="en-CA" dirty="0" err="1"/>
              <a:t>nativeStorage</a:t>
            </a:r>
            <a:r>
              <a:rPr lang="en-CA" dirty="0"/>
              <a:t> </a:t>
            </a:r>
            <a:r>
              <a:rPr lang="en-CA" b="1" dirty="0" err="1"/>
              <a:t>getItem</a:t>
            </a:r>
            <a:r>
              <a:rPr lang="en-CA" dirty="0"/>
              <a:t> method.</a:t>
            </a:r>
          </a:p>
          <a:p>
            <a:endParaRPr lang="en-CA" dirty="0"/>
          </a:p>
          <a:p>
            <a:r>
              <a:rPr lang="en-CA" dirty="0"/>
              <a:t>To get value from local storage.</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getItem</a:t>
            </a:r>
            <a:r>
              <a:rPr lang="en-US" dirty="0">
                <a:latin typeface="Courier" pitchFamily="2" charset="0"/>
              </a:rPr>
              <a:t>(</a:t>
            </a:r>
            <a:r>
              <a:rPr lang="en-US" dirty="0" err="1">
                <a:latin typeface="Courier" pitchFamily="2" charset="0"/>
              </a:rPr>
              <a:t>storageRef</a:t>
            </a:r>
            <a:r>
              <a:rPr lang="en-US" dirty="0">
                <a:latin typeface="Courier" pitchFamily="2" charset="0"/>
              </a:rPr>
              <a:t>: string, value: any)</a:t>
            </a:r>
          </a:p>
        </p:txBody>
      </p:sp>
    </p:spTree>
    <p:extLst>
      <p:ext uri="{BB962C8B-B14F-4D97-AF65-F5344CB8AC3E}">
        <p14:creationId xmlns:p14="http://schemas.microsoft.com/office/powerpoint/2010/main" val="1605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AC-4E17-3F4B-BC53-AEDAA77435F0}"/>
              </a:ext>
            </a:extLst>
          </p:cNvPr>
          <p:cNvSpPr>
            <a:spLocks noGrp="1"/>
          </p:cNvSpPr>
          <p:nvPr>
            <p:ph type="title"/>
          </p:nvPr>
        </p:nvSpPr>
        <p:spPr/>
        <p:txBody>
          <a:bodyPr/>
          <a:lstStyle/>
          <a:p>
            <a:r>
              <a:rPr lang="en-US" dirty="0"/>
              <a:t>Accessing Storage Methods – get values</a:t>
            </a:r>
          </a:p>
        </p:txBody>
      </p:sp>
      <p:sp>
        <p:nvSpPr>
          <p:cNvPr id="3" name="Content Placeholder 2">
            <a:extLst>
              <a:ext uri="{FF2B5EF4-FFF2-40B4-BE49-F238E27FC236}">
                <a16:creationId xmlns:a16="http://schemas.microsoft.com/office/drawing/2014/main" id="{B8602906-9AD9-6D43-BA33-230FACD7AC65}"/>
              </a:ext>
            </a:extLst>
          </p:cNvPr>
          <p:cNvSpPr>
            <a:spLocks noGrp="1"/>
          </p:cNvSpPr>
          <p:nvPr>
            <p:ph idx="1"/>
          </p:nvPr>
        </p:nvSpPr>
        <p:spPr/>
        <p:txBody>
          <a:bodyPr/>
          <a:lstStyle/>
          <a:p>
            <a:pPr marL="0" indent="0">
              <a:buNone/>
            </a:pPr>
            <a:r>
              <a:rPr lang="en-CA" dirty="0" err="1">
                <a:latin typeface="Courier" pitchFamily="2" charset="0"/>
              </a:rPr>
              <a:t>this.nativeStorage.getItem</a:t>
            </a:r>
            <a:r>
              <a:rPr lang="en-CA" dirty="0">
                <a:latin typeface="Courier" pitchFamily="2" charset="0"/>
              </a:rPr>
              <a:t>('</a:t>
            </a:r>
            <a:r>
              <a:rPr lang="en-CA" dirty="0" err="1">
                <a:latin typeface="Courier" pitchFamily="2" charset="0"/>
              </a:rPr>
              <a:t>myitem</a:t>
            </a:r>
            <a:r>
              <a:rPr lang="en-CA" dirty="0">
                <a:latin typeface="Courier" pitchFamily="2" charset="0"/>
              </a:rPr>
              <a:t>')</a:t>
            </a:r>
          </a:p>
          <a:p>
            <a:pPr marL="0" indent="0">
              <a:buNone/>
            </a:pPr>
            <a:r>
              <a:rPr lang="en-CA" dirty="0">
                <a:latin typeface="Courier" pitchFamily="2" charset="0"/>
              </a:rPr>
              <a:t>  .then(</a:t>
            </a:r>
          </a:p>
          <a:p>
            <a:pPr marL="0" indent="0">
              <a:buNone/>
            </a:pPr>
            <a:r>
              <a:rPr lang="en-CA" dirty="0">
                <a:latin typeface="Courier" pitchFamily="2" charset="0"/>
              </a:rPr>
              <a:t>    data =&gt; </a:t>
            </a:r>
            <a:r>
              <a:rPr lang="en-CA" dirty="0" err="1">
                <a:latin typeface="Courier" pitchFamily="2" charset="0"/>
              </a:rPr>
              <a:t>console.log</a:t>
            </a:r>
            <a:r>
              <a:rPr lang="en-CA" dirty="0">
                <a:latin typeface="Courier" pitchFamily="2" charset="0"/>
              </a:rPr>
              <a:t>(data),</a:t>
            </a:r>
          </a:p>
          <a:p>
            <a:pPr marL="0" indent="0">
              <a:buNone/>
            </a:pPr>
            <a:r>
              <a:rPr lang="en-CA" dirty="0">
                <a:latin typeface="Courier" pitchFamily="2" charset="0"/>
              </a:rPr>
              <a:t>    error =&gt; </a:t>
            </a:r>
            <a:r>
              <a:rPr lang="en-CA" dirty="0" err="1">
                <a:latin typeface="Courier" pitchFamily="2" charset="0"/>
              </a:rPr>
              <a:t>console.error</a:t>
            </a:r>
            <a:r>
              <a:rPr lang="en-CA" dirty="0">
                <a:latin typeface="Courier" pitchFamily="2" charset="0"/>
              </a:rPr>
              <a:t>(error)</a:t>
            </a:r>
          </a:p>
          <a:p>
            <a:pPr marL="0" indent="0">
              <a:buNone/>
            </a:pPr>
            <a:r>
              <a:rPr lang="en-CA" dirty="0">
                <a:latin typeface="Courier" pitchFamily="2" charset="0"/>
              </a:rPr>
              <a:t>  );</a:t>
            </a:r>
            <a:endParaRPr lang="en-US" dirty="0">
              <a:latin typeface="Courier" pitchFamily="2" charset="0"/>
            </a:endParaRPr>
          </a:p>
        </p:txBody>
      </p:sp>
    </p:spTree>
    <p:extLst>
      <p:ext uri="{BB962C8B-B14F-4D97-AF65-F5344CB8AC3E}">
        <p14:creationId xmlns:p14="http://schemas.microsoft.com/office/powerpoint/2010/main" val="402136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AC-4E17-3F4B-BC53-AEDAA77435F0}"/>
              </a:ext>
            </a:extLst>
          </p:cNvPr>
          <p:cNvSpPr>
            <a:spLocks noGrp="1"/>
          </p:cNvSpPr>
          <p:nvPr>
            <p:ph type="title"/>
          </p:nvPr>
        </p:nvSpPr>
        <p:spPr/>
        <p:txBody>
          <a:bodyPr/>
          <a:lstStyle/>
          <a:p>
            <a:r>
              <a:rPr lang="en-US" dirty="0"/>
              <a:t>Accessing Storage Methods – get keys</a:t>
            </a:r>
          </a:p>
        </p:txBody>
      </p:sp>
      <p:sp>
        <p:nvSpPr>
          <p:cNvPr id="3" name="Content Placeholder 2">
            <a:extLst>
              <a:ext uri="{FF2B5EF4-FFF2-40B4-BE49-F238E27FC236}">
                <a16:creationId xmlns:a16="http://schemas.microsoft.com/office/drawing/2014/main" id="{B8602906-9AD9-6D43-BA33-230FACD7AC65}"/>
              </a:ext>
            </a:extLst>
          </p:cNvPr>
          <p:cNvSpPr>
            <a:spLocks noGrp="1"/>
          </p:cNvSpPr>
          <p:nvPr>
            <p:ph idx="1"/>
          </p:nvPr>
        </p:nvSpPr>
        <p:spPr/>
        <p:txBody>
          <a:bodyPr/>
          <a:lstStyle/>
          <a:p>
            <a:r>
              <a:rPr lang="en-CA" dirty="0"/>
              <a:t>Let’s start retrieving data from the local storage using the </a:t>
            </a:r>
            <a:r>
              <a:rPr lang="en-CA" dirty="0" err="1"/>
              <a:t>nativeStorage</a:t>
            </a:r>
            <a:r>
              <a:rPr lang="en-CA" dirty="0"/>
              <a:t> </a:t>
            </a:r>
            <a:r>
              <a:rPr lang="en-CA" b="1" dirty="0" err="1"/>
              <a:t>getItem</a:t>
            </a:r>
            <a:r>
              <a:rPr lang="en-CA" dirty="0"/>
              <a:t> method.</a:t>
            </a:r>
          </a:p>
          <a:p>
            <a:pPr marL="0" indent="0">
              <a:buNone/>
            </a:pPr>
            <a:br>
              <a:rPr lang="en-CA" dirty="0">
                <a:latin typeface="Courier" pitchFamily="2" charset="0"/>
              </a:rPr>
            </a:br>
            <a:r>
              <a:rPr lang="en-CA" dirty="0" err="1">
                <a:latin typeface="Courier" pitchFamily="2" charset="0"/>
              </a:rPr>
              <a:t>this.nativeStorage.keys</a:t>
            </a:r>
            <a:r>
              <a:rPr lang="en-CA" dirty="0">
                <a:latin typeface="Courier" pitchFamily="2" charset="0"/>
              </a:rPr>
              <a:t>()</a:t>
            </a:r>
          </a:p>
          <a:p>
            <a:pPr marL="0" indent="0">
              <a:buNone/>
            </a:pPr>
            <a:r>
              <a:rPr lang="en-CA" dirty="0">
                <a:latin typeface="Courier" pitchFamily="2" charset="0"/>
              </a:rPr>
              <a:t>   .then(</a:t>
            </a:r>
          </a:p>
          <a:p>
            <a:pPr marL="0" indent="0">
              <a:buNone/>
            </a:pPr>
            <a:r>
              <a:rPr lang="en-CA" dirty="0">
                <a:latin typeface="Courier" pitchFamily="2" charset="0"/>
              </a:rPr>
              <a:t>     data =&gt; </a:t>
            </a:r>
            <a:r>
              <a:rPr lang="en-CA" dirty="0" err="1">
                <a:latin typeface="Courier" pitchFamily="2" charset="0"/>
              </a:rPr>
              <a:t>console.log</a:t>
            </a:r>
            <a:r>
              <a:rPr lang="en-CA" dirty="0">
                <a:latin typeface="Courier" pitchFamily="2" charset="0"/>
              </a:rPr>
              <a:t>(data),</a:t>
            </a:r>
          </a:p>
          <a:p>
            <a:pPr marL="0" indent="0">
              <a:buNone/>
            </a:pPr>
            <a:r>
              <a:rPr lang="en-CA" dirty="0">
                <a:latin typeface="Courier" pitchFamily="2" charset="0"/>
              </a:rPr>
              <a:t>     error =&gt; </a:t>
            </a:r>
            <a:r>
              <a:rPr lang="en-CA" dirty="0" err="1">
                <a:latin typeface="Courier" pitchFamily="2" charset="0"/>
              </a:rPr>
              <a:t>console.error</a:t>
            </a:r>
            <a:r>
              <a:rPr lang="en-CA" dirty="0">
                <a:latin typeface="Courier" pitchFamily="2" charset="0"/>
              </a:rPr>
              <a:t>(error)</a:t>
            </a:r>
          </a:p>
          <a:p>
            <a:pPr marL="0" indent="0">
              <a:buNone/>
            </a:pPr>
            <a:r>
              <a:rPr lang="en-CA" dirty="0">
                <a:latin typeface="Courier" pitchFamily="2" charset="0"/>
              </a:rPr>
              <a:t>    );</a:t>
            </a:r>
          </a:p>
        </p:txBody>
      </p:sp>
    </p:spTree>
    <p:extLst>
      <p:ext uri="{BB962C8B-B14F-4D97-AF65-F5344CB8AC3E}">
        <p14:creationId xmlns:p14="http://schemas.microsoft.com/office/powerpoint/2010/main" val="244311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AC-4E17-3F4B-BC53-AEDAA77435F0}"/>
              </a:ext>
            </a:extLst>
          </p:cNvPr>
          <p:cNvSpPr>
            <a:spLocks noGrp="1"/>
          </p:cNvSpPr>
          <p:nvPr>
            <p:ph type="title"/>
          </p:nvPr>
        </p:nvSpPr>
        <p:spPr/>
        <p:txBody>
          <a:bodyPr/>
          <a:lstStyle/>
          <a:p>
            <a:r>
              <a:rPr lang="en-US" dirty="0"/>
              <a:t>Accessing Storage Methods – remove</a:t>
            </a:r>
          </a:p>
        </p:txBody>
      </p:sp>
      <p:sp>
        <p:nvSpPr>
          <p:cNvPr id="3" name="Content Placeholder 2">
            <a:extLst>
              <a:ext uri="{FF2B5EF4-FFF2-40B4-BE49-F238E27FC236}">
                <a16:creationId xmlns:a16="http://schemas.microsoft.com/office/drawing/2014/main" id="{B8602906-9AD9-6D43-BA33-230FACD7AC65}"/>
              </a:ext>
            </a:extLst>
          </p:cNvPr>
          <p:cNvSpPr>
            <a:spLocks noGrp="1"/>
          </p:cNvSpPr>
          <p:nvPr>
            <p:ph idx="1"/>
          </p:nvPr>
        </p:nvSpPr>
        <p:spPr/>
        <p:txBody>
          <a:bodyPr/>
          <a:lstStyle/>
          <a:p>
            <a:r>
              <a:rPr lang="en-CA" dirty="0"/>
              <a:t>To remove value from storage use the following method.</a:t>
            </a:r>
          </a:p>
          <a:p>
            <a:pPr marL="0" indent="0">
              <a:buNone/>
            </a:pPr>
            <a:endParaRPr lang="en-CA" dirty="0">
              <a:latin typeface="Courier" pitchFamily="2" charset="0"/>
            </a:endParaRPr>
          </a:p>
          <a:p>
            <a:pPr marL="0" indent="0">
              <a:buNone/>
            </a:pPr>
            <a:r>
              <a:rPr lang="en-CA" dirty="0" err="1">
                <a:latin typeface="Courier" pitchFamily="2" charset="0"/>
              </a:rPr>
              <a:t>this.nativeStorage.remove</a:t>
            </a:r>
            <a:r>
              <a:rPr lang="en-CA" dirty="0">
                <a:latin typeface="Courier" pitchFamily="2" charset="0"/>
              </a:rPr>
              <a:t>('</a:t>
            </a:r>
            <a:r>
              <a:rPr lang="en-CA" dirty="0" err="1">
                <a:latin typeface="Courier" pitchFamily="2" charset="0"/>
              </a:rPr>
              <a:t>myitem</a:t>
            </a:r>
            <a:r>
              <a:rPr lang="en-CA" dirty="0">
                <a:latin typeface="Courier" pitchFamily="2" charset="0"/>
              </a:rPr>
              <a:t>')</a:t>
            </a:r>
          </a:p>
          <a:p>
            <a:pPr marL="0" indent="0">
              <a:buNone/>
            </a:pPr>
            <a:r>
              <a:rPr lang="en-CA" dirty="0">
                <a:latin typeface="Courier" pitchFamily="2" charset="0"/>
              </a:rPr>
              <a:t>.then(</a:t>
            </a:r>
          </a:p>
          <a:p>
            <a:pPr marL="0" indent="0">
              <a:buNone/>
            </a:pPr>
            <a:r>
              <a:rPr lang="en-CA" dirty="0">
                <a:latin typeface="Courier" pitchFamily="2" charset="0"/>
              </a:rPr>
              <a:t>  data =&gt; </a:t>
            </a:r>
            <a:r>
              <a:rPr lang="en-CA" dirty="0" err="1">
                <a:latin typeface="Courier" pitchFamily="2" charset="0"/>
              </a:rPr>
              <a:t>console.log</a:t>
            </a:r>
            <a:r>
              <a:rPr lang="en-CA" dirty="0">
                <a:latin typeface="Courier" pitchFamily="2" charset="0"/>
              </a:rPr>
              <a:t>(data),</a:t>
            </a:r>
          </a:p>
          <a:p>
            <a:pPr marL="0" indent="0">
              <a:buNone/>
            </a:pPr>
            <a:r>
              <a:rPr lang="en-CA" dirty="0">
                <a:latin typeface="Courier" pitchFamily="2" charset="0"/>
              </a:rPr>
              <a:t>  error =&gt; </a:t>
            </a:r>
            <a:r>
              <a:rPr lang="en-CA" dirty="0" err="1">
                <a:latin typeface="Courier" pitchFamily="2" charset="0"/>
              </a:rPr>
              <a:t>console.error</a:t>
            </a:r>
            <a:r>
              <a:rPr lang="en-CA" dirty="0">
                <a:latin typeface="Courier" pitchFamily="2" charset="0"/>
              </a:rPr>
              <a:t>(error)</a:t>
            </a:r>
          </a:p>
          <a:p>
            <a:pPr marL="0" indent="0">
              <a:buNone/>
            </a:pPr>
            <a:r>
              <a:rPr lang="en-CA" dirty="0">
                <a:latin typeface="Courier" pitchFamily="2" charset="0"/>
              </a:rPr>
              <a:t>);</a:t>
            </a:r>
          </a:p>
        </p:txBody>
      </p:sp>
    </p:spTree>
    <p:extLst>
      <p:ext uri="{BB962C8B-B14F-4D97-AF65-F5344CB8AC3E}">
        <p14:creationId xmlns:p14="http://schemas.microsoft.com/office/powerpoint/2010/main" val="4020626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AC-4E17-3F4B-BC53-AEDAA77435F0}"/>
              </a:ext>
            </a:extLst>
          </p:cNvPr>
          <p:cNvSpPr>
            <a:spLocks noGrp="1"/>
          </p:cNvSpPr>
          <p:nvPr>
            <p:ph type="title"/>
          </p:nvPr>
        </p:nvSpPr>
        <p:spPr/>
        <p:txBody>
          <a:bodyPr/>
          <a:lstStyle/>
          <a:p>
            <a:r>
              <a:rPr lang="en-US" dirty="0"/>
              <a:t>Accessing Storage Methods – remove all</a:t>
            </a:r>
          </a:p>
        </p:txBody>
      </p:sp>
      <p:sp>
        <p:nvSpPr>
          <p:cNvPr id="3" name="Content Placeholder 2">
            <a:extLst>
              <a:ext uri="{FF2B5EF4-FFF2-40B4-BE49-F238E27FC236}">
                <a16:creationId xmlns:a16="http://schemas.microsoft.com/office/drawing/2014/main" id="{B8602906-9AD9-6D43-BA33-230FACD7AC65}"/>
              </a:ext>
            </a:extLst>
          </p:cNvPr>
          <p:cNvSpPr>
            <a:spLocks noGrp="1"/>
          </p:cNvSpPr>
          <p:nvPr>
            <p:ph idx="1"/>
          </p:nvPr>
        </p:nvSpPr>
        <p:spPr/>
        <p:txBody>
          <a:bodyPr/>
          <a:lstStyle/>
          <a:p>
            <a:r>
              <a:rPr lang="en-CA" dirty="0"/>
              <a:t>To remove all stored values from storage use the given below method.</a:t>
            </a:r>
          </a:p>
          <a:p>
            <a:pPr marL="0" indent="0">
              <a:buNone/>
            </a:pPr>
            <a:br>
              <a:rPr lang="en-CA" dirty="0">
                <a:latin typeface="Courier" pitchFamily="2" charset="0"/>
              </a:rPr>
            </a:br>
            <a:r>
              <a:rPr lang="en-CA" dirty="0" err="1">
                <a:latin typeface="Courier" pitchFamily="2" charset="0"/>
              </a:rPr>
              <a:t>this.nativeStorage.remove</a:t>
            </a:r>
            <a:r>
              <a:rPr lang="en-CA" dirty="0">
                <a:latin typeface="Courier" pitchFamily="2" charset="0"/>
              </a:rPr>
              <a:t>('</a:t>
            </a:r>
            <a:r>
              <a:rPr lang="en-CA" dirty="0" err="1">
                <a:latin typeface="Courier" pitchFamily="2" charset="0"/>
              </a:rPr>
              <a:t>myitem</a:t>
            </a:r>
            <a:r>
              <a:rPr lang="en-CA" dirty="0">
                <a:latin typeface="Courier" pitchFamily="2" charset="0"/>
              </a:rPr>
              <a:t>')</a:t>
            </a:r>
          </a:p>
          <a:p>
            <a:pPr marL="0" indent="0">
              <a:buNone/>
            </a:pPr>
            <a:r>
              <a:rPr lang="en-CA" dirty="0">
                <a:latin typeface="Courier" pitchFamily="2" charset="0"/>
              </a:rPr>
              <a:t>.then(</a:t>
            </a:r>
          </a:p>
          <a:p>
            <a:pPr marL="0" indent="0">
              <a:buNone/>
            </a:pPr>
            <a:r>
              <a:rPr lang="en-CA" dirty="0">
                <a:latin typeface="Courier" pitchFamily="2" charset="0"/>
              </a:rPr>
              <a:t>  data =&gt; </a:t>
            </a:r>
            <a:r>
              <a:rPr lang="en-CA" dirty="0" err="1">
                <a:latin typeface="Courier" pitchFamily="2" charset="0"/>
              </a:rPr>
              <a:t>console.log</a:t>
            </a:r>
            <a:r>
              <a:rPr lang="en-CA" dirty="0">
                <a:latin typeface="Courier" pitchFamily="2" charset="0"/>
              </a:rPr>
              <a:t>(data),</a:t>
            </a:r>
          </a:p>
          <a:p>
            <a:pPr marL="0" indent="0">
              <a:buNone/>
            </a:pPr>
            <a:r>
              <a:rPr lang="en-CA" dirty="0">
                <a:latin typeface="Courier" pitchFamily="2" charset="0"/>
              </a:rPr>
              <a:t>  error =&gt; </a:t>
            </a:r>
            <a:r>
              <a:rPr lang="en-CA" dirty="0" err="1">
                <a:latin typeface="Courier" pitchFamily="2" charset="0"/>
              </a:rPr>
              <a:t>console.error</a:t>
            </a:r>
            <a:r>
              <a:rPr lang="en-CA" dirty="0">
                <a:latin typeface="Courier" pitchFamily="2" charset="0"/>
              </a:rPr>
              <a:t>(error)</a:t>
            </a:r>
          </a:p>
          <a:p>
            <a:pPr marL="0" indent="0">
              <a:buNone/>
            </a:pPr>
            <a:r>
              <a:rPr lang="en-CA" dirty="0">
                <a:latin typeface="Courier" pitchFamily="2" charset="0"/>
              </a:rPr>
              <a:t>);</a:t>
            </a:r>
          </a:p>
        </p:txBody>
      </p:sp>
    </p:spTree>
    <p:extLst>
      <p:ext uri="{BB962C8B-B14F-4D97-AF65-F5344CB8AC3E}">
        <p14:creationId xmlns:p14="http://schemas.microsoft.com/office/powerpoint/2010/main" val="3127614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7F4DD-A4AF-FE4F-8E6F-3C518B925128}"/>
              </a:ext>
            </a:extLst>
          </p:cNvPr>
          <p:cNvSpPr>
            <a:spLocks noGrp="1"/>
          </p:cNvSpPr>
          <p:nvPr>
            <p:ph type="title"/>
          </p:nvPr>
        </p:nvSpPr>
        <p:spPr/>
        <p:txBody>
          <a:bodyPr/>
          <a:lstStyle/>
          <a:p>
            <a:r>
              <a:rPr lang="en-US" dirty="0"/>
              <a:t>SQLite</a:t>
            </a:r>
          </a:p>
        </p:txBody>
      </p:sp>
      <p:sp>
        <p:nvSpPr>
          <p:cNvPr id="5" name="Text Placeholder 4">
            <a:extLst>
              <a:ext uri="{FF2B5EF4-FFF2-40B4-BE49-F238E27FC236}">
                <a16:creationId xmlns:a16="http://schemas.microsoft.com/office/drawing/2014/main" id="{6CF5301F-7DF8-1040-92B9-DCD3ED599B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4735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AEC-4DA2-0D46-AFBC-723B3489B47E}"/>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13DFC906-556B-B94E-BA85-A9DE9649553B}"/>
              </a:ext>
            </a:extLst>
          </p:cNvPr>
          <p:cNvSpPr>
            <a:spLocks noGrp="1"/>
          </p:cNvSpPr>
          <p:nvPr>
            <p:ph idx="1"/>
          </p:nvPr>
        </p:nvSpPr>
        <p:spPr/>
        <p:txBody>
          <a:bodyPr/>
          <a:lstStyle/>
          <a:p>
            <a:r>
              <a:rPr lang="en-CA" dirty="0"/>
              <a:t>SQLite is an open-source relational database i.e. used to perform database operations on android devices such as storing, manipulating or retrieving persistent data from the database. </a:t>
            </a:r>
          </a:p>
          <a:p>
            <a:r>
              <a:rPr lang="en-CA" dirty="0"/>
              <a:t>It is embedded in android by-default. So, there is no need to perform any database setup or administration task.</a:t>
            </a:r>
            <a:endParaRPr lang="en-US" dirty="0"/>
          </a:p>
        </p:txBody>
      </p:sp>
    </p:spTree>
    <p:extLst>
      <p:ext uri="{BB962C8B-B14F-4D97-AF65-F5344CB8AC3E}">
        <p14:creationId xmlns:p14="http://schemas.microsoft.com/office/powerpoint/2010/main" val="401361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AEC-4DA2-0D46-AFBC-723B3489B47E}"/>
              </a:ext>
            </a:extLst>
          </p:cNvPr>
          <p:cNvSpPr>
            <a:spLocks noGrp="1"/>
          </p:cNvSpPr>
          <p:nvPr>
            <p:ph type="title"/>
          </p:nvPr>
        </p:nvSpPr>
        <p:spPr/>
        <p:txBody>
          <a:bodyPr/>
          <a:lstStyle/>
          <a:p>
            <a:r>
              <a:rPr lang="en-US" dirty="0"/>
              <a:t>SQLite - installation</a:t>
            </a:r>
          </a:p>
        </p:txBody>
      </p:sp>
      <p:sp>
        <p:nvSpPr>
          <p:cNvPr id="3" name="Content Placeholder 2">
            <a:extLst>
              <a:ext uri="{FF2B5EF4-FFF2-40B4-BE49-F238E27FC236}">
                <a16:creationId xmlns:a16="http://schemas.microsoft.com/office/drawing/2014/main" id="{13DFC906-556B-B94E-BA85-A9DE9649553B}"/>
              </a:ext>
            </a:extLst>
          </p:cNvPr>
          <p:cNvSpPr>
            <a:spLocks noGrp="1"/>
          </p:cNvSpPr>
          <p:nvPr>
            <p:ph idx="1"/>
          </p:nvPr>
        </p:nvSpPr>
        <p:spPr/>
        <p:txBody>
          <a:bodyPr/>
          <a:lstStyle/>
          <a:p>
            <a:pPr marL="0" indent="0">
              <a:buNone/>
            </a:pPr>
            <a:r>
              <a:rPr lang="en-CA" dirty="0">
                <a:latin typeface="Courier" pitchFamily="2" charset="0"/>
              </a:rPr>
              <a:t>$ </a:t>
            </a:r>
            <a:r>
              <a:rPr lang="en-CA" dirty="0" err="1">
                <a:latin typeface="Courier" pitchFamily="2" charset="0"/>
              </a:rPr>
              <a:t>npm</a:t>
            </a:r>
            <a:r>
              <a:rPr lang="en-CA" dirty="0">
                <a:latin typeface="Courier" pitchFamily="2" charset="0"/>
              </a:rPr>
              <a:t> install @ionic-native/</a:t>
            </a:r>
            <a:r>
              <a:rPr lang="en-CA" dirty="0" err="1">
                <a:latin typeface="Courier" pitchFamily="2" charset="0"/>
              </a:rPr>
              <a:t>sqlite</a:t>
            </a:r>
            <a:endParaRPr lang="en-CA" dirty="0">
              <a:latin typeface="Courier" pitchFamily="2" charset="0"/>
            </a:endParaRPr>
          </a:p>
          <a:p>
            <a:pPr marL="0" indent="0">
              <a:buNone/>
            </a:pPr>
            <a:r>
              <a:rPr lang="en-CA" dirty="0">
                <a:latin typeface="Courier" pitchFamily="2" charset="0"/>
              </a:rPr>
              <a:t>$ ionic </a:t>
            </a:r>
            <a:r>
              <a:rPr lang="en-CA" dirty="0" err="1">
                <a:latin typeface="Courier" pitchFamily="2" charset="0"/>
              </a:rPr>
              <a:t>cordova</a:t>
            </a:r>
            <a:r>
              <a:rPr lang="en-CA" dirty="0">
                <a:latin typeface="Courier" pitchFamily="2" charset="0"/>
              </a:rPr>
              <a:t> plugin add </a:t>
            </a:r>
            <a:r>
              <a:rPr lang="en-CA" dirty="0" err="1">
                <a:latin typeface="Courier" pitchFamily="2" charset="0"/>
              </a:rPr>
              <a:t>cordova</a:t>
            </a:r>
            <a:r>
              <a:rPr lang="en-CA" dirty="0">
                <a:latin typeface="Courier" pitchFamily="2" charset="0"/>
              </a:rPr>
              <a:t>-</a:t>
            </a:r>
            <a:r>
              <a:rPr lang="en-CA" dirty="0" err="1">
                <a:latin typeface="Courier" pitchFamily="2" charset="0"/>
              </a:rPr>
              <a:t>sqlite</a:t>
            </a:r>
            <a:r>
              <a:rPr lang="en-CA" dirty="0">
                <a:latin typeface="Courier" pitchFamily="2" charset="0"/>
              </a:rPr>
              <a:t>-storage</a:t>
            </a:r>
          </a:p>
          <a:p>
            <a:pPr marL="0" indent="0">
              <a:buNone/>
            </a:pPr>
            <a:endParaRPr lang="en-CA" dirty="0">
              <a:latin typeface="Courier" pitchFamily="2" charset="0"/>
            </a:endParaRPr>
          </a:p>
          <a:p>
            <a:pPr marL="0" indent="0">
              <a:buNone/>
            </a:pPr>
            <a:r>
              <a:rPr lang="en-CA" dirty="0">
                <a:latin typeface="Courier" pitchFamily="2" charset="0"/>
              </a:rPr>
              <a:t>$ </a:t>
            </a:r>
            <a:r>
              <a:rPr lang="en-CA" dirty="0" err="1">
                <a:latin typeface="Courier" pitchFamily="2" charset="0"/>
              </a:rPr>
              <a:t>npm</a:t>
            </a:r>
            <a:r>
              <a:rPr lang="en-CA" dirty="0">
                <a:latin typeface="Courier" pitchFamily="2" charset="0"/>
              </a:rPr>
              <a:t> install @ionic-native/</a:t>
            </a:r>
            <a:r>
              <a:rPr lang="en-CA" dirty="0" err="1">
                <a:latin typeface="Courier" pitchFamily="2" charset="0"/>
              </a:rPr>
              <a:t>sqlite</a:t>
            </a:r>
            <a:r>
              <a:rPr lang="en-CA" dirty="0">
                <a:latin typeface="Courier" pitchFamily="2" charset="0"/>
              </a:rPr>
              <a:t>-porter</a:t>
            </a:r>
          </a:p>
          <a:p>
            <a:pPr marL="0" indent="0">
              <a:buNone/>
            </a:pPr>
            <a:r>
              <a:rPr lang="en-CA" dirty="0">
                <a:latin typeface="Courier" pitchFamily="2" charset="0"/>
              </a:rPr>
              <a:t>$ ionic </a:t>
            </a:r>
            <a:r>
              <a:rPr lang="en-CA" dirty="0" err="1">
                <a:latin typeface="Courier" pitchFamily="2" charset="0"/>
              </a:rPr>
              <a:t>cordova</a:t>
            </a:r>
            <a:r>
              <a:rPr lang="en-CA" dirty="0">
                <a:latin typeface="Courier" pitchFamily="2" charset="0"/>
              </a:rPr>
              <a:t> plugin add </a:t>
            </a:r>
            <a:r>
              <a:rPr lang="en-CA" dirty="0" err="1">
                <a:latin typeface="Courier" pitchFamily="2" charset="0"/>
              </a:rPr>
              <a:t>uk.co.workingedge.cordova.plugin.sqliteporter</a:t>
            </a:r>
            <a:endParaRPr lang="en-US" dirty="0">
              <a:latin typeface="Courier" pitchFamily="2" charset="0"/>
            </a:endParaRPr>
          </a:p>
        </p:txBody>
      </p:sp>
    </p:spTree>
    <p:extLst>
      <p:ext uri="{BB962C8B-B14F-4D97-AF65-F5344CB8AC3E}">
        <p14:creationId xmlns:p14="http://schemas.microsoft.com/office/powerpoint/2010/main" val="1948197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A14-9033-3B4B-8EEA-AAC7BBCBCEED}"/>
              </a:ext>
            </a:extLst>
          </p:cNvPr>
          <p:cNvSpPr>
            <a:spLocks noGrp="1"/>
          </p:cNvSpPr>
          <p:nvPr>
            <p:ph type="title"/>
          </p:nvPr>
        </p:nvSpPr>
        <p:spPr/>
        <p:txBody>
          <a:bodyPr/>
          <a:lstStyle/>
          <a:p>
            <a:r>
              <a:rPr lang="en-US" dirty="0"/>
              <a:t>SQLite - installation</a:t>
            </a:r>
          </a:p>
        </p:txBody>
      </p:sp>
      <p:sp>
        <p:nvSpPr>
          <p:cNvPr id="3" name="Content Placeholder 2">
            <a:extLst>
              <a:ext uri="{FF2B5EF4-FFF2-40B4-BE49-F238E27FC236}">
                <a16:creationId xmlns:a16="http://schemas.microsoft.com/office/drawing/2014/main" id="{A72E6B21-EFB9-E048-97AB-F203B800FD09}"/>
              </a:ext>
            </a:extLst>
          </p:cNvPr>
          <p:cNvSpPr>
            <a:spLocks noGrp="1"/>
          </p:cNvSpPr>
          <p:nvPr>
            <p:ph idx="1"/>
          </p:nvPr>
        </p:nvSpPr>
        <p:spPr/>
        <p:txBody>
          <a:bodyPr>
            <a:normAutofit/>
          </a:bodyPr>
          <a:lstStyle/>
          <a:p>
            <a:r>
              <a:rPr lang="en-CA" dirty="0"/>
              <a:t>This </a:t>
            </a:r>
            <a:r>
              <a:rPr lang="en-CA" dirty="0">
                <a:hlinkClick r:id="rId2"/>
              </a:rPr>
              <a:t>SQLite Porter</a:t>
            </a:r>
            <a:r>
              <a:rPr lang="en-CA" dirty="0"/>
              <a:t> plugin is used to import and export to and from a SQLite database using either SQL or JSON.</a:t>
            </a:r>
          </a:p>
          <a:p>
            <a:r>
              <a:rPr lang="en-CA" dirty="0"/>
              <a:t>Next, import and register the above plugins in the application’s main app module file, this will allow us to access all the methods and services of the SQLite Database.</a:t>
            </a:r>
          </a:p>
          <a:p>
            <a:r>
              <a:rPr lang="en-CA" dirty="0"/>
              <a:t>Don’t forget to add the </a:t>
            </a:r>
            <a:r>
              <a:rPr lang="en-CA" dirty="0">
                <a:hlinkClick r:id="rId3"/>
              </a:rPr>
              <a:t>HttpClientModule</a:t>
            </a:r>
            <a:r>
              <a:rPr lang="en-CA" dirty="0"/>
              <a:t> as we will be making the HTTP request to render the data locally from the SQL data file.</a:t>
            </a:r>
          </a:p>
        </p:txBody>
      </p:sp>
    </p:spTree>
    <p:extLst>
      <p:ext uri="{BB962C8B-B14F-4D97-AF65-F5344CB8AC3E}">
        <p14:creationId xmlns:p14="http://schemas.microsoft.com/office/powerpoint/2010/main" val="2170809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A14-9033-3B4B-8EEA-AAC7BBCBCEED}"/>
              </a:ext>
            </a:extLst>
          </p:cNvPr>
          <p:cNvSpPr>
            <a:spLocks noGrp="1"/>
          </p:cNvSpPr>
          <p:nvPr>
            <p:ph type="title"/>
          </p:nvPr>
        </p:nvSpPr>
        <p:spPr/>
        <p:txBody>
          <a:bodyPr/>
          <a:lstStyle/>
          <a:p>
            <a:r>
              <a:rPr lang="en-US" dirty="0"/>
              <a:t>SQLite - installation</a:t>
            </a:r>
          </a:p>
        </p:txBody>
      </p:sp>
      <p:sp>
        <p:nvSpPr>
          <p:cNvPr id="3" name="Content Placeholder 2">
            <a:extLst>
              <a:ext uri="{FF2B5EF4-FFF2-40B4-BE49-F238E27FC236}">
                <a16:creationId xmlns:a16="http://schemas.microsoft.com/office/drawing/2014/main" id="{A72E6B21-EFB9-E048-97AB-F203B800FD09}"/>
              </a:ext>
            </a:extLst>
          </p:cNvPr>
          <p:cNvSpPr>
            <a:spLocks noGrp="1"/>
          </p:cNvSpPr>
          <p:nvPr>
            <p:ph idx="1"/>
          </p:nvPr>
        </p:nvSpPr>
        <p:spPr/>
        <p:txBody>
          <a:bodyPr>
            <a:normAutofit/>
          </a:bodyPr>
          <a:lstStyle/>
          <a:p>
            <a:r>
              <a:rPr lang="en-CA" dirty="0"/>
              <a:t>Open </a:t>
            </a:r>
            <a:r>
              <a:rPr lang="en-CA" b="1" dirty="0" err="1"/>
              <a:t>app.module.ts</a:t>
            </a:r>
            <a:r>
              <a:rPr lang="en-CA" dirty="0"/>
              <a:t> file and place the following code inside of it.</a:t>
            </a:r>
          </a:p>
          <a:p>
            <a:pPr marL="0" indent="0">
              <a:buNone/>
            </a:pPr>
            <a:r>
              <a:rPr lang="en-CA" sz="2000" dirty="0">
                <a:latin typeface="Courier" pitchFamily="2" charset="0"/>
              </a:rPr>
              <a:t>// plugins </a:t>
            </a:r>
          </a:p>
          <a:p>
            <a:pPr marL="0" indent="0">
              <a:buNone/>
            </a:pPr>
            <a:r>
              <a:rPr lang="en-CA" sz="2000" dirty="0">
                <a:latin typeface="Courier" pitchFamily="2" charset="0"/>
              </a:rPr>
              <a:t>import { SQLite } from '@ionic-native/</a:t>
            </a:r>
            <a:r>
              <a:rPr lang="en-CA" sz="2000" dirty="0" err="1">
                <a:latin typeface="Courier" pitchFamily="2" charset="0"/>
              </a:rPr>
              <a:t>sqlite</a:t>
            </a:r>
            <a:r>
              <a:rPr lang="en-CA" sz="2000" dirty="0">
                <a:latin typeface="Courier" pitchFamily="2" charset="0"/>
              </a:rPr>
              <a:t>/</a:t>
            </a:r>
            <a:r>
              <a:rPr lang="en-CA" sz="2000" dirty="0" err="1">
                <a:latin typeface="Courier" pitchFamily="2" charset="0"/>
              </a:rPr>
              <a:t>ngx</a:t>
            </a:r>
            <a:r>
              <a:rPr lang="en-CA" sz="2000" dirty="0">
                <a:latin typeface="Courier" pitchFamily="2" charset="0"/>
              </a:rPr>
              <a:t>’; </a:t>
            </a:r>
          </a:p>
          <a:p>
            <a:pPr marL="0" indent="0">
              <a:buNone/>
            </a:pPr>
            <a:r>
              <a:rPr lang="en-CA" sz="2000" dirty="0">
                <a:latin typeface="Courier" pitchFamily="2" charset="0"/>
              </a:rPr>
              <a:t>import { </a:t>
            </a:r>
            <a:r>
              <a:rPr lang="en-CA" sz="2000" dirty="0" err="1">
                <a:latin typeface="Courier" pitchFamily="2" charset="0"/>
              </a:rPr>
              <a:t>HttpClientModule</a:t>
            </a:r>
            <a:r>
              <a:rPr lang="en-CA" sz="2000" dirty="0">
                <a:latin typeface="Courier" pitchFamily="2" charset="0"/>
              </a:rPr>
              <a:t> } from '@angular/common/http’; </a:t>
            </a:r>
          </a:p>
          <a:p>
            <a:pPr marL="0" indent="0">
              <a:buNone/>
            </a:pPr>
            <a:r>
              <a:rPr lang="en-CA" sz="2000" dirty="0">
                <a:latin typeface="Courier" pitchFamily="2" charset="0"/>
              </a:rPr>
              <a:t>import { </a:t>
            </a:r>
            <a:r>
              <a:rPr lang="en-CA" sz="2000" dirty="0" err="1">
                <a:latin typeface="Courier" pitchFamily="2" charset="0"/>
              </a:rPr>
              <a:t>SQLitePorter</a:t>
            </a:r>
            <a:r>
              <a:rPr lang="en-CA" sz="2000" dirty="0">
                <a:latin typeface="Courier" pitchFamily="2" charset="0"/>
              </a:rPr>
              <a:t> } from '@ionic-native/</a:t>
            </a:r>
            <a:r>
              <a:rPr lang="en-CA" sz="2000" dirty="0" err="1">
                <a:latin typeface="Courier" pitchFamily="2" charset="0"/>
              </a:rPr>
              <a:t>sqlite</a:t>
            </a:r>
            <a:r>
              <a:rPr lang="en-CA" sz="2000" dirty="0">
                <a:latin typeface="Courier" pitchFamily="2" charset="0"/>
              </a:rPr>
              <a:t>-porter/</a:t>
            </a:r>
            <a:r>
              <a:rPr lang="en-CA" sz="2000" dirty="0" err="1">
                <a:latin typeface="Courier" pitchFamily="2" charset="0"/>
              </a:rPr>
              <a:t>ngx</a:t>
            </a:r>
            <a:r>
              <a:rPr lang="en-CA" sz="2000" dirty="0">
                <a:latin typeface="Courier" pitchFamily="2" charset="0"/>
              </a:rPr>
              <a:t>’;</a:t>
            </a:r>
          </a:p>
          <a:p>
            <a:pPr marL="0" indent="0">
              <a:buNone/>
            </a:pPr>
            <a:endParaRPr lang="en-CA" sz="2000" dirty="0">
              <a:latin typeface="Courier" pitchFamily="2" charset="0"/>
            </a:endParaRPr>
          </a:p>
          <a:p>
            <a:pPr marL="0" indent="0">
              <a:buNone/>
            </a:pPr>
            <a:r>
              <a:rPr lang="en-CA" sz="2000" dirty="0">
                <a:latin typeface="Courier" pitchFamily="2" charset="0"/>
              </a:rPr>
              <a:t>providers: [ …, SQLite, </a:t>
            </a:r>
            <a:r>
              <a:rPr lang="en-CA" sz="2000" dirty="0" err="1">
                <a:latin typeface="Courier" pitchFamily="2" charset="0"/>
              </a:rPr>
              <a:t>SQLitePorter</a:t>
            </a:r>
            <a:r>
              <a:rPr lang="en-CA" sz="2000" dirty="0">
                <a:latin typeface="Courier" pitchFamily="2" charset="0"/>
              </a:rPr>
              <a:t>,… ],</a:t>
            </a:r>
          </a:p>
        </p:txBody>
      </p:sp>
    </p:spTree>
    <p:extLst>
      <p:ext uri="{BB962C8B-B14F-4D97-AF65-F5344CB8AC3E}">
        <p14:creationId xmlns:p14="http://schemas.microsoft.com/office/powerpoint/2010/main" val="81556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64876A-DE2A-6141-AB9F-2828F460EA2E}"/>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BEAD7301-A7B8-0C46-BCEB-2445099B39C3}"/>
              </a:ext>
            </a:extLst>
          </p:cNvPr>
          <p:cNvSpPr>
            <a:spLocks noGrp="1"/>
          </p:cNvSpPr>
          <p:nvPr>
            <p:ph idx="1"/>
          </p:nvPr>
        </p:nvSpPr>
        <p:spPr/>
        <p:txBody>
          <a:bodyPr/>
          <a:lstStyle/>
          <a:p>
            <a:r>
              <a:rPr lang="en-US" dirty="0"/>
              <a:t>Storing data on a user’s device is an essential task for any dev, and it is needed nearly in every web or mobile app. </a:t>
            </a:r>
          </a:p>
          <a:p>
            <a:r>
              <a:rPr lang="en-US" dirty="0"/>
              <a:t>A user might save any data on his/her device, be it a shopping cart, user profile, app settings, user sessions, etc.</a:t>
            </a:r>
          </a:p>
          <a:p>
            <a:r>
              <a:rPr lang="en-US" dirty="0"/>
              <a:t>It can be done in different ways: Files, database, local storage/preferences</a:t>
            </a:r>
          </a:p>
          <a:p>
            <a:r>
              <a:rPr lang="en-US" dirty="0"/>
              <a:t>We will use several plugins to implement the functionality</a:t>
            </a:r>
          </a:p>
        </p:txBody>
      </p:sp>
    </p:spTree>
    <p:extLst>
      <p:ext uri="{BB962C8B-B14F-4D97-AF65-F5344CB8AC3E}">
        <p14:creationId xmlns:p14="http://schemas.microsoft.com/office/powerpoint/2010/main" val="1922243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69A-DCD8-F04C-8670-2A5E814909D6}"/>
              </a:ext>
            </a:extLst>
          </p:cNvPr>
          <p:cNvSpPr>
            <a:spLocks noGrp="1"/>
          </p:cNvSpPr>
          <p:nvPr>
            <p:ph type="title"/>
          </p:nvPr>
        </p:nvSpPr>
        <p:spPr/>
        <p:txBody>
          <a:bodyPr/>
          <a:lstStyle/>
          <a:p>
            <a:r>
              <a:rPr lang="en-US" dirty="0"/>
              <a:t>SQLite - implementation</a:t>
            </a:r>
          </a:p>
        </p:txBody>
      </p:sp>
      <p:sp>
        <p:nvSpPr>
          <p:cNvPr id="3" name="Content Placeholder 2">
            <a:extLst>
              <a:ext uri="{FF2B5EF4-FFF2-40B4-BE49-F238E27FC236}">
                <a16:creationId xmlns:a16="http://schemas.microsoft.com/office/drawing/2014/main" id="{A37B19D7-03F0-F24F-A47B-8115F1E7ABF8}"/>
              </a:ext>
            </a:extLst>
          </p:cNvPr>
          <p:cNvSpPr>
            <a:spLocks noGrp="1"/>
          </p:cNvSpPr>
          <p:nvPr>
            <p:ph idx="1"/>
          </p:nvPr>
        </p:nvSpPr>
        <p:spPr/>
        <p:txBody>
          <a:bodyPr/>
          <a:lstStyle/>
          <a:p>
            <a:r>
              <a:rPr lang="en-CA" dirty="0"/>
              <a:t>Define the data types, so called data Model. You can use </a:t>
            </a:r>
            <a:r>
              <a:rPr lang="en-CA" dirty="0">
                <a:latin typeface="Courier" pitchFamily="2" charset="0"/>
              </a:rPr>
              <a:t>ng class</a:t>
            </a:r>
            <a:r>
              <a:rPr lang="en-CA" dirty="0"/>
              <a:t> command from CLI</a:t>
            </a:r>
          </a:p>
          <a:p>
            <a:r>
              <a:rPr lang="en-CA" dirty="0">
                <a:hlinkClick r:id="rId2"/>
              </a:rPr>
              <a:t>Angular service</a:t>
            </a:r>
            <a:r>
              <a:rPr lang="en-CA" dirty="0"/>
              <a:t> keeps all the essential functions and methods at one place that we don’t want to define in our application repetitively. Create a service file inside the service folder by using the command below.</a:t>
            </a:r>
          </a:p>
          <a:p>
            <a:pPr marL="0" indent="0">
              <a:buNone/>
            </a:pPr>
            <a:r>
              <a:rPr lang="en-US" dirty="0">
                <a:latin typeface="Courier" pitchFamily="2" charset="0"/>
              </a:rPr>
              <a:t>	ng generate service services/</a:t>
            </a:r>
            <a:r>
              <a:rPr lang="en-US" dirty="0" err="1">
                <a:latin typeface="Courier" pitchFamily="2" charset="0"/>
              </a:rPr>
              <a:t>db</a:t>
            </a:r>
            <a:endParaRPr lang="en-US" dirty="0">
              <a:latin typeface="Courier" pitchFamily="2" charset="0"/>
            </a:endParaRPr>
          </a:p>
        </p:txBody>
      </p:sp>
    </p:spTree>
    <p:extLst>
      <p:ext uri="{BB962C8B-B14F-4D97-AF65-F5344CB8AC3E}">
        <p14:creationId xmlns:p14="http://schemas.microsoft.com/office/powerpoint/2010/main" val="1507274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69A-DCD8-F04C-8670-2A5E814909D6}"/>
              </a:ext>
            </a:extLst>
          </p:cNvPr>
          <p:cNvSpPr>
            <a:spLocks noGrp="1"/>
          </p:cNvSpPr>
          <p:nvPr>
            <p:ph type="title"/>
          </p:nvPr>
        </p:nvSpPr>
        <p:spPr/>
        <p:txBody>
          <a:bodyPr/>
          <a:lstStyle/>
          <a:p>
            <a:r>
              <a:rPr lang="en-US" dirty="0"/>
              <a:t>SQLite - implementation</a:t>
            </a:r>
          </a:p>
        </p:txBody>
      </p:sp>
      <p:sp>
        <p:nvSpPr>
          <p:cNvPr id="3" name="Content Placeholder 2">
            <a:extLst>
              <a:ext uri="{FF2B5EF4-FFF2-40B4-BE49-F238E27FC236}">
                <a16:creationId xmlns:a16="http://schemas.microsoft.com/office/drawing/2014/main" id="{A37B19D7-03F0-F24F-A47B-8115F1E7ABF8}"/>
              </a:ext>
            </a:extLst>
          </p:cNvPr>
          <p:cNvSpPr>
            <a:spLocks noGrp="1"/>
          </p:cNvSpPr>
          <p:nvPr>
            <p:ph idx="1"/>
          </p:nvPr>
        </p:nvSpPr>
        <p:spPr/>
        <p:txBody>
          <a:bodyPr/>
          <a:lstStyle/>
          <a:p>
            <a:r>
              <a:rPr lang="en-CA" dirty="0"/>
              <a:t>Define the data types, so called data Model. You can use </a:t>
            </a:r>
            <a:r>
              <a:rPr lang="en-CA" dirty="0">
                <a:latin typeface="Courier" pitchFamily="2" charset="0"/>
              </a:rPr>
              <a:t>ng class</a:t>
            </a:r>
            <a:r>
              <a:rPr lang="en-CA" dirty="0"/>
              <a:t> command from CLI</a:t>
            </a:r>
          </a:p>
          <a:p>
            <a:r>
              <a:rPr lang="en-CA" dirty="0">
                <a:hlinkClick r:id="rId2"/>
              </a:rPr>
              <a:t>Angular service</a:t>
            </a:r>
            <a:r>
              <a:rPr lang="en-CA" dirty="0"/>
              <a:t> keeps all the essential functions and methods at one place that we don’t want to define in our application repetitively. Create a service file inside the service folder by using the command below.</a:t>
            </a:r>
          </a:p>
          <a:p>
            <a:pPr marL="0" indent="0">
              <a:buNone/>
            </a:pPr>
            <a:r>
              <a:rPr lang="en-US" dirty="0">
                <a:latin typeface="Courier" pitchFamily="2" charset="0"/>
              </a:rPr>
              <a:t>	ng generate service services/</a:t>
            </a:r>
            <a:r>
              <a:rPr lang="en-US" dirty="0" err="1">
                <a:latin typeface="Courier" pitchFamily="2" charset="0"/>
              </a:rPr>
              <a:t>db</a:t>
            </a:r>
            <a:endParaRPr lang="en-US" dirty="0">
              <a:latin typeface="Courier" pitchFamily="2" charset="0"/>
            </a:endParaRPr>
          </a:p>
        </p:txBody>
      </p:sp>
    </p:spTree>
    <p:extLst>
      <p:ext uri="{BB962C8B-B14F-4D97-AF65-F5344CB8AC3E}">
        <p14:creationId xmlns:p14="http://schemas.microsoft.com/office/powerpoint/2010/main" val="81644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3A78-62F4-A041-8ABD-E8E8E58F6C25}"/>
              </a:ext>
            </a:extLst>
          </p:cNvPr>
          <p:cNvSpPr>
            <a:spLocks noGrp="1"/>
          </p:cNvSpPr>
          <p:nvPr>
            <p:ph type="title"/>
          </p:nvPr>
        </p:nvSpPr>
        <p:spPr/>
        <p:txBody>
          <a:bodyPr/>
          <a:lstStyle/>
          <a:p>
            <a:r>
              <a:rPr lang="en-US" dirty="0"/>
              <a:t>SQLite – create database</a:t>
            </a:r>
          </a:p>
        </p:txBody>
      </p:sp>
      <p:sp>
        <p:nvSpPr>
          <p:cNvPr id="3" name="Content Placeholder 2">
            <a:extLst>
              <a:ext uri="{FF2B5EF4-FFF2-40B4-BE49-F238E27FC236}">
                <a16:creationId xmlns:a16="http://schemas.microsoft.com/office/drawing/2014/main" id="{D2D1AFB2-C0C9-5F45-8343-CF30595D3ADF}"/>
              </a:ext>
            </a:extLst>
          </p:cNvPr>
          <p:cNvSpPr>
            <a:spLocks noGrp="1"/>
          </p:cNvSpPr>
          <p:nvPr>
            <p:ph idx="1"/>
          </p:nvPr>
        </p:nvSpPr>
        <p:spPr/>
        <p:txBody>
          <a:bodyPr/>
          <a:lstStyle/>
          <a:p>
            <a:pPr marL="0" indent="0">
              <a:buNone/>
            </a:pPr>
            <a:endParaRPr lang="en-CA" dirty="0">
              <a:solidFill>
                <a:srgbClr val="F55073"/>
              </a:solidFill>
            </a:endParaRPr>
          </a:p>
          <a:p>
            <a:pPr marL="0" indent="0">
              <a:buNone/>
            </a:pPr>
            <a:r>
              <a:rPr lang="en-CA" dirty="0" err="1">
                <a:solidFill>
                  <a:srgbClr val="F55073"/>
                </a:solidFill>
              </a:rPr>
              <a:t>this</a:t>
            </a:r>
            <a:r>
              <a:rPr lang="en-CA" dirty="0" err="1"/>
              <a:t>.sqlite.</a:t>
            </a:r>
            <a:r>
              <a:rPr lang="en-CA" dirty="0" err="1">
                <a:solidFill>
                  <a:srgbClr val="FF6810"/>
                </a:solidFill>
              </a:rPr>
              <a:t>create</a:t>
            </a:r>
            <a:r>
              <a:rPr lang="en-CA" dirty="0"/>
              <a:t>({ </a:t>
            </a:r>
          </a:p>
          <a:p>
            <a:pPr marL="0" indent="0">
              <a:buNone/>
            </a:pPr>
            <a:r>
              <a:rPr lang="en-CA" dirty="0"/>
              <a:t>	name</a:t>
            </a:r>
            <a:r>
              <a:rPr lang="en-CA" dirty="0">
                <a:solidFill>
                  <a:srgbClr val="42B983"/>
                </a:solidFill>
              </a:rPr>
              <a:t>:</a:t>
            </a:r>
            <a:r>
              <a:rPr lang="en-CA" dirty="0"/>
              <a:t> </a:t>
            </a:r>
            <a:r>
              <a:rPr lang="en-CA" dirty="0">
                <a:solidFill>
                  <a:srgbClr val="42B983"/>
                </a:solidFill>
              </a:rPr>
              <a:t>'</a:t>
            </a:r>
            <a:r>
              <a:rPr lang="en-CA" dirty="0" err="1">
                <a:solidFill>
                  <a:srgbClr val="42B983"/>
                </a:solidFill>
              </a:rPr>
              <a:t>data.db</a:t>
            </a:r>
            <a:r>
              <a:rPr lang="en-CA" dirty="0">
                <a:solidFill>
                  <a:srgbClr val="42B983"/>
                </a:solidFill>
              </a:rPr>
              <a:t>’</a:t>
            </a:r>
            <a:r>
              <a:rPr lang="en-CA" dirty="0"/>
              <a:t>, </a:t>
            </a:r>
          </a:p>
          <a:p>
            <a:pPr marL="0" indent="0">
              <a:buNone/>
            </a:pPr>
            <a:r>
              <a:rPr lang="en-CA" dirty="0"/>
              <a:t>	location</a:t>
            </a:r>
            <a:r>
              <a:rPr lang="en-CA" dirty="0">
                <a:solidFill>
                  <a:srgbClr val="42B983"/>
                </a:solidFill>
              </a:rPr>
              <a:t>:</a:t>
            </a:r>
            <a:r>
              <a:rPr lang="en-CA" dirty="0"/>
              <a:t> </a:t>
            </a:r>
            <a:r>
              <a:rPr lang="en-CA" dirty="0">
                <a:solidFill>
                  <a:srgbClr val="42B983"/>
                </a:solidFill>
              </a:rPr>
              <a:t>'default'</a:t>
            </a:r>
            <a:r>
              <a:rPr lang="en-CA" dirty="0"/>
              <a:t> }) </a:t>
            </a:r>
          </a:p>
          <a:p>
            <a:pPr marL="0" indent="0">
              <a:buNone/>
            </a:pPr>
            <a:r>
              <a:rPr lang="en-CA" dirty="0"/>
              <a:t>.</a:t>
            </a:r>
            <a:r>
              <a:rPr lang="en-CA" dirty="0">
                <a:solidFill>
                  <a:srgbClr val="FF6810"/>
                </a:solidFill>
              </a:rPr>
              <a:t>then</a:t>
            </a:r>
            <a:r>
              <a:rPr lang="en-CA" dirty="0"/>
              <a:t>((</a:t>
            </a:r>
            <a:r>
              <a:rPr lang="en-CA" dirty="0" err="1"/>
              <a:t>db</a:t>
            </a:r>
            <a:r>
              <a:rPr lang="en-CA" dirty="0">
                <a:solidFill>
                  <a:srgbClr val="42B983"/>
                </a:solidFill>
              </a:rPr>
              <a:t>:</a:t>
            </a:r>
            <a:r>
              <a:rPr lang="en-CA" dirty="0"/>
              <a:t> </a:t>
            </a:r>
            <a:r>
              <a:rPr lang="en-CA" dirty="0" err="1"/>
              <a:t>SQLiteObject</a:t>
            </a:r>
            <a:r>
              <a:rPr lang="en-CA" dirty="0"/>
              <a:t>) </a:t>
            </a:r>
            <a:r>
              <a:rPr lang="en-CA" dirty="0">
                <a:solidFill>
                  <a:srgbClr val="42B983"/>
                </a:solidFill>
              </a:rPr>
              <a:t>=&gt;</a:t>
            </a:r>
            <a:r>
              <a:rPr lang="en-CA" dirty="0"/>
              <a:t> {…}</a:t>
            </a:r>
            <a:endParaRPr lang="en-US" dirty="0"/>
          </a:p>
        </p:txBody>
      </p:sp>
    </p:spTree>
    <p:extLst>
      <p:ext uri="{BB962C8B-B14F-4D97-AF65-F5344CB8AC3E}">
        <p14:creationId xmlns:p14="http://schemas.microsoft.com/office/powerpoint/2010/main" val="4222893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0489-982B-954C-8CE2-B1FE628F347E}"/>
              </a:ext>
            </a:extLst>
          </p:cNvPr>
          <p:cNvSpPr>
            <a:spLocks noGrp="1"/>
          </p:cNvSpPr>
          <p:nvPr>
            <p:ph type="title"/>
          </p:nvPr>
        </p:nvSpPr>
        <p:spPr/>
        <p:txBody>
          <a:bodyPr/>
          <a:lstStyle/>
          <a:p>
            <a:r>
              <a:rPr lang="en-US" dirty="0"/>
              <a:t>SQLite – database naming</a:t>
            </a:r>
          </a:p>
        </p:txBody>
      </p:sp>
      <p:sp>
        <p:nvSpPr>
          <p:cNvPr id="3" name="Content Placeholder 2">
            <a:extLst>
              <a:ext uri="{FF2B5EF4-FFF2-40B4-BE49-F238E27FC236}">
                <a16:creationId xmlns:a16="http://schemas.microsoft.com/office/drawing/2014/main" id="{02EAF6D9-C044-3048-B50B-B89E64873F61}"/>
              </a:ext>
            </a:extLst>
          </p:cNvPr>
          <p:cNvSpPr>
            <a:spLocks noGrp="1"/>
          </p:cNvSpPr>
          <p:nvPr>
            <p:ph idx="1"/>
          </p:nvPr>
        </p:nvSpPr>
        <p:spPr/>
        <p:txBody>
          <a:bodyPr>
            <a:normAutofit lnSpcReduction="10000"/>
          </a:bodyPr>
          <a:lstStyle/>
          <a:p>
            <a:r>
              <a:rPr lang="en-CA" dirty="0"/>
              <a:t>Database file names with slash (/) character(s) are not supported and not expected to work on any platform.</a:t>
            </a:r>
          </a:p>
          <a:p>
            <a:r>
              <a:rPr lang="en-CA" dirty="0"/>
              <a:t>Database file names with ASCII control characters such as tab, vertical tab, carriage return, line feed, form feed, and backspace are NOT RECOMMENDED, with known issue on Windows.</a:t>
            </a:r>
          </a:p>
          <a:p>
            <a:r>
              <a:rPr lang="en-CA" dirty="0"/>
              <a:t>Some other ASCII characters NOT RECOMMENDED, with known issue on Windows: * &lt; &gt; ? \ " |</a:t>
            </a:r>
          </a:p>
          <a:p>
            <a:r>
              <a:rPr lang="en-CA" dirty="0"/>
              <a:t>Database file names with multi-byte UTF-8 characters are currently not recommended due to very limited testing.</a:t>
            </a:r>
          </a:p>
          <a:p>
            <a:r>
              <a:rPr lang="en-CA" dirty="0"/>
              <a:t>The database file name should include the extension, if desired</a:t>
            </a:r>
          </a:p>
        </p:txBody>
      </p:sp>
    </p:spTree>
    <p:extLst>
      <p:ext uri="{BB962C8B-B14F-4D97-AF65-F5344CB8AC3E}">
        <p14:creationId xmlns:p14="http://schemas.microsoft.com/office/powerpoint/2010/main" val="25601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C7CC-1B17-2142-9329-57D2C3579AF5}"/>
              </a:ext>
            </a:extLst>
          </p:cNvPr>
          <p:cNvSpPr>
            <a:spLocks noGrp="1"/>
          </p:cNvSpPr>
          <p:nvPr>
            <p:ph type="title"/>
          </p:nvPr>
        </p:nvSpPr>
        <p:spPr/>
        <p:txBody>
          <a:bodyPr/>
          <a:lstStyle/>
          <a:p>
            <a:r>
              <a:rPr lang="en-US" dirty="0"/>
              <a:t>SQLite – get data</a:t>
            </a:r>
          </a:p>
        </p:txBody>
      </p:sp>
      <p:sp>
        <p:nvSpPr>
          <p:cNvPr id="3" name="Content Placeholder 2">
            <a:extLst>
              <a:ext uri="{FF2B5EF4-FFF2-40B4-BE49-F238E27FC236}">
                <a16:creationId xmlns:a16="http://schemas.microsoft.com/office/drawing/2014/main" id="{54B027CE-909F-FF4D-A70E-118D2FD6352B}"/>
              </a:ext>
            </a:extLst>
          </p:cNvPr>
          <p:cNvSpPr>
            <a:spLocks noGrp="1"/>
          </p:cNvSpPr>
          <p:nvPr>
            <p:ph idx="1"/>
          </p:nvPr>
        </p:nvSpPr>
        <p:spPr/>
        <p:txBody>
          <a:bodyPr>
            <a:normAutofit fontScale="77500" lnSpcReduction="20000"/>
          </a:bodyPr>
          <a:lstStyle/>
          <a:p>
            <a:pPr marL="0" indent="0">
              <a:buNone/>
            </a:pPr>
            <a:r>
              <a:rPr lang="en-CA" dirty="0">
                <a:solidFill>
                  <a:srgbClr val="708090"/>
                </a:solidFill>
              </a:rPr>
              <a:t>// Get list</a:t>
            </a:r>
            <a:r>
              <a:rPr lang="en-CA" dirty="0"/>
              <a:t> </a:t>
            </a:r>
            <a:r>
              <a:rPr lang="en-CA" dirty="0" err="1">
                <a:solidFill>
                  <a:srgbClr val="FF5E7F"/>
                </a:solidFill>
              </a:rPr>
              <a:t>getSongs</a:t>
            </a:r>
            <a:r>
              <a:rPr lang="en-CA" dirty="0">
                <a:solidFill>
                  <a:srgbClr val="999999"/>
                </a:solidFill>
              </a:rPr>
              <a:t>(){</a:t>
            </a:r>
            <a:r>
              <a:rPr lang="en-CA" dirty="0"/>
              <a:t> </a:t>
            </a:r>
          </a:p>
          <a:p>
            <a:pPr marL="0" indent="0">
              <a:buNone/>
            </a:pPr>
            <a:r>
              <a:rPr lang="en-CA" dirty="0">
                <a:solidFill>
                  <a:srgbClr val="00B3FF"/>
                </a:solidFill>
              </a:rPr>
              <a:t>	return</a:t>
            </a:r>
            <a:r>
              <a:rPr lang="en-CA" dirty="0"/>
              <a:t> </a:t>
            </a:r>
            <a:r>
              <a:rPr lang="en-CA" dirty="0" err="1">
                <a:solidFill>
                  <a:srgbClr val="00B3FF"/>
                </a:solidFill>
              </a:rPr>
              <a:t>this</a:t>
            </a:r>
            <a:r>
              <a:rPr lang="en-CA" dirty="0" err="1">
                <a:solidFill>
                  <a:srgbClr val="999999"/>
                </a:solidFill>
              </a:rPr>
              <a:t>.</a:t>
            </a:r>
            <a:r>
              <a:rPr lang="en-CA" dirty="0" err="1"/>
              <a:t>storage</a:t>
            </a:r>
            <a:r>
              <a:rPr lang="en-CA" dirty="0" err="1">
                <a:solidFill>
                  <a:srgbClr val="999999"/>
                </a:solidFill>
              </a:rPr>
              <a:t>.</a:t>
            </a:r>
            <a:r>
              <a:rPr lang="en-CA" dirty="0" err="1">
                <a:solidFill>
                  <a:srgbClr val="FF5E7F"/>
                </a:solidFill>
              </a:rPr>
              <a:t>executeSql</a:t>
            </a:r>
            <a:r>
              <a:rPr lang="en-CA" dirty="0">
                <a:solidFill>
                  <a:srgbClr val="999999"/>
                </a:solidFill>
              </a:rPr>
              <a:t>(</a:t>
            </a:r>
            <a:r>
              <a:rPr lang="en-CA" dirty="0">
                <a:solidFill>
                  <a:srgbClr val="7BB900"/>
                </a:solidFill>
              </a:rPr>
              <a:t>'SELECT * FROM </a:t>
            </a:r>
            <a:r>
              <a:rPr lang="en-CA" dirty="0" err="1">
                <a:solidFill>
                  <a:srgbClr val="7BB900"/>
                </a:solidFill>
              </a:rPr>
              <a:t>songtable</a:t>
            </a:r>
            <a:r>
              <a:rPr lang="en-CA" dirty="0">
                <a:solidFill>
                  <a:srgbClr val="7BB900"/>
                </a:solidFill>
              </a:rPr>
              <a:t>'</a:t>
            </a:r>
            <a:r>
              <a:rPr lang="en-CA" dirty="0">
                <a:solidFill>
                  <a:srgbClr val="999999"/>
                </a:solidFill>
              </a:rPr>
              <a:t>,</a:t>
            </a:r>
            <a:r>
              <a:rPr lang="en-CA" dirty="0"/>
              <a:t> </a:t>
            </a:r>
            <a:r>
              <a:rPr lang="en-CA" dirty="0">
                <a:solidFill>
                  <a:srgbClr val="999999"/>
                </a:solidFill>
              </a:rPr>
              <a:t>[]).</a:t>
            </a:r>
            <a:r>
              <a:rPr lang="en-CA" dirty="0">
                <a:solidFill>
                  <a:srgbClr val="FF5E7F"/>
                </a:solidFill>
              </a:rPr>
              <a:t>then</a:t>
            </a:r>
            <a:r>
              <a:rPr lang="en-CA" dirty="0">
                <a:solidFill>
                  <a:srgbClr val="999999"/>
                </a:solidFill>
              </a:rPr>
              <a:t>(</a:t>
            </a:r>
          </a:p>
          <a:p>
            <a:pPr marL="0" indent="0">
              <a:buNone/>
            </a:pPr>
            <a:r>
              <a:rPr lang="en-CA" dirty="0">
                <a:solidFill>
                  <a:srgbClr val="999999"/>
                </a:solidFill>
              </a:rPr>
              <a:t>		</a:t>
            </a:r>
            <a:r>
              <a:rPr lang="en-CA" dirty="0"/>
              <a:t>res </a:t>
            </a:r>
            <a:r>
              <a:rPr lang="en-CA" dirty="0">
                <a:solidFill>
                  <a:srgbClr val="9A6E3A"/>
                </a:solidFill>
              </a:rPr>
              <a:t>=&gt;</a:t>
            </a:r>
            <a:r>
              <a:rPr lang="en-CA" dirty="0"/>
              <a:t> </a:t>
            </a:r>
            <a:r>
              <a:rPr lang="en-CA" dirty="0">
                <a:solidFill>
                  <a:srgbClr val="999999"/>
                </a:solidFill>
              </a:rPr>
              <a:t>{</a:t>
            </a:r>
            <a:r>
              <a:rPr lang="en-CA" dirty="0"/>
              <a:t> </a:t>
            </a:r>
            <a:r>
              <a:rPr lang="en-CA" dirty="0">
                <a:solidFill>
                  <a:srgbClr val="00B3FF"/>
                </a:solidFill>
              </a:rPr>
              <a:t>let</a:t>
            </a:r>
            <a:r>
              <a:rPr lang="en-CA" dirty="0"/>
              <a:t> items</a:t>
            </a:r>
            <a:r>
              <a:rPr lang="en-CA" dirty="0">
                <a:solidFill>
                  <a:srgbClr val="9A6E3A"/>
                </a:solidFill>
              </a:rPr>
              <a:t>:</a:t>
            </a:r>
            <a:r>
              <a:rPr lang="en-CA" dirty="0"/>
              <a:t> Song</a:t>
            </a:r>
            <a:r>
              <a:rPr lang="en-CA" dirty="0">
                <a:solidFill>
                  <a:srgbClr val="999999"/>
                </a:solidFill>
              </a:rPr>
              <a:t>[]</a:t>
            </a:r>
            <a:r>
              <a:rPr lang="en-CA" dirty="0"/>
              <a:t> </a:t>
            </a:r>
            <a:r>
              <a:rPr lang="en-CA" dirty="0">
                <a:solidFill>
                  <a:srgbClr val="9A6E3A"/>
                </a:solidFill>
              </a:rPr>
              <a:t>=</a:t>
            </a:r>
            <a:r>
              <a:rPr lang="en-CA" dirty="0"/>
              <a:t> </a:t>
            </a:r>
            <a:r>
              <a:rPr lang="en-CA" dirty="0">
                <a:solidFill>
                  <a:srgbClr val="999999"/>
                </a:solidFill>
              </a:rPr>
              <a:t>[];</a:t>
            </a:r>
            <a:r>
              <a:rPr lang="en-CA" dirty="0"/>
              <a:t> </a:t>
            </a:r>
          </a:p>
          <a:p>
            <a:pPr marL="0" indent="0">
              <a:buNone/>
            </a:pPr>
            <a:r>
              <a:rPr lang="en-CA" dirty="0">
                <a:solidFill>
                  <a:srgbClr val="00B3FF"/>
                </a:solidFill>
              </a:rPr>
              <a:t>		if</a:t>
            </a:r>
            <a:r>
              <a:rPr lang="en-CA" dirty="0"/>
              <a:t> </a:t>
            </a:r>
            <a:r>
              <a:rPr lang="en-CA" dirty="0">
                <a:solidFill>
                  <a:srgbClr val="999999"/>
                </a:solidFill>
              </a:rPr>
              <a:t>(</a:t>
            </a:r>
            <a:r>
              <a:rPr lang="en-CA" dirty="0" err="1"/>
              <a:t>res</a:t>
            </a:r>
            <a:r>
              <a:rPr lang="en-CA" dirty="0" err="1">
                <a:solidFill>
                  <a:srgbClr val="999999"/>
                </a:solidFill>
              </a:rPr>
              <a:t>.</a:t>
            </a:r>
            <a:r>
              <a:rPr lang="en-CA" dirty="0" err="1"/>
              <a:t>rows</a:t>
            </a:r>
            <a:r>
              <a:rPr lang="en-CA" dirty="0" err="1">
                <a:solidFill>
                  <a:srgbClr val="999999"/>
                </a:solidFill>
              </a:rPr>
              <a:t>.</a:t>
            </a:r>
            <a:r>
              <a:rPr lang="en-CA" dirty="0" err="1"/>
              <a:t>length</a:t>
            </a:r>
            <a:r>
              <a:rPr lang="en-CA" dirty="0"/>
              <a:t> </a:t>
            </a:r>
            <a:r>
              <a:rPr lang="en-CA" dirty="0">
                <a:solidFill>
                  <a:srgbClr val="9A6E3A"/>
                </a:solidFill>
              </a:rPr>
              <a:t>&gt;</a:t>
            </a:r>
            <a:r>
              <a:rPr lang="en-CA" dirty="0"/>
              <a:t> </a:t>
            </a:r>
            <a:r>
              <a:rPr lang="en-CA" dirty="0">
                <a:solidFill>
                  <a:srgbClr val="FF028F"/>
                </a:solidFill>
              </a:rPr>
              <a:t>0</a:t>
            </a:r>
            <a:r>
              <a:rPr lang="en-CA" dirty="0">
                <a:solidFill>
                  <a:srgbClr val="999999"/>
                </a:solidFill>
              </a:rPr>
              <a:t>)</a:t>
            </a:r>
            <a:r>
              <a:rPr lang="en-CA" dirty="0"/>
              <a:t> </a:t>
            </a:r>
            <a:r>
              <a:rPr lang="en-CA" dirty="0">
                <a:solidFill>
                  <a:srgbClr val="999999"/>
                </a:solidFill>
              </a:rPr>
              <a:t>{</a:t>
            </a:r>
            <a:r>
              <a:rPr lang="en-CA" dirty="0"/>
              <a:t> </a:t>
            </a:r>
          </a:p>
          <a:p>
            <a:pPr marL="0" indent="0">
              <a:buNone/>
            </a:pPr>
            <a:r>
              <a:rPr lang="en-CA" dirty="0">
                <a:solidFill>
                  <a:srgbClr val="00B3FF"/>
                </a:solidFill>
              </a:rPr>
              <a:t>			for</a:t>
            </a:r>
            <a:r>
              <a:rPr lang="en-CA" dirty="0"/>
              <a:t> </a:t>
            </a:r>
            <a:r>
              <a:rPr lang="en-CA" dirty="0">
                <a:solidFill>
                  <a:srgbClr val="999999"/>
                </a:solidFill>
              </a:rPr>
              <a:t>(</a:t>
            </a:r>
            <a:r>
              <a:rPr lang="en-CA" dirty="0">
                <a:solidFill>
                  <a:srgbClr val="00B3FF"/>
                </a:solidFill>
              </a:rPr>
              <a:t>var</a:t>
            </a:r>
            <a:r>
              <a:rPr lang="en-CA" dirty="0"/>
              <a:t> </a:t>
            </a:r>
            <a:r>
              <a:rPr lang="en-CA" dirty="0" err="1"/>
              <a:t>i</a:t>
            </a:r>
            <a:r>
              <a:rPr lang="en-CA" dirty="0"/>
              <a:t> </a:t>
            </a:r>
            <a:r>
              <a:rPr lang="en-CA" dirty="0">
                <a:solidFill>
                  <a:srgbClr val="9A6E3A"/>
                </a:solidFill>
              </a:rPr>
              <a:t>=</a:t>
            </a:r>
            <a:r>
              <a:rPr lang="en-CA" dirty="0"/>
              <a:t> </a:t>
            </a:r>
            <a:r>
              <a:rPr lang="en-CA" dirty="0">
                <a:solidFill>
                  <a:srgbClr val="FF028F"/>
                </a:solidFill>
              </a:rPr>
              <a:t>0</a:t>
            </a:r>
            <a:r>
              <a:rPr lang="en-CA" dirty="0">
                <a:solidFill>
                  <a:srgbClr val="999999"/>
                </a:solidFill>
              </a:rPr>
              <a:t>;</a:t>
            </a:r>
            <a:r>
              <a:rPr lang="en-CA" dirty="0"/>
              <a:t> </a:t>
            </a:r>
            <a:r>
              <a:rPr lang="en-CA" dirty="0" err="1"/>
              <a:t>i</a:t>
            </a:r>
            <a:r>
              <a:rPr lang="en-CA" dirty="0"/>
              <a:t> </a:t>
            </a:r>
            <a:r>
              <a:rPr lang="en-CA" dirty="0">
                <a:solidFill>
                  <a:srgbClr val="9A6E3A"/>
                </a:solidFill>
              </a:rPr>
              <a:t>&lt;</a:t>
            </a:r>
            <a:r>
              <a:rPr lang="en-CA" dirty="0"/>
              <a:t> </a:t>
            </a:r>
            <a:r>
              <a:rPr lang="en-CA" dirty="0" err="1"/>
              <a:t>res</a:t>
            </a:r>
            <a:r>
              <a:rPr lang="en-CA" dirty="0" err="1">
                <a:solidFill>
                  <a:srgbClr val="999999"/>
                </a:solidFill>
              </a:rPr>
              <a:t>.</a:t>
            </a:r>
            <a:r>
              <a:rPr lang="en-CA" dirty="0" err="1"/>
              <a:t>rows</a:t>
            </a:r>
            <a:r>
              <a:rPr lang="en-CA" dirty="0" err="1">
                <a:solidFill>
                  <a:srgbClr val="999999"/>
                </a:solidFill>
              </a:rPr>
              <a:t>.</a:t>
            </a:r>
            <a:r>
              <a:rPr lang="en-CA" dirty="0" err="1"/>
              <a:t>length</a:t>
            </a:r>
            <a:r>
              <a:rPr lang="en-CA" dirty="0">
                <a:solidFill>
                  <a:srgbClr val="999999"/>
                </a:solidFill>
              </a:rPr>
              <a:t>;</a:t>
            </a:r>
            <a:r>
              <a:rPr lang="en-CA" dirty="0"/>
              <a:t> </a:t>
            </a:r>
            <a:r>
              <a:rPr lang="en-CA" dirty="0" err="1"/>
              <a:t>i</a:t>
            </a:r>
            <a:r>
              <a:rPr lang="en-CA" dirty="0">
                <a:solidFill>
                  <a:srgbClr val="9A6E3A"/>
                </a:solidFill>
              </a:rPr>
              <a:t>++</a:t>
            </a:r>
            <a:r>
              <a:rPr lang="en-CA" dirty="0">
                <a:solidFill>
                  <a:srgbClr val="999999"/>
                </a:solidFill>
              </a:rPr>
              <a:t>)</a:t>
            </a:r>
            <a:r>
              <a:rPr lang="en-CA" dirty="0"/>
              <a:t> </a:t>
            </a:r>
            <a:r>
              <a:rPr lang="en-CA" dirty="0">
                <a:solidFill>
                  <a:srgbClr val="999999"/>
                </a:solidFill>
              </a:rPr>
              <a:t>{</a:t>
            </a:r>
            <a:r>
              <a:rPr lang="en-CA" dirty="0"/>
              <a:t> </a:t>
            </a:r>
          </a:p>
          <a:p>
            <a:pPr marL="0" indent="0">
              <a:buNone/>
            </a:pPr>
            <a:r>
              <a:rPr lang="en-CA" dirty="0"/>
              <a:t>				</a:t>
            </a:r>
            <a:r>
              <a:rPr lang="en-CA" dirty="0" err="1"/>
              <a:t>items</a:t>
            </a:r>
            <a:r>
              <a:rPr lang="en-CA" dirty="0" err="1">
                <a:solidFill>
                  <a:srgbClr val="999999"/>
                </a:solidFill>
              </a:rPr>
              <a:t>.</a:t>
            </a:r>
            <a:r>
              <a:rPr lang="en-CA" dirty="0" err="1">
                <a:solidFill>
                  <a:srgbClr val="FF5E7F"/>
                </a:solidFill>
              </a:rPr>
              <a:t>push</a:t>
            </a:r>
            <a:r>
              <a:rPr lang="en-CA" dirty="0">
                <a:solidFill>
                  <a:srgbClr val="999999"/>
                </a:solidFill>
              </a:rPr>
              <a:t>({</a:t>
            </a:r>
            <a:r>
              <a:rPr lang="en-CA" dirty="0"/>
              <a:t> id</a:t>
            </a:r>
            <a:r>
              <a:rPr lang="en-CA" dirty="0">
                <a:solidFill>
                  <a:srgbClr val="9A6E3A"/>
                </a:solidFill>
              </a:rPr>
              <a:t>:</a:t>
            </a:r>
            <a:r>
              <a:rPr lang="en-CA" dirty="0"/>
              <a:t> </a:t>
            </a:r>
            <a:r>
              <a:rPr lang="en-CA" dirty="0" err="1"/>
              <a:t>res</a:t>
            </a:r>
            <a:r>
              <a:rPr lang="en-CA" dirty="0" err="1">
                <a:solidFill>
                  <a:srgbClr val="999999"/>
                </a:solidFill>
              </a:rPr>
              <a:t>.</a:t>
            </a:r>
            <a:r>
              <a:rPr lang="en-CA" dirty="0" err="1"/>
              <a:t>rows</a:t>
            </a:r>
            <a:r>
              <a:rPr lang="en-CA" dirty="0" err="1">
                <a:solidFill>
                  <a:srgbClr val="999999"/>
                </a:solidFill>
              </a:rPr>
              <a:t>.</a:t>
            </a:r>
            <a:r>
              <a:rPr lang="en-CA" dirty="0" err="1">
                <a:solidFill>
                  <a:srgbClr val="FF5E7F"/>
                </a:solidFill>
              </a:rPr>
              <a:t>item</a:t>
            </a:r>
            <a:r>
              <a:rPr lang="en-CA" dirty="0">
                <a:solidFill>
                  <a:srgbClr val="999999"/>
                </a:solidFill>
              </a:rPr>
              <a:t>(</a:t>
            </a:r>
            <a:r>
              <a:rPr lang="en-CA" dirty="0" err="1"/>
              <a:t>i</a:t>
            </a:r>
            <a:r>
              <a:rPr lang="en-CA" dirty="0">
                <a:solidFill>
                  <a:srgbClr val="999999"/>
                </a:solidFill>
              </a:rPr>
              <a:t>).</a:t>
            </a:r>
            <a:r>
              <a:rPr lang="en-CA" dirty="0"/>
              <a:t>id</a:t>
            </a:r>
            <a:r>
              <a:rPr lang="en-CA" dirty="0">
                <a:solidFill>
                  <a:srgbClr val="999999"/>
                </a:solidFill>
              </a:rPr>
              <a:t>,</a:t>
            </a:r>
          </a:p>
          <a:p>
            <a:pPr marL="0" indent="0">
              <a:buNone/>
            </a:pPr>
            <a:r>
              <a:rPr lang="en-CA" dirty="0">
                <a:solidFill>
                  <a:srgbClr val="999999"/>
                </a:solidFill>
              </a:rPr>
              <a:t>				</a:t>
            </a:r>
            <a:r>
              <a:rPr lang="en-CA" dirty="0" err="1"/>
              <a:t>artist_name</a:t>
            </a:r>
            <a:r>
              <a:rPr lang="en-CA" dirty="0">
                <a:solidFill>
                  <a:srgbClr val="9A6E3A"/>
                </a:solidFill>
              </a:rPr>
              <a:t>:</a:t>
            </a:r>
            <a:r>
              <a:rPr lang="en-CA" dirty="0"/>
              <a:t> </a:t>
            </a:r>
          </a:p>
          <a:p>
            <a:pPr marL="0" indent="0">
              <a:buNone/>
            </a:pPr>
            <a:r>
              <a:rPr lang="en-CA" dirty="0"/>
              <a:t>				</a:t>
            </a:r>
            <a:r>
              <a:rPr lang="en-CA" dirty="0" err="1"/>
              <a:t>res</a:t>
            </a:r>
            <a:r>
              <a:rPr lang="en-CA" dirty="0" err="1">
                <a:solidFill>
                  <a:srgbClr val="999999"/>
                </a:solidFill>
              </a:rPr>
              <a:t>.</a:t>
            </a:r>
            <a:r>
              <a:rPr lang="en-CA" dirty="0" err="1"/>
              <a:t>rows</a:t>
            </a:r>
            <a:r>
              <a:rPr lang="en-CA" dirty="0" err="1">
                <a:solidFill>
                  <a:srgbClr val="999999"/>
                </a:solidFill>
              </a:rPr>
              <a:t>.</a:t>
            </a:r>
            <a:r>
              <a:rPr lang="en-CA" dirty="0" err="1">
                <a:solidFill>
                  <a:srgbClr val="FF5E7F"/>
                </a:solidFill>
              </a:rPr>
              <a:t>item</a:t>
            </a:r>
            <a:r>
              <a:rPr lang="en-CA" dirty="0">
                <a:solidFill>
                  <a:srgbClr val="999999"/>
                </a:solidFill>
              </a:rPr>
              <a:t>(</a:t>
            </a:r>
            <a:r>
              <a:rPr lang="en-CA" dirty="0" err="1"/>
              <a:t>i</a:t>
            </a:r>
            <a:r>
              <a:rPr lang="en-CA" dirty="0">
                <a:solidFill>
                  <a:srgbClr val="999999"/>
                </a:solidFill>
              </a:rPr>
              <a:t>).</a:t>
            </a:r>
            <a:r>
              <a:rPr lang="en-CA" dirty="0" err="1"/>
              <a:t>artist_name</a:t>
            </a:r>
            <a:r>
              <a:rPr lang="en-CA" dirty="0">
                <a:solidFill>
                  <a:srgbClr val="999999"/>
                </a:solidFill>
              </a:rPr>
              <a:t>,</a:t>
            </a:r>
            <a:r>
              <a:rPr lang="en-CA" dirty="0"/>
              <a:t> </a:t>
            </a:r>
            <a:r>
              <a:rPr lang="en-CA" dirty="0" err="1"/>
              <a:t>song_name</a:t>
            </a:r>
            <a:r>
              <a:rPr lang="en-CA" dirty="0">
                <a:solidFill>
                  <a:srgbClr val="9A6E3A"/>
                </a:solidFill>
              </a:rPr>
              <a:t>:</a:t>
            </a:r>
            <a:r>
              <a:rPr lang="en-CA" dirty="0"/>
              <a:t> </a:t>
            </a:r>
          </a:p>
          <a:p>
            <a:pPr marL="0" indent="0">
              <a:buNone/>
            </a:pPr>
            <a:r>
              <a:rPr lang="en-CA" dirty="0"/>
              <a:t>				</a:t>
            </a:r>
            <a:r>
              <a:rPr lang="en-CA" dirty="0" err="1"/>
              <a:t>res</a:t>
            </a:r>
            <a:r>
              <a:rPr lang="en-CA" dirty="0" err="1">
                <a:solidFill>
                  <a:srgbClr val="999999"/>
                </a:solidFill>
              </a:rPr>
              <a:t>.</a:t>
            </a:r>
            <a:r>
              <a:rPr lang="en-CA" dirty="0" err="1"/>
              <a:t>rows</a:t>
            </a:r>
            <a:r>
              <a:rPr lang="en-CA" dirty="0" err="1">
                <a:solidFill>
                  <a:srgbClr val="999999"/>
                </a:solidFill>
              </a:rPr>
              <a:t>.</a:t>
            </a:r>
            <a:r>
              <a:rPr lang="en-CA" dirty="0" err="1">
                <a:solidFill>
                  <a:srgbClr val="FF5E7F"/>
                </a:solidFill>
              </a:rPr>
              <a:t>item</a:t>
            </a:r>
            <a:r>
              <a:rPr lang="en-CA" dirty="0">
                <a:solidFill>
                  <a:srgbClr val="999999"/>
                </a:solidFill>
              </a:rPr>
              <a:t>(</a:t>
            </a:r>
            <a:r>
              <a:rPr lang="en-CA" dirty="0" err="1"/>
              <a:t>i</a:t>
            </a:r>
            <a:r>
              <a:rPr lang="en-CA" dirty="0">
                <a:solidFill>
                  <a:srgbClr val="999999"/>
                </a:solidFill>
              </a:rPr>
              <a:t>).</a:t>
            </a:r>
            <a:r>
              <a:rPr lang="en-CA" dirty="0" err="1"/>
              <a:t>song_name</a:t>
            </a:r>
            <a:r>
              <a:rPr lang="en-CA" dirty="0"/>
              <a:t> </a:t>
            </a:r>
            <a:r>
              <a:rPr lang="en-CA" dirty="0">
                <a:solidFill>
                  <a:srgbClr val="999999"/>
                </a:solidFill>
              </a:rPr>
              <a:t>});</a:t>
            </a:r>
            <a:r>
              <a:rPr lang="en-CA" dirty="0"/>
              <a:t> </a:t>
            </a:r>
          </a:p>
          <a:p>
            <a:pPr marL="0" indent="0">
              <a:buNone/>
            </a:pPr>
            <a:r>
              <a:rPr lang="en-CA" dirty="0">
                <a:solidFill>
                  <a:srgbClr val="999999"/>
                </a:solidFill>
              </a:rPr>
              <a:t>			}</a:t>
            </a:r>
          </a:p>
          <a:p>
            <a:pPr marL="0" indent="0">
              <a:buNone/>
            </a:pPr>
            <a:r>
              <a:rPr lang="en-CA" dirty="0"/>
              <a:t>		 </a:t>
            </a:r>
            <a:r>
              <a:rPr lang="en-CA" dirty="0">
                <a:solidFill>
                  <a:srgbClr val="999999"/>
                </a:solidFill>
              </a:rPr>
              <a:t>}</a:t>
            </a:r>
            <a:r>
              <a:rPr lang="en-CA" dirty="0"/>
              <a:t> </a:t>
            </a:r>
          </a:p>
          <a:p>
            <a:pPr marL="0" indent="0">
              <a:buNone/>
            </a:pPr>
            <a:r>
              <a:rPr lang="en-CA" dirty="0" err="1">
                <a:solidFill>
                  <a:srgbClr val="00B3FF"/>
                </a:solidFill>
              </a:rPr>
              <a:t>this</a:t>
            </a:r>
            <a:r>
              <a:rPr lang="en-CA" dirty="0" err="1">
                <a:solidFill>
                  <a:srgbClr val="999999"/>
                </a:solidFill>
              </a:rPr>
              <a:t>.</a:t>
            </a:r>
            <a:r>
              <a:rPr lang="en-CA" dirty="0" err="1"/>
              <a:t>songsList</a:t>
            </a:r>
            <a:r>
              <a:rPr lang="en-CA" dirty="0" err="1">
                <a:solidFill>
                  <a:srgbClr val="999999"/>
                </a:solidFill>
              </a:rPr>
              <a:t>.</a:t>
            </a:r>
            <a:r>
              <a:rPr lang="en-CA" dirty="0" err="1">
                <a:solidFill>
                  <a:srgbClr val="FF5E7F"/>
                </a:solidFill>
              </a:rPr>
              <a:t>next</a:t>
            </a:r>
            <a:r>
              <a:rPr lang="en-CA" dirty="0">
                <a:solidFill>
                  <a:srgbClr val="999999"/>
                </a:solidFill>
              </a:rPr>
              <a:t>(</a:t>
            </a:r>
            <a:r>
              <a:rPr lang="en-CA" dirty="0"/>
              <a:t>items</a:t>
            </a:r>
            <a:r>
              <a:rPr lang="en-CA" dirty="0">
                <a:solidFill>
                  <a:srgbClr val="999999"/>
                </a:solidFill>
              </a:rPr>
              <a:t>);</a:t>
            </a:r>
            <a:r>
              <a:rPr lang="en-CA" dirty="0"/>
              <a:t> </a:t>
            </a:r>
            <a:r>
              <a:rPr lang="en-CA" dirty="0">
                <a:solidFill>
                  <a:srgbClr val="999999"/>
                </a:solidFill>
              </a:rPr>
              <a:t>});</a:t>
            </a:r>
            <a:r>
              <a:rPr lang="en-CA" dirty="0"/>
              <a:t> </a:t>
            </a:r>
            <a:r>
              <a:rPr lang="en-CA" dirty="0">
                <a:solidFill>
                  <a:srgbClr val="999999"/>
                </a:solidFill>
              </a:rPr>
              <a:t>}</a:t>
            </a:r>
            <a:endParaRPr lang="en-US" dirty="0"/>
          </a:p>
        </p:txBody>
      </p:sp>
    </p:spTree>
    <p:extLst>
      <p:ext uri="{BB962C8B-B14F-4D97-AF65-F5344CB8AC3E}">
        <p14:creationId xmlns:p14="http://schemas.microsoft.com/office/powerpoint/2010/main" val="390538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C7CC-1B17-2142-9329-57D2C3579AF5}"/>
              </a:ext>
            </a:extLst>
          </p:cNvPr>
          <p:cNvSpPr>
            <a:spLocks noGrp="1"/>
          </p:cNvSpPr>
          <p:nvPr>
            <p:ph type="title"/>
          </p:nvPr>
        </p:nvSpPr>
        <p:spPr/>
        <p:txBody>
          <a:bodyPr/>
          <a:lstStyle/>
          <a:p>
            <a:r>
              <a:rPr lang="en-US" dirty="0"/>
              <a:t>SQLite – add data</a:t>
            </a:r>
          </a:p>
        </p:txBody>
      </p:sp>
      <p:sp>
        <p:nvSpPr>
          <p:cNvPr id="3" name="Content Placeholder 2">
            <a:extLst>
              <a:ext uri="{FF2B5EF4-FFF2-40B4-BE49-F238E27FC236}">
                <a16:creationId xmlns:a16="http://schemas.microsoft.com/office/drawing/2014/main" id="{54B027CE-909F-FF4D-A70E-118D2FD6352B}"/>
              </a:ext>
            </a:extLst>
          </p:cNvPr>
          <p:cNvSpPr>
            <a:spLocks noGrp="1"/>
          </p:cNvSpPr>
          <p:nvPr>
            <p:ph idx="1"/>
          </p:nvPr>
        </p:nvSpPr>
        <p:spPr/>
        <p:txBody>
          <a:bodyPr>
            <a:normAutofit/>
          </a:bodyPr>
          <a:lstStyle/>
          <a:p>
            <a:pPr marL="0" indent="0">
              <a:buNone/>
            </a:pPr>
            <a:r>
              <a:rPr lang="en-CA" sz="1800" dirty="0">
                <a:solidFill>
                  <a:srgbClr val="708090"/>
                </a:solidFill>
              </a:rPr>
              <a:t>// Add</a:t>
            </a:r>
            <a:r>
              <a:rPr lang="en-CA" sz="1800" dirty="0"/>
              <a:t> </a:t>
            </a:r>
          </a:p>
          <a:p>
            <a:pPr marL="0" indent="0">
              <a:buNone/>
            </a:pPr>
            <a:r>
              <a:rPr lang="en-CA" sz="1800" dirty="0" err="1">
                <a:solidFill>
                  <a:srgbClr val="FF5E7F"/>
                </a:solidFill>
              </a:rPr>
              <a:t>addSong</a:t>
            </a:r>
            <a:r>
              <a:rPr lang="en-CA" sz="1800" dirty="0">
                <a:solidFill>
                  <a:srgbClr val="999999"/>
                </a:solidFill>
              </a:rPr>
              <a:t>(</a:t>
            </a:r>
            <a:r>
              <a:rPr lang="en-CA" sz="1800" dirty="0" err="1"/>
              <a:t>artist_name</a:t>
            </a:r>
            <a:r>
              <a:rPr lang="en-CA" sz="1800" dirty="0">
                <a:solidFill>
                  <a:srgbClr val="999999"/>
                </a:solidFill>
              </a:rPr>
              <a:t>,</a:t>
            </a:r>
            <a:r>
              <a:rPr lang="en-CA" sz="1800" dirty="0"/>
              <a:t> </a:t>
            </a:r>
            <a:r>
              <a:rPr lang="en-CA" sz="1800" dirty="0" err="1"/>
              <a:t>song_name</a:t>
            </a:r>
            <a:r>
              <a:rPr lang="en-CA" sz="1800" dirty="0">
                <a:solidFill>
                  <a:srgbClr val="999999"/>
                </a:solidFill>
              </a:rPr>
              <a:t>)</a:t>
            </a:r>
            <a:r>
              <a:rPr lang="en-CA" sz="1800" dirty="0"/>
              <a:t> </a:t>
            </a:r>
            <a:r>
              <a:rPr lang="en-CA" sz="1800" dirty="0">
                <a:solidFill>
                  <a:srgbClr val="999999"/>
                </a:solidFill>
              </a:rPr>
              <a:t>{</a:t>
            </a:r>
            <a:r>
              <a:rPr lang="en-CA" sz="1800" dirty="0"/>
              <a:t> </a:t>
            </a:r>
          </a:p>
          <a:p>
            <a:pPr marL="0" indent="0">
              <a:buNone/>
            </a:pPr>
            <a:r>
              <a:rPr lang="en-CA" sz="1800" dirty="0">
                <a:solidFill>
                  <a:srgbClr val="00B3FF"/>
                </a:solidFill>
              </a:rPr>
              <a:t>	let</a:t>
            </a:r>
            <a:r>
              <a:rPr lang="en-CA" sz="1800" dirty="0"/>
              <a:t> data </a:t>
            </a:r>
            <a:r>
              <a:rPr lang="en-CA" sz="1800" dirty="0">
                <a:solidFill>
                  <a:srgbClr val="9A6E3A"/>
                </a:solidFill>
              </a:rPr>
              <a:t>=</a:t>
            </a:r>
            <a:r>
              <a:rPr lang="en-CA" sz="1800" dirty="0"/>
              <a:t> </a:t>
            </a:r>
            <a:r>
              <a:rPr lang="en-CA" sz="1800" dirty="0">
                <a:solidFill>
                  <a:srgbClr val="999999"/>
                </a:solidFill>
              </a:rPr>
              <a:t>[</a:t>
            </a:r>
            <a:r>
              <a:rPr lang="en-CA" sz="1800" dirty="0" err="1"/>
              <a:t>artist_name</a:t>
            </a:r>
            <a:r>
              <a:rPr lang="en-CA" sz="1800" dirty="0">
                <a:solidFill>
                  <a:srgbClr val="999999"/>
                </a:solidFill>
              </a:rPr>
              <a:t>,</a:t>
            </a:r>
            <a:r>
              <a:rPr lang="en-CA" sz="1800" dirty="0"/>
              <a:t> </a:t>
            </a:r>
            <a:r>
              <a:rPr lang="en-CA" sz="1800" dirty="0" err="1"/>
              <a:t>song_name</a:t>
            </a:r>
            <a:r>
              <a:rPr lang="en-CA" sz="1800" dirty="0">
                <a:solidFill>
                  <a:srgbClr val="999999"/>
                </a:solidFill>
              </a:rPr>
              <a:t>];</a:t>
            </a:r>
            <a:r>
              <a:rPr lang="en-CA" sz="1800" dirty="0"/>
              <a:t> </a:t>
            </a:r>
          </a:p>
          <a:p>
            <a:pPr marL="0" indent="0">
              <a:buNone/>
            </a:pPr>
            <a:r>
              <a:rPr lang="en-CA" sz="1800" dirty="0">
                <a:solidFill>
                  <a:srgbClr val="00B3FF"/>
                </a:solidFill>
              </a:rPr>
              <a:t>	return</a:t>
            </a:r>
            <a:r>
              <a:rPr lang="en-CA" sz="1800" dirty="0"/>
              <a:t> </a:t>
            </a:r>
            <a:r>
              <a:rPr lang="en-CA" sz="1800" dirty="0" err="1">
                <a:solidFill>
                  <a:srgbClr val="00B3FF"/>
                </a:solidFill>
              </a:rPr>
              <a:t>this</a:t>
            </a:r>
            <a:r>
              <a:rPr lang="en-CA" sz="1800" dirty="0" err="1">
                <a:solidFill>
                  <a:srgbClr val="999999"/>
                </a:solidFill>
              </a:rPr>
              <a:t>.</a:t>
            </a:r>
            <a:r>
              <a:rPr lang="en-CA" sz="1800" dirty="0" err="1"/>
              <a:t>storage</a:t>
            </a:r>
            <a:r>
              <a:rPr lang="en-CA" sz="1800" dirty="0" err="1">
                <a:solidFill>
                  <a:srgbClr val="999999"/>
                </a:solidFill>
              </a:rPr>
              <a:t>.</a:t>
            </a:r>
            <a:r>
              <a:rPr lang="en-CA" sz="1800" dirty="0" err="1">
                <a:solidFill>
                  <a:srgbClr val="FF5E7F"/>
                </a:solidFill>
              </a:rPr>
              <a:t>executeSql</a:t>
            </a:r>
            <a:r>
              <a:rPr lang="en-CA" sz="1800" dirty="0">
                <a:solidFill>
                  <a:srgbClr val="999999"/>
                </a:solidFill>
              </a:rPr>
              <a:t>(</a:t>
            </a:r>
            <a:r>
              <a:rPr lang="en-CA" sz="1800" dirty="0">
                <a:solidFill>
                  <a:srgbClr val="7BB900"/>
                </a:solidFill>
              </a:rPr>
              <a:t>'INSERT INTO </a:t>
            </a:r>
            <a:r>
              <a:rPr lang="en-CA" sz="1800" dirty="0" err="1">
                <a:solidFill>
                  <a:srgbClr val="7BB900"/>
                </a:solidFill>
              </a:rPr>
              <a:t>songtable</a:t>
            </a:r>
            <a:r>
              <a:rPr lang="en-CA" sz="1800" dirty="0">
                <a:solidFill>
                  <a:srgbClr val="7BB900"/>
                </a:solidFill>
              </a:rPr>
              <a:t> (</a:t>
            </a:r>
            <a:r>
              <a:rPr lang="en-CA" sz="1800" dirty="0" err="1">
                <a:solidFill>
                  <a:srgbClr val="7BB900"/>
                </a:solidFill>
              </a:rPr>
              <a:t>artist_name</a:t>
            </a:r>
            <a:r>
              <a:rPr lang="en-CA" sz="1800" dirty="0">
                <a:solidFill>
                  <a:srgbClr val="7BB900"/>
                </a:solidFill>
              </a:rPr>
              <a:t>, </a:t>
            </a:r>
            <a:r>
              <a:rPr lang="en-CA" sz="1800" dirty="0" err="1">
                <a:solidFill>
                  <a:srgbClr val="7BB900"/>
                </a:solidFill>
              </a:rPr>
              <a:t>song_name</a:t>
            </a:r>
            <a:r>
              <a:rPr lang="en-CA" sz="1800" dirty="0">
                <a:solidFill>
                  <a:srgbClr val="7BB900"/>
                </a:solidFill>
              </a:rPr>
              <a:t>) VALUES (?, ?)’</a:t>
            </a:r>
            <a:r>
              <a:rPr lang="en-CA" sz="1800" dirty="0">
                <a:solidFill>
                  <a:srgbClr val="999999"/>
                </a:solidFill>
              </a:rPr>
              <a:t>,</a:t>
            </a:r>
          </a:p>
          <a:p>
            <a:pPr marL="0" indent="0">
              <a:buNone/>
            </a:pPr>
            <a:r>
              <a:rPr lang="en-CA" sz="1800" dirty="0">
                <a:solidFill>
                  <a:srgbClr val="999999"/>
                </a:solidFill>
              </a:rPr>
              <a:t>	</a:t>
            </a:r>
            <a:r>
              <a:rPr lang="en-CA" sz="1800" dirty="0"/>
              <a:t> data</a:t>
            </a:r>
            <a:r>
              <a:rPr lang="en-CA" sz="1800" dirty="0">
                <a:solidFill>
                  <a:srgbClr val="999999"/>
                </a:solidFill>
              </a:rPr>
              <a:t>)</a:t>
            </a:r>
            <a:r>
              <a:rPr lang="en-CA" sz="1800" dirty="0"/>
              <a:t> </a:t>
            </a:r>
          </a:p>
          <a:p>
            <a:pPr marL="0" indent="0">
              <a:buNone/>
            </a:pPr>
            <a:r>
              <a:rPr lang="en-CA" sz="1800" dirty="0">
                <a:solidFill>
                  <a:srgbClr val="999999"/>
                </a:solidFill>
              </a:rPr>
              <a:t>	.</a:t>
            </a:r>
            <a:r>
              <a:rPr lang="en-CA" sz="1800" dirty="0">
                <a:solidFill>
                  <a:srgbClr val="FF5E7F"/>
                </a:solidFill>
              </a:rPr>
              <a:t>then</a:t>
            </a:r>
            <a:r>
              <a:rPr lang="en-CA" sz="1800" dirty="0">
                <a:solidFill>
                  <a:srgbClr val="999999"/>
                </a:solidFill>
              </a:rPr>
              <a:t>(</a:t>
            </a:r>
            <a:r>
              <a:rPr lang="en-CA" sz="1800" dirty="0"/>
              <a:t>res </a:t>
            </a:r>
            <a:r>
              <a:rPr lang="en-CA" sz="1800" dirty="0">
                <a:solidFill>
                  <a:srgbClr val="9A6E3A"/>
                </a:solidFill>
              </a:rPr>
              <a:t>=&gt;</a:t>
            </a:r>
            <a:r>
              <a:rPr lang="en-CA" sz="1800" dirty="0"/>
              <a:t> </a:t>
            </a:r>
            <a:r>
              <a:rPr lang="en-CA" sz="1800" dirty="0">
                <a:solidFill>
                  <a:srgbClr val="999999"/>
                </a:solidFill>
              </a:rPr>
              <a:t>{</a:t>
            </a:r>
            <a:r>
              <a:rPr lang="en-CA" sz="1800" dirty="0"/>
              <a:t> </a:t>
            </a:r>
            <a:r>
              <a:rPr lang="en-CA" sz="1800" dirty="0" err="1">
                <a:solidFill>
                  <a:srgbClr val="00B3FF"/>
                </a:solidFill>
              </a:rPr>
              <a:t>this</a:t>
            </a:r>
            <a:r>
              <a:rPr lang="en-CA" sz="1800" dirty="0" err="1">
                <a:solidFill>
                  <a:srgbClr val="999999"/>
                </a:solidFill>
              </a:rPr>
              <a:t>.</a:t>
            </a:r>
            <a:r>
              <a:rPr lang="en-CA" sz="1800" dirty="0" err="1">
                <a:solidFill>
                  <a:srgbClr val="FF5E7F"/>
                </a:solidFill>
              </a:rPr>
              <a:t>getSongs</a:t>
            </a:r>
            <a:r>
              <a:rPr lang="en-CA" sz="1800" dirty="0">
                <a:solidFill>
                  <a:srgbClr val="999999"/>
                </a:solidFill>
              </a:rPr>
              <a:t>();</a:t>
            </a:r>
            <a:r>
              <a:rPr lang="en-CA" sz="1800" dirty="0"/>
              <a:t> </a:t>
            </a:r>
            <a:r>
              <a:rPr lang="en-CA" sz="1800" dirty="0">
                <a:solidFill>
                  <a:srgbClr val="999999"/>
                </a:solidFill>
              </a:rPr>
              <a:t>});</a:t>
            </a:r>
            <a:r>
              <a:rPr lang="en-CA" sz="1800" dirty="0"/>
              <a:t> </a:t>
            </a:r>
          </a:p>
          <a:p>
            <a:pPr marL="0" indent="0">
              <a:buNone/>
            </a:pPr>
            <a:r>
              <a:rPr lang="en-CA" sz="1800" dirty="0">
                <a:solidFill>
                  <a:srgbClr val="999999"/>
                </a:solidFill>
              </a:rPr>
              <a:t>}</a:t>
            </a:r>
            <a:endParaRPr lang="en-US" sz="1800" dirty="0"/>
          </a:p>
        </p:txBody>
      </p:sp>
    </p:spTree>
    <p:extLst>
      <p:ext uri="{BB962C8B-B14F-4D97-AF65-F5344CB8AC3E}">
        <p14:creationId xmlns:p14="http://schemas.microsoft.com/office/powerpoint/2010/main" val="789796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C7CC-1B17-2142-9329-57D2C3579AF5}"/>
              </a:ext>
            </a:extLst>
          </p:cNvPr>
          <p:cNvSpPr>
            <a:spLocks noGrp="1"/>
          </p:cNvSpPr>
          <p:nvPr>
            <p:ph type="title"/>
          </p:nvPr>
        </p:nvSpPr>
        <p:spPr/>
        <p:txBody>
          <a:bodyPr/>
          <a:lstStyle/>
          <a:p>
            <a:r>
              <a:rPr lang="en-US" dirty="0"/>
              <a:t>SQLite – update and delete data</a:t>
            </a:r>
          </a:p>
        </p:txBody>
      </p:sp>
      <p:sp>
        <p:nvSpPr>
          <p:cNvPr id="3" name="Content Placeholder 2">
            <a:extLst>
              <a:ext uri="{FF2B5EF4-FFF2-40B4-BE49-F238E27FC236}">
                <a16:creationId xmlns:a16="http://schemas.microsoft.com/office/drawing/2014/main" id="{54B027CE-909F-FF4D-A70E-118D2FD6352B}"/>
              </a:ext>
            </a:extLst>
          </p:cNvPr>
          <p:cNvSpPr>
            <a:spLocks noGrp="1"/>
          </p:cNvSpPr>
          <p:nvPr>
            <p:ph idx="1"/>
          </p:nvPr>
        </p:nvSpPr>
        <p:spPr/>
        <p:txBody>
          <a:bodyPr>
            <a:normAutofit fontScale="70000" lnSpcReduction="20000"/>
          </a:bodyPr>
          <a:lstStyle/>
          <a:p>
            <a:pPr marL="0" indent="0">
              <a:buNone/>
            </a:pPr>
            <a:r>
              <a:rPr lang="en-CA" dirty="0">
                <a:solidFill>
                  <a:srgbClr val="708090"/>
                </a:solidFill>
              </a:rPr>
              <a:t>// Update</a:t>
            </a:r>
            <a:r>
              <a:rPr lang="en-CA" dirty="0"/>
              <a:t> </a:t>
            </a:r>
          </a:p>
          <a:p>
            <a:pPr marL="0" indent="0">
              <a:buNone/>
            </a:pPr>
            <a:r>
              <a:rPr lang="en-CA" dirty="0" err="1">
                <a:solidFill>
                  <a:srgbClr val="FF5E7F"/>
                </a:solidFill>
              </a:rPr>
              <a:t>updateSong</a:t>
            </a:r>
            <a:r>
              <a:rPr lang="en-CA" dirty="0">
                <a:solidFill>
                  <a:srgbClr val="999999"/>
                </a:solidFill>
              </a:rPr>
              <a:t>(</a:t>
            </a:r>
            <a:r>
              <a:rPr lang="en-CA" dirty="0"/>
              <a:t>id</a:t>
            </a:r>
            <a:r>
              <a:rPr lang="en-CA" dirty="0">
                <a:solidFill>
                  <a:srgbClr val="999999"/>
                </a:solidFill>
              </a:rPr>
              <a:t>,</a:t>
            </a:r>
            <a:r>
              <a:rPr lang="en-CA" dirty="0"/>
              <a:t> song</a:t>
            </a:r>
            <a:r>
              <a:rPr lang="en-CA" dirty="0">
                <a:solidFill>
                  <a:srgbClr val="9A6E3A"/>
                </a:solidFill>
              </a:rPr>
              <a:t>:</a:t>
            </a:r>
            <a:r>
              <a:rPr lang="en-CA" dirty="0"/>
              <a:t> Song</a:t>
            </a:r>
            <a:r>
              <a:rPr lang="en-CA" dirty="0">
                <a:solidFill>
                  <a:srgbClr val="999999"/>
                </a:solidFill>
              </a:rPr>
              <a:t>)</a:t>
            </a:r>
            <a:r>
              <a:rPr lang="en-CA" dirty="0"/>
              <a:t> </a:t>
            </a:r>
            <a:r>
              <a:rPr lang="en-CA" dirty="0">
                <a:solidFill>
                  <a:srgbClr val="999999"/>
                </a:solidFill>
              </a:rPr>
              <a:t>{</a:t>
            </a:r>
            <a:r>
              <a:rPr lang="en-CA" dirty="0"/>
              <a:t> </a:t>
            </a:r>
          </a:p>
          <a:p>
            <a:pPr marL="0" indent="0">
              <a:buNone/>
            </a:pPr>
            <a:r>
              <a:rPr lang="en-CA" dirty="0">
                <a:solidFill>
                  <a:srgbClr val="00B3FF"/>
                </a:solidFill>
              </a:rPr>
              <a:t>	let</a:t>
            </a:r>
            <a:r>
              <a:rPr lang="en-CA" dirty="0"/>
              <a:t> data </a:t>
            </a:r>
            <a:r>
              <a:rPr lang="en-CA" dirty="0">
                <a:solidFill>
                  <a:srgbClr val="9A6E3A"/>
                </a:solidFill>
              </a:rPr>
              <a:t>=</a:t>
            </a:r>
            <a:r>
              <a:rPr lang="en-CA" dirty="0"/>
              <a:t> </a:t>
            </a:r>
            <a:r>
              <a:rPr lang="en-CA" dirty="0">
                <a:solidFill>
                  <a:srgbClr val="999999"/>
                </a:solidFill>
              </a:rPr>
              <a:t>[</a:t>
            </a:r>
            <a:r>
              <a:rPr lang="en-CA" dirty="0" err="1"/>
              <a:t>song</a:t>
            </a:r>
            <a:r>
              <a:rPr lang="en-CA" dirty="0" err="1">
                <a:solidFill>
                  <a:srgbClr val="999999"/>
                </a:solidFill>
              </a:rPr>
              <a:t>.</a:t>
            </a:r>
            <a:r>
              <a:rPr lang="en-CA" dirty="0" err="1"/>
              <a:t>artist_name</a:t>
            </a:r>
            <a:r>
              <a:rPr lang="en-CA" dirty="0">
                <a:solidFill>
                  <a:srgbClr val="999999"/>
                </a:solidFill>
              </a:rPr>
              <a:t>,</a:t>
            </a:r>
            <a:r>
              <a:rPr lang="en-CA" dirty="0"/>
              <a:t> </a:t>
            </a:r>
            <a:r>
              <a:rPr lang="en-CA" dirty="0" err="1"/>
              <a:t>song</a:t>
            </a:r>
            <a:r>
              <a:rPr lang="en-CA" dirty="0" err="1">
                <a:solidFill>
                  <a:srgbClr val="999999"/>
                </a:solidFill>
              </a:rPr>
              <a:t>.</a:t>
            </a:r>
            <a:r>
              <a:rPr lang="en-CA" dirty="0" err="1"/>
              <a:t>song_name</a:t>
            </a:r>
            <a:r>
              <a:rPr lang="en-CA" dirty="0">
                <a:solidFill>
                  <a:srgbClr val="999999"/>
                </a:solidFill>
              </a:rPr>
              <a:t>];</a:t>
            </a:r>
            <a:r>
              <a:rPr lang="en-CA" dirty="0"/>
              <a:t> </a:t>
            </a:r>
          </a:p>
          <a:p>
            <a:pPr marL="0" indent="0">
              <a:buNone/>
            </a:pPr>
            <a:r>
              <a:rPr lang="en-CA" dirty="0">
                <a:solidFill>
                  <a:srgbClr val="00B3FF"/>
                </a:solidFill>
              </a:rPr>
              <a:t>	return</a:t>
            </a:r>
            <a:r>
              <a:rPr lang="en-CA" dirty="0"/>
              <a:t> </a:t>
            </a:r>
            <a:r>
              <a:rPr lang="en-CA" dirty="0" err="1">
                <a:solidFill>
                  <a:srgbClr val="00B3FF"/>
                </a:solidFill>
              </a:rPr>
              <a:t>this</a:t>
            </a:r>
            <a:r>
              <a:rPr lang="en-CA" dirty="0" err="1">
                <a:solidFill>
                  <a:srgbClr val="999999"/>
                </a:solidFill>
              </a:rPr>
              <a:t>.</a:t>
            </a:r>
            <a:r>
              <a:rPr lang="en-CA" dirty="0" err="1"/>
              <a:t>storage</a:t>
            </a:r>
            <a:r>
              <a:rPr lang="en-CA" dirty="0" err="1">
                <a:solidFill>
                  <a:srgbClr val="999999"/>
                </a:solidFill>
              </a:rPr>
              <a:t>.</a:t>
            </a:r>
            <a:r>
              <a:rPr lang="en-CA" dirty="0" err="1">
                <a:solidFill>
                  <a:srgbClr val="FF5E7F"/>
                </a:solidFill>
              </a:rPr>
              <a:t>executeSql</a:t>
            </a:r>
            <a:r>
              <a:rPr lang="en-CA" dirty="0">
                <a:solidFill>
                  <a:srgbClr val="999999"/>
                </a:solidFill>
              </a:rPr>
              <a:t>(</a:t>
            </a:r>
          </a:p>
          <a:p>
            <a:pPr marL="0" indent="0">
              <a:buNone/>
            </a:pPr>
            <a:r>
              <a:rPr lang="en-CA" dirty="0">
                <a:solidFill>
                  <a:srgbClr val="999999"/>
                </a:solidFill>
              </a:rPr>
              <a:t>		</a:t>
            </a:r>
            <a:r>
              <a:rPr lang="en-CA" dirty="0">
                <a:solidFill>
                  <a:srgbClr val="7BB900"/>
                </a:solidFill>
              </a:rPr>
              <a:t>`UPDATE </a:t>
            </a:r>
            <a:r>
              <a:rPr lang="en-CA" dirty="0" err="1">
                <a:solidFill>
                  <a:srgbClr val="7BB900"/>
                </a:solidFill>
              </a:rPr>
              <a:t>songtable</a:t>
            </a:r>
            <a:r>
              <a:rPr lang="en-CA" dirty="0">
                <a:solidFill>
                  <a:srgbClr val="7BB900"/>
                </a:solidFill>
              </a:rPr>
              <a:t> SET </a:t>
            </a:r>
            <a:r>
              <a:rPr lang="en-CA" dirty="0" err="1">
                <a:solidFill>
                  <a:srgbClr val="7BB900"/>
                </a:solidFill>
              </a:rPr>
              <a:t>artist_name</a:t>
            </a:r>
            <a:r>
              <a:rPr lang="en-CA" dirty="0">
                <a:solidFill>
                  <a:srgbClr val="7BB900"/>
                </a:solidFill>
              </a:rPr>
              <a:t> = ?, </a:t>
            </a:r>
            <a:r>
              <a:rPr lang="en-CA" dirty="0" err="1">
                <a:solidFill>
                  <a:srgbClr val="7BB900"/>
                </a:solidFill>
              </a:rPr>
              <a:t>song_name</a:t>
            </a:r>
            <a:r>
              <a:rPr lang="en-CA" dirty="0">
                <a:solidFill>
                  <a:srgbClr val="7BB900"/>
                </a:solidFill>
              </a:rPr>
              <a:t> = ? WHERE id = </a:t>
            </a:r>
            <a:r>
              <a:rPr lang="en-CA" dirty="0">
                <a:solidFill>
                  <a:srgbClr val="999999"/>
                </a:solidFill>
              </a:rPr>
              <a:t>${</a:t>
            </a:r>
            <a:r>
              <a:rPr lang="en-CA" dirty="0"/>
              <a:t>id</a:t>
            </a:r>
            <a:r>
              <a:rPr lang="en-CA" dirty="0">
                <a:solidFill>
                  <a:srgbClr val="999999"/>
                </a:solidFill>
              </a:rPr>
              <a:t>}</a:t>
            </a:r>
            <a:r>
              <a:rPr lang="en-CA" dirty="0">
                <a:solidFill>
                  <a:srgbClr val="7BB900"/>
                </a:solidFill>
              </a:rPr>
              <a:t>`</a:t>
            </a:r>
            <a:r>
              <a:rPr lang="en-CA" dirty="0">
                <a:solidFill>
                  <a:srgbClr val="999999"/>
                </a:solidFill>
              </a:rPr>
              <a:t>,</a:t>
            </a:r>
            <a:r>
              <a:rPr lang="en-CA" dirty="0"/>
              <a:t> data</a:t>
            </a:r>
            <a:r>
              <a:rPr lang="en-CA" dirty="0">
                <a:solidFill>
                  <a:srgbClr val="999999"/>
                </a:solidFill>
              </a:rPr>
              <a:t>)</a:t>
            </a:r>
            <a:r>
              <a:rPr lang="en-CA" dirty="0"/>
              <a:t> </a:t>
            </a:r>
          </a:p>
          <a:p>
            <a:pPr marL="0" indent="0">
              <a:buNone/>
            </a:pPr>
            <a:r>
              <a:rPr lang="en-CA" dirty="0">
                <a:solidFill>
                  <a:srgbClr val="999999"/>
                </a:solidFill>
              </a:rPr>
              <a:t>		.</a:t>
            </a:r>
            <a:r>
              <a:rPr lang="en-CA" dirty="0">
                <a:solidFill>
                  <a:srgbClr val="FF5E7F"/>
                </a:solidFill>
              </a:rPr>
              <a:t>then</a:t>
            </a:r>
            <a:r>
              <a:rPr lang="en-CA" dirty="0">
                <a:solidFill>
                  <a:srgbClr val="999999"/>
                </a:solidFill>
              </a:rPr>
              <a:t>(</a:t>
            </a:r>
            <a:r>
              <a:rPr lang="en-CA" dirty="0"/>
              <a:t>data </a:t>
            </a:r>
            <a:r>
              <a:rPr lang="en-CA" dirty="0">
                <a:solidFill>
                  <a:srgbClr val="9A6E3A"/>
                </a:solidFill>
              </a:rPr>
              <a:t>=&gt;</a:t>
            </a:r>
            <a:r>
              <a:rPr lang="en-CA" dirty="0"/>
              <a:t> </a:t>
            </a:r>
            <a:r>
              <a:rPr lang="en-CA" dirty="0">
                <a:solidFill>
                  <a:srgbClr val="999999"/>
                </a:solidFill>
              </a:rPr>
              <a:t>{</a:t>
            </a:r>
            <a:r>
              <a:rPr lang="en-CA" dirty="0"/>
              <a:t> </a:t>
            </a:r>
            <a:r>
              <a:rPr lang="en-CA" dirty="0" err="1">
                <a:solidFill>
                  <a:srgbClr val="00B3FF"/>
                </a:solidFill>
              </a:rPr>
              <a:t>this</a:t>
            </a:r>
            <a:r>
              <a:rPr lang="en-CA" dirty="0" err="1">
                <a:solidFill>
                  <a:srgbClr val="999999"/>
                </a:solidFill>
              </a:rPr>
              <a:t>.</a:t>
            </a:r>
            <a:r>
              <a:rPr lang="en-CA" dirty="0" err="1">
                <a:solidFill>
                  <a:srgbClr val="FF5E7F"/>
                </a:solidFill>
              </a:rPr>
              <a:t>getSongs</a:t>
            </a:r>
            <a:r>
              <a:rPr lang="en-CA" dirty="0">
                <a:solidFill>
                  <a:srgbClr val="999999"/>
                </a:solidFill>
              </a:rPr>
              <a:t>();</a:t>
            </a:r>
            <a:r>
              <a:rPr lang="en-CA" dirty="0"/>
              <a:t> </a:t>
            </a:r>
            <a:r>
              <a:rPr lang="en-CA" dirty="0">
                <a:solidFill>
                  <a:srgbClr val="999999"/>
                </a:solidFill>
              </a:rPr>
              <a:t>})</a:t>
            </a:r>
            <a:r>
              <a:rPr lang="en-CA" dirty="0"/>
              <a:t> </a:t>
            </a:r>
          </a:p>
          <a:p>
            <a:pPr marL="0" indent="0">
              <a:buNone/>
            </a:pPr>
            <a:r>
              <a:rPr lang="en-CA" dirty="0">
                <a:solidFill>
                  <a:srgbClr val="999999"/>
                </a:solidFill>
              </a:rPr>
              <a:t>}</a:t>
            </a:r>
            <a:r>
              <a:rPr lang="en-CA" dirty="0"/>
              <a:t> </a:t>
            </a:r>
          </a:p>
          <a:p>
            <a:pPr marL="0" indent="0">
              <a:buNone/>
            </a:pPr>
            <a:r>
              <a:rPr lang="en-CA" dirty="0">
                <a:solidFill>
                  <a:srgbClr val="708090"/>
                </a:solidFill>
              </a:rPr>
              <a:t>// Delete</a:t>
            </a:r>
            <a:r>
              <a:rPr lang="en-CA" dirty="0"/>
              <a:t> </a:t>
            </a:r>
          </a:p>
          <a:p>
            <a:pPr marL="0" indent="0">
              <a:buNone/>
            </a:pPr>
            <a:r>
              <a:rPr lang="en-CA" dirty="0" err="1">
                <a:solidFill>
                  <a:srgbClr val="FF5E7F"/>
                </a:solidFill>
              </a:rPr>
              <a:t>deleteSong</a:t>
            </a:r>
            <a:r>
              <a:rPr lang="en-CA" dirty="0">
                <a:solidFill>
                  <a:srgbClr val="999999"/>
                </a:solidFill>
              </a:rPr>
              <a:t>(</a:t>
            </a:r>
            <a:r>
              <a:rPr lang="en-CA" dirty="0"/>
              <a:t>id</a:t>
            </a:r>
            <a:r>
              <a:rPr lang="en-CA" dirty="0">
                <a:solidFill>
                  <a:srgbClr val="999999"/>
                </a:solidFill>
              </a:rPr>
              <a:t>)</a:t>
            </a:r>
            <a:r>
              <a:rPr lang="en-CA" dirty="0"/>
              <a:t> </a:t>
            </a:r>
            <a:r>
              <a:rPr lang="en-CA" dirty="0">
                <a:solidFill>
                  <a:srgbClr val="999999"/>
                </a:solidFill>
              </a:rPr>
              <a:t>{</a:t>
            </a:r>
            <a:r>
              <a:rPr lang="en-CA" dirty="0"/>
              <a:t> </a:t>
            </a:r>
          </a:p>
          <a:p>
            <a:pPr marL="0" indent="0">
              <a:buNone/>
            </a:pPr>
            <a:r>
              <a:rPr lang="en-CA" dirty="0">
                <a:solidFill>
                  <a:srgbClr val="00B3FF"/>
                </a:solidFill>
              </a:rPr>
              <a:t>	return</a:t>
            </a:r>
            <a:r>
              <a:rPr lang="en-CA" dirty="0"/>
              <a:t> </a:t>
            </a:r>
            <a:r>
              <a:rPr lang="en-CA" dirty="0" err="1">
                <a:solidFill>
                  <a:srgbClr val="00B3FF"/>
                </a:solidFill>
              </a:rPr>
              <a:t>this</a:t>
            </a:r>
            <a:r>
              <a:rPr lang="en-CA" dirty="0" err="1">
                <a:solidFill>
                  <a:srgbClr val="999999"/>
                </a:solidFill>
              </a:rPr>
              <a:t>.</a:t>
            </a:r>
            <a:r>
              <a:rPr lang="en-CA" dirty="0" err="1"/>
              <a:t>storage</a:t>
            </a:r>
            <a:r>
              <a:rPr lang="en-CA" dirty="0" err="1">
                <a:solidFill>
                  <a:srgbClr val="999999"/>
                </a:solidFill>
              </a:rPr>
              <a:t>.</a:t>
            </a:r>
            <a:r>
              <a:rPr lang="en-CA" dirty="0" err="1">
                <a:solidFill>
                  <a:srgbClr val="FF5E7F"/>
                </a:solidFill>
              </a:rPr>
              <a:t>executeSql</a:t>
            </a:r>
            <a:r>
              <a:rPr lang="en-CA" dirty="0">
                <a:solidFill>
                  <a:srgbClr val="999999"/>
                </a:solidFill>
              </a:rPr>
              <a:t>(</a:t>
            </a:r>
            <a:r>
              <a:rPr lang="en-CA" dirty="0">
                <a:solidFill>
                  <a:srgbClr val="7BB900"/>
                </a:solidFill>
              </a:rPr>
              <a:t>'DELETE FROM </a:t>
            </a:r>
            <a:r>
              <a:rPr lang="en-CA" dirty="0" err="1">
                <a:solidFill>
                  <a:srgbClr val="7BB900"/>
                </a:solidFill>
              </a:rPr>
              <a:t>songtable</a:t>
            </a:r>
            <a:r>
              <a:rPr lang="en-CA" dirty="0">
                <a:solidFill>
                  <a:srgbClr val="7BB900"/>
                </a:solidFill>
              </a:rPr>
              <a:t> WHERE id = ?'</a:t>
            </a:r>
            <a:r>
              <a:rPr lang="en-CA" dirty="0">
                <a:solidFill>
                  <a:srgbClr val="999999"/>
                </a:solidFill>
              </a:rPr>
              <a:t>,</a:t>
            </a:r>
            <a:r>
              <a:rPr lang="en-CA" dirty="0"/>
              <a:t> </a:t>
            </a:r>
            <a:r>
              <a:rPr lang="en-CA" dirty="0">
                <a:solidFill>
                  <a:srgbClr val="999999"/>
                </a:solidFill>
              </a:rPr>
              <a:t>[</a:t>
            </a:r>
            <a:r>
              <a:rPr lang="en-CA" dirty="0"/>
              <a:t>id</a:t>
            </a:r>
            <a:r>
              <a:rPr lang="en-CA" dirty="0">
                <a:solidFill>
                  <a:srgbClr val="999999"/>
                </a:solidFill>
              </a:rPr>
              <a:t>])</a:t>
            </a:r>
            <a:r>
              <a:rPr lang="en-CA" dirty="0"/>
              <a:t> </a:t>
            </a:r>
            <a:r>
              <a:rPr lang="en-CA" dirty="0">
                <a:solidFill>
                  <a:srgbClr val="999999"/>
                </a:solidFill>
              </a:rPr>
              <a:t>.</a:t>
            </a:r>
          </a:p>
          <a:p>
            <a:pPr marL="0" indent="0">
              <a:buNone/>
            </a:pPr>
            <a:r>
              <a:rPr lang="en-CA" dirty="0">
                <a:solidFill>
                  <a:srgbClr val="FF5E7F"/>
                </a:solidFill>
              </a:rPr>
              <a:t>	then</a:t>
            </a:r>
            <a:r>
              <a:rPr lang="en-CA" dirty="0">
                <a:solidFill>
                  <a:srgbClr val="999999"/>
                </a:solidFill>
              </a:rPr>
              <a:t>(</a:t>
            </a:r>
            <a:r>
              <a:rPr lang="en-CA" dirty="0"/>
              <a:t>_ </a:t>
            </a:r>
            <a:r>
              <a:rPr lang="en-CA" dirty="0">
                <a:solidFill>
                  <a:srgbClr val="9A6E3A"/>
                </a:solidFill>
              </a:rPr>
              <a:t>=&gt;</a:t>
            </a:r>
            <a:r>
              <a:rPr lang="en-CA" dirty="0"/>
              <a:t> </a:t>
            </a:r>
            <a:r>
              <a:rPr lang="en-CA" dirty="0">
                <a:solidFill>
                  <a:srgbClr val="999999"/>
                </a:solidFill>
              </a:rPr>
              <a:t>{</a:t>
            </a:r>
            <a:r>
              <a:rPr lang="en-CA" dirty="0"/>
              <a:t> </a:t>
            </a:r>
            <a:r>
              <a:rPr lang="en-CA" dirty="0" err="1">
                <a:solidFill>
                  <a:srgbClr val="00B3FF"/>
                </a:solidFill>
              </a:rPr>
              <a:t>this</a:t>
            </a:r>
            <a:r>
              <a:rPr lang="en-CA" dirty="0" err="1">
                <a:solidFill>
                  <a:srgbClr val="999999"/>
                </a:solidFill>
              </a:rPr>
              <a:t>.</a:t>
            </a:r>
            <a:r>
              <a:rPr lang="en-CA" dirty="0" err="1">
                <a:solidFill>
                  <a:srgbClr val="FF5E7F"/>
                </a:solidFill>
              </a:rPr>
              <a:t>getSongs</a:t>
            </a:r>
            <a:r>
              <a:rPr lang="en-CA" dirty="0">
                <a:solidFill>
                  <a:srgbClr val="999999"/>
                </a:solidFill>
              </a:rPr>
              <a:t>();</a:t>
            </a:r>
            <a:r>
              <a:rPr lang="en-CA" dirty="0"/>
              <a:t> </a:t>
            </a:r>
            <a:r>
              <a:rPr lang="en-CA" dirty="0">
                <a:solidFill>
                  <a:srgbClr val="999999"/>
                </a:solidFill>
              </a:rPr>
              <a:t>});</a:t>
            </a:r>
            <a:r>
              <a:rPr lang="en-CA" dirty="0"/>
              <a:t> </a:t>
            </a:r>
            <a:r>
              <a:rPr lang="en-CA" dirty="0">
                <a:solidFill>
                  <a:srgbClr val="999999"/>
                </a:solidFill>
              </a:rPr>
              <a:t>}</a:t>
            </a:r>
          </a:p>
          <a:p>
            <a:pPr marL="0" indent="0">
              <a:buNone/>
            </a:pPr>
            <a:r>
              <a:rPr lang="en-CA" dirty="0"/>
              <a:t> </a:t>
            </a:r>
            <a:r>
              <a:rPr lang="en-CA" dirty="0">
                <a:solidFill>
                  <a:srgbClr val="999999"/>
                </a:solidFill>
              </a:rPr>
              <a:t>}</a:t>
            </a:r>
            <a:endParaRPr lang="en-US" dirty="0"/>
          </a:p>
        </p:txBody>
      </p:sp>
    </p:spTree>
    <p:extLst>
      <p:ext uri="{BB962C8B-B14F-4D97-AF65-F5344CB8AC3E}">
        <p14:creationId xmlns:p14="http://schemas.microsoft.com/office/powerpoint/2010/main" val="336072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60F8-28E0-0C43-96E4-93067A3D78FA}"/>
              </a:ext>
            </a:extLst>
          </p:cNvPr>
          <p:cNvSpPr>
            <a:spLocks noGrp="1"/>
          </p:cNvSpPr>
          <p:nvPr>
            <p:ph type="title"/>
          </p:nvPr>
        </p:nvSpPr>
        <p:spPr/>
        <p:txBody>
          <a:bodyPr/>
          <a:lstStyle/>
          <a:p>
            <a:r>
              <a:rPr lang="en-US" dirty="0"/>
              <a:t>SQLite - transactions</a:t>
            </a:r>
          </a:p>
        </p:txBody>
      </p:sp>
      <p:sp>
        <p:nvSpPr>
          <p:cNvPr id="3" name="Content Placeholder 2">
            <a:extLst>
              <a:ext uri="{FF2B5EF4-FFF2-40B4-BE49-F238E27FC236}">
                <a16:creationId xmlns:a16="http://schemas.microsoft.com/office/drawing/2014/main" id="{0DE4FC1A-8322-1B43-BF98-CFCCD50A8EB1}"/>
              </a:ext>
            </a:extLst>
          </p:cNvPr>
          <p:cNvSpPr>
            <a:spLocks noGrp="1"/>
          </p:cNvSpPr>
          <p:nvPr>
            <p:ph idx="1"/>
          </p:nvPr>
        </p:nvSpPr>
        <p:spPr/>
        <p:txBody>
          <a:bodyPr>
            <a:normAutofit/>
          </a:bodyPr>
          <a:lstStyle/>
          <a:p>
            <a:pPr marL="0" indent="0">
              <a:buNone/>
            </a:pPr>
            <a:r>
              <a:rPr lang="en-CA" sz="2000" dirty="0" err="1"/>
              <a:t>db.</a:t>
            </a:r>
            <a:r>
              <a:rPr lang="en-CA" sz="2000" dirty="0" err="1">
                <a:solidFill>
                  <a:srgbClr val="6F42C1"/>
                </a:solidFill>
              </a:rPr>
              <a:t>transaction</a:t>
            </a:r>
            <a:r>
              <a:rPr lang="en-CA" sz="2000" dirty="0"/>
              <a:t>(</a:t>
            </a:r>
          </a:p>
          <a:p>
            <a:pPr marL="0" indent="0">
              <a:buNone/>
            </a:pPr>
            <a:r>
              <a:rPr lang="en-CA" sz="2000" dirty="0">
                <a:solidFill>
                  <a:srgbClr val="D73A49"/>
                </a:solidFill>
              </a:rPr>
              <a:t>	function</a:t>
            </a:r>
            <a:r>
              <a:rPr lang="en-CA" sz="2000" dirty="0"/>
              <a:t>(</a:t>
            </a:r>
            <a:r>
              <a:rPr lang="en-CA" sz="2000" dirty="0" err="1"/>
              <a:t>tx</a:t>
            </a:r>
            <a:r>
              <a:rPr lang="en-CA" sz="2000" dirty="0"/>
              <a:t>) { </a:t>
            </a:r>
          </a:p>
          <a:p>
            <a:pPr marL="0" indent="0">
              <a:buNone/>
            </a:pPr>
            <a:r>
              <a:rPr lang="en-CA" sz="2000" dirty="0"/>
              <a:t>		</a:t>
            </a:r>
            <a:r>
              <a:rPr lang="en-CA" sz="2000" dirty="0" err="1"/>
              <a:t>tx.</a:t>
            </a:r>
            <a:r>
              <a:rPr lang="en-CA" sz="2000" dirty="0" err="1">
                <a:solidFill>
                  <a:srgbClr val="6F42C1"/>
                </a:solidFill>
              </a:rPr>
              <a:t>executeSql</a:t>
            </a:r>
            <a:r>
              <a:rPr lang="en-CA" sz="2000" dirty="0"/>
              <a:t>(</a:t>
            </a:r>
            <a:r>
              <a:rPr lang="en-CA" sz="2000" dirty="0">
                <a:solidFill>
                  <a:srgbClr val="032F62"/>
                </a:solidFill>
              </a:rPr>
              <a:t>'CREATE TABLE IF NOT EXISTS </a:t>
            </a:r>
            <a:r>
              <a:rPr lang="en-CA" sz="2000" dirty="0" err="1">
                <a:solidFill>
                  <a:srgbClr val="032F62"/>
                </a:solidFill>
              </a:rPr>
              <a:t>DemoTable</a:t>
            </a:r>
            <a:r>
              <a:rPr lang="en-CA" sz="2000" dirty="0">
                <a:solidFill>
                  <a:srgbClr val="032F62"/>
                </a:solidFill>
              </a:rPr>
              <a:t> (name, score)’</a:t>
            </a:r>
            <a:r>
              <a:rPr lang="en-CA" sz="2000" dirty="0"/>
              <a:t>); </a:t>
            </a:r>
          </a:p>
          <a:p>
            <a:pPr marL="0" indent="0">
              <a:buNone/>
            </a:pPr>
            <a:r>
              <a:rPr lang="en-CA" sz="2000" dirty="0"/>
              <a:t>		</a:t>
            </a:r>
            <a:r>
              <a:rPr lang="en-CA" sz="2000" dirty="0" err="1"/>
              <a:t>tx.</a:t>
            </a:r>
            <a:r>
              <a:rPr lang="en-CA" sz="2000" dirty="0" err="1">
                <a:solidFill>
                  <a:srgbClr val="6F42C1"/>
                </a:solidFill>
              </a:rPr>
              <a:t>executeSql</a:t>
            </a:r>
            <a:r>
              <a:rPr lang="en-CA" sz="2000" dirty="0"/>
              <a:t>(</a:t>
            </a:r>
            <a:r>
              <a:rPr lang="en-CA" sz="2000" dirty="0">
                <a:solidFill>
                  <a:srgbClr val="032F62"/>
                </a:solidFill>
              </a:rPr>
              <a:t>'INSERT INTO </a:t>
            </a:r>
            <a:r>
              <a:rPr lang="en-CA" sz="2000" dirty="0" err="1">
                <a:solidFill>
                  <a:srgbClr val="032F62"/>
                </a:solidFill>
              </a:rPr>
              <a:t>DemoTable</a:t>
            </a:r>
            <a:r>
              <a:rPr lang="en-CA" sz="2000" dirty="0">
                <a:solidFill>
                  <a:srgbClr val="032F62"/>
                </a:solidFill>
              </a:rPr>
              <a:t> VALUES (?,?)'</a:t>
            </a:r>
            <a:r>
              <a:rPr lang="en-CA" sz="2000" dirty="0"/>
              <a:t>, [</a:t>
            </a:r>
            <a:r>
              <a:rPr lang="en-CA" sz="2000" dirty="0">
                <a:solidFill>
                  <a:srgbClr val="032F62"/>
                </a:solidFill>
              </a:rPr>
              <a:t>'Alice'</a:t>
            </a:r>
            <a:r>
              <a:rPr lang="en-CA" sz="2000" dirty="0"/>
              <a:t>, </a:t>
            </a:r>
            <a:r>
              <a:rPr lang="en-CA" sz="2000" dirty="0">
                <a:solidFill>
                  <a:srgbClr val="005CC5"/>
                </a:solidFill>
              </a:rPr>
              <a:t>101</a:t>
            </a:r>
            <a:r>
              <a:rPr lang="en-CA" sz="2000" dirty="0"/>
              <a:t>]); </a:t>
            </a:r>
          </a:p>
          <a:p>
            <a:pPr marL="0" indent="0">
              <a:buNone/>
            </a:pPr>
            <a:r>
              <a:rPr lang="en-CA" sz="2000" dirty="0"/>
              <a:t>		</a:t>
            </a:r>
            <a:r>
              <a:rPr lang="en-CA" sz="2000" dirty="0" err="1"/>
              <a:t>tx.</a:t>
            </a:r>
            <a:r>
              <a:rPr lang="en-CA" sz="2000" dirty="0" err="1">
                <a:solidFill>
                  <a:srgbClr val="6F42C1"/>
                </a:solidFill>
              </a:rPr>
              <a:t>executeSql</a:t>
            </a:r>
            <a:r>
              <a:rPr lang="en-CA" sz="2000" dirty="0"/>
              <a:t>(</a:t>
            </a:r>
            <a:r>
              <a:rPr lang="en-CA" sz="2000" dirty="0">
                <a:solidFill>
                  <a:srgbClr val="032F62"/>
                </a:solidFill>
              </a:rPr>
              <a:t>'INSERT INTO </a:t>
            </a:r>
            <a:r>
              <a:rPr lang="en-CA" sz="2000" dirty="0" err="1">
                <a:solidFill>
                  <a:srgbClr val="032F62"/>
                </a:solidFill>
              </a:rPr>
              <a:t>DemoTable</a:t>
            </a:r>
            <a:r>
              <a:rPr lang="en-CA" sz="2000" dirty="0">
                <a:solidFill>
                  <a:srgbClr val="032F62"/>
                </a:solidFill>
              </a:rPr>
              <a:t> VALUES (?,?)'</a:t>
            </a:r>
            <a:r>
              <a:rPr lang="en-CA" sz="2000" dirty="0"/>
              <a:t>, [</a:t>
            </a:r>
            <a:r>
              <a:rPr lang="en-CA" sz="2000" dirty="0">
                <a:solidFill>
                  <a:srgbClr val="032F62"/>
                </a:solidFill>
              </a:rPr>
              <a:t>'Betty'</a:t>
            </a:r>
            <a:r>
              <a:rPr lang="en-CA" sz="2000" dirty="0"/>
              <a:t>, </a:t>
            </a:r>
            <a:r>
              <a:rPr lang="en-CA" sz="2000" dirty="0">
                <a:solidFill>
                  <a:srgbClr val="005CC5"/>
                </a:solidFill>
              </a:rPr>
              <a:t>202</a:t>
            </a:r>
            <a:r>
              <a:rPr lang="en-CA" sz="2000" dirty="0"/>
              <a:t>]); }, </a:t>
            </a:r>
          </a:p>
          <a:p>
            <a:pPr marL="0" indent="0">
              <a:buNone/>
            </a:pPr>
            <a:r>
              <a:rPr lang="en-CA" sz="2000" dirty="0">
                <a:solidFill>
                  <a:srgbClr val="D73A49"/>
                </a:solidFill>
              </a:rPr>
              <a:t>	function</a:t>
            </a:r>
            <a:r>
              <a:rPr lang="en-CA" sz="2000" dirty="0"/>
              <a:t>(error) { </a:t>
            </a:r>
            <a:r>
              <a:rPr lang="en-CA" sz="2000" dirty="0" err="1">
                <a:solidFill>
                  <a:srgbClr val="24292E"/>
                </a:solidFill>
              </a:rPr>
              <a:t>console</a:t>
            </a:r>
            <a:r>
              <a:rPr lang="en-CA" sz="2000" dirty="0" err="1"/>
              <a:t>.</a:t>
            </a:r>
            <a:r>
              <a:rPr lang="en-CA" sz="2000" dirty="0" err="1">
                <a:solidFill>
                  <a:srgbClr val="6F42C1"/>
                </a:solidFill>
              </a:rPr>
              <a:t>log</a:t>
            </a:r>
            <a:r>
              <a:rPr lang="en-CA" sz="2000" dirty="0"/>
              <a:t>(</a:t>
            </a:r>
            <a:r>
              <a:rPr lang="en-CA" sz="2000" dirty="0">
                <a:solidFill>
                  <a:srgbClr val="032F62"/>
                </a:solidFill>
              </a:rPr>
              <a:t>'Transaction ERROR: '</a:t>
            </a:r>
            <a:r>
              <a:rPr lang="en-CA" sz="2000" dirty="0"/>
              <a:t> </a:t>
            </a:r>
            <a:r>
              <a:rPr lang="en-CA" sz="2000" dirty="0">
                <a:solidFill>
                  <a:srgbClr val="005CC5"/>
                </a:solidFill>
              </a:rPr>
              <a:t>+</a:t>
            </a:r>
            <a:r>
              <a:rPr lang="en-CA" sz="2000" dirty="0"/>
              <a:t> </a:t>
            </a:r>
            <a:r>
              <a:rPr lang="en-CA" sz="2000" dirty="0" err="1"/>
              <a:t>error.</a:t>
            </a:r>
            <a:r>
              <a:rPr lang="en-CA" sz="2000" dirty="0" err="1">
                <a:solidFill>
                  <a:srgbClr val="005CC5"/>
                </a:solidFill>
              </a:rPr>
              <a:t>message</a:t>
            </a:r>
            <a:r>
              <a:rPr lang="en-CA" sz="2000" dirty="0"/>
              <a:t>); }, </a:t>
            </a:r>
          </a:p>
          <a:p>
            <a:pPr marL="0" indent="0">
              <a:buNone/>
            </a:pPr>
            <a:r>
              <a:rPr lang="en-CA" sz="2000" dirty="0">
                <a:solidFill>
                  <a:srgbClr val="D73A49"/>
                </a:solidFill>
              </a:rPr>
              <a:t>	function</a:t>
            </a:r>
            <a:r>
              <a:rPr lang="en-CA" sz="2000" dirty="0"/>
              <a:t>() { </a:t>
            </a:r>
            <a:r>
              <a:rPr lang="en-CA" sz="2000" dirty="0" err="1">
                <a:solidFill>
                  <a:srgbClr val="24292E"/>
                </a:solidFill>
              </a:rPr>
              <a:t>console</a:t>
            </a:r>
            <a:r>
              <a:rPr lang="en-CA" sz="2000" dirty="0" err="1"/>
              <a:t>.</a:t>
            </a:r>
            <a:r>
              <a:rPr lang="en-CA" sz="2000" dirty="0" err="1">
                <a:solidFill>
                  <a:srgbClr val="6F42C1"/>
                </a:solidFill>
              </a:rPr>
              <a:t>log</a:t>
            </a:r>
            <a:r>
              <a:rPr lang="en-CA" sz="2000" dirty="0"/>
              <a:t>(</a:t>
            </a:r>
            <a:r>
              <a:rPr lang="en-CA" sz="2000" dirty="0">
                <a:solidFill>
                  <a:srgbClr val="032F62"/>
                </a:solidFill>
              </a:rPr>
              <a:t>'Populated database OK'</a:t>
            </a:r>
            <a:r>
              <a:rPr lang="en-CA" sz="2000" dirty="0"/>
              <a:t>); }</a:t>
            </a:r>
          </a:p>
          <a:p>
            <a:pPr marL="0" indent="0">
              <a:buNone/>
            </a:pPr>
            <a:r>
              <a:rPr lang="en-CA" sz="2000" dirty="0"/>
              <a:t>);</a:t>
            </a:r>
            <a:endParaRPr lang="en-US" sz="2000" dirty="0"/>
          </a:p>
        </p:txBody>
      </p:sp>
    </p:spTree>
    <p:extLst>
      <p:ext uri="{BB962C8B-B14F-4D97-AF65-F5344CB8AC3E}">
        <p14:creationId xmlns:p14="http://schemas.microsoft.com/office/powerpoint/2010/main" val="1027738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9C70-F6BB-534E-8090-39B68B7DCC85}"/>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B152F070-E56A-374A-8AB6-29930E5D7730}"/>
              </a:ext>
            </a:extLst>
          </p:cNvPr>
          <p:cNvSpPr>
            <a:spLocks noGrp="1"/>
          </p:cNvSpPr>
          <p:nvPr>
            <p:ph idx="1"/>
          </p:nvPr>
        </p:nvSpPr>
        <p:spPr/>
        <p:txBody>
          <a:bodyPr/>
          <a:lstStyle/>
          <a:p>
            <a:r>
              <a:rPr lang="en-CA" dirty="0"/>
              <a:t>In this tutorial you add a SQLite database to an Ionic 4 app and see how to write simple SQL queries.</a:t>
            </a:r>
          </a:p>
          <a:p>
            <a:endParaRPr lang="en-US" dirty="0"/>
          </a:p>
          <a:p>
            <a:r>
              <a:rPr lang="en-US" dirty="0"/>
              <a:t>https://</a:t>
            </a:r>
            <a:r>
              <a:rPr lang="en-US" dirty="0" err="1"/>
              <a:t>www.youtube.com</a:t>
            </a:r>
            <a:r>
              <a:rPr lang="en-US" dirty="0"/>
              <a:t>/</a:t>
            </a:r>
            <a:r>
              <a:rPr lang="en-US" dirty="0" err="1"/>
              <a:t>watch?v</a:t>
            </a:r>
            <a:r>
              <a:rPr lang="en-US" dirty="0"/>
              <a:t>=fZ4giHzXfSg</a:t>
            </a:r>
          </a:p>
        </p:txBody>
      </p:sp>
    </p:spTree>
    <p:extLst>
      <p:ext uri="{BB962C8B-B14F-4D97-AF65-F5344CB8AC3E}">
        <p14:creationId xmlns:p14="http://schemas.microsoft.com/office/powerpoint/2010/main" val="34377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1D46-DE1B-D84A-92C0-4E3651A129FC}"/>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97582308-A3A6-2D4E-BB4F-8A9B101FA2EA}"/>
              </a:ext>
            </a:extLst>
          </p:cNvPr>
          <p:cNvSpPr>
            <a:spLocks noGrp="1"/>
          </p:cNvSpPr>
          <p:nvPr>
            <p:ph idx="1"/>
          </p:nvPr>
        </p:nvSpPr>
        <p:spPr/>
        <p:txBody>
          <a:bodyPr/>
          <a:lstStyle/>
          <a:p>
            <a:r>
              <a:rPr lang="en-US" dirty="0"/>
              <a:t>Pick one of the methods discussed today and build a simple app using it</a:t>
            </a:r>
          </a:p>
          <a:p>
            <a:r>
              <a:rPr lang="en-US" dirty="0"/>
              <a:t>a notes app (or </a:t>
            </a:r>
            <a:r>
              <a:rPr lang="en-US"/>
              <a:t>a shopping list app)</a:t>
            </a:r>
            <a:endParaRPr lang="en-US" dirty="0"/>
          </a:p>
        </p:txBody>
      </p:sp>
    </p:spTree>
    <p:extLst>
      <p:ext uri="{BB962C8B-B14F-4D97-AF65-F5344CB8AC3E}">
        <p14:creationId xmlns:p14="http://schemas.microsoft.com/office/powerpoint/2010/main" val="168305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File API</a:t>
            </a:r>
          </a:p>
        </p:txBody>
      </p:sp>
      <p:sp>
        <p:nvSpPr>
          <p:cNvPr id="6" name="Text Placeholder 5"/>
          <p:cNvSpPr>
            <a:spLocks noGrp="1"/>
          </p:cNvSpPr>
          <p:nvPr>
            <p:ph type="body" idx="1"/>
          </p:nvPr>
        </p:nvSpPr>
        <p:spPr/>
        <p:txBody>
          <a:bodyPr/>
          <a:lstStyle/>
          <a:p>
            <a:endParaRPr lang="en-CA"/>
          </a:p>
        </p:txBody>
      </p:sp>
    </p:spTree>
    <p:extLst>
      <p:ext uri="{BB962C8B-B14F-4D97-AF65-F5344CB8AC3E}">
        <p14:creationId xmlns:p14="http://schemas.microsoft.com/office/powerpoint/2010/main" val="122823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API: Plugin</a:t>
            </a:r>
          </a:p>
        </p:txBody>
      </p:sp>
      <p:sp>
        <p:nvSpPr>
          <p:cNvPr id="3" name="Content Placeholder 2"/>
          <p:cNvSpPr>
            <a:spLocks noGrp="1"/>
          </p:cNvSpPr>
          <p:nvPr>
            <p:ph idx="1"/>
          </p:nvPr>
        </p:nvSpPr>
        <p:spPr>
          <a:xfrm>
            <a:off x="838200" y="1825625"/>
            <a:ext cx="10515600" cy="4759325"/>
          </a:xfrm>
        </p:spPr>
        <p:txBody>
          <a:bodyPr>
            <a:normAutofit/>
          </a:bodyPr>
          <a:lstStyle/>
          <a:p>
            <a:r>
              <a:rPr lang="en-CA" dirty="0"/>
              <a:t>Cordova is broken down into multiple plugins. Ionic is using this mechanisms as well.</a:t>
            </a:r>
          </a:p>
          <a:p>
            <a:r>
              <a:rPr lang="en-CA" dirty="0"/>
              <a:t>Plugins are added using CLI (command line tools)</a:t>
            </a:r>
          </a:p>
          <a:p>
            <a:endParaRPr lang="en-CA" dirty="0"/>
          </a:p>
          <a:p>
            <a:endParaRPr lang="en-CA" dirty="0"/>
          </a:p>
          <a:p>
            <a:endParaRPr lang="en-CA" dirty="0"/>
          </a:p>
          <a:p>
            <a:r>
              <a:rPr lang="en-CA" dirty="0"/>
              <a:t>Documentation: </a:t>
            </a:r>
            <a:r>
              <a:rPr lang="en-CA" dirty="0">
                <a:hlinkClick r:id="rId3"/>
              </a:rPr>
              <a:t>https://cordova.apache.org/docs/en/latest/reference/cordova-plugin-file/index.html</a:t>
            </a:r>
            <a:r>
              <a:rPr lang="en-CA" dirty="0"/>
              <a:t> </a:t>
            </a:r>
          </a:p>
          <a:p>
            <a:endParaRPr lang="en-CA" dirty="0"/>
          </a:p>
        </p:txBody>
      </p:sp>
      <p:sp>
        <p:nvSpPr>
          <p:cNvPr id="5" name="Rectangle 4"/>
          <p:cNvSpPr/>
          <p:nvPr/>
        </p:nvSpPr>
        <p:spPr>
          <a:xfrm>
            <a:off x="1257298" y="3811503"/>
            <a:ext cx="10096500" cy="461665"/>
          </a:xfrm>
          <a:prstGeom prst="rect">
            <a:avLst/>
          </a:prstGeom>
        </p:spPr>
        <p:txBody>
          <a:bodyPr wrap="square">
            <a:spAutoFit/>
          </a:bodyPr>
          <a:lstStyle/>
          <a:p>
            <a:r>
              <a:rPr lang="en-CA" sz="2400" b="1" dirty="0">
                <a:solidFill>
                  <a:schemeClr val="accent2">
                    <a:lumMod val="50000"/>
                  </a:schemeClr>
                </a:solidFill>
                <a:latin typeface="Consolas" panose="020B0609020204030204" pitchFamily="49" charset="0"/>
              </a:rPr>
              <a:t>ionic </a:t>
            </a:r>
            <a:r>
              <a:rPr lang="en-CA" sz="2400" b="1" dirty="0" err="1">
                <a:solidFill>
                  <a:schemeClr val="accent2">
                    <a:lumMod val="50000"/>
                  </a:schemeClr>
                </a:solidFill>
                <a:latin typeface="Consolas" panose="020B0609020204030204" pitchFamily="49" charset="0"/>
              </a:rPr>
              <a:t>cordova</a:t>
            </a:r>
            <a:r>
              <a:rPr lang="en-CA" sz="2400" b="1" dirty="0">
                <a:solidFill>
                  <a:schemeClr val="accent2">
                    <a:lumMod val="50000"/>
                  </a:schemeClr>
                </a:solidFill>
                <a:latin typeface="Consolas" panose="020B0609020204030204" pitchFamily="49" charset="0"/>
              </a:rPr>
              <a:t> plugin [&lt;action&gt;] [&lt;plugin&gt;] [options]</a:t>
            </a:r>
          </a:p>
        </p:txBody>
      </p:sp>
    </p:spTree>
    <p:extLst>
      <p:ext uri="{BB962C8B-B14F-4D97-AF65-F5344CB8AC3E}">
        <p14:creationId xmlns:p14="http://schemas.microsoft.com/office/powerpoint/2010/main" val="78673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CA" dirty="0"/>
              <a:t>File API: Add plugin </a:t>
            </a:r>
          </a:p>
        </p:txBody>
      </p:sp>
      <p:pic>
        <p:nvPicPr>
          <p:cNvPr id="7" name="Content Placeholder 6" descr="Text&#10;&#10;Description automatically generated">
            <a:extLst>
              <a:ext uri="{FF2B5EF4-FFF2-40B4-BE49-F238E27FC236}">
                <a16:creationId xmlns:a16="http://schemas.microsoft.com/office/drawing/2014/main" id="{F3C57DD0-C0A9-1641-A3C7-DB5A8B46BB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4400" y="3353594"/>
            <a:ext cx="5283200" cy="1295400"/>
          </a:xfrm>
          <a:noFill/>
        </p:spPr>
      </p:pic>
    </p:spTree>
    <p:extLst>
      <p:ext uri="{BB962C8B-B14F-4D97-AF65-F5344CB8AC3E}">
        <p14:creationId xmlns:p14="http://schemas.microsoft.com/office/powerpoint/2010/main" val="201168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API: Asynchronous calls</a:t>
            </a:r>
          </a:p>
        </p:txBody>
      </p:sp>
      <p:sp>
        <p:nvSpPr>
          <p:cNvPr id="3" name="Content Placeholder 2"/>
          <p:cNvSpPr>
            <a:spLocks noGrp="1"/>
          </p:cNvSpPr>
          <p:nvPr>
            <p:ph idx="1"/>
          </p:nvPr>
        </p:nvSpPr>
        <p:spPr/>
        <p:txBody>
          <a:bodyPr/>
          <a:lstStyle/>
          <a:p>
            <a:r>
              <a:rPr lang="en-CA" dirty="0"/>
              <a:t>One of the most difficult facets of the File API is the asynchronous nature of most methods and the use of </a:t>
            </a:r>
            <a:r>
              <a:rPr lang="en-CA" dirty="0" err="1"/>
              <a:t>callbacks</a:t>
            </a:r>
            <a:r>
              <a:rPr lang="en-CA" dirty="0"/>
              <a:t>. </a:t>
            </a:r>
          </a:p>
          <a:p>
            <a:r>
              <a:rPr lang="en-CA" dirty="0"/>
              <a:t>This means that one can't perform a file operation and immediately depend on the results; it may not be done yet. </a:t>
            </a:r>
          </a:p>
          <a:p>
            <a:r>
              <a:rPr lang="en-CA" dirty="0"/>
              <a:t>This is very different from other file APIs that you might used</a:t>
            </a:r>
          </a:p>
          <a:p>
            <a:endParaRPr lang="en-CA" dirty="0"/>
          </a:p>
          <a:p>
            <a:r>
              <a:rPr lang="en-CA" dirty="0"/>
              <a:t>The keyword of the day is </a:t>
            </a:r>
            <a:r>
              <a:rPr lang="en-CA" sz="3600" b="1" dirty="0"/>
              <a:t>Callback</a:t>
            </a:r>
            <a:endParaRPr lang="en-CA" b="1" dirty="0"/>
          </a:p>
        </p:txBody>
      </p:sp>
    </p:spTree>
    <p:extLst>
      <p:ext uri="{BB962C8B-B14F-4D97-AF65-F5344CB8AC3E}">
        <p14:creationId xmlns:p14="http://schemas.microsoft.com/office/powerpoint/2010/main" val="14686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ECBD-7436-D846-A70A-FA20A2AFB71D}"/>
              </a:ext>
            </a:extLst>
          </p:cNvPr>
          <p:cNvSpPr>
            <a:spLocks noGrp="1"/>
          </p:cNvSpPr>
          <p:nvPr>
            <p:ph type="title"/>
          </p:nvPr>
        </p:nvSpPr>
        <p:spPr/>
        <p:txBody>
          <a:bodyPr/>
          <a:lstStyle/>
          <a:p>
            <a:r>
              <a:rPr lang="en-US" dirty="0"/>
              <a:t>Injecting dependencies</a:t>
            </a:r>
          </a:p>
        </p:txBody>
      </p:sp>
      <p:sp>
        <p:nvSpPr>
          <p:cNvPr id="3" name="Content Placeholder 2">
            <a:extLst>
              <a:ext uri="{FF2B5EF4-FFF2-40B4-BE49-F238E27FC236}">
                <a16:creationId xmlns:a16="http://schemas.microsoft.com/office/drawing/2014/main" id="{D539E2BA-E048-CF4B-9F96-EF85666B6A9F}"/>
              </a:ext>
            </a:extLst>
          </p:cNvPr>
          <p:cNvSpPr>
            <a:spLocks noGrp="1"/>
          </p:cNvSpPr>
          <p:nvPr>
            <p:ph idx="1"/>
          </p:nvPr>
        </p:nvSpPr>
        <p:spPr/>
        <p:txBody>
          <a:bodyPr>
            <a:normAutofit/>
          </a:bodyPr>
          <a:lstStyle/>
          <a:p>
            <a:r>
              <a:rPr lang="en-US" dirty="0"/>
              <a:t>The next step after you install the plugin is to inject the File in your </a:t>
            </a:r>
            <a:r>
              <a:rPr lang="en-US" dirty="0" err="1"/>
              <a:t>app.module.ts</a:t>
            </a:r>
            <a:r>
              <a:rPr lang="en-US" dirty="0"/>
              <a:t>. There should be import at the top of the file and the provider should include a File in the list.</a:t>
            </a:r>
          </a:p>
          <a:p>
            <a:endParaRPr lang="en-US" dirty="0"/>
          </a:p>
          <a:p>
            <a:r>
              <a:rPr lang="en-US" dirty="0"/>
              <a:t>You have to add the following two lines to the </a:t>
            </a:r>
            <a:r>
              <a:rPr lang="en-US" dirty="0" err="1"/>
              <a:t>app.modules.ts</a:t>
            </a:r>
            <a:endParaRPr lang="en-US" dirty="0"/>
          </a:p>
          <a:p>
            <a:pPr lvl="1"/>
            <a:r>
              <a:rPr lang="en-CA" i="1" dirty="0"/>
              <a:t>import { File } from ‘@ionic-native/file/</a:t>
            </a:r>
            <a:r>
              <a:rPr lang="en-CA" i="1" dirty="0" err="1"/>
              <a:t>ngx</a:t>
            </a:r>
            <a:r>
              <a:rPr lang="en-CA" i="1" dirty="0"/>
              <a:t>’;</a:t>
            </a:r>
          </a:p>
          <a:p>
            <a:pPr lvl="1"/>
            <a:r>
              <a:rPr lang="en-CA" i="1" dirty="0"/>
              <a:t>providers: […, File,…],</a:t>
            </a:r>
          </a:p>
          <a:p>
            <a:pPr marL="0" indent="0">
              <a:buNone/>
            </a:pPr>
            <a:endParaRPr lang="en-US" dirty="0"/>
          </a:p>
        </p:txBody>
      </p:sp>
    </p:spTree>
    <p:extLst>
      <p:ext uri="{BB962C8B-B14F-4D97-AF65-F5344CB8AC3E}">
        <p14:creationId xmlns:p14="http://schemas.microsoft.com/office/powerpoint/2010/main" val="140912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F517-7C0F-D24E-86F1-FD7F759A0A0B}"/>
              </a:ext>
            </a:extLst>
          </p:cNvPr>
          <p:cNvSpPr>
            <a:spLocks noGrp="1"/>
          </p:cNvSpPr>
          <p:nvPr>
            <p:ph type="title"/>
          </p:nvPr>
        </p:nvSpPr>
        <p:spPr/>
        <p:txBody>
          <a:bodyPr/>
          <a:lstStyle/>
          <a:p>
            <a:r>
              <a:rPr lang="en-US" dirty="0"/>
              <a:t>Use File in the page</a:t>
            </a:r>
          </a:p>
        </p:txBody>
      </p:sp>
      <p:sp>
        <p:nvSpPr>
          <p:cNvPr id="3" name="Content Placeholder 2">
            <a:extLst>
              <a:ext uri="{FF2B5EF4-FFF2-40B4-BE49-F238E27FC236}">
                <a16:creationId xmlns:a16="http://schemas.microsoft.com/office/drawing/2014/main" id="{7F88DD5E-B1B7-334D-8FB5-06E58F41A5F1}"/>
              </a:ext>
            </a:extLst>
          </p:cNvPr>
          <p:cNvSpPr>
            <a:spLocks noGrp="1"/>
          </p:cNvSpPr>
          <p:nvPr>
            <p:ph idx="1"/>
          </p:nvPr>
        </p:nvSpPr>
        <p:spPr/>
        <p:txBody>
          <a:bodyPr>
            <a:normAutofit/>
          </a:bodyPr>
          <a:lstStyle/>
          <a:p>
            <a:r>
              <a:rPr lang="en-CA" dirty="0"/>
              <a:t>You can use the File object in your individual pages. To import in your page </a:t>
            </a:r>
            <a:r>
              <a:rPr lang="en-CA" dirty="0" err="1"/>
              <a:t>ts</a:t>
            </a:r>
            <a:r>
              <a:rPr lang="en-CA" dirty="0"/>
              <a:t> file:</a:t>
            </a:r>
          </a:p>
          <a:p>
            <a:pPr marL="457200" lvl="1" indent="0">
              <a:buNone/>
            </a:pPr>
            <a:r>
              <a:rPr lang="en-CA" i="1" dirty="0">
                <a:latin typeface="Courier" pitchFamily="2" charset="0"/>
              </a:rPr>
              <a:t>import { File } from ‘@ionic-native/file/</a:t>
            </a:r>
            <a:r>
              <a:rPr lang="en-CA" i="1" dirty="0" err="1">
                <a:latin typeface="Courier" pitchFamily="2" charset="0"/>
              </a:rPr>
              <a:t>ngx</a:t>
            </a:r>
            <a:r>
              <a:rPr lang="en-CA" i="1" dirty="0">
                <a:latin typeface="Courier" pitchFamily="2" charset="0"/>
              </a:rPr>
              <a:t>’;</a:t>
            </a:r>
          </a:p>
          <a:p>
            <a:r>
              <a:rPr lang="en-CA" dirty="0"/>
              <a:t>Then we have to reference an object in the constructor</a:t>
            </a:r>
          </a:p>
          <a:p>
            <a:pPr marL="457200" lvl="1" indent="0">
              <a:buNone/>
            </a:pPr>
            <a:r>
              <a:rPr lang="en-CA" i="1" dirty="0">
                <a:latin typeface="Courier" pitchFamily="2" charset="0"/>
              </a:rPr>
              <a:t>constructor(</a:t>
            </a:r>
          </a:p>
          <a:p>
            <a:pPr marL="457200" lvl="1" indent="0">
              <a:buNone/>
            </a:pPr>
            <a:r>
              <a:rPr lang="en-CA" i="1" dirty="0">
                <a:latin typeface="Courier" pitchFamily="2" charset="0"/>
              </a:rPr>
              <a:t>….</a:t>
            </a:r>
          </a:p>
          <a:p>
            <a:pPr marL="457200" lvl="1" indent="0">
              <a:buNone/>
            </a:pPr>
            <a:r>
              <a:rPr lang="en-CA" i="1" dirty="0">
                <a:latin typeface="Courier" pitchFamily="2" charset="0"/>
              </a:rPr>
              <a:t>private file: File,</a:t>
            </a:r>
          </a:p>
          <a:p>
            <a:pPr marL="457200" lvl="1" indent="0">
              <a:buNone/>
            </a:pPr>
            <a:r>
              <a:rPr lang="en-CA" i="1" dirty="0">
                <a:latin typeface="Courier" pitchFamily="2" charset="0"/>
              </a:rPr>
              <a:t>…</a:t>
            </a:r>
          </a:p>
          <a:p>
            <a:pPr marL="457200" lvl="1" indent="0">
              <a:buNone/>
            </a:pPr>
            <a:r>
              <a:rPr lang="en-CA" i="1" dirty="0">
                <a:latin typeface="Courier" pitchFamily="2" charset="0"/>
              </a:rPr>
              <a:t>) {</a:t>
            </a:r>
          </a:p>
          <a:p>
            <a:endParaRPr lang="en-US" dirty="0"/>
          </a:p>
        </p:txBody>
      </p:sp>
    </p:spTree>
    <p:extLst>
      <p:ext uri="{BB962C8B-B14F-4D97-AF65-F5344CB8AC3E}">
        <p14:creationId xmlns:p14="http://schemas.microsoft.com/office/powerpoint/2010/main" val="3119723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1c3b346a86cee90eb9d9493787361a4e4f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1946</TotalTime>
  <Words>2564</Words>
  <Application>Microsoft Macintosh PowerPoint</Application>
  <PresentationFormat>Widescreen</PresentationFormat>
  <Paragraphs>253</Paragraphs>
  <Slides>39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Courier</vt:lpstr>
      <vt:lpstr>Office Theme</vt:lpstr>
      <vt:lpstr>Storage and File API</vt:lpstr>
      <vt:lpstr>This week</vt:lpstr>
      <vt:lpstr>Introduction</vt:lpstr>
      <vt:lpstr>File API</vt:lpstr>
      <vt:lpstr>File API: Plugin</vt:lpstr>
      <vt:lpstr>File API: Add plugin </vt:lpstr>
      <vt:lpstr>File API: Asynchronous calls</vt:lpstr>
      <vt:lpstr>Injecting dependencies</vt:lpstr>
      <vt:lpstr>Use File in the page</vt:lpstr>
      <vt:lpstr>File – basic functions</vt:lpstr>
      <vt:lpstr>Video</vt:lpstr>
      <vt:lpstr>Storage</vt:lpstr>
      <vt:lpstr>Installation </vt:lpstr>
      <vt:lpstr>Installation </vt:lpstr>
      <vt:lpstr>Storage in Ionic</vt:lpstr>
      <vt:lpstr>Cordova native storage</vt:lpstr>
      <vt:lpstr>Cordova native storage</vt:lpstr>
      <vt:lpstr>Accessing Storage Methods – set values</vt:lpstr>
      <vt:lpstr>Accessing Storage Methods – set values</vt:lpstr>
      <vt:lpstr>Accessing Storage Methods – get values</vt:lpstr>
      <vt:lpstr>Accessing Storage Methods – get values</vt:lpstr>
      <vt:lpstr>Accessing Storage Methods – get keys</vt:lpstr>
      <vt:lpstr>Accessing Storage Methods – remove</vt:lpstr>
      <vt:lpstr>Accessing Storage Methods – remove all</vt:lpstr>
      <vt:lpstr>SQLite</vt:lpstr>
      <vt:lpstr>SQLite</vt:lpstr>
      <vt:lpstr>SQLite - installation</vt:lpstr>
      <vt:lpstr>SQLite - installation</vt:lpstr>
      <vt:lpstr>SQLite - installation</vt:lpstr>
      <vt:lpstr>SQLite - implementation</vt:lpstr>
      <vt:lpstr>SQLite - implementation</vt:lpstr>
      <vt:lpstr>SQLite – create database</vt:lpstr>
      <vt:lpstr>SQLite – database naming</vt:lpstr>
      <vt:lpstr>SQLite – get data</vt:lpstr>
      <vt:lpstr>SQLite – add data</vt:lpstr>
      <vt:lpstr>SQLite – update and delete data</vt:lpstr>
      <vt:lpstr>SQLite - transactions</vt:lpstr>
      <vt:lpstr>Video</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and File API</dc:title>
  <dc:creator>Przemyslaw Pawluk</dc:creator>
  <cp:lastModifiedBy>Microsoft Office User</cp:lastModifiedBy>
  <cp:revision>23</cp:revision>
  <dcterms:created xsi:type="dcterms:W3CDTF">2020-10-02T23:46:27Z</dcterms:created>
  <dcterms:modified xsi:type="dcterms:W3CDTF">2021-03-23T13:16:32Z</dcterms:modified>
</cp:coreProperties>
</file>