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6" r:id="rId2"/>
    <p:sldId id="325" r:id="rId3"/>
    <p:sldId id="366" r:id="rId4"/>
    <p:sldId id="326" r:id="rId5"/>
    <p:sldId id="330" r:id="rId6"/>
    <p:sldId id="383" r:id="rId7"/>
    <p:sldId id="384" r:id="rId8"/>
    <p:sldId id="385" r:id="rId9"/>
    <p:sldId id="386" r:id="rId10"/>
    <p:sldId id="387" r:id="rId11"/>
    <p:sldId id="388" r:id="rId12"/>
    <p:sldId id="350" r:id="rId13"/>
    <p:sldId id="367" r:id="rId14"/>
    <p:sldId id="389" r:id="rId15"/>
    <p:sldId id="390" r:id="rId16"/>
    <p:sldId id="391" r:id="rId17"/>
    <p:sldId id="393" r:id="rId18"/>
    <p:sldId id="394" r:id="rId19"/>
    <p:sldId id="392" r:id="rId20"/>
    <p:sldId id="381" r:id="rId21"/>
    <p:sldId id="382" r:id="rId22"/>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832" autoAdjust="0"/>
    <p:restoredTop sz="57415"/>
  </p:normalViewPr>
  <p:slideViewPr>
    <p:cSldViewPr snapToGrid="0">
      <p:cViewPr varScale="1">
        <p:scale>
          <a:sx n="70" d="100"/>
          <a:sy n="70" d="100"/>
        </p:scale>
        <p:origin x="23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A1DB60-F6F4-41AD-975B-425E2D20298D}" type="datetimeFigureOut">
              <a:rPr lang="en-CA" smtClean="0"/>
              <a:t>2021-03-29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94AE0B-440B-4C6F-A061-75CDACE96C62}" type="slidenum">
              <a:rPr lang="en-CA" smtClean="0"/>
              <a:t>‹#›</a:t>
            </a:fld>
            <a:endParaRPr lang="en-CA"/>
          </a:p>
        </p:txBody>
      </p:sp>
    </p:spTree>
    <p:extLst>
      <p:ext uri="{BB962C8B-B14F-4D97-AF65-F5344CB8AC3E}">
        <p14:creationId xmlns:p14="http://schemas.microsoft.com/office/powerpoint/2010/main" val="346939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94AE0B-440B-4C6F-A061-75CDACE96C62}" type="slidenum">
              <a:rPr lang="en-CA" smtClean="0"/>
              <a:t>2</a:t>
            </a:fld>
            <a:endParaRPr lang="en-CA"/>
          </a:p>
        </p:txBody>
      </p:sp>
    </p:spTree>
    <p:extLst>
      <p:ext uri="{BB962C8B-B14F-4D97-AF65-F5344CB8AC3E}">
        <p14:creationId xmlns:p14="http://schemas.microsoft.com/office/powerpoint/2010/main" val="119789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94AE0B-440B-4C6F-A061-75CDACE96C62}" type="slidenum">
              <a:rPr lang="en-CA" smtClean="0"/>
              <a:t>4</a:t>
            </a:fld>
            <a:endParaRPr lang="en-CA"/>
          </a:p>
        </p:txBody>
      </p:sp>
    </p:spTree>
    <p:extLst>
      <p:ext uri="{BB962C8B-B14F-4D97-AF65-F5344CB8AC3E}">
        <p14:creationId xmlns:p14="http://schemas.microsoft.com/office/powerpoint/2010/main" val="1728314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9EFCD8D-375D-4605-8E82-D0971EB5C382}" type="slidenum">
              <a:rPr lang="en-CA" smtClean="0"/>
              <a:t>5</a:t>
            </a:fld>
            <a:endParaRPr lang="en-CA"/>
          </a:p>
        </p:txBody>
      </p:sp>
    </p:spTree>
    <p:extLst>
      <p:ext uri="{BB962C8B-B14F-4D97-AF65-F5344CB8AC3E}">
        <p14:creationId xmlns:p14="http://schemas.microsoft.com/office/powerpoint/2010/main" val="3821380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6E1CE-FD9E-A140-8A7B-10816945AA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9FD788-87A2-BB42-A8B6-7C720D014A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98AA6E-673C-6544-AE88-F6BB268078A6}"/>
              </a:ext>
            </a:extLst>
          </p:cNvPr>
          <p:cNvSpPr>
            <a:spLocks noGrp="1"/>
          </p:cNvSpPr>
          <p:nvPr>
            <p:ph type="dt" sz="half" idx="10"/>
          </p:nvPr>
        </p:nvSpPr>
        <p:spPr/>
        <p:txBody>
          <a:bodyPr/>
          <a:lstStyle/>
          <a:p>
            <a:fld id="{22330DCC-B597-4465-A21E-9B729218B96C}" type="datetimeFigureOut">
              <a:rPr lang="en-CA" smtClean="0"/>
              <a:t>2021-03-29</a:t>
            </a:fld>
            <a:endParaRPr lang="en-CA"/>
          </a:p>
        </p:txBody>
      </p:sp>
      <p:sp>
        <p:nvSpPr>
          <p:cNvPr id="5" name="Footer Placeholder 4">
            <a:extLst>
              <a:ext uri="{FF2B5EF4-FFF2-40B4-BE49-F238E27FC236}">
                <a16:creationId xmlns:a16="http://schemas.microsoft.com/office/drawing/2014/main" id="{327D8F04-378B-2543-85FE-C4C0034A7F6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22D70BF-DB05-1648-A0E5-58D6D3A55709}"/>
              </a:ext>
            </a:extLst>
          </p:cNvPr>
          <p:cNvSpPr>
            <a:spLocks noGrp="1"/>
          </p:cNvSpPr>
          <p:nvPr>
            <p:ph type="sldNum" sz="quarter" idx="12"/>
          </p:nvPr>
        </p:nvSpPr>
        <p:spPr/>
        <p:txBody>
          <a:bodyPr/>
          <a:lstStyle/>
          <a:p>
            <a:fld id="{FEF1AA69-E0F1-4276-BC38-2C2A7AB3127E}" type="slidenum">
              <a:rPr lang="en-CA" smtClean="0"/>
              <a:t>‹#›</a:t>
            </a:fld>
            <a:endParaRPr lang="en-CA"/>
          </a:p>
        </p:txBody>
      </p:sp>
    </p:spTree>
    <p:extLst>
      <p:ext uri="{BB962C8B-B14F-4D97-AF65-F5344CB8AC3E}">
        <p14:creationId xmlns:p14="http://schemas.microsoft.com/office/powerpoint/2010/main" val="3167329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F2613-5219-0740-8C7C-AC53E4CAE1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5E4A68-C442-534F-BADF-0A1E4ACF9F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BC214C-F655-4B43-8427-D5E24319D96F}"/>
              </a:ext>
            </a:extLst>
          </p:cNvPr>
          <p:cNvSpPr>
            <a:spLocks noGrp="1"/>
          </p:cNvSpPr>
          <p:nvPr>
            <p:ph type="dt" sz="half" idx="10"/>
          </p:nvPr>
        </p:nvSpPr>
        <p:spPr/>
        <p:txBody>
          <a:bodyPr/>
          <a:lstStyle/>
          <a:p>
            <a:fld id="{22330DCC-B597-4465-A21E-9B729218B96C}" type="datetimeFigureOut">
              <a:rPr lang="en-CA" smtClean="0"/>
              <a:t>2021-03-29</a:t>
            </a:fld>
            <a:endParaRPr lang="en-CA"/>
          </a:p>
        </p:txBody>
      </p:sp>
      <p:sp>
        <p:nvSpPr>
          <p:cNvPr id="5" name="Footer Placeholder 4">
            <a:extLst>
              <a:ext uri="{FF2B5EF4-FFF2-40B4-BE49-F238E27FC236}">
                <a16:creationId xmlns:a16="http://schemas.microsoft.com/office/drawing/2014/main" id="{D3FBC8A2-0968-6B46-8915-C8B574BFA29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D7D34AC-4E51-D94C-821A-04195D0C5556}"/>
              </a:ext>
            </a:extLst>
          </p:cNvPr>
          <p:cNvSpPr>
            <a:spLocks noGrp="1"/>
          </p:cNvSpPr>
          <p:nvPr>
            <p:ph type="sldNum" sz="quarter" idx="12"/>
          </p:nvPr>
        </p:nvSpPr>
        <p:spPr/>
        <p:txBody>
          <a:bodyPr/>
          <a:lstStyle/>
          <a:p>
            <a:fld id="{FEF1AA69-E0F1-4276-BC38-2C2A7AB3127E}" type="slidenum">
              <a:rPr lang="en-CA" smtClean="0"/>
              <a:t>‹#›</a:t>
            </a:fld>
            <a:endParaRPr lang="en-CA"/>
          </a:p>
        </p:txBody>
      </p:sp>
    </p:spTree>
    <p:extLst>
      <p:ext uri="{BB962C8B-B14F-4D97-AF65-F5344CB8AC3E}">
        <p14:creationId xmlns:p14="http://schemas.microsoft.com/office/powerpoint/2010/main" val="2931237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2B0014-8FFC-A847-BBA1-6CA9D7CF87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19A0FF-F10F-E949-8C35-60FD1684A9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2C8E62-6791-B64B-A124-5A6B67A938C6}"/>
              </a:ext>
            </a:extLst>
          </p:cNvPr>
          <p:cNvSpPr>
            <a:spLocks noGrp="1"/>
          </p:cNvSpPr>
          <p:nvPr>
            <p:ph type="dt" sz="half" idx="10"/>
          </p:nvPr>
        </p:nvSpPr>
        <p:spPr/>
        <p:txBody>
          <a:bodyPr/>
          <a:lstStyle/>
          <a:p>
            <a:fld id="{22330DCC-B597-4465-A21E-9B729218B96C}" type="datetimeFigureOut">
              <a:rPr lang="en-CA" smtClean="0"/>
              <a:t>2021-03-29</a:t>
            </a:fld>
            <a:endParaRPr lang="en-CA"/>
          </a:p>
        </p:txBody>
      </p:sp>
      <p:sp>
        <p:nvSpPr>
          <p:cNvPr id="5" name="Footer Placeholder 4">
            <a:extLst>
              <a:ext uri="{FF2B5EF4-FFF2-40B4-BE49-F238E27FC236}">
                <a16:creationId xmlns:a16="http://schemas.microsoft.com/office/drawing/2014/main" id="{7A512673-7953-D246-889F-8592CD12DAD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6009685-B31D-2F4E-974C-9C2D6138EC8D}"/>
              </a:ext>
            </a:extLst>
          </p:cNvPr>
          <p:cNvSpPr>
            <a:spLocks noGrp="1"/>
          </p:cNvSpPr>
          <p:nvPr>
            <p:ph type="sldNum" sz="quarter" idx="12"/>
          </p:nvPr>
        </p:nvSpPr>
        <p:spPr/>
        <p:txBody>
          <a:bodyPr/>
          <a:lstStyle/>
          <a:p>
            <a:fld id="{FEF1AA69-E0F1-4276-BC38-2C2A7AB3127E}" type="slidenum">
              <a:rPr lang="en-CA" smtClean="0"/>
              <a:t>‹#›</a:t>
            </a:fld>
            <a:endParaRPr lang="en-CA"/>
          </a:p>
        </p:txBody>
      </p:sp>
    </p:spTree>
    <p:extLst>
      <p:ext uri="{BB962C8B-B14F-4D97-AF65-F5344CB8AC3E}">
        <p14:creationId xmlns:p14="http://schemas.microsoft.com/office/powerpoint/2010/main" val="2231430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BCAE3-C185-9446-B079-FF7D4BDD02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ACA56D-FB76-B94B-B971-79518744C9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0DB57C-ADFF-3B41-99EE-3A8B77453860}"/>
              </a:ext>
            </a:extLst>
          </p:cNvPr>
          <p:cNvSpPr>
            <a:spLocks noGrp="1"/>
          </p:cNvSpPr>
          <p:nvPr>
            <p:ph type="dt" sz="half" idx="10"/>
          </p:nvPr>
        </p:nvSpPr>
        <p:spPr/>
        <p:txBody>
          <a:bodyPr/>
          <a:lstStyle/>
          <a:p>
            <a:fld id="{22330DCC-B597-4465-A21E-9B729218B96C}" type="datetimeFigureOut">
              <a:rPr lang="en-CA" smtClean="0"/>
              <a:t>2021-03-29</a:t>
            </a:fld>
            <a:endParaRPr lang="en-CA"/>
          </a:p>
        </p:txBody>
      </p:sp>
      <p:sp>
        <p:nvSpPr>
          <p:cNvPr id="5" name="Footer Placeholder 4">
            <a:extLst>
              <a:ext uri="{FF2B5EF4-FFF2-40B4-BE49-F238E27FC236}">
                <a16:creationId xmlns:a16="http://schemas.microsoft.com/office/drawing/2014/main" id="{FEDE23E4-01B0-9246-9868-E22BE1A05EA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76E50A4-9A15-BD49-9CCA-F6EDC0162523}"/>
              </a:ext>
            </a:extLst>
          </p:cNvPr>
          <p:cNvSpPr>
            <a:spLocks noGrp="1"/>
          </p:cNvSpPr>
          <p:nvPr>
            <p:ph type="sldNum" sz="quarter" idx="12"/>
          </p:nvPr>
        </p:nvSpPr>
        <p:spPr/>
        <p:txBody>
          <a:bodyPr/>
          <a:lstStyle/>
          <a:p>
            <a:fld id="{FEF1AA69-E0F1-4276-BC38-2C2A7AB3127E}" type="slidenum">
              <a:rPr lang="en-CA" smtClean="0"/>
              <a:t>‹#›</a:t>
            </a:fld>
            <a:endParaRPr lang="en-CA"/>
          </a:p>
        </p:txBody>
      </p:sp>
    </p:spTree>
    <p:extLst>
      <p:ext uri="{BB962C8B-B14F-4D97-AF65-F5344CB8AC3E}">
        <p14:creationId xmlns:p14="http://schemas.microsoft.com/office/powerpoint/2010/main" val="88546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5F738-303F-BC43-A5EE-8D19ED0374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BBBD18-945F-9740-9795-001C256803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41F02C-8483-BA4B-934E-8F211D5B6852}"/>
              </a:ext>
            </a:extLst>
          </p:cNvPr>
          <p:cNvSpPr>
            <a:spLocks noGrp="1"/>
          </p:cNvSpPr>
          <p:nvPr>
            <p:ph type="dt" sz="half" idx="10"/>
          </p:nvPr>
        </p:nvSpPr>
        <p:spPr/>
        <p:txBody>
          <a:bodyPr/>
          <a:lstStyle/>
          <a:p>
            <a:fld id="{22330DCC-B597-4465-A21E-9B729218B96C}" type="datetimeFigureOut">
              <a:rPr lang="en-CA" smtClean="0"/>
              <a:t>2021-03-29</a:t>
            </a:fld>
            <a:endParaRPr lang="en-CA"/>
          </a:p>
        </p:txBody>
      </p:sp>
      <p:sp>
        <p:nvSpPr>
          <p:cNvPr id="5" name="Footer Placeholder 4">
            <a:extLst>
              <a:ext uri="{FF2B5EF4-FFF2-40B4-BE49-F238E27FC236}">
                <a16:creationId xmlns:a16="http://schemas.microsoft.com/office/drawing/2014/main" id="{FCEA155F-D3A0-2241-955E-39D4C6C71A9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43DBCFA-3475-1949-A948-7292729EF7B7}"/>
              </a:ext>
            </a:extLst>
          </p:cNvPr>
          <p:cNvSpPr>
            <a:spLocks noGrp="1"/>
          </p:cNvSpPr>
          <p:nvPr>
            <p:ph type="sldNum" sz="quarter" idx="12"/>
          </p:nvPr>
        </p:nvSpPr>
        <p:spPr/>
        <p:txBody>
          <a:bodyPr/>
          <a:lstStyle/>
          <a:p>
            <a:fld id="{FEF1AA69-E0F1-4276-BC38-2C2A7AB3127E}" type="slidenum">
              <a:rPr lang="en-CA" smtClean="0"/>
              <a:t>‹#›</a:t>
            </a:fld>
            <a:endParaRPr lang="en-CA"/>
          </a:p>
        </p:txBody>
      </p:sp>
    </p:spTree>
    <p:extLst>
      <p:ext uri="{BB962C8B-B14F-4D97-AF65-F5344CB8AC3E}">
        <p14:creationId xmlns:p14="http://schemas.microsoft.com/office/powerpoint/2010/main" val="142658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BE5AD-CF56-E741-B231-8A9A3B516B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4C9B3C-3AF5-514D-95A6-1DD2DA1223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D16FE7-6731-2740-959E-C36BDB596C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B1ADD1-0D3A-1646-B65C-643671DCA516}"/>
              </a:ext>
            </a:extLst>
          </p:cNvPr>
          <p:cNvSpPr>
            <a:spLocks noGrp="1"/>
          </p:cNvSpPr>
          <p:nvPr>
            <p:ph type="dt" sz="half" idx="10"/>
          </p:nvPr>
        </p:nvSpPr>
        <p:spPr/>
        <p:txBody>
          <a:bodyPr/>
          <a:lstStyle/>
          <a:p>
            <a:fld id="{22330DCC-B597-4465-A21E-9B729218B96C}" type="datetimeFigureOut">
              <a:rPr lang="en-CA" smtClean="0"/>
              <a:t>2021-03-29</a:t>
            </a:fld>
            <a:endParaRPr lang="en-CA"/>
          </a:p>
        </p:txBody>
      </p:sp>
      <p:sp>
        <p:nvSpPr>
          <p:cNvPr id="6" name="Footer Placeholder 5">
            <a:extLst>
              <a:ext uri="{FF2B5EF4-FFF2-40B4-BE49-F238E27FC236}">
                <a16:creationId xmlns:a16="http://schemas.microsoft.com/office/drawing/2014/main" id="{97EA6CC5-286F-DD43-B5A2-B6FD3449C41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02F4E10-3312-BD4B-8BB8-BBBF51AADEE4}"/>
              </a:ext>
            </a:extLst>
          </p:cNvPr>
          <p:cNvSpPr>
            <a:spLocks noGrp="1"/>
          </p:cNvSpPr>
          <p:nvPr>
            <p:ph type="sldNum" sz="quarter" idx="12"/>
          </p:nvPr>
        </p:nvSpPr>
        <p:spPr/>
        <p:txBody>
          <a:bodyPr/>
          <a:lstStyle/>
          <a:p>
            <a:fld id="{FEF1AA69-E0F1-4276-BC38-2C2A7AB3127E}" type="slidenum">
              <a:rPr lang="en-CA" smtClean="0"/>
              <a:t>‹#›</a:t>
            </a:fld>
            <a:endParaRPr lang="en-CA"/>
          </a:p>
        </p:txBody>
      </p:sp>
    </p:spTree>
    <p:extLst>
      <p:ext uri="{BB962C8B-B14F-4D97-AF65-F5344CB8AC3E}">
        <p14:creationId xmlns:p14="http://schemas.microsoft.com/office/powerpoint/2010/main" val="2217433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4D8E6-0D41-7E43-9F3A-49C77A22D7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D4DE0C-EC21-6B45-AA38-EB2DF3053D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4A52A2-96C9-D24C-BA13-0F4F9441FA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5B32D0-CF22-BC41-8CC6-817108C824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4F5AC5-9069-A746-885D-5824A21151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04EA1F-5532-4E4C-B2FA-429DAFB2CF86}"/>
              </a:ext>
            </a:extLst>
          </p:cNvPr>
          <p:cNvSpPr>
            <a:spLocks noGrp="1"/>
          </p:cNvSpPr>
          <p:nvPr>
            <p:ph type="dt" sz="half" idx="10"/>
          </p:nvPr>
        </p:nvSpPr>
        <p:spPr/>
        <p:txBody>
          <a:bodyPr/>
          <a:lstStyle/>
          <a:p>
            <a:fld id="{22330DCC-B597-4465-A21E-9B729218B96C}" type="datetimeFigureOut">
              <a:rPr lang="en-CA" smtClean="0"/>
              <a:t>2021-03-29</a:t>
            </a:fld>
            <a:endParaRPr lang="en-CA"/>
          </a:p>
        </p:txBody>
      </p:sp>
      <p:sp>
        <p:nvSpPr>
          <p:cNvPr id="8" name="Footer Placeholder 7">
            <a:extLst>
              <a:ext uri="{FF2B5EF4-FFF2-40B4-BE49-F238E27FC236}">
                <a16:creationId xmlns:a16="http://schemas.microsoft.com/office/drawing/2014/main" id="{F58A8C79-57C4-E643-BA2A-37E7F0546F50}"/>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ACDF511-C6D7-5948-B67A-CF291225F0D2}"/>
              </a:ext>
            </a:extLst>
          </p:cNvPr>
          <p:cNvSpPr>
            <a:spLocks noGrp="1"/>
          </p:cNvSpPr>
          <p:nvPr>
            <p:ph type="sldNum" sz="quarter" idx="12"/>
          </p:nvPr>
        </p:nvSpPr>
        <p:spPr/>
        <p:txBody>
          <a:bodyPr/>
          <a:lstStyle/>
          <a:p>
            <a:fld id="{FEF1AA69-E0F1-4276-BC38-2C2A7AB3127E}" type="slidenum">
              <a:rPr lang="en-CA" smtClean="0"/>
              <a:t>‹#›</a:t>
            </a:fld>
            <a:endParaRPr lang="en-CA"/>
          </a:p>
        </p:txBody>
      </p:sp>
    </p:spTree>
    <p:extLst>
      <p:ext uri="{BB962C8B-B14F-4D97-AF65-F5344CB8AC3E}">
        <p14:creationId xmlns:p14="http://schemas.microsoft.com/office/powerpoint/2010/main" val="3805802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2F633-8577-ED4F-A6BF-64A489A89B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1B7DEC-5B02-544F-A9D2-9469CB001B47}"/>
              </a:ext>
            </a:extLst>
          </p:cNvPr>
          <p:cNvSpPr>
            <a:spLocks noGrp="1"/>
          </p:cNvSpPr>
          <p:nvPr>
            <p:ph type="dt" sz="half" idx="10"/>
          </p:nvPr>
        </p:nvSpPr>
        <p:spPr/>
        <p:txBody>
          <a:bodyPr/>
          <a:lstStyle/>
          <a:p>
            <a:fld id="{22330DCC-B597-4465-A21E-9B729218B96C}" type="datetimeFigureOut">
              <a:rPr lang="en-CA" smtClean="0"/>
              <a:t>2021-03-29</a:t>
            </a:fld>
            <a:endParaRPr lang="en-CA"/>
          </a:p>
        </p:txBody>
      </p:sp>
      <p:sp>
        <p:nvSpPr>
          <p:cNvPr id="4" name="Footer Placeholder 3">
            <a:extLst>
              <a:ext uri="{FF2B5EF4-FFF2-40B4-BE49-F238E27FC236}">
                <a16:creationId xmlns:a16="http://schemas.microsoft.com/office/drawing/2014/main" id="{B42D505E-1357-B341-A720-9D41DCBEFC35}"/>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DB092CE-9DD8-6843-BEC5-65C7E2A0A17C}"/>
              </a:ext>
            </a:extLst>
          </p:cNvPr>
          <p:cNvSpPr>
            <a:spLocks noGrp="1"/>
          </p:cNvSpPr>
          <p:nvPr>
            <p:ph type="sldNum" sz="quarter" idx="12"/>
          </p:nvPr>
        </p:nvSpPr>
        <p:spPr/>
        <p:txBody>
          <a:bodyPr/>
          <a:lstStyle/>
          <a:p>
            <a:fld id="{FEF1AA69-E0F1-4276-BC38-2C2A7AB3127E}" type="slidenum">
              <a:rPr lang="en-CA" smtClean="0"/>
              <a:t>‹#›</a:t>
            </a:fld>
            <a:endParaRPr lang="en-CA"/>
          </a:p>
        </p:txBody>
      </p:sp>
    </p:spTree>
    <p:extLst>
      <p:ext uri="{BB962C8B-B14F-4D97-AF65-F5344CB8AC3E}">
        <p14:creationId xmlns:p14="http://schemas.microsoft.com/office/powerpoint/2010/main" val="450821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DE3C04-6742-0B4C-943D-F1DD5A3DC0F0}"/>
              </a:ext>
            </a:extLst>
          </p:cNvPr>
          <p:cNvSpPr>
            <a:spLocks noGrp="1"/>
          </p:cNvSpPr>
          <p:nvPr>
            <p:ph type="dt" sz="half" idx="10"/>
          </p:nvPr>
        </p:nvSpPr>
        <p:spPr/>
        <p:txBody>
          <a:bodyPr/>
          <a:lstStyle/>
          <a:p>
            <a:fld id="{22330DCC-B597-4465-A21E-9B729218B96C}" type="datetimeFigureOut">
              <a:rPr lang="en-CA" smtClean="0"/>
              <a:t>2021-03-29</a:t>
            </a:fld>
            <a:endParaRPr lang="en-CA"/>
          </a:p>
        </p:txBody>
      </p:sp>
      <p:sp>
        <p:nvSpPr>
          <p:cNvPr id="3" name="Footer Placeholder 2">
            <a:extLst>
              <a:ext uri="{FF2B5EF4-FFF2-40B4-BE49-F238E27FC236}">
                <a16:creationId xmlns:a16="http://schemas.microsoft.com/office/drawing/2014/main" id="{6A76FA49-0342-FC45-B611-256630BA1CD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CDB9B987-6393-0A41-998A-4CB155C6BC82}"/>
              </a:ext>
            </a:extLst>
          </p:cNvPr>
          <p:cNvSpPr>
            <a:spLocks noGrp="1"/>
          </p:cNvSpPr>
          <p:nvPr>
            <p:ph type="sldNum" sz="quarter" idx="12"/>
          </p:nvPr>
        </p:nvSpPr>
        <p:spPr/>
        <p:txBody>
          <a:bodyPr/>
          <a:lstStyle/>
          <a:p>
            <a:fld id="{FEF1AA69-E0F1-4276-BC38-2C2A7AB3127E}" type="slidenum">
              <a:rPr lang="en-CA" smtClean="0"/>
              <a:t>‹#›</a:t>
            </a:fld>
            <a:endParaRPr lang="en-CA"/>
          </a:p>
        </p:txBody>
      </p:sp>
    </p:spTree>
    <p:extLst>
      <p:ext uri="{BB962C8B-B14F-4D97-AF65-F5344CB8AC3E}">
        <p14:creationId xmlns:p14="http://schemas.microsoft.com/office/powerpoint/2010/main" val="1519938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DD856-B948-3345-BEDD-2A042C55D5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055EB4-EC26-F444-9D48-1F8DD27E85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50D75F-F036-6448-8938-C79152313A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0F4F5E-F331-1547-869E-D88B1DD14FAF}"/>
              </a:ext>
            </a:extLst>
          </p:cNvPr>
          <p:cNvSpPr>
            <a:spLocks noGrp="1"/>
          </p:cNvSpPr>
          <p:nvPr>
            <p:ph type="dt" sz="half" idx="10"/>
          </p:nvPr>
        </p:nvSpPr>
        <p:spPr/>
        <p:txBody>
          <a:bodyPr/>
          <a:lstStyle/>
          <a:p>
            <a:fld id="{22330DCC-B597-4465-A21E-9B729218B96C}" type="datetimeFigureOut">
              <a:rPr lang="en-CA" smtClean="0"/>
              <a:t>2021-03-29</a:t>
            </a:fld>
            <a:endParaRPr lang="en-CA"/>
          </a:p>
        </p:txBody>
      </p:sp>
      <p:sp>
        <p:nvSpPr>
          <p:cNvPr id="6" name="Footer Placeholder 5">
            <a:extLst>
              <a:ext uri="{FF2B5EF4-FFF2-40B4-BE49-F238E27FC236}">
                <a16:creationId xmlns:a16="http://schemas.microsoft.com/office/drawing/2014/main" id="{FBEDCA62-BBD1-3641-8926-BADA6E9F5EF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5DB9FFE-285E-2346-BDEB-3F1430712D08}"/>
              </a:ext>
            </a:extLst>
          </p:cNvPr>
          <p:cNvSpPr>
            <a:spLocks noGrp="1"/>
          </p:cNvSpPr>
          <p:nvPr>
            <p:ph type="sldNum" sz="quarter" idx="12"/>
          </p:nvPr>
        </p:nvSpPr>
        <p:spPr/>
        <p:txBody>
          <a:bodyPr/>
          <a:lstStyle/>
          <a:p>
            <a:fld id="{FEF1AA69-E0F1-4276-BC38-2C2A7AB3127E}" type="slidenum">
              <a:rPr lang="en-CA" smtClean="0"/>
              <a:t>‹#›</a:t>
            </a:fld>
            <a:endParaRPr lang="en-CA"/>
          </a:p>
        </p:txBody>
      </p:sp>
    </p:spTree>
    <p:extLst>
      <p:ext uri="{BB962C8B-B14F-4D97-AF65-F5344CB8AC3E}">
        <p14:creationId xmlns:p14="http://schemas.microsoft.com/office/powerpoint/2010/main" val="3764315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8A914-B6A3-D945-9377-19E4514135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F027F1-4F5B-7A4C-BA52-AC7082243B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3FCBA3-EEEA-E24C-B3B2-7A5F867ABA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33A39-47DB-6E4E-976A-290CACFB5EB5}"/>
              </a:ext>
            </a:extLst>
          </p:cNvPr>
          <p:cNvSpPr>
            <a:spLocks noGrp="1"/>
          </p:cNvSpPr>
          <p:nvPr>
            <p:ph type="dt" sz="half" idx="10"/>
          </p:nvPr>
        </p:nvSpPr>
        <p:spPr/>
        <p:txBody>
          <a:bodyPr/>
          <a:lstStyle/>
          <a:p>
            <a:fld id="{22330DCC-B597-4465-A21E-9B729218B96C}" type="datetimeFigureOut">
              <a:rPr lang="en-CA" smtClean="0"/>
              <a:t>2021-03-29</a:t>
            </a:fld>
            <a:endParaRPr lang="en-CA"/>
          </a:p>
        </p:txBody>
      </p:sp>
      <p:sp>
        <p:nvSpPr>
          <p:cNvPr id="6" name="Footer Placeholder 5">
            <a:extLst>
              <a:ext uri="{FF2B5EF4-FFF2-40B4-BE49-F238E27FC236}">
                <a16:creationId xmlns:a16="http://schemas.microsoft.com/office/drawing/2014/main" id="{0AC7757C-70CA-5E41-97C9-1921BDF176F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87E4653-9477-F14A-B66C-7B681CEAF120}"/>
              </a:ext>
            </a:extLst>
          </p:cNvPr>
          <p:cNvSpPr>
            <a:spLocks noGrp="1"/>
          </p:cNvSpPr>
          <p:nvPr>
            <p:ph type="sldNum" sz="quarter" idx="12"/>
          </p:nvPr>
        </p:nvSpPr>
        <p:spPr/>
        <p:txBody>
          <a:bodyPr/>
          <a:lstStyle/>
          <a:p>
            <a:fld id="{FEF1AA69-E0F1-4276-BC38-2C2A7AB3127E}" type="slidenum">
              <a:rPr lang="en-CA" smtClean="0"/>
              <a:t>‹#›</a:t>
            </a:fld>
            <a:endParaRPr lang="en-CA"/>
          </a:p>
        </p:txBody>
      </p:sp>
    </p:spTree>
    <p:extLst>
      <p:ext uri="{BB962C8B-B14F-4D97-AF65-F5344CB8AC3E}">
        <p14:creationId xmlns:p14="http://schemas.microsoft.com/office/powerpoint/2010/main" val="3738129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F70D1D-ECAD-0B4E-BA25-FA39612FE8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93E369-6B74-E44C-B3E2-5099435315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E70F84-7D46-A343-BFCF-69C84CC056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330DCC-B597-4465-A21E-9B729218B96C}" type="datetimeFigureOut">
              <a:rPr lang="en-CA" smtClean="0"/>
              <a:t>2021-03-29</a:t>
            </a:fld>
            <a:endParaRPr lang="en-CA"/>
          </a:p>
        </p:txBody>
      </p:sp>
      <p:sp>
        <p:nvSpPr>
          <p:cNvPr id="5" name="Footer Placeholder 4">
            <a:extLst>
              <a:ext uri="{FF2B5EF4-FFF2-40B4-BE49-F238E27FC236}">
                <a16:creationId xmlns:a16="http://schemas.microsoft.com/office/drawing/2014/main" id="{40BAD1D6-E718-0348-B36C-D3B5420B34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3500D8B3-5690-C041-8AD4-77F41FDA7F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F1AA69-E0F1-4276-BC38-2C2A7AB3127E}" type="slidenum">
              <a:rPr lang="en-CA" smtClean="0"/>
              <a:t>‹#›</a:t>
            </a:fld>
            <a:endParaRPr lang="en-CA"/>
          </a:p>
        </p:txBody>
      </p:sp>
    </p:spTree>
    <p:extLst>
      <p:ext uri="{BB962C8B-B14F-4D97-AF65-F5344CB8AC3E}">
        <p14:creationId xmlns:p14="http://schemas.microsoft.com/office/powerpoint/2010/main" val="38299104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ionicframework.com/docs/native/geolocation"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apache/cordova-plugin-geoloc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ionic-team/ionic-native-google-maps"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docs.google.com/presentation/d/e/2PACX-1vScoho1ensbR4qCI9AIuQN55BZVvK73pAjI7sumDvW3CrxxHnrmpXWUjx2-8CpFibqU1EjLKCRhuthJ/pub?start=false&amp;loop=false&amp;delayms=3000" TargetMode="External"/><Relationship Id="rId2" Type="http://schemas.openxmlformats.org/officeDocument/2006/relationships/hyperlink" Target="https://github.com/ionic-team/ionic-native-google-maps/blob/master/documents/api_key/generate_api_key.m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ionicframework.com/docs/native/sensors"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ormAutofit/>
          </a:bodyPr>
          <a:lstStyle/>
          <a:p>
            <a:r>
              <a:rPr lang="en-CA" dirty="0"/>
              <a:t>Sensors and Maps</a:t>
            </a:r>
          </a:p>
        </p:txBody>
      </p:sp>
      <p:sp>
        <p:nvSpPr>
          <p:cNvPr id="3" name="Subtitle 2"/>
          <p:cNvSpPr>
            <a:spLocks noGrp="1"/>
          </p:cNvSpPr>
          <p:nvPr>
            <p:ph type="subTitle" idx="1"/>
          </p:nvPr>
        </p:nvSpPr>
        <p:spPr/>
        <p:txBody>
          <a:bodyPr/>
          <a:lstStyle/>
          <a:p>
            <a:r>
              <a:rPr lang="en-CA" dirty="0"/>
              <a:t>COMP3097 Mobile Web Development</a:t>
            </a:r>
          </a:p>
          <a:p>
            <a:endParaRPr lang="en-CA" dirty="0"/>
          </a:p>
          <a:p>
            <a:r>
              <a:rPr lang="en-CA" dirty="0"/>
              <a:t>Week 11</a:t>
            </a:r>
          </a:p>
        </p:txBody>
      </p:sp>
    </p:spTree>
    <p:extLst>
      <p:ext uri="{BB962C8B-B14F-4D97-AF65-F5344CB8AC3E}">
        <p14:creationId xmlns:p14="http://schemas.microsoft.com/office/powerpoint/2010/main" val="296733730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9400F-D218-EE46-9C0C-903406669D90}"/>
              </a:ext>
            </a:extLst>
          </p:cNvPr>
          <p:cNvSpPr>
            <a:spLocks noGrp="1"/>
          </p:cNvSpPr>
          <p:nvPr>
            <p:ph type="title"/>
          </p:nvPr>
        </p:nvSpPr>
        <p:spPr/>
        <p:txBody>
          <a:bodyPr/>
          <a:lstStyle/>
          <a:p>
            <a:r>
              <a:rPr lang="en-US" dirty="0"/>
              <a:t>Sensor types</a:t>
            </a:r>
          </a:p>
        </p:txBody>
      </p:sp>
      <p:sp>
        <p:nvSpPr>
          <p:cNvPr id="3" name="Content Placeholder 2">
            <a:extLst>
              <a:ext uri="{FF2B5EF4-FFF2-40B4-BE49-F238E27FC236}">
                <a16:creationId xmlns:a16="http://schemas.microsoft.com/office/drawing/2014/main" id="{791FA73E-9C27-1949-9EB1-4C9C61BBDCE2}"/>
              </a:ext>
            </a:extLst>
          </p:cNvPr>
          <p:cNvSpPr>
            <a:spLocks noGrp="1"/>
          </p:cNvSpPr>
          <p:nvPr>
            <p:ph idx="1"/>
          </p:nvPr>
        </p:nvSpPr>
        <p:spPr/>
        <p:txBody>
          <a:bodyPr>
            <a:normAutofit/>
          </a:bodyPr>
          <a:lstStyle/>
          <a:p>
            <a:r>
              <a:rPr lang="en-CA" b="1" dirty="0"/>
              <a:t>MAGNETIC_FIELD</a:t>
            </a:r>
            <a:r>
              <a:rPr lang="en-CA" dirty="0"/>
              <a:t> - Measures the ambient geomagnetic field for all three physical axes (x, y, z) in </a:t>
            </a:r>
            <a:r>
              <a:rPr lang="el-GR" dirty="0"/>
              <a:t>μ</a:t>
            </a:r>
            <a:r>
              <a:rPr lang="en-CA" dirty="0"/>
              <a:t>T.</a:t>
            </a:r>
          </a:p>
          <a:p>
            <a:r>
              <a:rPr lang="en-CA" b="1" dirty="0"/>
              <a:t>MAGNETIC_FIELD_UNCALIBRATED</a:t>
            </a:r>
            <a:r>
              <a:rPr lang="en-CA" dirty="0"/>
              <a:t> - Geomagnetic field strength (without hard iron calibration) along the x axis.</a:t>
            </a:r>
          </a:p>
          <a:p>
            <a:r>
              <a:rPr lang="en-CA" b="1" dirty="0"/>
              <a:t>ORIENTATION</a:t>
            </a:r>
            <a:r>
              <a:rPr lang="en-CA" dirty="0"/>
              <a:t> - Measures degrees of rotation that a device makes around all three physical axes (x, y, z).</a:t>
            </a:r>
          </a:p>
          <a:p>
            <a:r>
              <a:rPr lang="en-CA" b="1" dirty="0"/>
              <a:t>AMBIENT_TEMPERATURE</a:t>
            </a:r>
            <a:r>
              <a:rPr lang="en-CA" dirty="0"/>
              <a:t> - Measures the ambient room temperature in degrees Celsius (°C). See note below.</a:t>
            </a:r>
          </a:p>
        </p:txBody>
      </p:sp>
    </p:spTree>
    <p:extLst>
      <p:ext uri="{BB962C8B-B14F-4D97-AF65-F5344CB8AC3E}">
        <p14:creationId xmlns:p14="http://schemas.microsoft.com/office/powerpoint/2010/main" val="1836859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9400F-D218-EE46-9C0C-903406669D90}"/>
              </a:ext>
            </a:extLst>
          </p:cNvPr>
          <p:cNvSpPr>
            <a:spLocks noGrp="1"/>
          </p:cNvSpPr>
          <p:nvPr>
            <p:ph type="title"/>
          </p:nvPr>
        </p:nvSpPr>
        <p:spPr/>
        <p:txBody>
          <a:bodyPr/>
          <a:lstStyle/>
          <a:p>
            <a:r>
              <a:rPr lang="en-US" dirty="0"/>
              <a:t>Sensor types</a:t>
            </a:r>
          </a:p>
        </p:txBody>
      </p:sp>
      <p:sp>
        <p:nvSpPr>
          <p:cNvPr id="3" name="Content Placeholder 2">
            <a:extLst>
              <a:ext uri="{FF2B5EF4-FFF2-40B4-BE49-F238E27FC236}">
                <a16:creationId xmlns:a16="http://schemas.microsoft.com/office/drawing/2014/main" id="{791FA73E-9C27-1949-9EB1-4C9C61BBDCE2}"/>
              </a:ext>
            </a:extLst>
          </p:cNvPr>
          <p:cNvSpPr>
            <a:spLocks noGrp="1"/>
          </p:cNvSpPr>
          <p:nvPr>
            <p:ph idx="1"/>
          </p:nvPr>
        </p:nvSpPr>
        <p:spPr/>
        <p:txBody>
          <a:bodyPr>
            <a:normAutofit/>
          </a:bodyPr>
          <a:lstStyle/>
          <a:p>
            <a:endParaRPr lang="en-CA" dirty="0"/>
          </a:p>
          <a:p>
            <a:r>
              <a:rPr lang="en-CA" b="1" dirty="0"/>
              <a:t>LIGHT</a:t>
            </a:r>
            <a:r>
              <a:rPr lang="en-CA" dirty="0"/>
              <a:t> - Measures the ambient light level (illumination) in lx.</a:t>
            </a:r>
          </a:p>
          <a:p>
            <a:r>
              <a:rPr lang="en-CA" b="1" dirty="0"/>
              <a:t>PRESSURE</a:t>
            </a:r>
            <a:r>
              <a:rPr lang="en-CA" dirty="0"/>
              <a:t> - Measures the ambient air pressure in </a:t>
            </a:r>
            <a:r>
              <a:rPr lang="en-CA" dirty="0" err="1"/>
              <a:t>hPa</a:t>
            </a:r>
            <a:r>
              <a:rPr lang="en-CA" dirty="0"/>
              <a:t> or mbar.</a:t>
            </a:r>
          </a:p>
          <a:p>
            <a:r>
              <a:rPr lang="en-CA" b="1" dirty="0"/>
              <a:t>RELATIVE_HUMIDITY</a:t>
            </a:r>
            <a:r>
              <a:rPr lang="en-CA" dirty="0"/>
              <a:t> - Measures the relative ambient humidity in percent (%).</a:t>
            </a:r>
          </a:p>
          <a:p>
            <a:r>
              <a:rPr lang="en-CA" b="1" dirty="0"/>
              <a:t>TEMPERATURE</a:t>
            </a:r>
            <a:r>
              <a:rPr lang="en-CA" dirty="0"/>
              <a:t> - Measures the temperature of the device in degrees Celsius (°C).</a:t>
            </a:r>
          </a:p>
        </p:txBody>
      </p:sp>
    </p:spTree>
    <p:extLst>
      <p:ext uri="{BB962C8B-B14F-4D97-AF65-F5344CB8AC3E}">
        <p14:creationId xmlns:p14="http://schemas.microsoft.com/office/powerpoint/2010/main" val="796117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Geolocation</a:t>
            </a:r>
          </a:p>
        </p:txBody>
      </p:sp>
      <p:sp>
        <p:nvSpPr>
          <p:cNvPr id="5" name="Text Placeholder 4"/>
          <p:cNvSpPr>
            <a:spLocks noGrp="1"/>
          </p:cNvSpPr>
          <p:nvPr>
            <p:ph type="body" idx="1"/>
          </p:nvPr>
        </p:nvSpPr>
        <p:spPr/>
        <p:txBody>
          <a:bodyPr/>
          <a:lstStyle/>
          <a:p>
            <a:r>
              <a:rPr lang="en-CA" dirty="0">
                <a:hlinkClick r:id="rId2"/>
              </a:rPr>
              <a:t>https://ionicframework.com/docs/native/geolocation</a:t>
            </a:r>
            <a:r>
              <a:rPr lang="en-CA" dirty="0"/>
              <a:t> </a:t>
            </a:r>
          </a:p>
        </p:txBody>
      </p:sp>
    </p:spTree>
    <p:extLst>
      <p:ext uri="{BB962C8B-B14F-4D97-AF65-F5344CB8AC3E}">
        <p14:creationId xmlns:p14="http://schemas.microsoft.com/office/powerpoint/2010/main" val="3517975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FBBD11-2A2E-C14B-8B6D-48B285613345}"/>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05DED2D1-08D0-314F-8C9F-D1835887DCD6}"/>
              </a:ext>
            </a:extLst>
          </p:cNvPr>
          <p:cNvSpPr>
            <a:spLocks noGrp="1"/>
          </p:cNvSpPr>
          <p:nvPr>
            <p:ph idx="1"/>
          </p:nvPr>
        </p:nvSpPr>
        <p:spPr/>
        <p:txBody>
          <a:bodyPr/>
          <a:lstStyle/>
          <a:p>
            <a:r>
              <a:rPr lang="en-CA" dirty="0"/>
              <a:t>This plugin provides information about the device's location, such as latitude and longitude. Common sources of location information include Global Positioning System (GPS) and location inferred from network signals such as IP address, RFID, </a:t>
            </a:r>
            <a:r>
              <a:rPr lang="en-CA" dirty="0" err="1"/>
              <a:t>WiFi</a:t>
            </a:r>
            <a:r>
              <a:rPr lang="en-CA" dirty="0"/>
              <a:t> and Bluetooth MAC addresses, and GSM/CDMA cell IDs.</a:t>
            </a:r>
          </a:p>
          <a:p>
            <a:r>
              <a:rPr lang="en-CA" dirty="0"/>
              <a:t>This API is based on the W3C Geolocation API Specification, and only executes on devices that don't already provide an implementation.</a:t>
            </a:r>
          </a:p>
        </p:txBody>
      </p:sp>
    </p:spTree>
    <p:extLst>
      <p:ext uri="{BB962C8B-B14F-4D97-AF65-F5344CB8AC3E}">
        <p14:creationId xmlns:p14="http://schemas.microsoft.com/office/powerpoint/2010/main" val="821479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0D502-7005-8C4B-B3B3-7B730DCDEBA4}"/>
              </a:ext>
            </a:extLst>
          </p:cNvPr>
          <p:cNvSpPr>
            <a:spLocks noGrp="1"/>
          </p:cNvSpPr>
          <p:nvPr>
            <p:ph type="title"/>
          </p:nvPr>
        </p:nvSpPr>
        <p:spPr/>
        <p:txBody>
          <a:bodyPr/>
          <a:lstStyle/>
          <a:p>
            <a:r>
              <a:rPr lang="en-US" dirty="0"/>
              <a:t>Additional config for iOS</a:t>
            </a:r>
          </a:p>
        </p:txBody>
      </p:sp>
      <p:sp>
        <p:nvSpPr>
          <p:cNvPr id="3" name="Content Placeholder 2">
            <a:extLst>
              <a:ext uri="{FF2B5EF4-FFF2-40B4-BE49-F238E27FC236}">
                <a16:creationId xmlns:a16="http://schemas.microsoft.com/office/drawing/2014/main" id="{4FAC0A4B-5B6B-4942-94D8-01624CF36EB6}"/>
              </a:ext>
            </a:extLst>
          </p:cNvPr>
          <p:cNvSpPr>
            <a:spLocks noGrp="1"/>
          </p:cNvSpPr>
          <p:nvPr>
            <p:ph idx="1"/>
          </p:nvPr>
        </p:nvSpPr>
        <p:spPr/>
        <p:txBody>
          <a:bodyPr>
            <a:normAutofit/>
          </a:bodyPr>
          <a:lstStyle/>
          <a:p>
            <a:r>
              <a:rPr lang="en-CA" sz="3200" dirty="0"/>
              <a:t>For iOS you have to add this configuration to your </a:t>
            </a:r>
            <a:r>
              <a:rPr lang="en-CA" sz="3200" dirty="0" err="1"/>
              <a:t>configuration.xml</a:t>
            </a:r>
            <a:r>
              <a:rPr lang="en-CA" sz="3200" dirty="0"/>
              <a:t> file</a:t>
            </a:r>
            <a:endParaRPr lang="en-US" sz="3200" dirty="0"/>
          </a:p>
        </p:txBody>
      </p:sp>
      <p:sp>
        <p:nvSpPr>
          <p:cNvPr id="4" name="Rectangle 3">
            <a:extLst>
              <a:ext uri="{FF2B5EF4-FFF2-40B4-BE49-F238E27FC236}">
                <a16:creationId xmlns:a16="http://schemas.microsoft.com/office/drawing/2014/main" id="{5682675C-1A43-DC45-834F-3337FFBFCB36}"/>
              </a:ext>
            </a:extLst>
          </p:cNvPr>
          <p:cNvSpPr/>
          <p:nvPr/>
        </p:nvSpPr>
        <p:spPr>
          <a:xfrm>
            <a:off x="838200" y="3429000"/>
            <a:ext cx="10515600" cy="1938992"/>
          </a:xfrm>
          <a:prstGeom prst="rect">
            <a:avLst/>
          </a:prstGeom>
        </p:spPr>
        <p:txBody>
          <a:bodyPr wrap="square">
            <a:spAutoFit/>
          </a:bodyPr>
          <a:lstStyle/>
          <a:p>
            <a:r>
              <a:rPr lang="en-US" sz="2400" dirty="0">
                <a:latin typeface="Courier" pitchFamily="2" charset="0"/>
              </a:rPr>
              <a:t>&lt;edit-config file="*-</a:t>
            </a:r>
            <a:r>
              <a:rPr lang="en-US" sz="2400" dirty="0" err="1">
                <a:latin typeface="Courier" pitchFamily="2" charset="0"/>
              </a:rPr>
              <a:t>Info.plist</a:t>
            </a:r>
            <a:r>
              <a:rPr lang="en-US" sz="2400" dirty="0">
                <a:latin typeface="Courier" pitchFamily="2" charset="0"/>
              </a:rPr>
              <a:t>" mode="merge" 	target="</a:t>
            </a:r>
            <a:r>
              <a:rPr lang="en-US" sz="2400" dirty="0" err="1">
                <a:latin typeface="Courier" pitchFamily="2" charset="0"/>
              </a:rPr>
              <a:t>NSLocationWhenInUseUsageDescription</a:t>
            </a:r>
            <a:r>
              <a:rPr lang="en-US" sz="2400" dirty="0">
                <a:latin typeface="Courier" pitchFamily="2" charset="0"/>
              </a:rPr>
              <a:t>"&gt;</a:t>
            </a:r>
          </a:p>
          <a:p>
            <a:r>
              <a:rPr lang="en-US" sz="2400" dirty="0">
                <a:latin typeface="Courier" pitchFamily="2" charset="0"/>
              </a:rPr>
              <a:t>   	&lt;string&gt;We use your location for full functionality </a:t>
            </a:r>
          </a:p>
          <a:p>
            <a:r>
              <a:rPr lang="en-US" sz="2400" dirty="0">
                <a:latin typeface="Courier" pitchFamily="2" charset="0"/>
              </a:rPr>
              <a:t>		of certain app features.&lt;/string&gt;</a:t>
            </a:r>
          </a:p>
          <a:p>
            <a:r>
              <a:rPr lang="en-US" sz="2400" dirty="0">
                <a:latin typeface="Courier" pitchFamily="2" charset="0"/>
              </a:rPr>
              <a:t>&lt;/edit-config&gt;</a:t>
            </a:r>
          </a:p>
        </p:txBody>
      </p:sp>
    </p:spTree>
    <p:extLst>
      <p:ext uri="{BB962C8B-B14F-4D97-AF65-F5344CB8AC3E}">
        <p14:creationId xmlns:p14="http://schemas.microsoft.com/office/powerpoint/2010/main" val="1772736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FBBD11-2A2E-C14B-8B6D-48B285613345}"/>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05DED2D1-08D0-314F-8C9F-D1835887DCD6}"/>
              </a:ext>
            </a:extLst>
          </p:cNvPr>
          <p:cNvSpPr>
            <a:spLocks noGrp="1"/>
          </p:cNvSpPr>
          <p:nvPr>
            <p:ph idx="1"/>
          </p:nvPr>
        </p:nvSpPr>
        <p:spPr/>
        <p:txBody>
          <a:bodyPr/>
          <a:lstStyle/>
          <a:p>
            <a:r>
              <a:rPr lang="en-CA" dirty="0"/>
              <a:t>This plugin provides information about the device's location, such as latitude and longitude.</a:t>
            </a:r>
          </a:p>
          <a:p>
            <a:r>
              <a:rPr lang="en-CA" dirty="0"/>
              <a:t>Common sources of location information include Global Positioning System (GPS) and location inferred from network signals such as IP address, RFID, </a:t>
            </a:r>
            <a:r>
              <a:rPr lang="en-CA" dirty="0" err="1"/>
              <a:t>WiFi</a:t>
            </a:r>
            <a:r>
              <a:rPr lang="en-CA" dirty="0"/>
              <a:t> and Bluetooth MAC addresses, and GSM/CDMA cell IDs. There is no guarantee that the API returns the device's actual location.</a:t>
            </a:r>
          </a:p>
        </p:txBody>
      </p:sp>
    </p:spTree>
    <p:extLst>
      <p:ext uri="{BB962C8B-B14F-4D97-AF65-F5344CB8AC3E}">
        <p14:creationId xmlns:p14="http://schemas.microsoft.com/office/powerpoint/2010/main" val="2361273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FBBD11-2A2E-C14B-8B6D-48B285613345}"/>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05DED2D1-08D0-314F-8C9F-D1835887DCD6}"/>
              </a:ext>
            </a:extLst>
          </p:cNvPr>
          <p:cNvSpPr>
            <a:spLocks noGrp="1"/>
          </p:cNvSpPr>
          <p:nvPr>
            <p:ph idx="1"/>
          </p:nvPr>
        </p:nvSpPr>
        <p:spPr/>
        <p:txBody>
          <a:bodyPr/>
          <a:lstStyle/>
          <a:p>
            <a:r>
              <a:rPr lang="en-CA" dirty="0"/>
              <a:t>Collection and use of geolocation data raises important privacy issues. Your app's privacy policy should discuss how the app uses geolocation data, whether it is shared with any other parties, and the level of precision of the data (for example, coarse, fine, ZIP code level, etc.). </a:t>
            </a:r>
          </a:p>
          <a:p>
            <a:r>
              <a:rPr lang="en-CA" dirty="0"/>
              <a:t>Geolocation data is generally considered sensitive because it can reveal user's whereabouts and, if stored, the history of their travels. </a:t>
            </a:r>
          </a:p>
          <a:p>
            <a:r>
              <a:rPr lang="en-CA" dirty="0"/>
              <a:t>Therefore, in addition to the app's privacy policy, you should strongly consider providing a just-in-time notice before the app accesses geolocation data (if the device operating system doesn't do so already).</a:t>
            </a:r>
          </a:p>
        </p:txBody>
      </p:sp>
    </p:spTree>
    <p:extLst>
      <p:ext uri="{BB962C8B-B14F-4D97-AF65-F5344CB8AC3E}">
        <p14:creationId xmlns:p14="http://schemas.microsoft.com/office/powerpoint/2010/main" val="2640934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065B7-4472-8842-A450-4B8CBD23EA6F}"/>
              </a:ext>
            </a:extLst>
          </p:cNvPr>
          <p:cNvSpPr>
            <a:spLocks noGrp="1"/>
          </p:cNvSpPr>
          <p:nvPr>
            <p:ph type="title"/>
          </p:nvPr>
        </p:nvSpPr>
        <p:spPr/>
        <p:txBody>
          <a:bodyPr/>
          <a:lstStyle/>
          <a:p>
            <a:r>
              <a:rPr lang="en-US" dirty="0"/>
              <a:t>Methods </a:t>
            </a:r>
          </a:p>
        </p:txBody>
      </p:sp>
      <p:sp>
        <p:nvSpPr>
          <p:cNvPr id="3" name="Content Placeholder 2">
            <a:extLst>
              <a:ext uri="{FF2B5EF4-FFF2-40B4-BE49-F238E27FC236}">
                <a16:creationId xmlns:a16="http://schemas.microsoft.com/office/drawing/2014/main" id="{D26D6F09-3EA5-F84C-83F7-54A5760F0B81}"/>
              </a:ext>
            </a:extLst>
          </p:cNvPr>
          <p:cNvSpPr>
            <a:spLocks noGrp="1"/>
          </p:cNvSpPr>
          <p:nvPr>
            <p:ph idx="1"/>
          </p:nvPr>
        </p:nvSpPr>
        <p:spPr/>
        <p:txBody>
          <a:bodyPr>
            <a:normAutofit/>
          </a:bodyPr>
          <a:lstStyle/>
          <a:p>
            <a:r>
              <a:rPr lang="en-CA" sz="3200" b="1" dirty="0" err="1"/>
              <a:t>navigator.geolocation.getCurrentPosition</a:t>
            </a:r>
            <a:r>
              <a:rPr lang="en-CA" sz="3200" dirty="0"/>
              <a:t> – getting last known location</a:t>
            </a:r>
          </a:p>
          <a:p>
            <a:r>
              <a:rPr lang="en-CA" sz="3200" b="1" dirty="0" err="1"/>
              <a:t>navigator.geolocation.watchPosition</a:t>
            </a:r>
            <a:r>
              <a:rPr lang="en-CA" sz="3200" dirty="0"/>
              <a:t> – starting a location observer</a:t>
            </a:r>
          </a:p>
          <a:p>
            <a:r>
              <a:rPr lang="en-CA" sz="3200" b="1" dirty="0" err="1"/>
              <a:t>navigator.geolocation.clearWatch</a:t>
            </a:r>
            <a:r>
              <a:rPr lang="en-CA" sz="3200" dirty="0"/>
              <a:t> – stopping the location observer</a:t>
            </a:r>
          </a:p>
          <a:p>
            <a:endParaRPr lang="en-US" sz="3200" dirty="0"/>
          </a:p>
        </p:txBody>
      </p:sp>
    </p:spTree>
    <p:extLst>
      <p:ext uri="{BB962C8B-B14F-4D97-AF65-F5344CB8AC3E}">
        <p14:creationId xmlns:p14="http://schemas.microsoft.com/office/powerpoint/2010/main" val="2124904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2EDB6-5194-AE47-A199-DC726E4032E6}"/>
              </a:ext>
            </a:extLst>
          </p:cNvPr>
          <p:cNvSpPr>
            <a:spLocks noGrp="1"/>
          </p:cNvSpPr>
          <p:nvPr>
            <p:ph type="title"/>
          </p:nvPr>
        </p:nvSpPr>
        <p:spPr/>
        <p:txBody>
          <a:bodyPr/>
          <a:lstStyle/>
          <a:p>
            <a:r>
              <a:rPr lang="en-US" dirty="0"/>
              <a:t>Usage</a:t>
            </a:r>
          </a:p>
        </p:txBody>
      </p:sp>
      <p:pic>
        <p:nvPicPr>
          <p:cNvPr id="5" name="Content Placeholder 4" descr="Graphical user interface, text, application&#10;&#10;Description automatically generated">
            <a:extLst>
              <a:ext uri="{FF2B5EF4-FFF2-40B4-BE49-F238E27FC236}">
                <a16:creationId xmlns:a16="http://schemas.microsoft.com/office/drawing/2014/main" id="{72CF0C5F-396C-DB41-9F25-DB9D5655B8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0450" y="28666"/>
            <a:ext cx="9245350" cy="6800667"/>
          </a:xfrm>
        </p:spPr>
      </p:pic>
    </p:spTree>
    <p:extLst>
      <p:ext uri="{BB962C8B-B14F-4D97-AF65-F5344CB8AC3E}">
        <p14:creationId xmlns:p14="http://schemas.microsoft.com/office/powerpoint/2010/main" val="3373682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DF19B-144E-6047-884E-C50F1B332015}"/>
              </a:ext>
            </a:extLst>
          </p:cNvPr>
          <p:cNvSpPr>
            <a:spLocks noGrp="1"/>
          </p:cNvSpPr>
          <p:nvPr>
            <p:ph type="title"/>
          </p:nvPr>
        </p:nvSpPr>
        <p:spPr/>
        <p:txBody>
          <a:bodyPr/>
          <a:lstStyle/>
          <a:p>
            <a:r>
              <a:rPr lang="en-US" dirty="0"/>
              <a:t>Details</a:t>
            </a:r>
          </a:p>
        </p:txBody>
      </p:sp>
      <p:sp>
        <p:nvSpPr>
          <p:cNvPr id="3" name="Content Placeholder 2">
            <a:extLst>
              <a:ext uri="{FF2B5EF4-FFF2-40B4-BE49-F238E27FC236}">
                <a16:creationId xmlns:a16="http://schemas.microsoft.com/office/drawing/2014/main" id="{FA30CD97-0E48-1845-A787-89F35C6FA787}"/>
              </a:ext>
            </a:extLst>
          </p:cNvPr>
          <p:cNvSpPr>
            <a:spLocks noGrp="1"/>
          </p:cNvSpPr>
          <p:nvPr>
            <p:ph idx="1"/>
          </p:nvPr>
        </p:nvSpPr>
        <p:spPr/>
        <p:txBody>
          <a:bodyPr/>
          <a:lstStyle/>
          <a:p>
            <a:r>
              <a:rPr lang="en-US" dirty="0">
                <a:hlinkClick r:id="rId2"/>
              </a:rPr>
              <a:t>https://github.com/apache/cordova-plugin-geolocation</a:t>
            </a:r>
            <a:r>
              <a:rPr lang="en-US" dirty="0"/>
              <a:t> </a:t>
            </a:r>
          </a:p>
        </p:txBody>
      </p:sp>
    </p:spTree>
    <p:extLst>
      <p:ext uri="{BB962C8B-B14F-4D97-AF65-F5344CB8AC3E}">
        <p14:creationId xmlns:p14="http://schemas.microsoft.com/office/powerpoint/2010/main" val="1698454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This week</a:t>
            </a:r>
          </a:p>
        </p:txBody>
      </p:sp>
      <p:sp>
        <p:nvSpPr>
          <p:cNvPr id="3" name="Content Placeholder 2"/>
          <p:cNvSpPr>
            <a:spLocks noGrp="1"/>
          </p:cNvSpPr>
          <p:nvPr>
            <p:ph sz="half" idx="1"/>
          </p:nvPr>
        </p:nvSpPr>
        <p:spPr>
          <a:xfrm>
            <a:off x="838199" y="1825625"/>
            <a:ext cx="10515599" cy="4351338"/>
          </a:xfrm>
        </p:spPr>
        <p:txBody>
          <a:bodyPr>
            <a:normAutofit/>
          </a:bodyPr>
          <a:lstStyle/>
          <a:p>
            <a:pPr lvl="0">
              <a:lnSpc>
                <a:spcPct val="150000"/>
              </a:lnSpc>
            </a:pPr>
            <a:r>
              <a:rPr lang="en-CA" dirty="0"/>
              <a:t>Sensors</a:t>
            </a:r>
          </a:p>
          <a:p>
            <a:pPr lvl="0">
              <a:lnSpc>
                <a:spcPct val="150000"/>
              </a:lnSpc>
            </a:pPr>
            <a:r>
              <a:rPr lang="en-CA" dirty="0"/>
              <a:t>GPS</a:t>
            </a:r>
          </a:p>
          <a:p>
            <a:pPr lvl="0">
              <a:lnSpc>
                <a:spcPct val="150000"/>
              </a:lnSpc>
            </a:pPr>
            <a:r>
              <a:rPr lang="en-CA" dirty="0"/>
              <a:t>Maps</a:t>
            </a:r>
          </a:p>
        </p:txBody>
      </p:sp>
    </p:spTree>
    <p:extLst>
      <p:ext uri="{BB962C8B-B14F-4D97-AF65-F5344CB8AC3E}">
        <p14:creationId xmlns:p14="http://schemas.microsoft.com/office/powerpoint/2010/main" val="3549550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57F4DD-A4AF-FE4F-8E6F-3C518B925128}"/>
              </a:ext>
            </a:extLst>
          </p:cNvPr>
          <p:cNvSpPr>
            <a:spLocks noGrp="1"/>
          </p:cNvSpPr>
          <p:nvPr>
            <p:ph type="title"/>
          </p:nvPr>
        </p:nvSpPr>
        <p:spPr/>
        <p:txBody>
          <a:bodyPr/>
          <a:lstStyle/>
          <a:p>
            <a:r>
              <a:rPr lang="en-US" dirty="0"/>
              <a:t>Maps</a:t>
            </a:r>
          </a:p>
        </p:txBody>
      </p:sp>
      <p:sp>
        <p:nvSpPr>
          <p:cNvPr id="5" name="Text Placeholder 4">
            <a:extLst>
              <a:ext uri="{FF2B5EF4-FFF2-40B4-BE49-F238E27FC236}">
                <a16:creationId xmlns:a16="http://schemas.microsoft.com/office/drawing/2014/main" id="{6CF5301F-7DF8-1040-92B9-DCD3ED599B0E}"/>
              </a:ext>
            </a:extLst>
          </p:cNvPr>
          <p:cNvSpPr>
            <a:spLocks noGrp="1"/>
          </p:cNvSpPr>
          <p:nvPr>
            <p:ph type="body" idx="1"/>
          </p:nvPr>
        </p:nvSpPr>
        <p:spPr/>
        <p:txBody>
          <a:bodyPr/>
          <a:lstStyle/>
          <a:p>
            <a:r>
              <a:rPr lang="en-US" dirty="0">
                <a:hlinkClick r:id="rId2"/>
              </a:rPr>
              <a:t>https://github.com/ionic-team/ionic-native-google-maps</a:t>
            </a:r>
            <a:r>
              <a:rPr lang="en-US" dirty="0"/>
              <a:t> </a:t>
            </a:r>
          </a:p>
        </p:txBody>
      </p:sp>
    </p:spTree>
    <p:extLst>
      <p:ext uri="{BB962C8B-B14F-4D97-AF65-F5344CB8AC3E}">
        <p14:creationId xmlns:p14="http://schemas.microsoft.com/office/powerpoint/2010/main" val="940722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5AEC-4DA2-0D46-AFBC-723B3489B47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3DFC906-556B-B94E-BA85-A9DE9649553B}"/>
              </a:ext>
            </a:extLst>
          </p:cNvPr>
          <p:cNvSpPr>
            <a:spLocks noGrp="1"/>
          </p:cNvSpPr>
          <p:nvPr>
            <p:ph idx="1"/>
          </p:nvPr>
        </p:nvSpPr>
        <p:spPr/>
        <p:txBody>
          <a:bodyPr>
            <a:normAutofit lnSpcReduction="10000"/>
          </a:bodyPr>
          <a:lstStyle/>
          <a:p>
            <a:r>
              <a:rPr lang="en-CA" dirty="0"/>
              <a:t>Ionic Native wraps plugin </a:t>
            </a:r>
            <a:r>
              <a:rPr lang="en-CA" dirty="0" err="1"/>
              <a:t>callbacks</a:t>
            </a:r>
            <a:r>
              <a:rPr lang="en-CA" dirty="0"/>
              <a:t> in a Promise or Observable, providing a common interface for all plugins and making it easy to use plugins with Angular change detection.</a:t>
            </a:r>
          </a:p>
          <a:p>
            <a:r>
              <a:rPr lang="en-CA" dirty="0"/>
              <a:t>Before you use it, make sure that you generate the </a:t>
            </a:r>
            <a:r>
              <a:rPr lang="en-CA" dirty="0">
                <a:hlinkClick r:id="rId2"/>
              </a:rPr>
              <a:t>Google Maps keys </a:t>
            </a:r>
            <a:r>
              <a:rPr lang="en-CA" dirty="0"/>
              <a:t>for each platform where maps will be used</a:t>
            </a:r>
          </a:p>
          <a:p>
            <a:endParaRPr lang="en-CA" dirty="0"/>
          </a:p>
          <a:p>
            <a:r>
              <a:rPr lang="en-CA" dirty="0"/>
              <a:t>Good presentation about Maps: </a:t>
            </a:r>
            <a:r>
              <a:rPr lang="en-CA" dirty="0">
                <a:hlinkClick r:id="rId3"/>
              </a:rPr>
              <a:t>https://docs.google.com/presentation/d/e/2PACX-1vScoho1ensbR4qCI9AIuQN55BZVvK73pAjI7sumDvW3CrxxHnrmpXWUjx2-8CpFibqU1EjLKCRhuthJ/pub?start=false&amp;loop=false&amp;delayms</a:t>
            </a:r>
            <a:r>
              <a:rPr lang="en-CA">
                <a:hlinkClick r:id="rId3"/>
              </a:rPr>
              <a:t>=3000</a:t>
            </a:r>
            <a:r>
              <a:rPr lang="en-CA"/>
              <a:t> </a:t>
            </a:r>
            <a:endParaRPr lang="en-US" dirty="0"/>
          </a:p>
        </p:txBody>
      </p:sp>
    </p:spTree>
    <p:extLst>
      <p:ext uri="{BB962C8B-B14F-4D97-AF65-F5344CB8AC3E}">
        <p14:creationId xmlns:p14="http://schemas.microsoft.com/office/powerpoint/2010/main" val="969728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64876A-DE2A-6141-AB9F-2828F460EA2E}"/>
              </a:ext>
            </a:extLst>
          </p:cNvPr>
          <p:cNvSpPr>
            <a:spLocks noGrp="1"/>
          </p:cNvSpPr>
          <p:nvPr>
            <p:ph type="title"/>
          </p:nvPr>
        </p:nvSpPr>
        <p:spPr/>
        <p:txBody>
          <a:bodyPr/>
          <a:lstStyle/>
          <a:p>
            <a:r>
              <a:rPr lang="en-US" dirty="0"/>
              <a:t>Introduction</a:t>
            </a:r>
          </a:p>
        </p:txBody>
      </p:sp>
      <p:sp>
        <p:nvSpPr>
          <p:cNvPr id="6" name="Content Placeholder 5">
            <a:extLst>
              <a:ext uri="{FF2B5EF4-FFF2-40B4-BE49-F238E27FC236}">
                <a16:creationId xmlns:a16="http://schemas.microsoft.com/office/drawing/2014/main" id="{BEAD7301-A7B8-0C46-BCEB-2445099B39C3}"/>
              </a:ext>
            </a:extLst>
          </p:cNvPr>
          <p:cNvSpPr>
            <a:spLocks noGrp="1"/>
          </p:cNvSpPr>
          <p:nvPr>
            <p:ph idx="1"/>
          </p:nvPr>
        </p:nvSpPr>
        <p:spPr/>
        <p:txBody>
          <a:bodyPr/>
          <a:lstStyle/>
          <a:p>
            <a:r>
              <a:rPr lang="en-US" dirty="0"/>
              <a:t>Sensors and Geolocation services are strongly dependent on the hardware and software (OS) of the device. </a:t>
            </a:r>
          </a:p>
          <a:p>
            <a:r>
              <a:rPr lang="en-US" dirty="0"/>
              <a:t>There can’t be any assumptions in this area as they lead to runtime issues and crushes</a:t>
            </a:r>
          </a:p>
          <a:p>
            <a:r>
              <a:rPr lang="en-US" dirty="0"/>
              <a:t>In addition, some plugins are platform specific (e.g., they work only on Android or iOS)</a:t>
            </a:r>
          </a:p>
        </p:txBody>
      </p:sp>
    </p:spTree>
    <p:extLst>
      <p:ext uri="{BB962C8B-B14F-4D97-AF65-F5344CB8AC3E}">
        <p14:creationId xmlns:p14="http://schemas.microsoft.com/office/powerpoint/2010/main" val="1922243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a:t>Sensors</a:t>
            </a:r>
          </a:p>
        </p:txBody>
      </p:sp>
      <p:sp>
        <p:nvSpPr>
          <p:cNvPr id="6" name="Text Placeholder 5"/>
          <p:cNvSpPr>
            <a:spLocks noGrp="1"/>
          </p:cNvSpPr>
          <p:nvPr>
            <p:ph type="body" idx="1"/>
          </p:nvPr>
        </p:nvSpPr>
        <p:spPr/>
        <p:txBody>
          <a:bodyPr/>
          <a:lstStyle/>
          <a:p>
            <a:r>
              <a:rPr lang="en-CA" dirty="0">
                <a:hlinkClick r:id="rId3"/>
              </a:rPr>
              <a:t>https://ionicframework.com/docs/native/sensors</a:t>
            </a:r>
            <a:r>
              <a:rPr lang="en-CA" dirty="0"/>
              <a:t> </a:t>
            </a:r>
          </a:p>
        </p:txBody>
      </p:sp>
    </p:spTree>
    <p:extLst>
      <p:ext uri="{BB962C8B-B14F-4D97-AF65-F5344CB8AC3E}">
        <p14:creationId xmlns:p14="http://schemas.microsoft.com/office/powerpoint/2010/main" val="1228230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Sensors API</a:t>
            </a:r>
          </a:p>
        </p:txBody>
      </p:sp>
      <p:sp>
        <p:nvSpPr>
          <p:cNvPr id="3" name="Content Placeholder 2"/>
          <p:cNvSpPr>
            <a:spLocks noGrp="1"/>
          </p:cNvSpPr>
          <p:nvPr>
            <p:ph idx="1"/>
          </p:nvPr>
        </p:nvSpPr>
        <p:spPr>
          <a:xfrm>
            <a:off x="838200" y="1825625"/>
            <a:ext cx="10515600" cy="4759325"/>
          </a:xfrm>
        </p:spPr>
        <p:txBody>
          <a:bodyPr>
            <a:normAutofit fontScale="92500"/>
          </a:bodyPr>
          <a:lstStyle/>
          <a:p>
            <a:r>
              <a:rPr lang="en-CA" dirty="0"/>
              <a:t>The sensors are capable of providing raw data with high precision and accuracy, and are useful if you want to monitor three-dimensional device movement or positioning, or you want to monitor changes in the ambient environment near a device. </a:t>
            </a:r>
          </a:p>
          <a:p>
            <a:r>
              <a:rPr lang="en-CA" dirty="0"/>
              <a:t>For example, a game might track readings from a device's gravity sensor to infer complex user gestures and motions, such as tilt, shake, rotation, or swing. Likewise, a weather application might use a device's temperature sensor and humidity sensor to calculate and report the dewpoint, or a travel application might use the geomagnetic field sensor and accelerometer to report a compass bearing.</a:t>
            </a:r>
          </a:p>
          <a:p>
            <a:r>
              <a:rPr lang="en-CA" b="1" dirty="0"/>
              <a:t>At this moment this plugin is implemented only for Android!</a:t>
            </a:r>
            <a:br>
              <a:rPr lang="en-CA" dirty="0"/>
            </a:br>
            <a:endParaRPr lang="en-CA" dirty="0"/>
          </a:p>
        </p:txBody>
      </p:sp>
    </p:spTree>
    <p:extLst>
      <p:ext uri="{BB962C8B-B14F-4D97-AF65-F5344CB8AC3E}">
        <p14:creationId xmlns:p14="http://schemas.microsoft.com/office/powerpoint/2010/main" val="786736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61149-438C-7D48-B67B-8D35265648FC}"/>
              </a:ext>
            </a:extLst>
          </p:cNvPr>
          <p:cNvSpPr>
            <a:spLocks noGrp="1"/>
          </p:cNvSpPr>
          <p:nvPr>
            <p:ph type="title"/>
          </p:nvPr>
        </p:nvSpPr>
        <p:spPr/>
        <p:txBody>
          <a:bodyPr/>
          <a:lstStyle/>
          <a:p>
            <a:r>
              <a:rPr lang="en-US" dirty="0"/>
              <a:t>Basic methods</a:t>
            </a:r>
          </a:p>
        </p:txBody>
      </p:sp>
      <p:sp>
        <p:nvSpPr>
          <p:cNvPr id="3" name="Content Placeholder 2">
            <a:extLst>
              <a:ext uri="{FF2B5EF4-FFF2-40B4-BE49-F238E27FC236}">
                <a16:creationId xmlns:a16="http://schemas.microsoft.com/office/drawing/2014/main" id="{BD601654-C085-644F-B5B0-E9E5E45EA056}"/>
              </a:ext>
            </a:extLst>
          </p:cNvPr>
          <p:cNvSpPr>
            <a:spLocks noGrp="1"/>
          </p:cNvSpPr>
          <p:nvPr>
            <p:ph idx="1"/>
          </p:nvPr>
        </p:nvSpPr>
        <p:spPr/>
        <p:txBody>
          <a:bodyPr>
            <a:normAutofit/>
          </a:bodyPr>
          <a:lstStyle/>
          <a:p>
            <a:r>
              <a:rPr lang="en-CA" sz="3600" b="1" dirty="0" err="1"/>
              <a:t>sensors.enableSensor</a:t>
            </a:r>
            <a:r>
              <a:rPr lang="en-CA" sz="3600" b="1" dirty="0"/>
              <a:t>("TYPE_SENSOR") – </a:t>
            </a:r>
            <a:r>
              <a:rPr lang="en-CA" sz="3600" dirty="0"/>
              <a:t>Enable sensor.</a:t>
            </a:r>
          </a:p>
          <a:p>
            <a:r>
              <a:rPr lang="en-CA" sz="3600" b="1" dirty="0" err="1"/>
              <a:t>sensors.disableSensor</a:t>
            </a:r>
            <a:r>
              <a:rPr lang="en-CA" sz="3600" b="1" dirty="0"/>
              <a:t>() – </a:t>
            </a:r>
            <a:r>
              <a:rPr lang="en-CA" sz="3600" dirty="0"/>
              <a:t>Disable sensor.</a:t>
            </a:r>
          </a:p>
          <a:p>
            <a:r>
              <a:rPr lang="en-CA" sz="3600" b="1" dirty="0" err="1"/>
              <a:t>sensors.getState</a:t>
            </a:r>
            <a:r>
              <a:rPr lang="en-CA" sz="3600" b="1" dirty="0"/>
              <a:t>(</a:t>
            </a:r>
            <a:r>
              <a:rPr lang="en-CA" sz="3600" b="1" dirty="0" err="1"/>
              <a:t>successCallback</a:t>
            </a:r>
            <a:r>
              <a:rPr lang="en-CA" sz="3600" b="1" dirty="0"/>
              <a:t>, </a:t>
            </a:r>
            <a:r>
              <a:rPr lang="en-CA" sz="3600" b="1" dirty="0" err="1"/>
              <a:t>errorCallback</a:t>
            </a:r>
            <a:r>
              <a:rPr lang="en-CA" sz="3600" b="1" dirty="0"/>
              <a:t>) – </a:t>
            </a:r>
            <a:r>
              <a:rPr lang="en-CA" sz="3600" dirty="0"/>
              <a:t>Get values sensor</a:t>
            </a:r>
          </a:p>
          <a:p>
            <a:endParaRPr lang="en-US" sz="3600" dirty="0"/>
          </a:p>
        </p:txBody>
      </p:sp>
    </p:spTree>
    <p:extLst>
      <p:ext uri="{BB962C8B-B14F-4D97-AF65-F5344CB8AC3E}">
        <p14:creationId xmlns:p14="http://schemas.microsoft.com/office/powerpoint/2010/main" val="1943193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DF40F-7DEC-6445-8F84-277F932EBA0C}"/>
              </a:ext>
            </a:extLst>
          </p:cNvPr>
          <p:cNvSpPr>
            <a:spLocks noGrp="1"/>
          </p:cNvSpPr>
          <p:nvPr>
            <p:ph type="title"/>
          </p:nvPr>
        </p:nvSpPr>
        <p:spPr/>
        <p:txBody>
          <a:bodyPr/>
          <a:lstStyle/>
          <a:p>
            <a:r>
              <a:rPr lang="en-US" dirty="0"/>
              <a:t>Usage </a:t>
            </a:r>
          </a:p>
        </p:txBody>
      </p:sp>
      <p:pic>
        <p:nvPicPr>
          <p:cNvPr id="7" name="Content Placeholder 6" descr="Graphical user interface, text, application, email&#10;&#10;Description automatically generated">
            <a:extLst>
              <a:ext uri="{FF2B5EF4-FFF2-40B4-BE49-F238E27FC236}">
                <a16:creationId xmlns:a16="http://schemas.microsoft.com/office/drawing/2014/main" id="{8DC6CBF1-CEF2-624B-B16E-F80CB05584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7488" y="218284"/>
            <a:ext cx="7971662" cy="6475124"/>
          </a:xfrm>
        </p:spPr>
      </p:pic>
    </p:spTree>
    <p:extLst>
      <p:ext uri="{BB962C8B-B14F-4D97-AF65-F5344CB8AC3E}">
        <p14:creationId xmlns:p14="http://schemas.microsoft.com/office/powerpoint/2010/main" val="1018676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9400F-D218-EE46-9C0C-903406669D90}"/>
              </a:ext>
            </a:extLst>
          </p:cNvPr>
          <p:cNvSpPr>
            <a:spLocks noGrp="1"/>
          </p:cNvSpPr>
          <p:nvPr>
            <p:ph type="title"/>
          </p:nvPr>
        </p:nvSpPr>
        <p:spPr/>
        <p:txBody>
          <a:bodyPr/>
          <a:lstStyle/>
          <a:p>
            <a:r>
              <a:rPr lang="en-US" dirty="0"/>
              <a:t>Sensor types</a:t>
            </a:r>
          </a:p>
        </p:txBody>
      </p:sp>
      <p:sp>
        <p:nvSpPr>
          <p:cNvPr id="3" name="Content Placeholder 2">
            <a:extLst>
              <a:ext uri="{FF2B5EF4-FFF2-40B4-BE49-F238E27FC236}">
                <a16:creationId xmlns:a16="http://schemas.microsoft.com/office/drawing/2014/main" id="{791FA73E-9C27-1949-9EB1-4C9C61BBDCE2}"/>
              </a:ext>
            </a:extLst>
          </p:cNvPr>
          <p:cNvSpPr>
            <a:spLocks noGrp="1"/>
          </p:cNvSpPr>
          <p:nvPr>
            <p:ph idx="1"/>
          </p:nvPr>
        </p:nvSpPr>
        <p:spPr/>
        <p:txBody>
          <a:bodyPr>
            <a:normAutofit fontScale="92500" lnSpcReduction="10000"/>
          </a:bodyPr>
          <a:lstStyle/>
          <a:p>
            <a:r>
              <a:rPr lang="en-CA" b="1" dirty="0"/>
              <a:t>PROXIMITY</a:t>
            </a:r>
            <a:r>
              <a:rPr lang="en-CA" dirty="0"/>
              <a:t> - Measures the proximity of an object in cm relative to the view screen of a device.</a:t>
            </a:r>
          </a:p>
          <a:p>
            <a:r>
              <a:rPr lang="en-CA" b="1" dirty="0"/>
              <a:t>ACCELEROMETER</a:t>
            </a:r>
            <a:r>
              <a:rPr lang="en-CA" dirty="0"/>
              <a:t> - Measures the acceleration force in m/s2 that is applied to a device on all three physical axes (x, y, and z), including the force of gravity.</a:t>
            </a:r>
          </a:p>
          <a:p>
            <a:r>
              <a:rPr lang="en-CA" b="1" dirty="0"/>
              <a:t>GRAVITY</a:t>
            </a:r>
            <a:r>
              <a:rPr lang="en-CA" dirty="0"/>
              <a:t> - Measures the force of gravity in m/s2 that is applied to a device on all three physical axes (x, y, z).</a:t>
            </a:r>
          </a:p>
          <a:p>
            <a:r>
              <a:rPr lang="en-CA" b="1" dirty="0"/>
              <a:t>GYROSCOPE</a:t>
            </a:r>
            <a:r>
              <a:rPr lang="en-CA" dirty="0"/>
              <a:t> - Measures a device's rate of rotation in rad/s around each of the three physical axes (x, y, and z).</a:t>
            </a:r>
          </a:p>
          <a:p>
            <a:r>
              <a:rPr lang="en-CA" b="1" dirty="0"/>
              <a:t>GYROSCOPE_UNCALIBRATED</a:t>
            </a:r>
            <a:r>
              <a:rPr lang="en-CA" dirty="0"/>
              <a:t> - Rate of rotation (without drift compensation) around the x axis.</a:t>
            </a:r>
          </a:p>
        </p:txBody>
      </p:sp>
    </p:spTree>
    <p:extLst>
      <p:ext uri="{BB962C8B-B14F-4D97-AF65-F5344CB8AC3E}">
        <p14:creationId xmlns:p14="http://schemas.microsoft.com/office/powerpoint/2010/main" val="721692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9400F-D218-EE46-9C0C-903406669D90}"/>
              </a:ext>
            </a:extLst>
          </p:cNvPr>
          <p:cNvSpPr>
            <a:spLocks noGrp="1"/>
          </p:cNvSpPr>
          <p:nvPr>
            <p:ph type="title"/>
          </p:nvPr>
        </p:nvSpPr>
        <p:spPr/>
        <p:txBody>
          <a:bodyPr/>
          <a:lstStyle/>
          <a:p>
            <a:r>
              <a:rPr lang="en-US" dirty="0"/>
              <a:t>Sensor types</a:t>
            </a:r>
          </a:p>
        </p:txBody>
      </p:sp>
      <p:sp>
        <p:nvSpPr>
          <p:cNvPr id="3" name="Content Placeholder 2">
            <a:extLst>
              <a:ext uri="{FF2B5EF4-FFF2-40B4-BE49-F238E27FC236}">
                <a16:creationId xmlns:a16="http://schemas.microsoft.com/office/drawing/2014/main" id="{791FA73E-9C27-1949-9EB1-4C9C61BBDCE2}"/>
              </a:ext>
            </a:extLst>
          </p:cNvPr>
          <p:cNvSpPr>
            <a:spLocks noGrp="1"/>
          </p:cNvSpPr>
          <p:nvPr>
            <p:ph idx="1"/>
          </p:nvPr>
        </p:nvSpPr>
        <p:spPr/>
        <p:txBody>
          <a:bodyPr>
            <a:normAutofit fontScale="92500" lnSpcReduction="10000"/>
          </a:bodyPr>
          <a:lstStyle/>
          <a:p>
            <a:r>
              <a:rPr lang="en-CA" b="1" dirty="0"/>
              <a:t>LINEAR_ACCELERATION</a:t>
            </a:r>
            <a:r>
              <a:rPr lang="en-CA" dirty="0"/>
              <a:t> - Measures the acceleration force in m/s2 that is applied to a device on all three physical axes (x, y, and z), excluding the force of gravity.</a:t>
            </a:r>
          </a:p>
          <a:p>
            <a:r>
              <a:rPr lang="en-CA" b="1" dirty="0"/>
              <a:t>ROTATION_VECTOR</a:t>
            </a:r>
            <a:r>
              <a:rPr lang="en-CA" dirty="0"/>
              <a:t> - Measures the orientation of a device by providing the three elements of the device's rotation vector.</a:t>
            </a:r>
          </a:p>
          <a:p>
            <a:r>
              <a:rPr lang="en-CA" b="1" dirty="0"/>
              <a:t>STEP_COUNTER</a:t>
            </a:r>
            <a:r>
              <a:rPr lang="en-CA" dirty="0"/>
              <a:t> - Number of steps taken by the user since the last reboot while the sensor was activated.</a:t>
            </a:r>
          </a:p>
          <a:p>
            <a:r>
              <a:rPr lang="en-CA" b="1" dirty="0"/>
              <a:t>GAME_ROTATION_VECTOR</a:t>
            </a:r>
            <a:r>
              <a:rPr lang="en-CA" dirty="0"/>
              <a:t> - Rotation vector component along the x axis (x * sin(</a:t>
            </a:r>
            <a:r>
              <a:rPr lang="el-GR" dirty="0"/>
              <a:t>θ/2)).</a:t>
            </a:r>
          </a:p>
          <a:p>
            <a:r>
              <a:rPr lang="en-CA" b="1" dirty="0"/>
              <a:t>GEOMAGNETIC_ROTATION_VECTOR</a:t>
            </a:r>
            <a:r>
              <a:rPr lang="en-CA" dirty="0"/>
              <a:t> - Rotation vector component along the x axis (x * sin(</a:t>
            </a:r>
            <a:r>
              <a:rPr lang="el-GR" dirty="0"/>
              <a:t>θ/2)).</a:t>
            </a:r>
          </a:p>
        </p:txBody>
      </p:sp>
    </p:spTree>
    <p:extLst>
      <p:ext uri="{BB962C8B-B14F-4D97-AF65-F5344CB8AC3E}">
        <p14:creationId xmlns:p14="http://schemas.microsoft.com/office/powerpoint/2010/main" val="30143558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1c3b346a86cee90eb9d9493787361a4e4f4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2004</TotalTime>
  <Words>1111</Words>
  <Application>Microsoft Macintosh PowerPoint</Application>
  <PresentationFormat>Widescreen</PresentationFormat>
  <Paragraphs>81</Paragraphs>
  <Slides>21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Courier</vt:lpstr>
      <vt:lpstr>Office Theme</vt:lpstr>
      <vt:lpstr>Sensors and Maps</vt:lpstr>
      <vt:lpstr>This week</vt:lpstr>
      <vt:lpstr>Introduction</vt:lpstr>
      <vt:lpstr>Sensors</vt:lpstr>
      <vt:lpstr>Sensors API</vt:lpstr>
      <vt:lpstr>Basic methods</vt:lpstr>
      <vt:lpstr>Usage </vt:lpstr>
      <vt:lpstr>Sensor types</vt:lpstr>
      <vt:lpstr>Sensor types</vt:lpstr>
      <vt:lpstr>Sensor types</vt:lpstr>
      <vt:lpstr>Sensor types</vt:lpstr>
      <vt:lpstr>Geolocation</vt:lpstr>
      <vt:lpstr>Introduction</vt:lpstr>
      <vt:lpstr>Additional config for iOS</vt:lpstr>
      <vt:lpstr>Introduction</vt:lpstr>
      <vt:lpstr>Introduction</vt:lpstr>
      <vt:lpstr>Methods </vt:lpstr>
      <vt:lpstr>Usage</vt:lpstr>
      <vt:lpstr>Details</vt:lpstr>
      <vt:lpstr>Maps</vt:lpstr>
      <vt:lpstr>Introduction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Storage and File API</dc:title>
  <dc:creator>Przemyslaw Pawluk</dc:creator>
  <cp:lastModifiedBy>Microsoft Office User</cp:lastModifiedBy>
  <cp:revision>29</cp:revision>
  <dcterms:created xsi:type="dcterms:W3CDTF">2020-10-02T23:46:27Z</dcterms:created>
  <dcterms:modified xsi:type="dcterms:W3CDTF">2021-03-30T03:34:25Z</dcterms:modified>
</cp:coreProperties>
</file>