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8"/>
  </p:notesMasterIdLst>
  <p:sldIdLst>
    <p:sldId id="256" r:id="rId2"/>
    <p:sldId id="257" r:id="rId3"/>
    <p:sldId id="276" r:id="rId4"/>
    <p:sldId id="278" r:id="rId5"/>
    <p:sldId id="277" r:id="rId6"/>
    <p:sldId id="279"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80" r:id="rId22"/>
    <p:sldId id="281" r:id="rId23"/>
    <p:sldId id="272" r:id="rId24"/>
    <p:sldId id="273" r:id="rId25"/>
    <p:sldId id="282" r:id="rId26"/>
    <p:sldId id="283" r:id="rId27"/>
    <p:sldId id="284" r:id="rId28"/>
    <p:sldId id="285" r:id="rId29"/>
    <p:sldId id="286" r:id="rId30"/>
    <p:sldId id="288" r:id="rId31"/>
    <p:sldId id="289" r:id="rId32"/>
    <p:sldId id="287" r:id="rId33"/>
    <p:sldId id="290" r:id="rId34"/>
    <p:sldId id="291" r:id="rId35"/>
    <p:sldId id="292" r:id="rId36"/>
    <p:sldId id="293" r:id="rId37"/>
    <p:sldId id="294" r:id="rId38"/>
    <p:sldId id="295" r:id="rId39"/>
    <p:sldId id="274" r:id="rId40"/>
    <p:sldId id="27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2"/>
    <p:restoredTop sz="96654"/>
  </p:normalViewPr>
  <p:slideViewPr>
    <p:cSldViewPr snapToGrid="0" snapToObjects="1">
      <p:cViewPr varScale="1">
        <p:scale>
          <a:sx n="137" d="100"/>
          <a:sy n="137" d="100"/>
        </p:scale>
        <p:origin x="200"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21951-CFCB-E44B-9885-E2AD1F677757}" type="datetimeFigureOut">
              <a:rPr lang="en-US" smtClean="0"/>
              <a:t>1/19/21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FEE296-A491-FD4C-B1C4-8D05E66453CC}" type="slidenum">
              <a:rPr lang="en-US" smtClean="0"/>
              <a:t>‹#›</a:t>
            </a:fld>
            <a:endParaRPr lang="en-US"/>
          </a:p>
        </p:txBody>
      </p:sp>
    </p:spTree>
    <p:extLst>
      <p:ext uri="{BB962C8B-B14F-4D97-AF65-F5344CB8AC3E}">
        <p14:creationId xmlns:p14="http://schemas.microsoft.com/office/powerpoint/2010/main" val="3406421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04F01D-1A30-EA40-A6AD-91A8D00E4B47}" type="slidenum">
              <a:rPr lang="en-US" smtClean="0"/>
              <a:t>20</a:t>
            </a:fld>
            <a:endParaRPr lang="en-US"/>
          </a:p>
        </p:txBody>
      </p:sp>
    </p:spTree>
    <p:extLst>
      <p:ext uri="{BB962C8B-B14F-4D97-AF65-F5344CB8AC3E}">
        <p14:creationId xmlns:p14="http://schemas.microsoft.com/office/powerpoint/2010/main" val="1777750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https://</a:t>
            </a:r>
            <a:r>
              <a:rPr lang="en-US" dirty="0" err="1"/>
              <a:t>docs.swift.org</a:t>
            </a:r>
            <a:r>
              <a:rPr lang="en-US" dirty="0"/>
              <a:t>/swift-book/</a:t>
            </a:r>
            <a:r>
              <a:rPr lang="en-US" dirty="0" err="1"/>
              <a:t>LanguageGuide</a:t>
            </a:r>
            <a:r>
              <a:rPr lang="en-US" dirty="0"/>
              <a:t>/</a:t>
            </a:r>
            <a:r>
              <a:rPr lang="en-US" dirty="0" err="1"/>
              <a:t>Closures.html</a:t>
            </a:r>
            <a:r>
              <a:rPr lang="en-US" dirty="0"/>
              <a:t> to see the examples of those optimizations</a:t>
            </a:r>
          </a:p>
        </p:txBody>
      </p:sp>
      <p:sp>
        <p:nvSpPr>
          <p:cNvPr id="4" name="Slide Number Placeholder 3"/>
          <p:cNvSpPr>
            <a:spLocks noGrp="1"/>
          </p:cNvSpPr>
          <p:nvPr>
            <p:ph type="sldNum" sz="quarter" idx="5"/>
          </p:nvPr>
        </p:nvSpPr>
        <p:spPr/>
        <p:txBody>
          <a:bodyPr/>
          <a:lstStyle/>
          <a:p>
            <a:fld id="{2004F01D-1A30-EA40-A6AD-91A8D00E4B47}" type="slidenum">
              <a:rPr lang="en-US" smtClean="0"/>
              <a:t>22</a:t>
            </a:fld>
            <a:endParaRPr lang="en-US"/>
          </a:p>
        </p:txBody>
      </p:sp>
    </p:spTree>
    <p:extLst>
      <p:ext uri="{BB962C8B-B14F-4D97-AF65-F5344CB8AC3E}">
        <p14:creationId xmlns:p14="http://schemas.microsoft.com/office/powerpoint/2010/main" val="3801525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consider the task of reading and processing data from a file on disk. There are a number of ways this task can fail, including the file not existing at the specified path, the file not having read permissions, or the file not being encoded in a compatible format. Distinguishing among these different situations allows a program to resolve some errors and to communicate to the user any errors it can’t resolve.</a:t>
            </a:r>
            <a:endParaRPr lang="en-US" dirty="0"/>
          </a:p>
        </p:txBody>
      </p:sp>
      <p:sp>
        <p:nvSpPr>
          <p:cNvPr id="4" name="Slide Number Placeholder 3"/>
          <p:cNvSpPr>
            <a:spLocks noGrp="1"/>
          </p:cNvSpPr>
          <p:nvPr>
            <p:ph type="sldNum" sz="quarter" idx="5"/>
          </p:nvPr>
        </p:nvSpPr>
        <p:spPr/>
        <p:txBody>
          <a:bodyPr/>
          <a:lstStyle/>
          <a:p>
            <a:fld id="{2004F01D-1A30-EA40-A6AD-91A8D00E4B47}" type="slidenum">
              <a:rPr lang="en-US" smtClean="0"/>
              <a:t>35</a:t>
            </a:fld>
            <a:endParaRPr lang="en-US"/>
          </a:p>
        </p:txBody>
      </p:sp>
    </p:spTree>
    <p:extLst>
      <p:ext uri="{BB962C8B-B14F-4D97-AF65-F5344CB8AC3E}">
        <p14:creationId xmlns:p14="http://schemas.microsoft.com/office/powerpoint/2010/main" val="3352383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consider the task of reading and processing data from a file on disk. There are a number of ways this task can fail, including the file not existing at the specified path, the file not having read permissions, or the file not being encoded in a compatible format. Distinguishing among these different situations allows a program to resolve some errors and to communicate to the user any errors it can’t resolve.</a:t>
            </a:r>
            <a:endParaRPr lang="en-US" dirty="0"/>
          </a:p>
        </p:txBody>
      </p:sp>
      <p:sp>
        <p:nvSpPr>
          <p:cNvPr id="4" name="Slide Number Placeholder 3"/>
          <p:cNvSpPr>
            <a:spLocks noGrp="1"/>
          </p:cNvSpPr>
          <p:nvPr>
            <p:ph type="sldNum" sz="quarter" idx="5"/>
          </p:nvPr>
        </p:nvSpPr>
        <p:spPr/>
        <p:txBody>
          <a:bodyPr/>
          <a:lstStyle/>
          <a:p>
            <a:fld id="{2004F01D-1A30-EA40-A6AD-91A8D00E4B47}" type="slidenum">
              <a:rPr lang="en-US" smtClean="0"/>
              <a:t>36</a:t>
            </a:fld>
            <a:endParaRPr lang="en-US"/>
          </a:p>
        </p:txBody>
      </p:sp>
    </p:spTree>
    <p:extLst>
      <p:ext uri="{BB962C8B-B14F-4D97-AF65-F5344CB8AC3E}">
        <p14:creationId xmlns:p14="http://schemas.microsoft.com/office/powerpoint/2010/main" val="4240877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consider the task of reading and processing data from a file on disk. There are a number of ways this task can fail, including the file not existing at the specified path, the file not having read permissions, or the file not being encoded in a compatible format. Distinguishing among these different situations allows a program to resolve some errors and to communicate to the user any errors it can’t resolve.</a:t>
            </a:r>
            <a:endParaRPr lang="en-US" dirty="0"/>
          </a:p>
        </p:txBody>
      </p:sp>
      <p:sp>
        <p:nvSpPr>
          <p:cNvPr id="4" name="Slide Number Placeholder 3"/>
          <p:cNvSpPr>
            <a:spLocks noGrp="1"/>
          </p:cNvSpPr>
          <p:nvPr>
            <p:ph type="sldNum" sz="quarter" idx="5"/>
          </p:nvPr>
        </p:nvSpPr>
        <p:spPr/>
        <p:txBody>
          <a:bodyPr/>
          <a:lstStyle/>
          <a:p>
            <a:fld id="{2004F01D-1A30-EA40-A6AD-91A8D00E4B47}" type="slidenum">
              <a:rPr lang="en-US" smtClean="0"/>
              <a:t>37</a:t>
            </a:fld>
            <a:endParaRPr lang="en-US"/>
          </a:p>
        </p:txBody>
      </p:sp>
    </p:spTree>
    <p:extLst>
      <p:ext uri="{BB962C8B-B14F-4D97-AF65-F5344CB8AC3E}">
        <p14:creationId xmlns:p14="http://schemas.microsoft.com/office/powerpoint/2010/main" val="3784468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https://</a:t>
            </a:r>
            <a:r>
              <a:rPr lang="en-US" dirty="0" err="1"/>
              <a:t>docs.swift.org</a:t>
            </a:r>
            <a:r>
              <a:rPr lang="en-US" dirty="0"/>
              <a:t>/swift-book/</a:t>
            </a:r>
            <a:r>
              <a:rPr lang="en-US" dirty="0" err="1"/>
              <a:t>LanguageGuide</a:t>
            </a:r>
            <a:r>
              <a:rPr lang="en-US" dirty="0"/>
              <a:t>/</a:t>
            </a:r>
            <a:r>
              <a:rPr lang="en-US" dirty="0" err="1"/>
              <a:t>ErrorHandling.html</a:t>
            </a:r>
            <a:endParaRPr lang="en-US" dirty="0"/>
          </a:p>
        </p:txBody>
      </p:sp>
      <p:sp>
        <p:nvSpPr>
          <p:cNvPr id="4" name="Slide Number Placeholder 3"/>
          <p:cNvSpPr>
            <a:spLocks noGrp="1"/>
          </p:cNvSpPr>
          <p:nvPr>
            <p:ph type="sldNum" sz="quarter" idx="5"/>
          </p:nvPr>
        </p:nvSpPr>
        <p:spPr/>
        <p:txBody>
          <a:bodyPr/>
          <a:lstStyle/>
          <a:p>
            <a:fld id="{2004F01D-1A30-EA40-A6AD-91A8D00E4B47}" type="slidenum">
              <a:rPr lang="en-US" smtClean="0"/>
              <a:t>38</a:t>
            </a:fld>
            <a:endParaRPr lang="en-US"/>
          </a:p>
        </p:txBody>
      </p:sp>
    </p:spTree>
    <p:extLst>
      <p:ext uri="{BB962C8B-B14F-4D97-AF65-F5344CB8AC3E}">
        <p14:creationId xmlns:p14="http://schemas.microsoft.com/office/powerpoint/2010/main" val="2442570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docs.swift.org</a:t>
            </a:r>
            <a:r>
              <a:rPr lang="en-US" dirty="0"/>
              <a:t>/swift-book/</a:t>
            </a:r>
            <a:r>
              <a:rPr lang="en-US" dirty="0" err="1"/>
              <a:t>LanguageGuide</a:t>
            </a:r>
            <a:r>
              <a:rPr lang="en-US" dirty="0"/>
              <a:t>/</a:t>
            </a:r>
            <a:r>
              <a:rPr lang="en-US" dirty="0" err="1"/>
              <a:t>Protocols.html</a:t>
            </a:r>
            <a:endParaRPr lang="en-US" dirty="0"/>
          </a:p>
        </p:txBody>
      </p:sp>
      <p:sp>
        <p:nvSpPr>
          <p:cNvPr id="4" name="Slide Number Placeholder 3"/>
          <p:cNvSpPr>
            <a:spLocks noGrp="1"/>
          </p:cNvSpPr>
          <p:nvPr>
            <p:ph type="sldNum" sz="quarter" idx="5"/>
          </p:nvPr>
        </p:nvSpPr>
        <p:spPr/>
        <p:txBody>
          <a:bodyPr/>
          <a:lstStyle/>
          <a:p>
            <a:fld id="{2004F01D-1A30-EA40-A6AD-91A8D00E4B47}" type="slidenum">
              <a:rPr lang="en-US" smtClean="0"/>
              <a:t>41</a:t>
            </a:fld>
            <a:endParaRPr lang="en-US"/>
          </a:p>
        </p:txBody>
      </p:sp>
    </p:spTree>
    <p:extLst>
      <p:ext uri="{BB962C8B-B14F-4D97-AF65-F5344CB8AC3E}">
        <p14:creationId xmlns:p14="http://schemas.microsoft.com/office/powerpoint/2010/main" val="1295586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1AE5F-80B7-7F46-AE48-86274E1AA2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B5120B-F804-DE4E-8888-E5AA9EE294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945878-53A1-B047-92F1-E3743A82EC7D}"/>
              </a:ext>
            </a:extLst>
          </p:cNvPr>
          <p:cNvSpPr>
            <a:spLocks noGrp="1"/>
          </p:cNvSpPr>
          <p:nvPr>
            <p:ph type="dt" sz="half" idx="10"/>
          </p:nvPr>
        </p:nvSpPr>
        <p:spPr/>
        <p:txBody>
          <a:bodyPr/>
          <a:lstStyle/>
          <a:p>
            <a:fld id="{7DC3A409-C196-354B-B3B0-4B559FE38530}" type="datetimeFigureOut">
              <a:rPr lang="en-US" smtClean="0"/>
              <a:t>1/19/21</a:t>
            </a:fld>
            <a:endParaRPr lang="en-US"/>
          </a:p>
        </p:txBody>
      </p:sp>
      <p:sp>
        <p:nvSpPr>
          <p:cNvPr id="5" name="Footer Placeholder 4">
            <a:extLst>
              <a:ext uri="{FF2B5EF4-FFF2-40B4-BE49-F238E27FC236}">
                <a16:creationId xmlns:a16="http://schemas.microsoft.com/office/drawing/2014/main" id="{4B1E1512-6BDB-F840-BB2E-ACA7C211B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1A4F6E-EEAB-9B4C-B77B-24A0C7B0219B}"/>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2216828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9E232-4535-A94E-BEE0-DD2618432C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426FB7-31EB-0A42-ACA9-52D4B0C296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B31DEC-C9B5-3E4E-9E6A-A744AEA03C5F}"/>
              </a:ext>
            </a:extLst>
          </p:cNvPr>
          <p:cNvSpPr>
            <a:spLocks noGrp="1"/>
          </p:cNvSpPr>
          <p:nvPr>
            <p:ph type="dt" sz="half" idx="10"/>
          </p:nvPr>
        </p:nvSpPr>
        <p:spPr/>
        <p:txBody>
          <a:bodyPr/>
          <a:lstStyle/>
          <a:p>
            <a:fld id="{7DC3A409-C196-354B-B3B0-4B559FE38530}" type="datetimeFigureOut">
              <a:rPr lang="en-US" smtClean="0"/>
              <a:t>1/19/21</a:t>
            </a:fld>
            <a:endParaRPr lang="en-US"/>
          </a:p>
        </p:txBody>
      </p:sp>
      <p:sp>
        <p:nvSpPr>
          <p:cNvPr id="5" name="Footer Placeholder 4">
            <a:extLst>
              <a:ext uri="{FF2B5EF4-FFF2-40B4-BE49-F238E27FC236}">
                <a16:creationId xmlns:a16="http://schemas.microsoft.com/office/drawing/2014/main" id="{C68812CF-120B-5345-9CFB-F1AEF75927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B1642E-C7CC-FA41-ACD4-95AD656B596F}"/>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1726744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96D975-5023-B74B-ACA6-ABBE216178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720657-1DF4-A14C-ADA1-7927C4BA51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DB4901-0F4C-5E42-A9A7-A9DEAA213AE1}"/>
              </a:ext>
            </a:extLst>
          </p:cNvPr>
          <p:cNvSpPr>
            <a:spLocks noGrp="1"/>
          </p:cNvSpPr>
          <p:nvPr>
            <p:ph type="dt" sz="half" idx="10"/>
          </p:nvPr>
        </p:nvSpPr>
        <p:spPr/>
        <p:txBody>
          <a:bodyPr/>
          <a:lstStyle/>
          <a:p>
            <a:fld id="{7DC3A409-C196-354B-B3B0-4B559FE38530}" type="datetimeFigureOut">
              <a:rPr lang="en-US" smtClean="0"/>
              <a:t>1/19/21</a:t>
            </a:fld>
            <a:endParaRPr lang="en-US"/>
          </a:p>
        </p:txBody>
      </p:sp>
      <p:sp>
        <p:nvSpPr>
          <p:cNvPr id="5" name="Footer Placeholder 4">
            <a:extLst>
              <a:ext uri="{FF2B5EF4-FFF2-40B4-BE49-F238E27FC236}">
                <a16:creationId xmlns:a16="http://schemas.microsoft.com/office/drawing/2014/main" id="{2AEB824A-2118-964B-8E16-A29DB2F5C4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1D5B15-1745-5548-A855-0A49E5CEEB3C}"/>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2649848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2F3E4-5A02-1D46-9D3D-5C1B60645C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2AE2F8-C090-B344-BF83-AE4AD496A8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3ED79D-AB4B-E748-AB76-1B2EB71E4E53}"/>
              </a:ext>
            </a:extLst>
          </p:cNvPr>
          <p:cNvSpPr>
            <a:spLocks noGrp="1"/>
          </p:cNvSpPr>
          <p:nvPr>
            <p:ph type="dt" sz="half" idx="10"/>
          </p:nvPr>
        </p:nvSpPr>
        <p:spPr/>
        <p:txBody>
          <a:bodyPr/>
          <a:lstStyle/>
          <a:p>
            <a:fld id="{7DC3A409-C196-354B-B3B0-4B559FE38530}" type="datetimeFigureOut">
              <a:rPr lang="en-US" smtClean="0"/>
              <a:t>1/19/21</a:t>
            </a:fld>
            <a:endParaRPr lang="en-US"/>
          </a:p>
        </p:txBody>
      </p:sp>
      <p:sp>
        <p:nvSpPr>
          <p:cNvPr id="5" name="Footer Placeholder 4">
            <a:extLst>
              <a:ext uri="{FF2B5EF4-FFF2-40B4-BE49-F238E27FC236}">
                <a16:creationId xmlns:a16="http://schemas.microsoft.com/office/drawing/2014/main" id="{D8468663-80A7-6C44-8D61-2E1D764DD3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567A0C-B8C3-1D4D-9289-D275995EBBF9}"/>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181611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0610-0CF2-5C48-934A-79ED523354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1AFD30-BCB7-DD44-AB6D-DEC4C6B3EC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A644CC-0655-6541-80DC-F1481F2EEDA9}"/>
              </a:ext>
            </a:extLst>
          </p:cNvPr>
          <p:cNvSpPr>
            <a:spLocks noGrp="1"/>
          </p:cNvSpPr>
          <p:nvPr>
            <p:ph type="dt" sz="half" idx="10"/>
          </p:nvPr>
        </p:nvSpPr>
        <p:spPr/>
        <p:txBody>
          <a:bodyPr/>
          <a:lstStyle/>
          <a:p>
            <a:fld id="{7DC3A409-C196-354B-B3B0-4B559FE38530}" type="datetimeFigureOut">
              <a:rPr lang="en-US" smtClean="0"/>
              <a:t>1/19/21</a:t>
            </a:fld>
            <a:endParaRPr lang="en-US"/>
          </a:p>
        </p:txBody>
      </p:sp>
      <p:sp>
        <p:nvSpPr>
          <p:cNvPr id="5" name="Footer Placeholder 4">
            <a:extLst>
              <a:ext uri="{FF2B5EF4-FFF2-40B4-BE49-F238E27FC236}">
                <a16:creationId xmlns:a16="http://schemas.microsoft.com/office/drawing/2014/main" id="{7A3B44E1-B812-FD41-B203-EC7F9F397E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C571FB-6DFA-8240-908D-513E45DA078E}"/>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3417382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0E54F-68AE-784A-924F-E2C34B387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74152B-AC71-ED4D-9F5B-8906B156A6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92EBDE-5E27-D942-AD2D-1655C80B89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4CE20D-A0E1-DE4C-9A80-7AE63EEDEF7F}"/>
              </a:ext>
            </a:extLst>
          </p:cNvPr>
          <p:cNvSpPr>
            <a:spLocks noGrp="1"/>
          </p:cNvSpPr>
          <p:nvPr>
            <p:ph type="dt" sz="half" idx="10"/>
          </p:nvPr>
        </p:nvSpPr>
        <p:spPr/>
        <p:txBody>
          <a:bodyPr/>
          <a:lstStyle/>
          <a:p>
            <a:fld id="{7DC3A409-C196-354B-B3B0-4B559FE38530}" type="datetimeFigureOut">
              <a:rPr lang="en-US" smtClean="0"/>
              <a:t>1/19/21</a:t>
            </a:fld>
            <a:endParaRPr lang="en-US"/>
          </a:p>
        </p:txBody>
      </p:sp>
      <p:sp>
        <p:nvSpPr>
          <p:cNvPr id="6" name="Footer Placeholder 5">
            <a:extLst>
              <a:ext uri="{FF2B5EF4-FFF2-40B4-BE49-F238E27FC236}">
                <a16:creationId xmlns:a16="http://schemas.microsoft.com/office/drawing/2014/main" id="{C0572777-6DA5-5A42-95C9-54EF965EB5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9F360D-3371-8A4F-A365-6F84E5B0C9C9}"/>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890726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01FCF-BCCF-474C-9601-482590CD7F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A3FE47-0821-B040-BFC0-CABDC36A8B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EF5083-22F0-A643-A4C0-3A0DDCA90E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118B3E-DCFD-8F4B-B7D2-C16B6554E5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E44F64-8A35-9D4F-947D-B9696E6681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74EF06-780C-D84E-8DF8-C771875C348A}"/>
              </a:ext>
            </a:extLst>
          </p:cNvPr>
          <p:cNvSpPr>
            <a:spLocks noGrp="1"/>
          </p:cNvSpPr>
          <p:nvPr>
            <p:ph type="dt" sz="half" idx="10"/>
          </p:nvPr>
        </p:nvSpPr>
        <p:spPr/>
        <p:txBody>
          <a:bodyPr/>
          <a:lstStyle/>
          <a:p>
            <a:fld id="{7DC3A409-C196-354B-B3B0-4B559FE38530}" type="datetimeFigureOut">
              <a:rPr lang="en-US" smtClean="0"/>
              <a:t>1/19/21</a:t>
            </a:fld>
            <a:endParaRPr lang="en-US"/>
          </a:p>
        </p:txBody>
      </p:sp>
      <p:sp>
        <p:nvSpPr>
          <p:cNvPr id="8" name="Footer Placeholder 7">
            <a:extLst>
              <a:ext uri="{FF2B5EF4-FFF2-40B4-BE49-F238E27FC236}">
                <a16:creationId xmlns:a16="http://schemas.microsoft.com/office/drawing/2014/main" id="{03B864BB-420F-844E-96FC-B85EFC081A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1B4800-6690-DE42-9395-8152BB2E6826}"/>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3829289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E1E59-A6D4-A642-A5CF-E556320D5D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A4CE9D-162B-8646-A120-ACD4557E8017}"/>
              </a:ext>
            </a:extLst>
          </p:cNvPr>
          <p:cNvSpPr>
            <a:spLocks noGrp="1"/>
          </p:cNvSpPr>
          <p:nvPr>
            <p:ph type="dt" sz="half" idx="10"/>
          </p:nvPr>
        </p:nvSpPr>
        <p:spPr/>
        <p:txBody>
          <a:bodyPr/>
          <a:lstStyle/>
          <a:p>
            <a:fld id="{7DC3A409-C196-354B-B3B0-4B559FE38530}" type="datetimeFigureOut">
              <a:rPr lang="en-US" smtClean="0"/>
              <a:t>1/19/21</a:t>
            </a:fld>
            <a:endParaRPr lang="en-US"/>
          </a:p>
        </p:txBody>
      </p:sp>
      <p:sp>
        <p:nvSpPr>
          <p:cNvPr id="4" name="Footer Placeholder 3">
            <a:extLst>
              <a:ext uri="{FF2B5EF4-FFF2-40B4-BE49-F238E27FC236}">
                <a16:creationId xmlns:a16="http://schemas.microsoft.com/office/drawing/2014/main" id="{7D961215-3494-C94B-9A19-E2F41F4D10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BF9CAD-CCD2-6449-8A88-B8FECE4F5A95}"/>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632324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61BCE8-4CA1-A347-BFB7-9552E2F95C7A}"/>
              </a:ext>
            </a:extLst>
          </p:cNvPr>
          <p:cNvSpPr>
            <a:spLocks noGrp="1"/>
          </p:cNvSpPr>
          <p:nvPr>
            <p:ph type="dt" sz="half" idx="10"/>
          </p:nvPr>
        </p:nvSpPr>
        <p:spPr/>
        <p:txBody>
          <a:bodyPr/>
          <a:lstStyle/>
          <a:p>
            <a:fld id="{7DC3A409-C196-354B-B3B0-4B559FE38530}" type="datetimeFigureOut">
              <a:rPr lang="en-US" smtClean="0"/>
              <a:t>1/19/21</a:t>
            </a:fld>
            <a:endParaRPr lang="en-US"/>
          </a:p>
        </p:txBody>
      </p:sp>
      <p:sp>
        <p:nvSpPr>
          <p:cNvPr id="3" name="Footer Placeholder 2">
            <a:extLst>
              <a:ext uri="{FF2B5EF4-FFF2-40B4-BE49-F238E27FC236}">
                <a16:creationId xmlns:a16="http://schemas.microsoft.com/office/drawing/2014/main" id="{F503DADB-4959-B64C-9E8E-4D9DD670A6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8BBC1D-DB00-5E42-8AF6-C7CF99D71A66}"/>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2512737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4FDD-E1F7-FF48-B5C1-7748575075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70293E-5BD5-CE4D-9841-DEAD25422A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47EAF1-4EAA-DA4C-9BEA-9A197CEA7D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7A872-B564-9E43-A4D1-D70C350F19BC}"/>
              </a:ext>
            </a:extLst>
          </p:cNvPr>
          <p:cNvSpPr>
            <a:spLocks noGrp="1"/>
          </p:cNvSpPr>
          <p:nvPr>
            <p:ph type="dt" sz="half" idx="10"/>
          </p:nvPr>
        </p:nvSpPr>
        <p:spPr/>
        <p:txBody>
          <a:bodyPr/>
          <a:lstStyle/>
          <a:p>
            <a:fld id="{7DC3A409-C196-354B-B3B0-4B559FE38530}" type="datetimeFigureOut">
              <a:rPr lang="en-US" smtClean="0"/>
              <a:t>1/19/21</a:t>
            </a:fld>
            <a:endParaRPr lang="en-US"/>
          </a:p>
        </p:txBody>
      </p:sp>
      <p:sp>
        <p:nvSpPr>
          <p:cNvPr id="6" name="Footer Placeholder 5">
            <a:extLst>
              <a:ext uri="{FF2B5EF4-FFF2-40B4-BE49-F238E27FC236}">
                <a16:creationId xmlns:a16="http://schemas.microsoft.com/office/drawing/2014/main" id="{B05F0A90-E7F8-7842-A41E-BD9606652A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5D10EB-BF5C-794C-BD46-686C4E8DB805}"/>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425663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12024-567A-634E-B1B3-B62E9F284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15D2BD-B3C4-2A49-8981-70DDC218BE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22BA0E-6530-D847-AC7C-2F8D257AEF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67D601-5DF6-BE4C-AD23-3FAAFA08C9C4}"/>
              </a:ext>
            </a:extLst>
          </p:cNvPr>
          <p:cNvSpPr>
            <a:spLocks noGrp="1"/>
          </p:cNvSpPr>
          <p:nvPr>
            <p:ph type="dt" sz="half" idx="10"/>
          </p:nvPr>
        </p:nvSpPr>
        <p:spPr/>
        <p:txBody>
          <a:bodyPr/>
          <a:lstStyle/>
          <a:p>
            <a:fld id="{7DC3A409-C196-354B-B3B0-4B559FE38530}" type="datetimeFigureOut">
              <a:rPr lang="en-US" smtClean="0"/>
              <a:t>1/19/21</a:t>
            </a:fld>
            <a:endParaRPr lang="en-US"/>
          </a:p>
        </p:txBody>
      </p:sp>
      <p:sp>
        <p:nvSpPr>
          <p:cNvPr id="6" name="Footer Placeholder 5">
            <a:extLst>
              <a:ext uri="{FF2B5EF4-FFF2-40B4-BE49-F238E27FC236}">
                <a16:creationId xmlns:a16="http://schemas.microsoft.com/office/drawing/2014/main" id="{4EDC3EB4-A06A-F743-A8D6-5506B5F81A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BD73DF-87B6-8C42-B194-C134DEEC9983}"/>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567179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D4FBF1-A082-5C4A-ABA9-E0327A0AB4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5812A5-DE37-5D47-84BA-2CC759B18B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0607CD-AD40-8C4D-BA22-3D5E3DE62A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C3A409-C196-354B-B3B0-4B559FE38530}" type="datetimeFigureOut">
              <a:rPr lang="en-US" smtClean="0"/>
              <a:t>1/19/21</a:t>
            </a:fld>
            <a:endParaRPr lang="en-US"/>
          </a:p>
        </p:txBody>
      </p:sp>
      <p:sp>
        <p:nvSpPr>
          <p:cNvPr id="5" name="Footer Placeholder 4">
            <a:extLst>
              <a:ext uri="{FF2B5EF4-FFF2-40B4-BE49-F238E27FC236}">
                <a16:creationId xmlns:a16="http://schemas.microsoft.com/office/drawing/2014/main" id="{8ED23BEE-A7A8-1F4A-9246-B1FB63834E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1399A7-F020-3848-96A4-BFF6E2E650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F2121-8DA7-CB49-9F12-B42BCD4AC44B}" type="slidenum">
              <a:rPr lang="en-US" smtClean="0"/>
              <a:t>‹#›</a:t>
            </a:fld>
            <a:endParaRPr lang="en-US"/>
          </a:p>
        </p:txBody>
      </p:sp>
    </p:spTree>
    <p:extLst>
      <p:ext uri="{BB962C8B-B14F-4D97-AF65-F5344CB8AC3E}">
        <p14:creationId xmlns:p14="http://schemas.microsoft.com/office/powerpoint/2010/main" val="2631850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DD70E-FD22-DC45-AD47-5E52B7AE2271}"/>
              </a:ext>
            </a:extLst>
          </p:cNvPr>
          <p:cNvSpPr>
            <a:spLocks noGrp="1"/>
          </p:cNvSpPr>
          <p:nvPr>
            <p:ph type="ctrTitle"/>
          </p:nvPr>
        </p:nvSpPr>
        <p:spPr/>
        <p:txBody>
          <a:bodyPr/>
          <a:lstStyle/>
          <a:p>
            <a:r>
              <a:rPr lang="en-US" dirty="0"/>
              <a:t>Mobile App Development II</a:t>
            </a:r>
            <a:br>
              <a:rPr lang="en-US" dirty="0"/>
            </a:br>
            <a:r>
              <a:rPr lang="en-US" sz="3600" dirty="0"/>
              <a:t>COMP3097 </a:t>
            </a:r>
            <a:endParaRPr lang="en-US" dirty="0"/>
          </a:p>
        </p:txBody>
      </p:sp>
      <p:sp>
        <p:nvSpPr>
          <p:cNvPr id="3" name="Subtitle 2">
            <a:extLst>
              <a:ext uri="{FF2B5EF4-FFF2-40B4-BE49-F238E27FC236}">
                <a16:creationId xmlns:a16="http://schemas.microsoft.com/office/drawing/2014/main" id="{AD6EDB59-CB24-5947-913F-7DDEC48A2F4A}"/>
              </a:ext>
            </a:extLst>
          </p:cNvPr>
          <p:cNvSpPr>
            <a:spLocks noGrp="1"/>
          </p:cNvSpPr>
          <p:nvPr>
            <p:ph type="subTitle" idx="1"/>
          </p:nvPr>
        </p:nvSpPr>
        <p:spPr/>
        <p:txBody>
          <a:bodyPr/>
          <a:lstStyle/>
          <a:p>
            <a:r>
              <a:rPr lang="en-US" dirty="0"/>
              <a:t>Lecture 2</a:t>
            </a:r>
          </a:p>
          <a:p>
            <a:r>
              <a:rPr lang="en-US" dirty="0" err="1"/>
              <a:t>Przemyslaw</a:t>
            </a:r>
            <a:r>
              <a:rPr lang="en-US" dirty="0"/>
              <a:t> </a:t>
            </a:r>
            <a:r>
              <a:rPr lang="en-US" dirty="0" err="1"/>
              <a:t>Pawluk</a:t>
            </a:r>
            <a:endParaRPr lang="en-US" dirty="0"/>
          </a:p>
        </p:txBody>
      </p:sp>
      <p:pic>
        <p:nvPicPr>
          <p:cNvPr id="4" name="Picture 3">
            <a:extLst>
              <a:ext uri="{FF2B5EF4-FFF2-40B4-BE49-F238E27FC236}">
                <a16:creationId xmlns:a16="http://schemas.microsoft.com/office/drawing/2014/main" id="{D79FFDCA-4218-8C4E-A6C7-E0516ECD0984}"/>
              </a:ext>
            </a:extLst>
          </p:cNvPr>
          <p:cNvPicPr>
            <a:picLocks noChangeAspect="1"/>
          </p:cNvPicPr>
          <p:nvPr/>
        </p:nvPicPr>
        <p:blipFill>
          <a:blip r:embed="rId2"/>
          <a:stretch>
            <a:fillRect/>
          </a:stretch>
        </p:blipFill>
        <p:spPr>
          <a:xfrm>
            <a:off x="5306163" y="4814734"/>
            <a:ext cx="1655052" cy="1069102"/>
          </a:xfrm>
          <a:prstGeom prst="rect">
            <a:avLst/>
          </a:prstGeom>
        </p:spPr>
      </p:pic>
    </p:spTree>
    <p:extLst>
      <p:ext uri="{BB962C8B-B14F-4D97-AF65-F5344CB8AC3E}">
        <p14:creationId xmlns:p14="http://schemas.microsoft.com/office/powerpoint/2010/main" val="110072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F2E1-DBBB-2545-925F-28067F0F2362}"/>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DB2E469A-16A5-DE4C-8DBF-7EAA7141BECB}"/>
              </a:ext>
            </a:extLst>
          </p:cNvPr>
          <p:cNvSpPr>
            <a:spLocks noGrp="1"/>
          </p:cNvSpPr>
          <p:nvPr>
            <p:ph idx="1"/>
          </p:nvPr>
        </p:nvSpPr>
        <p:spPr>
          <a:xfrm>
            <a:off x="838200" y="1408176"/>
            <a:ext cx="10515600" cy="4768787"/>
          </a:xfrm>
        </p:spPr>
        <p:txBody>
          <a:bodyPr/>
          <a:lstStyle/>
          <a:p>
            <a:r>
              <a:rPr lang="en-CA" dirty="0"/>
              <a:t>A function is declared by transferring its parameter values to the function body. We can pass single values as tuples in the function to multiple parameters.</a:t>
            </a:r>
          </a:p>
          <a:p>
            <a:endParaRPr lang="en-CA" dirty="0"/>
          </a:p>
          <a:p>
            <a:endParaRPr lang="en-CA" dirty="0"/>
          </a:p>
          <a:p>
            <a:endParaRPr lang="en-CA" dirty="0"/>
          </a:p>
          <a:p>
            <a:endParaRPr lang="en-CA" dirty="0"/>
          </a:p>
          <a:p>
            <a:endParaRPr lang="en-CA" dirty="0"/>
          </a:p>
          <a:p>
            <a:r>
              <a:rPr lang="en-CA" dirty="0"/>
              <a:t>Parameters and returned type can be omitted (no params, void function)</a:t>
            </a:r>
          </a:p>
        </p:txBody>
      </p:sp>
      <p:sp>
        <p:nvSpPr>
          <p:cNvPr id="4" name="Rectangle 3">
            <a:extLst>
              <a:ext uri="{FF2B5EF4-FFF2-40B4-BE49-F238E27FC236}">
                <a16:creationId xmlns:a16="http://schemas.microsoft.com/office/drawing/2014/main" id="{C9A996B1-F22B-2A4F-B490-EC2174514DB8}"/>
              </a:ext>
            </a:extLst>
          </p:cNvPr>
          <p:cNvSpPr/>
          <p:nvPr/>
        </p:nvSpPr>
        <p:spPr>
          <a:xfrm>
            <a:off x="3146314" y="3148995"/>
            <a:ext cx="5899372" cy="1569660"/>
          </a:xfrm>
          <a:prstGeom prst="rect">
            <a:avLst/>
          </a:prstGeom>
        </p:spPr>
        <p:txBody>
          <a:bodyPr wrap="none">
            <a:spAutoFit/>
          </a:bodyPr>
          <a:lstStyle/>
          <a:p>
            <a:r>
              <a:rPr lang="en-CA" sz="2400" b="1" dirty="0" err="1">
                <a:latin typeface="Courier" pitchFamily="2" charset="0"/>
              </a:rPr>
              <a:t>func</a:t>
            </a:r>
            <a:r>
              <a:rPr lang="en-CA" sz="2400" dirty="0">
                <a:latin typeface="Courier" pitchFamily="2" charset="0"/>
              </a:rPr>
              <a:t> add</a:t>
            </a:r>
            <a:r>
              <a:rPr lang="en-CA" sz="2400" dirty="0">
                <a:solidFill>
                  <a:srgbClr val="00A885"/>
                </a:solidFill>
                <a:effectLst/>
                <a:latin typeface="Courier" pitchFamily="2" charset="0"/>
              </a:rPr>
              <a:t>(</a:t>
            </a:r>
            <a:r>
              <a:rPr lang="en-CA" sz="2400" dirty="0">
                <a:latin typeface="Courier" pitchFamily="2" charset="0"/>
              </a:rPr>
              <a:t>no1</a:t>
            </a:r>
            <a:r>
              <a:rPr lang="en-CA" sz="2400" dirty="0">
                <a:solidFill>
                  <a:srgbClr val="00A885"/>
                </a:solidFill>
                <a:effectLst/>
                <a:latin typeface="Courier" pitchFamily="2" charset="0"/>
              </a:rPr>
              <a:t>:</a:t>
            </a:r>
            <a:r>
              <a:rPr lang="en-CA" sz="2400" b="1" dirty="0">
                <a:solidFill>
                  <a:srgbClr val="9365B8"/>
                </a:solidFill>
                <a:effectLst/>
                <a:latin typeface="Courier" pitchFamily="2" charset="0"/>
              </a:rPr>
              <a:t>Int</a:t>
            </a:r>
            <a:r>
              <a:rPr lang="en-CA" sz="2400" dirty="0">
                <a:latin typeface="Courier" pitchFamily="2" charset="0"/>
              </a:rPr>
              <a:t>, no2</a:t>
            </a:r>
            <a:r>
              <a:rPr lang="en-CA" sz="2400" dirty="0">
                <a:solidFill>
                  <a:srgbClr val="00A885"/>
                </a:solidFill>
                <a:effectLst/>
                <a:latin typeface="Courier" pitchFamily="2" charset="0"/>
              </a:rPr>
              <a:t>:</a:t>
            </a:r>
            <a:r>
              <a:rPr lang="en-CA" sz="2400" b="1" dirty="0">
                <a:solidFill>
                  <a:srgbClr val="9365B8"/>
                </a:solidFill>
                <a:effectLst/>
                <a:latin typeface="Courier" pitchFamily="2" charset="0"/>
              </a:rPr>
              <a:t>Int</a:t>
            </a:r>
            <a:r>
              <a:rPr lang="en-CA" sz="2400" dirty="0">
                <a:solidFill>
                  <a:srgbClr val="00A885"/>
                </a:solidFill>
                <a:effectLst/>
                <a:latin typeface="Courier" pitchFamily="2" charset="0"/>
              </a:rPr>
              <a:t>)-&gt;</a:t>
            </a:r>
            <a:r>
              <a:rPr lang="en-CA" sz="2400" b="1" dirty="0">
                <a:solidFill>
                  <a:srgbClr val="9365B8"/>
                </a:solidFill>
                <a:effectLst/>
                <a:latin typeface="Courier" pitchFamily="2" charset="0"/>
              </a:rPr>
              <a:t>Int</a:t>
            </a:r>
          </a:p>
          <a:p>
            <a:r>
              <a:rPr lang="en-CA" sz="2400" dirty="0">
                <a:effectLst/>
                <a:latin typeface="Courier" pitchFamily="2" charset="0"/>
              </a:rPr>
              <a:t>{</a:t>
            </a:r>
          </a:p>
          <a:p>
            <a:r>
              <a:rPr lang="en-CA" sz="2400" dirty="0">
                <a:solidFill>
                  <a:srgbClr val="00A885"/>
                </a:solidFill>
                <a:latin typeface="Courier" pitchFamily="2" charset="0"/>
              </a:rPr>
              <a:t>    </a:t>
            </a:r>
            <a:r>
              <a:rPr lang="en-CA" sz="2400" dirty="0">
                <a:latin typeface="Courier" pitchFamily="2" charset="0"/>
              </a:rPr>
              <a:t> </a:t>
            </a:r>
            <a:r>
              <a:rPr lang="en-CA" sz="2400" b="1" dirty="0">
                <a:solidFill>
                  <a:srgbClr val="54ACD2"/>
                </a:solidFill>
                <a:effectLst/>
                <a:latin typeface="Courier" pitchFamily="2" charset="0"/>
              </a:rPr>
              <a:t>return</a:t>
            </a:r>
            <a:r>
              <a:rPr lang="en-CA" sz="2400" dirty="0">
                <a:latin typeface="Courier" pitchFamily="2" charset="0"/>
              </a:rPr>
              <a:t> no1</a:t>
            </a:r>
            <a:r>
              <a:rPr lang="en-CA" sz="2400" dirty="0">
                <a:solidFill>
                  <a:srgbClr val="00A885"/>
                </a:solidFill>
                <a:effectLst/>
                <a:latin typeface="Courier" pitchFamily="2" charset="0"/>
              </a:rPr>
              <a:t>+</a:t>
            </a:r>
            <a:r>
              <a:rPr lang="en-CA" sz="2400" dirty="0">
                <a:latin typeface="Courier" pitchFamily="2" charset="0"/>
              </a:rPr>
              <a:t>no2 </a:t>
            </a:r>
          </a:p>
          <a:p>
            <a:r>
              <a:rPr lang="en-CA" sz="2400" dirty="0">
                <a:latin typeface="Courier" pitchFamily="2" charset="0"/>
              </a:rPr>
              <a:t>}</a:t>
            </a:r>
            <a:endParaRPr lang="en-US" sz="2400" dirty="0">
              <a:latin typeface="Courier" pitchFamily="2" charset="0"/>
            </a:endParaRPr>
          </a:p>
        </p:txBody>
      </p:sp>
    </p:spTree>
    <p:extLst>
      <p:ext uri="{BB962C8B-B14F-4D97-AF65-F5344CB8AC3E}">
        <p14:creationId xmlns:p14="http://schemas.microsoft.com/office/powerpoint/2010/main" val="573889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E12D3-E213-0340-9796-BD3515E63374}"/>
              </a:ext>
            </a:extLst>
          </p:cNvPr>
          <p:cNvSpPr>
            <a:spLocks noGrp="1"/>
          </p:cNvSpPr>
          <p:nvPr>
            <p:ph type="title"/>
          </p:nvPr>
        </p:nvSpPr>
        <p:spPr/>
        <p:txBody>
          <a:bodyPr/>
          <a:lstStyle/>
          <a:p>
            <a:r>
              <a:rPr lang="en-US" dirty="0"/>
              <a:t>Functions with Optional Return Types </a:t>
            </a:r>
          </a:p>
        </p:txBody>
      </p:sp>
      <p:sp>
        <p:nvSpPr>
          <p:cNvPr id="3" name="Content Placeholder 2">
            <a:extLst>
              <a:ext uri="{FF2B5EF4-FFF2-40B4-BE49-F238E27FC236}">
                <a16:creationId xmlns:a16="http://schemas.microsoft.com/office/drawing/2014/main" id="{559C3956-33C0-1844-AAEB-6B31597DC27B}"/>
              </a:ext>
            </a:extLst>
          </p:cNvPr>
          <p:cNvSpPr>
            <a:spLocks noGrp="1"/>
          </p:cNvSpPr>
          <p:nvPr>
            <p:ph idx="1"/>
          </p:nvPr>
        </p:nvSpPr>
        <p:spPr/>
        <p:txBody>
          <a:bodyPr/>
          <a:lstStyle/>
          <a:p>
            <a:endParaRPr lang="en-US" dirty="0"/>
          </a:p>
          <a:p>
            <a:r>
              <a:rPr lang="en-US" dirty="0"/>
              <a:t>Optional type explicitly shows that returned value may be “empty” i.e. nil.</a:t>
            </a:r>
          </a:p>
          <a:p>
            <a:r>
              <a:rPr lang="en-US" dirty="0"/>
              <a:t>We will denote optional with the reserved key character </a:t>
            </a:r>
            <a:r>
              <a:rPr lang="en-US" b="1" dirty="0">
                <a:latin typeface="Courier" pitchFamily="2" charset="0"/>
              </a:rPr>
              <a:t>?</a:t>
            </a:r>
            <a:r>
              <a:rPr lang="en-US" dirty="0"/>
              <a:t> </a:t>
            </a:r>
          </a:p>
          <a:p>
            <a:endParaRPr lang="en-US" dirty="0"/>
          </a:p>
        </p:txBody>
      </p:sp>
      <p:sp>
        <p:nvSpPr>
          <p:cNvPr id="4" name="Rectangle 3">
            <a:extLst>
              <a:ext uri="{FF2B5EF4-FFF2-40B4-BE49-F238E27FC236}">
                <a16:creationId xmlns:a16="http://schemas.microsoft.com/office/drawing/2014/main" id="{E8BF53F5-AC4C-7D41-BDD8-8AED165657C1}"/>
              </a:ext>
            </a:extLst>
          </p:cNvPr>
          <p:cNvSpPr/>
          <p:nvPr/>
        </p:nvSpPr>
        <p:spPr>
          <a:xfrm>
            <a:off x="3883888" y="4184551"/>
            <a:ext cx="4424224" cy="2308324"/>
          </a:xfrm>
          <a:prstGeom prst="rect">
            <a:avLst/>
          </a:prstGeom>
        </p:spPr>
        <p:txBody>
          <a:bodyPr wrap="none">
            <a:spAutoFit/>
          </a:bodyPr>
          <a:lstStyle/>
          <a:p>
            <a:r>
              <a:rPr lang="en-CA" b="1" dirty="0" err="1"/>
              <a:t>func</a:t>
            </a:r>
            <a:r>
              <a:rPr lang="en-CA" dirty="0"/>
              <a:t> </a:t>
            </a:r>
            <a:r>
              <a:rPr lang="en-CA" dirty="0" err="1"/>
              <a:t>minMax</a:t>
            </a:r>
            <a:r>
              <a:rPr lang="en-CA" dirty="0">
                <a:solidFill>
                  <a:srgbClr val="00A885"/>
                </a:solidFill>
                <a:effectLst/>
              </a:rPr>
              <a:t>(</a:t>
            </a:r>
            <a:r>
              <a:rPr lang="en-CA" dirty="0"/>
              <a:t>array</a:t>
            </a:r>
            <a:r>
              <a:rPr lang="en-CA" dirty="0">
                <a:solidFill>
                  <a:srgbClr val="00A885"/>
                </a:solidFill>
                <a:effectLst/>
              </a:rPr>
              <a:t>:[</a:t>
            </a:r>
            <a:r>
              <a:rPr lang="en-CA" dirty="0">
                <a:solidFill>
                  <a:srgbClr val="9365B8"/>
                </a:solidFill>
                <a:effectLst/>
              </a:rPr>
              <a:t>Int</a:t>
            </a:r>
            <a:r>
              <a:rPr lang="en-CA" dirty="0">
                <a:solidFill>
                  <a:srgbClr val="2969B0"/>
                </a:solidFill>
                <a:effectLst/>
              </a:rPr>
              <a:t>])-&gt;(</a:t>
            </a:r>
            <a:r>
              <a:rPr lang="en-CA" dirty="0" err="1"/>
              <a:t>min:</a:t>
            </a:r>
            <a:r>
              <a:rPr lang="en-CA" dirty="0" err="1">
                <a:solidFill>
                  <a:srgbClr val="9365B8"/>
                </a:solidFill>
                <a:effectLst/>
              </a:rPr>
              <a:t>Int</a:t>
            </a:r>
            <a:r>
              <a:rPr lang="en-CA" dirty="0">
                <a:solidFill>
                  <a:srgbClr val="00A885"/>
                </a:solidFill>
                <a:effectLst/>
              </a:rPr>
              <a:t>,</a:t>
            </a:r>
            <a:r>
              <a:rPr lang="en-CA" dirty="0"/>
              <a:t> </a:t>
            </a:r>
            <a:r>
              <a:rPr lang="en-CA" dirty="0" err="1"/>
              <a:t>max:</a:t>
            </a:r>
            <a:r>
              <a:rPr lang="en-CA" dirty="0" err="1">
                <a:solidFill>
                  <a:srgbClr val="9365B8"/>
                </a:solidFill>
                <a:effectLst/>
              </a:rPr>
              <a:t>Int</a:t>
            </a:r>
            <a:r>
              <a:rPr lang="en-CA" dirty="0">
                <a:solidFill>
                  <a:srgbClr val="00A885"/>
                </a:solidFill>
                <a:effectLst/>
              </a:rPr>
              <a:t>)?</a:t>
            </a:r>
          </a:p>
          <a:p>
            <a:r>
              <a:rPr lang="en-CA" dirty="0">
                <a:effectLst/>
              </a:rPr>
              <a:t>{</a:t>
            </a:r>
          </a:p>
          <a:p>
            <a:r>
              <a:rPr lang="en-CA" dirty="0"/>
              <a:t>      </a:t>
            </a:r>
            <a:r>
              <a:rPr lang="en-CA" b="1" dirty="0"/>
              <a:t>if</a:t>
            </a:r>
            <a:r>
              <a:rPr lang="en-CA" dirty="0"/>
              <a:t> </a:t>
            </a:r>
            <a:r>
              <a:rPr lang="en-CA" dirty="0" err="1"/>
              <a:t>array.isEmpty</a:t>
            </a:r>
            <a:r>
              <a:rPr lang="en-CA" dirty="0"/>
              <a:t> </a:t>
            </a:r>
          </a:p>
          <a:p>
            <a:r>
              <a:rPr lang="en-CA" dirty="0"/>
              <a:t>      {</a:t>
            </a:r>
            <a:r>
              <a:rPr lang="en-CA" b="1" dirty="0"/>
              <a:t>return</a:t>
            </a:r>
            <a:r>
              <a:rPr lang="en-CA" dirty="0"/>
              <a:t> </a:t>
            </a:r>
            <a:r>
              <a:rPr lang="en-CA" b="1" dirty="0">
                <a:solidFill>
                  <a:schemeClr val="accent1">
                    <a:lumMod val="50000"/>
                  </a:schemeClr>
                </a:solidFill>
              </a:rPr>
              <a:t>nil</a:t>
            </a:r>
            <a:r>
              <a:rPr lang="en-CA" dirty="0"/>
              <a:t>}</a:t>
            </a:r>
          </a:p>
          <a:p>
            <a:r>
              <a:rPr lang="en-CA" dirty="0"/>
              <a:t>      </a:t>
            </a:r>
          </a:p>
          <a:p>
            <a:r>
              <a:rPr lang="en-CA" dirty="0"/>
              <a:t>      return (0, 1)</a:t>
            </a:r>
          </a:p>
          <a:p>
            <a:endParaRPr lang="en-CA" dirty="0">
              <a:effectLst/>
            </a:endParaRPr>
          </a:p>
          <a:p>
            <a:r>
              <a:rPr lang="en-CA" dirty="0"/>
              <a:t>}</a:t>
            </a:r>
            <a:endParaRPr lang="en-US" dirty="0"/>
          </a:p>
        </p:txBody>
      </p:sp>
    </p:spTree>
    <p:extLst>
      <p:ext uri="{BB962C8B-B14F-4D97-AF65-F5344CB8AC3E}">
        <p14:creationId xmlns:p14="http://schemas.microsoft.com/office/powerpoint/2010/main" val="3901992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92F7B-DBF5-8C40-956C-32CA66563366}"/>
              </a:ext>
            </a:extLst>
          </p:cNvPr>
          <p:cNvSpPr>
            <a:spLocks noGrp="1"/>
          </p:cNvSpPr>
          <p:nvPr>
            <p:ph type="title"/>
          </p:nvPr>
        </p:nvSpPr>
        <p:spPr/>
        <p:txBody>
          <a:bodyPr/>
          <a:lstStyle/>
          <a:p>
            <a:r>
              <a:rPr lang="en-US" dirty="0"/>
              <a:t>Local vs External param name</a:t>
            </a:r>
          </a:p>
        </p:txBody>
      </p:sp>
      <p:sp>
        <p:nvSpPr>
          <p:cNvPr id="3" name="Content Placeholder 2">
            <a:extLst>
              <a:ext uri="{FF2B5EF4-FFF2-40B4-BE49-F238E27FC236}">
                <a16:creationId xmlns:a16="http://schemas.microsoft.com/office/drawing/2014/main" id="{7F7DF5C9-AFFB-F94F-8DCE-FEEFCFB4ACFD}"/>
              </a:ext>
            </a:extLst>
          </p:cNvPr>
          <p:cNvSpPr>
            <a:spLocks noGrp="1"/>
          </p:cNvSpPr>
          <p:nvPr>
            <p:ph idx="1"/>
          </p:nvPr>
        </p:nvSpPr>
        <p:spPr/>
        <p:txBody>
          <a:bodyPr/>
          <a:lstStyle/>
          <a:p>
            <a:r>
              <a:rPr lang="en-US" dirty="0"/>
              <a:t>You can have two names for the params: one used inside the other to use as a label for the call</a:t>
            </a:r>
          </a:p>
        </p:txBody>
      </p:sp>
      <p:sp>
        <p:nvSpPr>
          <p:cNvPr id="4" name="Rectangle 3">
            <a:extLst>
              <a:ext uri="{FF2B5EF4-FFF2-40B4-BE49-F238E27FC236}">
                <a16:creationId xmlns:a16="http://schemas.microsoft.com/office/drawing/2014/main" id="{BCDE8114-D0E2-A24F-A82E-23E60E07F8D1}"/>
              </a:ext>
            </a:extLst>
          </p:cNvPr>
          <p:cNvSpPr/>
          <p:nvPr/>
        </p:nvSpPr>
        <p:spPr>
          <a:xfrm>
            <a:off x="3048000" y="3105835"/>
            <a:ext cx="6096000" cy="2862322"/>
          </a:xfrm>
          <a:prstGeom prst="rect">
            <a:avLst/>
          </a:prstGeom>
        </p:spPr>
        <p:txBody>
          <a:bodyPr>
            <a:spAutoFit/>
          </a:bodyPr>
          <a:lstStyle/>
          <a:p>
            <a:r>
              <a:rPr lang="en-CA" dirty="0" err="1"/>
              <a:t>func</a:t>
            </a:r>
            <a:r>
              <a:rPr lang="en-CA" dirty="0"/>
              <a:t> pow(</a:t>
            </a:r>
            <a:r>
              <a:rPr lang="en-CA" dirty="0" err="1"/>
              <a:t>firstArg</a:t>
            </a:r>
            <a:r>
              <a:rPr lang="en-CA" dirty="0"/>
              <a:t> </a:t>
            </a:r>
            <a:r>
              <a:rPr lang="en-CA" b="1" dirty="0" err="1"/>
              <a:t>a</a:t>
            </a:r>
            <a:r>
              <a:rPr lang="en-CA" dirty="0" err="1">
                <a:solidFill>
                  <a:srgbClr val="00A885"/>
                </a:solidFill>
                <a:effectLst/>
              </a:rPr>
              <a:t>:</a:t>
            </a:r>
            <a:r>
              <a:rPr lang="en-CA" dirty="0" err="1">
                <a:solidFill>
                  <a:srgbClr val="9365B8"/>
                </a:solidFill>
                <a:effectLst/>
              </a:rPr>
              <a:t>Int</a:t>
            </a:r>
            <a:r>
              <a:rPr lang="en-CA" dirty="0"/>
              <a:t>, </a:t>
            </a:r>
            <a:r>
              <a:rPr lang="en-CA" dirty="0" err="1"/>
              <a:t>secondArg</a:t>
            </a:r>
            <a:r>
              <a:rPr lang="en-CA" dirty="0"/>
              <a:t> </a:t>
            </a:r>
            <a:r>
              <a:rPr lang="en-CA" b="1" dirty="0" err="1"/>
              <a:t>b</a:t>
            </a:r>
            <a:r>
              <a:rPr lang="en-CA" dirty="0" err="1">
                <a:solidFill>
                  <a:srgbClr val="00A885"/>
                </a:solidFill>
                <a:effectLst/>
              </a:rPr>
              <a:t>:</a:t>
            </a:r>
            <a:r>
              <a:rPr lang="en-CA" dirty="0" err="1">
                <a:solidFill>
                  <a:srgbClr val="9365B8"/>
                </a:solidFill>
                <a:effectLst/>
              </a:rPr>
              <a:t>Int</a:t>
            </a:r>
            <a:r>
              <a:rPr lang="en-CA" dirty="0">
                <a:solidFill>
                  <a:srgbClr val="00A885"/>
                </a:solidFill>
                <a:effectLst/>
              </a:rPr>
              <a:t>)-&gt;</a:t>
            </a:r>
            <a:r>
              <a:rPr lang="en-CA" dirty="0">
                <a:solidFill>
                  <a:srgbClr val="9365B8"/>
                </a:solidFill>
                <a:effectLst/>
              </a:rPr>
              <a:t>Int</a:t>
            </a:r>
            <a:r>
              <a:rPr lang="en-CA" dirty="0">
                <a:solidFill>
                  <a:srgbClr val="00A885"/>
                </a:solidFill>
                <a:effectLst/>
              </a:rPr>
              <a:t>{</a:t>
            </a:r>
          </a:p>
          <a:p>
            <a:r>
              <a:rPr lang="en-CA" dirty="0"/>
              <a:t>  var res = a</a:t>
            </a:r>
          </a:p>
          <a:p>
            <a:r>
              <a:rPr lang="en-CA" dirty="0"/>
              <a:t>  for _ in  </a:t>
            </a:r>
            <a:r>
              <a:rPr lang="en-CA" dirty="0">
                <a:solidFill>
                  <a:srgbClr val="00A885"/>
                </a:solidFill>
                <a:effectLst/>
              </a:rPr>
              <a:t>1..10 </a:t>
            </a:r>
            <a:r>
              <a:rPr lang="en-CA" dirty="0">
                <a:effectLst/>
              </a:rPr>
              <a:t>{</a:t>
            </a:r>
          </a:p>
          <a:p>
            <a:r>
              <a:rPr lang="en-CA" dirty="0"/>
              <a:t>       res = res * a</a:t>
            </a:r>
          </a:p>
          <a:p>
            <a:r>
              <a:rPr lang="en-CA" dirty="0"/>
              <a:t>  }</a:t>
            </a:r>
          </a:p>
          <a:p>
            <a:r>
              <a:rPr lang="en-CA" dirty="0"/>
              <a:t>  </a:t>
            </a:r>
            <a:r>
              <a:rPr lang="en-CA" dirty="0">
                <a:solidFill>
                  <a:srgbClr val="54ACD2"/>
                </a:solidFill>
                <a:effectLst/>
              </a:rPr>
              <a:t>print</a:t>
            </a:r>
            <a:r>
              <a:rPr lang="en-CA" dirty="0"/>
              <a:t>(res)</a:t>
            </a:r>
          </a:p>
          <a:p>
            <a:r>
              <a:rPr lang="en-CA" dirty="0"/>
              <a:t>  </a:t>
            </a:r>
            <a:r>
              <a:rPr lang="en-CA" dirty="0">
                <a:solidFill>
                  <a:srgbClr val="54ACD2"/>
                </a:solidFill>
                <a:effectLst/>
              </a:rPr>
              <a:t>return</a:t>
            </a:r>
            <a:r>
              <a:rPr lang="en-CA" dirty="0"/>
              <a:t> res</a:t>
            </a:r>
          </a:p>
          <a:p>
            <a:r>
              <a:rPr lang="en-CA" dirty="0"/>
              <a:t>} </a:t>
            </a:r>
          </a:p>
          <a:p>
            <a:endParaRPr lang="en-CA" dirty="0"/>
          </a:p>
          <a:p>
            <a:r>
              <a:rPr lang="en-CA" dirty="0"/>
              <a:t>pow(firstArg:5, secondArg:3)</a:t>
            </a:r>
            <a:endParaRPr lang="en-US" dirty="0"/>
          </a:p>
        </p:txBody>
      </p:sp>
      <p:cxnSp>
        <p:nvCxnSpPr>
          <p:cNvPr id="6" name="Straight Arrow Connector 5">
            <a:extLst>
              <a:ext uri="{FF2B5EF4-FFF2-40B4-BE49-F238E27FC236}">
                <a16:creationId xmlns:a16="http://schemas.microsoft.com/office/drawing/2014/main" id="{36563759-0528-414D-B87E-E4AD3560E8FF}"/>
              </a:ext>
            </a:extLst>
          </p:cNvPr>
          <p:cNvCxnSpPr/>
          <p:nvPr/>
        </p:nvCxnSpPr>
        <p:spPr>
          <a:xfrm flipH="1">
            <a:off x="4206240" y="3429000"/>
            <a:ext cx="630936" cy="1554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5947143-05DC-8942-BD05-FF837B7932BA}"/>
              </a:ext>
            </a:extLst>
          </p:cNvPr>
          <p:cNvCxnSpPr>
            <a:cxnSpLocks/>
          </p:cNvCxnSpPr>
          <p:nvPr/>
        </p:nvCxnSpPr>
        <p:spPr>
          <a:xfrm flipH="1">
            <a:off x="4572000" y="3429000"/>
            <a:ext cx="265176" cy="65151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4557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92F7B-DBF5-8C40-956C-32CA66563366}"/>
              </a:ext>
            </a:extLst>
          </p:cNvPr>
          <p:cNvSpPr>
            <a:spLocks noGrp="1"/>
          </p:cNvSpPr>
          <p:nvPr>
            <p:ph type="title"/>
          </p:nvPr>
        </p:nvSpPr>
        <p:spPr/>
        <p:txBody>
          <a:bodyPr/>
          <a:lstStyle/>
          <a:p>
            <a:r>
              <a:rPr lang="en-US" dirty="0"/>
              <a:t>Local vs External param name</a:t>
            </a:r>
          </a:p>
        </p:txBody>
      </p:sp>
      <p:sp>
        <p:nvSpPr>
          <p:cNvPr id="3" name="Content Placeholder 2">
            <a:extLst>
              <a:ext uri="{FF2B5EF4-FFF2-40B4-BE49-F238E27FC236}">
                <a16:creationId xmlns:a16="http://schemas.microsoft.com/office/drawing/2014/main" id="{7F7DF5C9-AFFB-F94F-8DCE-FEEFCFB4ACFD}"/>
              </a:ext>
            </a:extLst>
          </p:cNvPr>
          <p:cNvSpPr>
            <a:spLocks noGrp="1"/>
          </p:cNvSpPr>
          <p:nvPr>
            <p:ph idx="1"/>
          </p:nvPr>
        </p:nvSpPr>
        <p:spPr/>
        <p:txBody>
          <a:bodyPr/>
          <a:lstStyle/>
          <a:p>
            <a:r>
              <a:rPr lang="en-US" dirty="0"/>
              <a:t>You can have two names for the params: one used inside the other to use as a label for the call</a:t>
            </a:r>
          </a:p>
          <a:p>
            <a:endParaRPr lang="en-US" dirty="0"/>
          </a:p>
        </p:txBody>
      </p:sp>
      <p:sp>
        <p:nvSpPr>
          <p:cNvPr id="4" name="Rectangle 3">
            <a:extLst>
              <a:ext uri="{FF2B5EF4-FFF2-40B4-BE49-F238E27FC236}">
                <a16:creationId xmlns:a16="http://schemas.microsoft.com/office/drawing/2014/main" id="{BCDE8114-D0E2-A24F-A82E-23E60E07F8D1}"/>
              </a:ext>
            </a:extLst>
          </p:cNvPr>
          <p:cNvSpPr/>
          <p:nvPr/>
        </p:nvSpPr>
        <p:spPr>
          <a:xfrm>
            <a:off x="3048000" y="3105835"/>
            <a:ext cx="6096000" cy="2862322"/>
          </a:xfrm>
          <a:prstGeom prst="rect">
            <a:avLst/>
          </a:prstGeom>
        </p:spPr>
        <p:txBody>
          <a:bodyPr>
            <a:spAutoFit/>
          </a:bodyPr>
          <a:lstStyle/>
          <a:p>
            <a:r>
              <a:rPr lang="en-CA" dirty="0" err="1"/>
              <a:t>func</a:t>
            </a:r>
            <a:r>
              <a:rPr lang="en-CA" dirty="0"/>
              <a:t> pow(</a:t>
            </a:r>
            <a:r>
              <a:rPr lang="en-CA" b="1" dirty="0" err="1"/>
              <a:t>firstArg</a:t>
            </a:r>
            <a:r>
              <a:rPr lang="en-CA" dirty="0"/>
              <a:t> </a:t>
            </a:r>
            <a:r>
              <a:rPr lang="en-CA" dirty="0" err="1"/>
              <a:t>a</a:t>
            </a:r>
            <a:r>
              <a:rPr lang="en-CA" dirty="0" err="1">
                <a:solidFill>
                  <a:srgbClr val="00A885"/>
                </a:solidFill>
                <a:effectLst/>
              </a:rPr>
              <a:t>:</a:t>
            </a:r>
            <a:r>
              <a:rPr lang="en-CA" dirty="0" err="1">
                <a:solidFill>
                  <a:srgbClr val="9365B8"/>
                </a:solidFill>
                <a:effectLst/>
              </a:rPr>
              <a:t>Int</a:t>
            </a:r>
            <a:r>
              <a:rPr lang="en-CA" dirty="0"/>
              <a:t>, </a:t>
            </a:r>
            <a:r>
              <a:rPr lang="en-CA" b="1" dirty="0" err="1"/>
              <a:t>secondArg</a:t>
            </a:r>
            <a:r>
              <a:rPr lang="en-CA" dirty="0"/>
              <a:t> </a:t>
            </a:r>
            <a:r>
              <a:rPr lang="en-CA" dirty="0" err="1"/>
              <a:t>b</a:t>
            </a:r>
            <a:r>
              <a:rPr lang="en-CA" dirty="0" err="1">
                <a:solidFill>
                  <a:srgbClr val="00A885"/>
                </a:solidFill>
                <a:effectLst/>
              </a:rPr>
              <a:t>:</a:t>
            </a:r>
            <a:r>
              <a:rPr lang="en-CA" dirty="0" err="1">
                <a:solidFill>
                  <a:srgbClr val="9365B8"/>
                </a:solidFill>
                <a:effectLst/>
              </a:rPr>
              <a:t>Int</a:t>
            </a:r>
            <a:r>
              <a:rPr lang="en-CA" dirty="0">
                <a:solidFill>
                  <a:srgbClr val="00A885"/>
                </a:solidFill>
                <a:effectLst/>
              </a:rPr>
              <a:t>)-&gt;</a:t>
            </a:r>
            <a:r>
              <a:rPr lang="en-CA" dirty="0">
                <a:solidFill>
                  <a:srgbClr val="9365B8"/>
                </a:solidFill>
                <a:effectLst/>
              </a:rPr>
              <a:t>Int</a:t>
            </a:r>
            <a:r>
              <a:rPr lang="en-CA" dirty="0">
                <a:solidFill>
                  <a:srgbClr val="00A885"/>
                </a:solidFill>
                <a:effectLst/>
              </a:rPr>
              <a:t>{</a:t>
            </a:r>
          </a:p>
          <a:p>
            <a:r>
              <a:rPr lang="en-CA" dirty="0"/>
              <a:t>  var res = a</a:t>
            </a:r>
          </a:p>
          <a:p>
            <a:r>
              <a:rPr lang="en-CA" dirty="0"/>
              <a:t>  for _ in</a:t>
            </a:r>
            <a:r>
              <a:rPr lang="en-CA" dirty="0">
                <a:solidFill>
                  <a:srgbClr val="00A885"/>
                </a:solidFill>
                <a:effectLst/>
              </a:rPr>
              <a:t>1..</a:t>
            </a:r>
            <a:r>
              <a:rPr lang="en-CA" dirty="0">
                <a:effectLst/>
              </a:rPr>
              <a:t>{</a:t>
            </a:r>
          </a:p>
          <a:p>
            <a:r>
              <a:rPr lang="en-CA" dirty="0"/>
              <a:t>       res = res * a</a:t>
            </a:r>
          </a:p>
          <a:p>
            <a:r>
              <a:rPr lang="en-CA" dirty="0"/>
              <a:t>  }</a:t>
            </a:r>
          </a:p>
          <a:p>
            <a:r>
              <a:rPr lang="en-CA" dirty="0"/>
              <a:t>  </a:t>
            </a:r>
            <a:r>
              <a:rPr lang="en-CA" dirty="0">
                <a:solidFill>
                  <a:srgbClr val="54ACD2"/>
                </a:solidFill>
                <a:effectLst/>
              </a:rPr>
              <a:t>print</a:t>
            </a:r>
            <a:r>
              <a:rPr lang="en-CA" dirty="0"/>
              <a:t>(res)</a:t>
            </a:r>
          </a:p>
          <a:p>
            <a:r>
              <a:rPr lang="en-CA" dirty="0"/>
              <a:t>  </a:t>
            </a:r>
            <a:r>
              <a:rPr lang="en-CA" dirty="0">
                <a:solidFill>
                  <a:srgbClr val="54ACD2"/>
                </a:solidFill>
                <a:effectLst/>
              </a:rPr>
              <a:t>return</a:t>
            </a:r>
            <a:r>
              <a:rPr lang="en-CA" dirty="0"/>
              <a:t> res</a:t>
            </a:r>
          </a:p>
          <a:p>
            <a:r>
              <a:rPr lang="en-CA" dirty="0"/>
              <a:t>} </a:t>
            </a:r>
          </a:p>
          <a:p>
            <a:endParaRPr lang="en-CA" dirty="0"/>
          </a:p>
          <a:p>
            <a:r>
              <a:rPr lang="en-CA" dirty="0"/>
              <a:t>pow(firstArg:5, secondArg:3)</a:t>
            </a:r>
            <a:endParaRPr lang="en-US" dirty="0"/>
          </a:p>
        </p:txBody>
      </p:sp>
      <p:cxnSp>
        <p:nvCxnSpPr>
          <p:cNvPr id="10" name="Straight Arrow Connector 9">
            <a:extLst>
              <a:ext uri="{FF2B5EF4-FFF2-40B4-BE49-F238E27FC236}">
                <a16:creationId xmlns:a16="http://schemas.microsoft.com/office/drawing/2014/main" id="{B0713BE3-E217-2E48-822E-463E1A70DDA5}"/>
              </a:ext>
            </a:extLst>
          </p:cNvPr>
          <p:cNvCxnSpPr/>
          <p:nvPr/>
        </p:nvCxnSpPr>
        <p:spPr>
          <a:xfrm flipH="1">
            <a:off x="5230368" y="3429000"/>
            <a:ext cx="649224" cy="2249424"/>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72E585D-FD46-6D49-BA33-E66E790D49C0}"/>
              </a:ext>
            </a:extLst>
          </p:cNvPr>
          <p:cNvCxnSpPr/>
          <p:nvPr/>
        </p:nvCxnSpPr>
        <p:spPr>
          <a:xfrm flipH="1">
            <a:off x="4114800" y="3429000"/>
            <a:ext cx="274320" cy="228600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94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573DD-2A19-8541-81BC-FBF880751BC8}"/>
              </a:ext>
            </a:extLst>
          </p:cNvPr>
          <p:cNvSpPr>
            <a:spLocks noGrp="1"/>
          </p:cNvSpPr>
          <p:nvPr>
            <p:ph type="title"/>
          </p:nvPr>
        </p:nvSpPr>
        <p:spPr/>
        <p:txBody>
          <a:bodyPr/>
          <a:lstStyle/>
          <a:p>
            <a:r>
              <a:rPr lang="en-US" dirty="0"/>
              <a:t>Variadic parameters</a:t>
            </a:r>
          </a:p>
        </p:txBody>
      </p:sp>
      <p:sp>
        <p:nvSpPr>
          <p:cNvPr id="3" name="Content Placeholder 2">
            <a:extLst>
              <a:ext uri="{FF2B5EF4-FFF2-40B4-BE49-F238E27FC236}">
                <a16:creationId xmlns:a16="http://schemas.microsoft.com/office/drawing/2014/main" id="{5E0DCC83-3FD7-FC47-B062-0254322BCD06}"/>
              </a:ext>
            </a:extLst>
          </p:cNvPr>
          <p:cNvSpPr>
            <a:spLocks noGrp="1"/>
          </p:cNvSpPr>
          <p:nvPr>
            <p:ph idx="1"/>
          </p:nvPr>
        </p:nvSpPr>
        <p:spPr/>
        <p:txBody>
          <a:bodyPr/>
          <a:lstStyle/>
          <a:p>
            <a:r>
              <a:rPr lang="en-CA" dirty="0"/>
              <a:t>We can declare the 'variadic' parameters if we want to define have a function with changing number of arguments. Parameters can be set to variadic by parameter name followed by (····) All of them will be same type</a:t>
            </a:r>
            <a:endParaRPr lang="en-US" dirty="0"/>
          </a:p>
        </p:txBody>
      </p:sp>
      <p:sp>
        <p:nvSpPr>
          <p:cNvPr id="4" name="Rectangle 3">
            <a:extLst>
              <a:ext uri="{FF2B5EF4-FFF2-40B4-BE49-F238E27FC236}">
                <a16:creationId xmlns:a16="http://schemas.microsoft.com/office/drawing/2014/main" id="{DFDA73F0-38FC-084C-A63B-B797040EE620}"/>
              </a:ext>
            </a:extLst>
          </p:cNvPr>
          <p:cNvSpPr/>
          <p:nvPr/>
        </p:nvSpPr>
        <p:spPr>
          <a:xfrm>
            <a:off x="3048000" y="3040380"/>
            <a:ext cx="7261860" cy="3416320"/>
          </a:xfrm>
          <a:prstGeom prst="rect">
            <a:avLst/>
          </a:prstGeom>
        </p:spPr>
        <p:txBody>
          <a:bodyPr wrap="square">
            <a:spAutoFit/>
          </a:bodyPr>
          <a:lstStyle/>
          <a:p>
            <a:r>
              <a:rPr lang="en-CA" dirty="0" err="1"/>
              <a:t>func</a:t>
            </a:r>
            <a:r>
              <a:rPr lang="en-CA" dirty="0"/>
              <a:t> </a:t>
            </a:r>
            <a:r>
              <a:rPr lang="en-CA" dirty="0" err="1"/>
              <a:t>arithmeticMean</a:t>
            </a:r>
            <a:r>
              <a:rPr lang="en-CA" dirty="0"/>
              <a:t>(_ numbers: Double...) -&gt; Double { </a:t>
            </a:r>
          </a:p>
          <a:p>
            <a:r>
              <a:rPr lang="en-CA" dirty="0"/>
              <a:t>	var total: Double = 0 </a:t>
            </a:r>
          </a:p>
          <a:p>
            <a:r>
              <a:rPr lang="en-CA" dirty="0"/>
              <a:t>	for number in numbers { </a:t>
            </a:r>
          </a:p>
          <a:p>
            <a:r>
              <a:rPr lang="en-CA" dirty="0"/>
              <a:t>		total += number </a:t>
            </a:r>
          </a:p>
          <a:p>
            <a:r>
              <a:rPr lang="en-CA" dirty="0"/>
              <a:t>	} </a:t>
            </a:r>
          </a:p>
          <a:p>
            <a:r>
              <a:rPr lang="en-CA" dirty="0"/>
              <a:t>	return total / Double(</a:t>
            </a:r>
            <a:r>
              <a:rPr lang="en-CA" dirty="0" err="1"/>
              <a:t>numbers.count</a:t>
            </a:r>
            <a:r>
              <a:rPr lang="en-CA" dirty="0"/>
              <a:t>) </a:t>
            </a:r>
          </a:p>
          <a:p>
            <a:r>
              <a:rPr lang="en-CA" dirty="0"/>
              <a:t>} </a:t>
            </a:r>
          </a:p>
          <a:p>
            <a:r>
              <a:rPr lang="en-CA" dirty="0" err="1"/>
              <a:t>arithmeticMean</a:t>
            </a:r>
            <a:r>
              <a:rPr lang="en-CA" dirty="0"/>
              <a:t>(1, 2, 3, 4, 5) </a:t>
            </a:r>
          </a:p>
          <a:p>
            <a:r>
              <a:rPr lang="en-CA" dirty="0"/>
              <a:t>// returns 3.0, which is the arithmetic mean of these five numbers </a:t>
            </a:r>
          </a:p>
          <a:p>
            <a:endParaRPr lang="en-CA" dirty="0"/>
          </a:p>
          <a:p>
            <a:r>
              <a:rPr lang="en-CA" dirty="0" err="1"/>
              <a:t>arithmeticMean</a:t>
            </a:r>
            <a:r>
              <a:rPr lang="en-CA" dirty="0"/>
              <a:t>(3, 8.25, 18.75) </a:t>
            </a:r>
          </a:p>
          <a:p>
            <a:r>
              <a:rPr lang="en-CA" dirty="0"/>
              <a:t>// returns 10.0, which is the arithmetic mean of these three numbers</a:t>
            </a:r>
          </a:p>
        </p:txBody>
      </p:sp>
    </p:spTree>
    <p:extLst>
      <p:ext uri="{BB962C8B-B14F-4D97-AF65-F5344CB8AC3E}">
        <p14:creationId xmlns:p14="http://schemas.microsoft.com/office/powerpoint/2010/main" val="2504756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9E748-57AD-1A4F-BCE6-B0C4A73EAF2D}"/>
              </a:ext>
            </a:extLst>
          </p:cNvPr>
          <p:cNvSpPr>
            <a:spLocks noGrp="1"/>
          </p:cNvSpPr>
          <p:nvPr>
            <p:ph type="title"/>
          </p:nvPr>
        </p:nvSpPr>
        <p:spPr/>
        <p:txBody>
          <a:bodyPr/>
          <a:lstStyle/>
          <a:p>
            <a:r>
              <a:rPr lang="en-US" dirty="0"/>
              <a:t>In-out params</a:t>
            </a:r>
          </a:p>
        </p:txBody>
      </p:sp>
      <p:sp>
        <p:nvSpPr>
          <p:cNvPr id="3" name="Content Placeholder 2">
            <a:extLst>
              <a:ext uri="{FF2B5EF4-FFF2-40B4-BE49-F238E27FC236}">
                <a16:creationId xmlns:a16="http://schemas.microsoft.com/office/drawing/2014/main" id="{8D01C879-B7E4-9943-909E-3AE5B3ACBE51}"/>
              </a:ext>
            </a:extLst>
          </p:cNvPr>
          <p:cNvSpPr>
            <a:spLocks noGrp="1"/>
          </p:cNvSpPr>
          <p:nvPr>
            <p:ph idx="1"/>
          </p:nvPr>
        </p:nvSpPr>
        <p:spPr>
          <a:xfrm>
            <a:off x="838200" y="1463040"/>
            <a:ext cx="10515600" cy="4713923"/>
          </a:xfrm>
        </p:spPr>
        <p:txBody>
          <a:bodyPr>
            <a:normAutofit fontScale="92500" lnSpcReduction="20000"/>
          </a:bodyPr>
          <a:lstStyle/>
          <a:p>
            <a:r>
              <a:rPr lang="en-CA" dirty="0"/>
              <a:t>Function parameters are constants by default. Trying to change the value of a function parameter from within the body of that function results in a compile-time error. This means that you can’t change the value of a parameter by mistake. </a:t>
            </a:r>
          </a:p>
          <a:p>
            <a:r>
              <a:rPr lang="en-CA" dirty="0"/>
              <a:t>If you want a function to modify a parameter’s value, and you want those changes to persist after the function call has ended, define that parameter as an </a:t>
            </a:r>
            <a:r>
              <a:rPr lang="en-CA" i="1" dirty="0"/>
              <a:t>in-out parameter</a:t>
            </a:r>
            <a:r>
              <a:rPr lang="en-CA" dirty="0"/>
              <a:t> instead.</a:t>
            </a:r>
          </a:p>
          <a:p>
            <a:r>
              <a:rPr lang="en-CA" dirty="0"/>
              <a:t>You can only pass a variable as the argument for an in-out parameter. You cannot pass a constant or a literal value as the argument, because constants and literals cannot be modified. You place an ampersand (</a:t>
            </a:r>
            <a:r>
              <a:rPr lang="en-CA" dirty="0">
                <a:effectLst/>
              </a:rPr>
              <a:t>&amp;</a:t>
            </a:r>
            <a:r>
              <a:rPr lang="en-CA" dirty="0"/>
              <a:t>) directly before a variable’s name when you pass it as an argument to an in-out parameter, to indicate that it can be modified by the function.</a:t>
            </a:r>
          </a:p>
          <a:p>
            <a:r>
              <a:rPr lang="en-CA" dirty="0"/>
              <a:t>In-out parameters cannot have default values, and variadic parameters cannot be marked as </a:t>
            </a:r>
            <a:r>
              <a:rPr lang="en-CA" dirty="0" err="1">
                <a:effectLst/>
              </a:rPr>
              <a:t>inout</a:t>
            </a:r>
            <a:r>
              <a:rPr lang="en-CA" dirty="0"/>
              <a:t>.</a:t>
            </a:r>
            <a:endParaRPr lang="en-US" dirty="0"/>
          </a:p>
        </p:txBody>
      </p:sp>
    </p:spTree>
    <p:extLst>
      <p:ext uri="{BB962C8B-B14F-4D97-AF65-F5344CB8AC3E}">
        <p14:creationId xmlns:p14="http://schemas.microsoft.com/office/powerpoint/2010/main" val="1139719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EDAEA-B383-DE46-9E0A-30C352477B6A}"/>
              </a:ext>
            </a:extLst>
          </p:cNvPr>
          <p:cNvSpPr>
            <a:spLocks noGrp="1"/>
          </p:cNvSpPr>
          <p:nvPr>
            <p:ph type="title"/>
          </p:nvPr>
        </p:nvSpPr>
        <p:spPr/>
        <p:txBody>
          <a:bodyPr/>
          <a:lstStyle/>
          <a:p>
            <a:r>
              <a:rPr lang="en-US" dirty="0"/>
              <a:t>In-out params</a:t>
            </a:r>
          </a:p>
        </p:txBody>
      </p:sp>
      <p:sp>
        <p:nvSpPr>
          <p:cNvPr id="3" name="Content Placeholder 2">
            <a:extLst>
              <a:ext uri="{FF2B5EF4-FFF2-40B4-BE49-F238E27FC236}">
                <a16:creationId xmlns:a16="http://schemas.microsoft.com/office/drawing/2014/main" id="{7CD38D7C-BA47-1347-8449-C5677E7B493E}"/>
              </a:ext>
            </a:extLst>
          </p:cNvPr>
          <p:cNvSpPr>
            <a:spLocks noGrp="1"/>
          </p:cNvSpPr>
          <p:nvPr>
            <p:ph idx="1"/>
          </p:nvPr>
        </p:nvSpPr>
        <p:spPr/>
        <p:txBody>
          <a:bodyPr/>
          <a:lstStyle/>
          <a:p>
            <a:r>
              <a:rPr lang="en-US" dirty="0"/>
              <a:t>Remember swap from last lab?</a:t>
            </a:r>
          </a:p>
          <a:p>
            <a:endParaRPr lang="en-US" dirty="0"/>
          </a:p>
        </p:txBody>
      </p:sp>
      <p:sp>
        <p:nvSpPr>
          <p:cNvPr id="4" name="Rectangle 3">
            <a:extLst>
              <a:ext uri="{FF2B5EF4-FFF2-40B4-BE49-F238E27FC236}">
                <a16:creationId xmlns:a16="http://schemas.microsoft.com/office/drawing/2014/main" id="{A44335F6-7839-AA4B-B508-67F5292FD9BD}"/>
              </a:ext>
            </a:extLst>
          </p:cNvPr>
          <p:cNvSpPr/>
          <p:nvPr/>
        </p:nvSpPr>
        <p:spPr>
          <a:xfrm>
            <a:off x="838200" y="2957245"/>
            <a:ext cx="10515600" cy="1815882"/>
          </a:xfrm>
          <a:prstGeom prst="rect">
            <a:avLst/>
          </a:prstGeom>
        </p:spPr>
        <p:txBody>
          <a:bodyPr wrap="square">
            <a:spAutoFit/>
          </a:bodyPr>
          <a:lstStyle/>
          <a:p>
            <a:r>
              <a:rPr lang="en-CA" sz="2800" b="0" i="0" dirty="0" err="1">
                <a:solidFill>
                  <a:srgbClr val="AA0D91"/>
                </a:solidFill>
                <a:effectLst/>
                <a:latin typeface="Menlo" panose="020B0609030804020204" pitchFamily="49" charset="0"/>
              </a:rPr>
              <a:t>func</a:t>
            </a:r>
            <a:r>
              <a:rPr lang="en-CA" sz="2800" b="0" i="0" dirty="0">
                <a:solidFill>
                  <a:srgbClr val="333333"/>
                </a:solidFill>
                <a:effectLst/>
                <a:latin typeface="Menlo" panose="020B0609030804020204" pitchFamily="49" charset="0"/>
              </a:rPr>
              <a:t> </a:t>
            </a:r>
            <a:r>
              <a:rPr lang="en-CA" sz="2800" b="0" i="0" dirty="0" err="1">
                <a:solidFill>
                  <a:srgbClr val="3F6E74"/>
                </a:solidFill>
                <a:effectLst/>
                <a:latin typeface="Menlo" panose="020B0609030804020204" pitchFamily="49" charset="0"/>
              </a:rPr>
              <a:t>swapTwoInts</a:t>
            </a:r>
            <a:r>
              <a:rPr lang="en-CA" sz="2800" b="0" i="0" dirty="0">
                <a:solidFill>
                  <a:srgbClr val="333333"/>
                </a:solidFill>
                <a:effectLst/>
                <a:latin typeface="Menlo" panose="020B0609030804020204" pitchFamily="49" charset="0"/>
              </a:rPr>
              <a:t>(</a:t>
            </a:r>
            <a:r>
              <a:rPr lang="en-CA" sz="2800" b="0" i="0" dirty="0">
                <a:solidFill>
                  <a:srgbClr val="AA0D91"/>
                </a:solidFill>
                <a:effectLst/>
                <a:latin typeface="Menlo" panose="020B0609030804020204" pitchFamily="49" charset="0"/>
              </a:rPr>
              <a:t>_</a:t>
            </a:r>
            <a:r>
              <a:rPr lang="en-CA" sz="2800" b="0" i="0" dirty="0">
                <a:solidFill>
                  <a:srgbClr val="333333"/>
                </a:solidFill>
                <a:effectLst/>
                <a:latin typeface="Menlo" panose="020B0609030804020204" pitchFamily="49" charset="0"/>
              </a:rPr>
              <a:t> </a:t>
            </a:r>
            <a:r>
              <a:rPr lang="en-CA" sz="2800" b="0" i="0" dirty="0">
                <a:solidFill>
                  <a:srgbClr val="3F6E74"/>
                </a:solidFill>
                <a:effectLst/>
                <a:latin typeface="Menlo" panose="020B0609030804020204" pitchFamily="49" charset="0"/>
              </a:rPr>
              <a:t>a</a:t>
            </a:r>
            <a:r>
              <a:rPr lang="en-CA" sz="2800" b="0" i="0" dirty="0">
                <a:solidFill>
                  <a:srgbClr val="333333"/>
                </a:solidFill>
                <a:effectLst/>
                <a:latin typeface="Menlo" panose="020B0609030804020204" pitchFamily="49" charset="0"/>
              </a:rPr>
              <a:t>: </a:t>
            </a:r>
            <a:r>
              <a:rPr lang="en-CA" sz="2800" b="0" i="0" dirty="0" err="1">
                <a:solidFill>
                  <a:srgbClr val="AA0D91"/>
                </a:solidFill>
                <a:effectLst/>
                <a:latin typeface="Menlo" panose="020B0609030804020204" pitchFamily="49" charset="0"/>
              </a:rPr>
              <a:t>inout</a:t>
            </a:r>
            <a:r>
              <a:rPr lang="en-CA" sz="2800" b="0" i="0" dirty="0">
                <a:solidFill>
                  <a:srgbClr val="333333"/>
                </a:solidFill>
                <a:effectLst/>
                <a:latin typeface="Menlo" panose="020B0609030804020204" pitchFamily="49" charset="0"/>
              </a:rPr>
              <a:t> </a:t>
            </a:r>
            <a:r>
              <a:rPr lang="en-CA" sz="2800" b="0" i="0" dirty="0">
                <a:solidFill>
                  <a:srgbClr val="5C2699"/>
                </a:solidFill>
                <a:effectLst/>
                <a:latin typeface="Menlo" panose="020B0609030804020204" pitchFamily="49" charset="0"/>
              </a:rPr>
              <a:t>Int</a:t>
            </a:r>
            <a:r>
              <a:rPr lang="en-CA" sz="2800" b="0" i="0" dirty="0">
                <a:solidFill>
                  <a:srgbClr val="333333"/>
                </a:solidFill>
                <a:effectLst/>
                <a:latin typeface="Menlo" panose="020B0609030804020204" pitchFamily="49" charset="0"/>
              </a:rPr>
              <a:t>, </a:t>
            </a:r>
            <a:r>
              <a:rPr lang="en-CA" sz="2800" b="0" i="0" dirty="0">
                <a:solidFill>
                  <a:srgbClr val="AA0D91"/>
                </a:solidFill>
                <a:effectLst/>
                <a:latin typeface="Menlo" panose="020B0609030804020204" pitchFamily="49" charset="0"/>
              </a:rPr>
              <a:t>_</a:t>
            </a:r>
            <a:r>
              <a:rPr lang="en-CA" sz="2800" b="0" i="0" dirty="0">
                <a:solidFill>
                  <a:srgbClr val="333333"/>
                </a:solidFill>
                <a:effectLst/>
                <a:latin typeface="Menlo" panose="020B0609030804020204" pitchFamily="49" charset="0"/>
              </a:rPr>
              <a:t> </a:t>
            </a:r>
            <a:r>
              <a:rPr lang="en-CA" sz="2800" b="0" i="0" dirty="0">
                <a:solidFill>
                  <a:srgbClr val="3F6E74"/>
                </a:solidFill>
                <a:effectLst/>
                <a:latin typeface="Menlo" panose="020B0609030804020204" pitchFamily="49" charset="0"/>
              </a:rPr>
              <a:t>b</a:t>
            </a:r>
            <a:r>
              <a:rPr lang="en-CA" sz="2800" b="0" i="0" dirty="0">
                <a:solidFill>
                  <a:srgbClr val="333333"/>
                </a:solidFill>
                <a:effectLst/>
                <a:latin typeface="Menlo" panose="020B0609030804020204" pitchFamily="49" charset="0"/>
              </a:rPr>
              <a:t>: </a:t>
            </a:r>
            <a:r>
              <a:rPr lang="en-CA" sz="2800" b="0" i="0" dirty="0" err="1">
                <a:solidFill>
                  <a:srgbClr val="AA0D91"/>
                </a:solidFill>
                <a:effectLst/>
                <a:latin typeface="Menlo" panose="020B0609030804020204" pitchFamily="49" charset="0"/>
              </a:rPr>
              <a:t>inout</a:t>
            </a:r>
            <a:r>
              <a:rPr lang="en-CA" sz="2800" b="0" i="0" dirty="0">
                <a:solidFill>
                  <a:srgbClr val="333333"/>
                </a:solidFill>
                <a:effectLst/>
                <a:latin typeface="Menlo" panose="020B0609030804020204" pitchFamily="49" charset="0"/>
              </a:rPr>
              <a:t> </a:t>
            </a:r>
            <a:r>
              <a:rPr lang="en-CA" sz="2800" b="0" i="0" dirty="0">
                <a:solidFill>
                  <a:srgbClr val="5C2699"/>
                </a:solidFill>
                <a:effectLst/>
                <a:latin typeface="Menlo" panose="020B0609030804020204" pitchFamily="49" charset="0"/>
              </a:rPr>
              <a:t>Int</a:t>
            </a:r>
            <a:r>
              <a:rPr lang="en-CA" sz="2800" b="0" i="0" dirty="0">
                <a:solidFill>
                  <a:srgbClr val="333333"/>
                </a:solidFill>
                <a:effectLst/>
                <a:latin typeface="Menlo" panose="020B0609030804020204" pitchFamily="49" charset="0"/>
              </a:rPr>
              <a:t>) {</a:t>
            </a:r>
          </a:p>
          <a:p>
            <a:r>
              <a:rPr lang="en-CA" sz="2800" dirty="0">
                <a:solidFill>
                  <a:srgbClr val="333333"/>
                </a:solidFill>
                <a:latin typeface="Menlo" panose="020B0609030804020204" pitchFamily="49" charset="0"/>
              </a:rPr>
              <a:t>	(a, b) = (b, a)</a:t>
            </a:r>
            <a:endParaRPr lang="en-CA" sz="2800" b="0" i="0" dirty="0">
              <a:solidFill>
                <a:srgbClr val="333333"/>
              </a:solidFill>
              <a:effectLst/>
              <a:latin typeface="Menlo" panose="020B0609030804020204" pitchFamily="49" charset="0"/>
            </a:endParaRPr>
          </a:p>
          <a:p>
            <a:r>
              <a:rPr lang="en-CA" sz="2800" b="0" i="0" dirty="0">
                <a:solidFill>
                  <a:srgbClr val="333333"/>
                </a:solidFill>
                <a:effectLst/>
                <a:latin typeface="Menlo" panose="020B0609030804020204" pitchFamily="49" charset="0"/>
              </a:rPr>
              <a:t>}</a:t>
            </a:r>
            <a:endParaRPr lang="en-US" sz="2800" dirty="0"/>
          </a:p>
        </p:txBody>
      </p:sp>
    </p:spTree>
    <p:extLst>
      <p:ext uri="{BB962C8B-B14F-4D97-AF65-F5344CB8AC3E}">
        <p14:creationId xmlns:p14="http://schemas.microsoft.com/office/powerpoint/2010/main" val="1182120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2C898-E340-844E-BB40-AC5082A73487}"/>
              </a:ext>
            </a:extLst>
          </p:cNvPr>
          <p:cNvSpPr>
            <a:spLocks noGrp="1"/>
          </p:cNvSpPr>
          <p:nvPr>
            <p:ph type="title"/>
          </p:nvPr>
        </p:nvSpPr>
        <p:spPr/>
        <p:txBody>
          <a:bodyPr/>
          <a:lstStyle/>
          <a:p>
            <a:r>
              <a:rPr lang="en-US" dirty="0"/>
              <a:t>Function type</a:t>
            </a:r>
          </a:p>
        </p:txBody>
      </p:sp>
      <p:sp>
        <p:nvSpPr>
          <p:cNvPr id="3" name="Content Placeholder 2">
            <a:extLst>
              <a:ext uri="{FF2B5EF4-FFF2-40B4-BE49-F238E27FC236}">
                <a16:creationId xmlns:a16="http://schemas.microsoft.com/office/drawing/2014/main" id="{45A0F2EE-51A3-9848-98BB-8F2C3F37D95B}"/>
              </a:ext>
            </a:extLst>
          </p:cNvPr>
          <p:cNvSpPr>
            <a:spLocks noGrp="1"/>
          </p:cNvSpPr>
          <p:nvPr>
            <p:ph idx="1"/>
          </p:nvPr>
        </p:nvSpPr>
        <p:spPr/>
        <p:txBody>
          <a:bodyPr/>
          <a:lstStyle/>
          <a:p>
            <a:r>
              <a:rPr lang="en-CA" dirty="0"/>
              <a:t>Every function has a specific </a:t>
            </a:r>
            <a:r>
              <a:rPr lang="en-CA" i="1" dirty="0"/>
              <a:t>function type</a:t>
            </a:r>
            <a:r>
              <a:rPr lang="en-CA" dirty="0"/>
              <a:t>, made up of the parameter types and the return type of the function.</a:t>
            </a:r>
          </a:p>
          <a:p>
            <a:endParaRPr lang="en-CA" dirty="0"/>
          </a:p>
          <a:p>
            <a:r>
              <a:rPr lang="en-CA" dirty="0">
                <a:effectLst/>
              </a:rPr>
              <a:t>Both functions have the same type: (Int,</a:t>
            </a:r>
            <a:r>
              <a:rPr lang="en-CA" dirty="0"/>
              <a:t> </a:t>
            </a:r>
            <a:r>
              <a:rPr lang="en-CA" dirty="0">
                <a:effectLst/>
              </a:rPr>
              <a:t>Int)</a:t>
            </a:r>
            <a:r>
              <a:rPr lang="en-CA" dirty="0"/>
              <a:t> </a:t>
            </a:r>
            <a:r>
              <a:rPr lang="en-CA" dirty="0">
                <a:effectLst/>
              </a:rPr>
              <a:t>-&gt;</a:t>
            </a:r>
            <a:r>
              <a:rPr lang="en-CA" dirty="0"/>
              <a:t> </a:t>
            </a:r>
            <a:r>
              <a:rPr lang="en-CA" dirty="0">
                <a:effectLst/>
              </a:rPr>
              <a:t>Int</a:t>
            </a:r>
            <a:endParaRPr lang="en-US" dirty="0"/>
          </a:p>
        </p:txBody>
      </p:sp>
      <p:sp>
        <p:nvSpPr>
          <p:cNvPr id="4" name="Rectangle 3">
            <a:extLst>
              <a:ext uri="{FF2B5EF4-FFF2-40B4-BE49-F238E27FC236}">
                <a16:creationId xmlns:a16="http://schemas.microsoft.com/office/drawing/2014/main" id="{510E3D39-7540-E143-AE33-C6C1C1055E07}"/>
              </a:ext>
            </a:extLst>
          </p:cNvPr>
          <p:cNvSpPr/>
          <p:nvPr/>
        </p:nvSpPr>
        <p:spPr>
          <a:xfrm>
            <a:off x="2350770" y="4178479"/>
            <a:ext cx="7490460" cy="1754326"/>
          </a:xfrm>
          <a:prstGeom prst="rect">
            <a:avLst/>
          </a:prstGeom>
        </p:spPr>
        <p:txBody>
          <a:bodyPr wrap="square">
            <a:spAutoFit/>
          </a:bodyPr>
          <a:lstStyle/>
          <a:p>
            <a:r>
              <a:rPr lang="en-CA" b="0" i="0" dirty="0" err="1">
                <a:solidFill>
                  <a:srgbClr val="AA0D91"/>
                </a:solidFill>
                <a:effectLst/>
                <a:latin typeface="Menlo" panose="020B0609030804020204" pitchFamily="49" charset="0"/>
              </a:rPr>
              <a:t>func</a:t>
            </a:r>
            <a:r>
              <a:rPr lang="en-CA" b="0" i="0" dirty="0">
                <a:solidFill>
                  <a:srgbClr val="333333"/>
                </a:solidFill>
                <a:effectLst/>
                <a:latin typeface="Menlo" panose="020B0609030804020204" pitchFamily="49" charset="0"/>
              </a:rPr>
              <a:t> </a:t>
            </a:r>
            <a:r>
              <a:rPr lang="en-CA" b="0" i="0" dirty="0" err="1">
                <a:solidFill>
                  <a:srgbClr val="3F6E74"/>
                </a:solidFill>
                <a:effectLst/>
                <a:latin typeface="Menlo" panose="020B0609030804020204" pitchFamily="49" charset="0"/>
              </a:rPr>
              <a:t>addTwoInts</a:t>
            </a:r>
            <a:r>
              <a:rPr lang="en-CA" b="0" i="0" dirty="0">
                <a:solidFill>
                  <a:srgbClr val="333333"/>
                </a:solidFill>
                <a:effectLst/>
                <a:latin typeface="Menlo" panose="020B0609030804020204" pitchFamily="49" charset="0"/>
              </a:rPr>
              <a:t>(</a:t>
            </a:r>
            <a:r>
              <a:rPr lang="en-CA" b="0" i="0" dirty="0">
                <a:solidFill>
                  <a:srgbClr val="AA0D91"/>
                </a:solidFill>
                <a:effectLst/>
                <a:latin typeface="Menlo" panose="020B0609030804020204" pitchFamily="49" charset="0"/>
              </a:rPr>
              <a:t>_</a:t>
            </a:r>
            <a:r>
              <a:rPr lang="en-CA" b="0" i="0" dirty="0">
                <a:solidFill>
                  <a:srgbClr val="333333"/>
                </a:solidFill>
                <a:effectLst/>
                <a:latin typeface="Menlo" panose="020B0609030804020204" pitchFamily="49" charset="0"/>
              </a:rPr>
              <a:t> </a:t>
            </a:r>
            <a:r>
              <a:rPr lang="en-CA" b="0" i="0" dirty="0">
                <a:solidFill>
                  <a:srgbClr val="3F6E74"/>
                </a:solidFill>
                <a:effectLst/>
                <a:latin typeface="Menlo" panose="020B0609030804020204" pitchFamily="49" charset="0"/>
              </a:rPr>
              <a:t>a</a:t>
            </a:r>
            <a:r>
              <a:rPr lang="en-CA" b="0" i="0" dirty="0">
                <a:solidFill>
                  <a:srgbClr val="333333"/>
                </a:solidFill>
                <a:effectLst/>
                <a:latin typeface="Menlo" panose="020B0609030804020204" pitchFamily="49" charset="0"/>
              </a:rPr>
              <a:t>: </a:t>
            </a:r>
            <a:r>
              <a:rPr lang="en-CA" b="0" i="0" dirty="0">
                <a:solidFill>
                  <a:srgbClr val="5C2699"/>
                </a:solidFill>
                <a:effectLst/>
                <a:latin typeface="Menlo" panose="020B0609030804020204" pitchFamily="49" charset="0"/>
              </a:rPr>
              <a:t>Int</a:t>
            </a:r>
            <a:r>
              <a:rPr lang="en-CA" b="0" i="0" dirty="0">
                <a:solidFill>
                  <a:srgbClr val="333333"/>
                </a:solidFill>
                <a:effectLst/>
                <a:latin typeface="Menlo" panose="020B0609030804020204" pitchFamily="49" charset="0"/>
              </a:rPr>
              <a:t>, </a:t>
            </a:r>
            <a:r>
              <a:rPr lang="en-CA" b="0" i="0" dirty="0">
                <a:solidFill>
                  <a:srgbClr val="AA0D91"/>
                </a:solidFill>
                <a:effectLst/>
                <a:latin typeface="Menlo" panose="020B0609030804020204" pitchFamily="49" charset="0"/>
              </a:rPr>
              <a:t>_</a:t>
            </a:r>
            <a:r>
              <a:rPr lang="en-CA" b="0" i="0" dirty="0">
                <a:solidFill>
                  <a:srgbClr val="333333"/>
                </a:solidFill>
                <a:effectLst/>
                <a:latin typeface="Menlo" panose="020B0609030804020204" pitchFamily="49" charset="0"/>
              </a:rPr>
              <a:t> </a:t>
            </a:r>
            <a:r>
              <a:rPr lang="en-CA" b="0" i="0" dirty="0">
                <a:solidFill>
                  <a:srgbClr val="3F6E74"/>
                </a:solidFill>
                <a:effectLst/>
                <a:latin typeface="Menlo" panose="020B0609030804020204" pitchFamily="49" charset="0"/>
              </a:rPr>
              <a:t>b</a:t>
            </a:r>
            <a:r>
              <a:rPr lang="en-CA" b="0" i="0" dirty="0">
                <a:solidFill>
                  <a:srgbClr val="333333"/>
                </a:solidFill>
                <a:effectLst/>
                <a:latin typeface="Menlo" panose="020B0609030804020204" pitchFamily="49" charset="0"/>
              </a:rPr>
              <a:t>: </a:t>
            </a:r>
            <a:r>
              <a:rPr lang="en-CA" b="0" i="0" dirty="0">
                <a:solidFill>
                  <a:srgbClr val="5C2699"/>
                </a:solidFill>
                <a:effectLst/>
                <a:latin typeface="Menlo" panose="020B0609030804020204" pitchFamily="49" charset="0"/>
              </a:rPr>
              <a:t>Int</a:t>
            </a:r>
            <a:r>
              <a:rPr lang="en-CA" b="0" i="0" dirty="0">
                <a:solidFill>
                  <a:srgbClr val="333333"/>
                </a:solidFill>
                <a:effectLst/>
                <a:latin typeface="Menlo" panose="020B0609030804020204" pitchFamily="49" charset="0"/>
              </a:rPr>
              <a:t>) -&gt; </a:t>
            </a:r>
            <a:r>
              <a:rPr lang="en-CA" b="0" i="0" dirty="0">
                <a:solidFill>
                  <a:srgbClr val="5C2699"/>
                </a:solidFill>
                <a:effectLst/>
                <a:latin typeface="Menlo" panose="020B0609030804020204" pitchFamily="49" charset="0"/>
              </a:rPr>
              <a:t>Int</a:t>
            </a:r>
            <a:r>
              <a:rPr lang="en-CA" b="0" i="0" dirty="0">
                <a:solidFill>
                  <a:srgbClr val="333333"/>
                </a:solidFill>
                <a:effectLst/>
                <a:latin typeface="Menlo" panose="020B0609030804020204" pitchFamily="49" charset="0"/>
              </a:rPr>
              <a:t> { </a:t>
            </a:r>
          </a:p>
          <a:p>
            <a:r>
              <a:rPr lang="en-CA" b="0" i="0" dirty="0">
                <a:solidFill>
                  <a:srgbClr val="AA0D91"/>
                </a:solidFill>
                <a:effectLst/>
                <a:latin typeface="Menlo" panose="020B0609030804020204" pitchFamily="49" charset="0"/>
              </a:rPr>
              <a:t>	return</a:t>
            </a:r>
            <a:r>
              <a:rPr lang="en-CA" b="0" i="0" dirty="0">
                <a:solidFill>
                  <a:srgbClr val="333333"/>
                </a:solidFill>
                <a:effectLst/>
                <a:latin typeface="Menlo" panose="020B0609030804020204" pitchFamily="49" charset="0"/>
              </a:rPr>
              <a:t> </a:t>
            </a:r>
            <a:r>
              <a:rPr lang="en-CA" b="0" i="0" dirty="0">
                <a:solidFill>
                  <a:srgbClr val="3F6E74"/>
                </a:solidFill>
                <a:effectLst/>
                <a:latin typeface="Menlo" panose="020B0609030804020204" pitchFamily="49" charset="0"/>
              </a:rPr>
              <a:t>a</a:t>
            </a:r>
            <a:r>
              <a:rPr lang="en-CA" b="0" i="0" dirty="0">
                <a:solidFill>
                  <a:srgbClr val="333333"/>
                </a:solidFill>
                <a:effectLst/>
                <a:latin typeface="Menlo" panose="020B0609030804020204" pitchFamily="49" charset="0"/>
              </a:rPr>
              <a:t> + </a:t>
            </a:r>
            <a:r>
              <a:rPr lang="en-CA" b="0" i="0" dirty="0">
                <a:solidFill>
                  <a:srgbClr val="3F6E74"/>
                </a:solidFill>
                <a:effectLst/>
                <a:latin typeface="Menlo" panose="020B0609030804020204" pitchFamily="49" charset="0"/>
              </a:rPr>
              <a:t>b</a:t>
            </a:r>
            <a:r>
              <a:rPr lang="en-CA" b="0" i="0" dirty="0">
                <a:solidFill>
                  <a:srgbClr val="333333"/>
                </a:solidFill>
                <a:effectLst/>
                <a:latin typeface="Menlo" panose="020B0609030804020204" pitchFamily="49" charset="0"/>
              </a:rPr>
              <a:t> </a:t>
            </a:r>
          </a:p>
          <a:p>
            <a:r>
              <a:rPr lang="en-CA" b="0" i="0" dirty="0">
                <a:solidFill>
                  <a:srgbClr val="333333"/>
                </a:solidFill>
                <a:effectLst/>
                <a:latin typeface="Menlo" panose="020B0609030804020204" pitchFamily="49" charset="0"/>
              </a:rPr>
              <a:t>} </a:t>
            </a:r>
          </a:p>
          <a:p>
            <a:r>
              <a:rPr lang="en-CA" b="0" i="0" dirty="0" err="1">
                <a:solidFill>
                  <a:srgbClr val="AA0D91"/>
                </a:solidFill>
                <a:effectLst/>
                <a:latin typeface="Menlo" panose="020B0609030804020204" pitchFamily="49" charset="0"/>
              </a:rPr>
              <a:t>func</a:t>
            </a:r>
            <a:r>
              <a:rPr lang="en-CA" b="0" i="0" dirty="0">
                <a:solidFill>
                  <a:srgbClr val="333333"/>
                </a:solidFill>
                <a:effectLst/>
                <a:latin typeface="Menlo" panose="020B0609030804020204" pitchFamily="49" charset="0"/>
              </a:rPr>
              <a:t> </a:t>
            </a:r>
            <a:r>
              <a:rPr lang="en-CA" b="0" i="0" dirty="0" err="1">
                <a:solidFill>
                  <a:srgbClr val="3F6E74"/>
                </a:solidFill>
                <a:effectLst/>
                <a:latin typeface="Menlo" panose="020B0609030804020204" pitchFamily="49" charset="0"/>
              </a:rPr>
              <a:t>multiplyTwoInts</a:t>
            </a:r>
            <a:r>
              <a:rPr lang="en-CA" b="0" i="0" dirty="0">
                <a:solidFill>
                  <a:srgbClr val="333333"/>
                </a:solidFill>
                <a:effectLst/>
                <a:latin typeface="Menlo" panose="020B0609030804020204" pitchFamily="49" charset="0"/>
              </a:rPr>
              <a:t>(</a:t>
            </a:r>
            <a:r>
              <a:rPr lang="en-CA" b="0" i="0" dirty="0">
                <a:solidFill>
                  <a:srgbClr val="AA0D91"/>
                </a:solidFill>
                <a:effectLst/>
                <a:latin typeface="Menlo" panose="020B0609030804020204" pitchFamily="49" charset="0"/>
              </a:rPr>
              <a:t>_</a:t>
            </a:r>
            <a:r>
              <a:rPr lang="en-CA" b="0" i="0" dirty="0">
                <a:solidFill>
                  <a:srgbClr val="333333"/>
                </a:solidFill>
                <a:effectLst/>
                <a:latin typeface="Menlo" panose="020B0609030804020204" pitchFamily="49" charset="0"/>
              </a:rPr>
              <a:t> </a:t>
            </a:r>
            <a:r>
              <a:rPr lang="en-CA" b="0" i="0" dirty="0">
                <a:solidFill>
                  <a:srgbClr val="3F6E74"/>
                </a:solidFill>
                <a:effectLst/>
                <a:latin typeface="Menlo" panose="020B0609030804020204" pitchFamily="49" charset="0"/>
              </a:rPr>
              <a:t>a</a:t>
            </a:r>
            <a:r>
              <a:rPr lang="en-CA" b="0" i="0" dirty="0">
                <a:solidFill>
                  <a:srgbClr val="333333"/>
                </a:solidFill>
                <a:effectLst/>
                <a:latin typeface="Menlo" panose="020B0609030804020204" pitchFamily="49" charset="0"/>
              </a:rPr>
              <a:t>: </a:t>
            </a:r>
            <a:r>
              <a:rPr lang="en-CA" b="0" i="0" dirty="0">
                <a:solidFill>
                  <a:srgbClr val="5C2699"/>
                </a:solidFill>
                <a:effectLst/>
                <a:latin typeface="Menlo" panose="020B0609030804020204" pitchFamily="49" charset="0"/>
              </a:rPr>
              <a:t>Int</a:t>
            </a:r>
            <a:r>
              <a:rPr lang="en-CA" b="0" i="0" dirty="0">
                <a:solidFill>
                  <a:srgbClr val="333333"/>
                </a:solidFill>
                <a:effectLst/>
                <a:latin typeface="Menlo" panose="020B0609030804020204" pitchFamily="49" charset="0"/>
              </a:rPr>
              <a:t>, </a:t>
            </a:r>
            <a:r>
              <a:rPr lang="en-CA" b="0" i="0" dirty="0">
                <a:solidFill>
                  <a:srgbClr val="AA0D91"/>
                </a:solidFill>
                <a:effectLst/>
                <a:latin typeface="Menlo" panose="020B0609030804020204" pitchFamily="49" charset="0"/>
              </a:rPr>
              <a:t>_</a:t>
            </a:r>
            <a:r>
              <a:rPr lang="en-CA" b="0" i="0" dirty="0">
                <a:solidFill>
                  <a:srgbClr val="333333"/>
                </a:solidFill>
                <a:effectLst/>
                <a:latin typeface="Menlo" panose="020B0609030804020204" pitchFamily="49" charset="0"/>
              </a:rPr>
              <a:t> </a:t>
            </a:r>
            <a:r>
              <a:rPr lang="en-CA" b="0" i="0" dirty="0">
                <a:solidFill>
                  <a:srgbClr val="3F6E74"/>
                </a:solidFill>
                <a:effectLst/>
                <a:latin typeface="Menlo" panose="020B0609030804020204" pitchFamily="49" charset="0"/>
              </a:rPr>
              <a:t>b</a:t>
            </a:r>
            <a:r>
              <a:rPr lang="en-CA" b="0" i="0" dirty="0">
                <a:solidFill>
                  <a:srgbClr val="333333"/>
                </a:solidFill>
                <a:effectLst/>
                <a:latin typeface="Menlo" panose="020B0609030804020204" pitchFamily="49" charset="0"/>
              </a:rPr>
              <a:t>: </a:t>
            </a:r>
            <a:r>
              <a:rPr lang="en-CA" b="0" i="0" dirty="0">
                <a:solidFill>
                  <a:srgbClr val="5C2699"/>
                </a:solidFill>
                <a:effectLst/>
                <a:latin typeface="Menlo" panose="020B0609030804020204" pitchFamily="49" charset="0"/>
              </a:rPr>
              <a:t>Int</a:t>
            </a:r>
            <a:r>
              <a:rPr lang="en-CA" b="0" i="0" dirty="0">
                <a:solidFill>
                  <a:srgbClr val="333333"/>
                </a:solidFill>
                <a:effectLst/>
                <a:latin typeface="Menlo" panose="020B0609030804020204" pitchFamily="49" charset="0"/>
              </a:rPr>
              <a:t>) -&gt; </a:t>
            </a:r>
            <a:r>
              <a:rPr lang="en-CA" b="0" i="0" dirty="0">
                <a:solidFill>
                  <a:srgbClr val="5C2699"/>
                </a:solidFill>
                <a:effectLst/>
                <a:latin typeface="Menlo" panose="020B0609030804020204" pitchFamily="49" charset="0"/>
              </a:rPr>
              <a:t>Int</a:t>
            </a:r>
            <a:r>
              <a:rPr lang="en-CA" b="0" i="0" dirty="0">
                <a:solidFill>
                  <a:srgbClr val="333333"/>
                </a:solidFill>
                <a:effectLst/>
                <a:latin typeface="Menlo" panose="020B0609030804020204" pitchFamily="49" charset="0"/>
              </a:rPr>
              <a:t> { </a:t>
            </a:r>
          </a:p>
          <a:p>
            <a:r>
              <a:rPr lang="en-CA" b="0" i="0" dirty="0">
                <a:solidFill>
                  <a:srgbClr val="AA0D91"/>
                </a:solidFill>
                <a:effectLst/>
                <a:latin typeface="Menlo" panose="020B0609030804020204" pitchFamily="49" charset="0"/>
              </a:rPr>
              <a:t>	return</a:t>
            </a:r>
            <a:r>
              <a:rPr lang="en-CA" b="0" i="0" dirty="0">
                <a:solidFill>
                  <a:srgbClr val="333333"/>
                </a:solidFill>
                <a:effectLst/>
                <a:latin typeface="Menlo" panose="020B0609030804020204" pitchFamily="49" charset="0"/>
              </a:rPr>
              <a:t> </a:t>
            </a:r>
            <a:r>
              <a:rPr lang="en-CA" b="0" i="0" dirty="0">
                <a:solidFill>
                  <a:srgbClr val="3F6E74"/>
                </a:solidFill>
                <a:effectLst/>
                <a:latin typeface="Menlo" panose="020B0609030804020204" pitchFamily="49" charset="0"/>
              </a:rPr>
              <a:t>a</a:t>
            </a:r>
            <a:r>
              <a:rPr lang="en-CA" b="0" i="0" dirty="0">
                <a:solidFill>
                  <a:srgbClr val="333333"/>
                </a:solidFill>
                <a:effectLst/>
                <a:latin typeface="Menlo" panose="020B0609030804020204" pitchFamily="49" charset="0"/>
              </a:rPr>
              <a:t> * </a:t>
            </a:r>
            <a:r>
              <a:rPr lang="en-CA" b="0" i="0" dirty="0">
                <a:solidFill>
                  <a:srgbClr val="3F6E74"/>
                </a:solidFill>
                <a:effectLst/>
                <a:latin typeface="Menlo" panose="020B0609030804020204" pitchFamily="49" charset="0"/>
              </a:rPr>
              <a:t>b</a:t>
            </a:r>
            <a:r>
              <a:rPr lang="en-CA" b="0" i="0" dirty="0">
                <a:solidFill>
                  <a:srgbClr val="333333"/>
                </a:solidFill>
                <a:effectLst/>
                <a:latin typeface="Menlo" panose="020B0609030804020204" pitchFamily="49" charset="0"/>
              </a:rPr>
              <a:t> </a:t>
            </a:r>
          </a:p>
          <a:p>
            <a:r>
              <a:rPr lang="en-CA" b="0" i="0" dirty="0">
                <a:solidFill>
                  <a:srgbClr val="333333"/>
                </a:solidFill>
                <a:effectLst/>
                <a:latin typeface="Menlo" panose="020B0609030804020204" pitchFamily="49" charset="0"/>
              </a:rPr>
              <a:t>}</a:t>
            </a:r>
          </a:p>
        </p:txBody>
      </p:sp>
    </p:spTree>
    <p:extLst>
      <p:ext uri="{BB962C8B-B14F-4D97-AF65-F5344CB8AC3E}">
        <p14:creationId xmlns:p14="http://schemas.microsoft.com/office/powerpoint/2010/main" val="3678887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35F8D-A9C3-4E46-949D-F0C5B29754E4}"/>
              </a:ext>
            </a:extLst>
          </p:cNvPr>
          <p:cNvSpPr>
            <a:spLocks noGrp="1"/>
          </p:cNvSpPr>
          <p:nvPr>
            <p:ph type="title"/>
          </p:nvPr>
        </p:nvSpPr>
        <p:spPr/>
        <p:txBody>
          <a:bodyPr/>
          <a:lstStyle/>
          <a:p>
            <a:r>
              <a:rPr lang="en-US" dirty="0"/>
              <a:t>Nested functions </a:t>
            </a:r>
          </a:p>
        </p:txBody>
      </p:sp>
      <p:sp>
        <p:nvSpPr>
          <p:cNvPr id="3" name="Content Placeholder 2">
            <a:extLst>
              <a:ext uri="{FF2B5EF4-FFF2-40B4-BE49-F238E27FC236}">
                <a16:creationId xmlns:a16="http://schemas.microsoft.com/office/drawing/2014/main" id="{10AB8EB4-8620-C448-820B-13EE8CA205BB}"/>
              </a:ext>
            </a:extLst>
          </p:cNvPr>
          <p:cNvSpPr>
            <a:spLocks noGrp="1"/>
          </p:cNvSpPr>
          <p:nvPr>
            <p:ph idx="1"/>
          </p:nvPr>
        </p:nvSpPr>
        <p:spPr>
          <a:xfrm>
            <a:off x="838200" y="1348740"/>
            <a:ext cx="10515600" cy="4828223"/>
          </a:xfrm>
        </p:spPr>
        <p:txBody>
          <a:bodyPr/>
          <a:lstStyle/>
          <a:p>
            <a:r>
              <a:rPr lang="en-CA" dirty="0"/>
              <a:t>All of the functions you have encountered so far in this chapter have been examples of </a:t>
            </a:r>
            <a:r>
              <a:rPr lang="en-CA" i="1" dirty="0"/>
              <a:t>global functions</a:t>
            </a:r>
            <a:r>
              <a:rPr lang="en-CA" dirty="0"/>
              <a:t>, which are defined at a global scope. You can also define functions inside the bodies of other functions, known as </a:t>
            </a:r>
            <a:r>
              <a:rPr lang="en-CA" i="1" dirty="0"/>
              <a:t>nested functions</a:t>
            </a:r>
            <a:r>
              <a:rPr lang="en-CA" dirty="0"/>
              <a:t>.</a:t>
            </a:r>
          </a:p>
          <a:p>
            <a:r>
              <a:rPr lang="en-CA" dirty="0"/>
              <a:t>Nested functions are hidden from the outside world by default but can still be called and used by their enclosing function. An enclosing function can also return one of its nested functions to allow the nested function to be used in another scope.</a:t>
            </a:r>
          </a:p>
          <a:p>
            <a:endParaRPr lang="en-US" dirty="0"/>
          </a:p>
        </p:txBody>
      </p:sp>
      <p:sp>
        <p:nvSpPr>
          <p:cNvPr id="4" name="Rectangle 3">
            <a:extLst>
              <a:ext uri="{FF2B5EF4-FFF2-40B4-BE49-F238E27FC236}">
                <a16:creationId xmlns:a16="http://schemas.microsoft.com/office/drawing/2014/main" id="{D535AE5A-16AE-9C4F-AA0D-D3B7743C56D6}"/>
              </a:ext>
            </a:extLst>
          </p:cNvPr>
          <p:cNvSpPr/>
          <p:nvPr/>
        </p:nvSpPr>
        <p:spPr>
          <a:xfrm>
            <a:off x="1463040" y="4677219"/>
            <a:ext cx="9265920" cy="1477328"/>
          </a:xfrm>
          <a:prstGeom prst="rect">
            <a:avLst/>
          </a:prstGeom>
        </p:spPr>
        <p:txBody>
          <a:bodyPr wrap="square">
            <a:spAutoFit/>
          </a:bodyPr>
          <a:lstStyle/>
          <a:p>
            <a:r>
              <a:rPr lang="en-CA" b="0" i="0" dirty="0" err="1">
                <a:solidFill>
                  <a:srgbClr val="AA0D91"/>
                </a:solidFill>
                <a:effectLst/>
                <a:latin typeface="Menlo" panose="020B0609030804020204" pitchFamily="49" charset="0"/>
              </a:rPr>
              <a:t>func</a:t>
            </a:r>
            <a:r>
              <a:rPr lang="en-CA" b="0" i="0" dirty="0">
                <a:solidFill>
                  <a:srgbClr val="333333"/>
                </a:solidFill>
                <a:effectLst/>
                <a:latin typeface="Menlo" panose="020B0609030804020204" pitchFamily="49" charset="0"/>
              </a:rPr>
              <a:t> </a:t>
            </a:r>
            <a:r>
              <a:rPr lang="en-CA" b="0" i="0" dirty="0" err="1">
                <a:solidFill>
                  <a:srgbClr val="3F6E74"/>
                </a:solidFill>
                <a:effectLst/>
                <a:latin typeface="Menlo" panose="020B0609030804020204" pitchFamily="49" charset="0"/>
              </a:rPr>
              <a:t>chooseStepFunction</a:t>
            </a:r>
            <a:r>
              <a:rPr lang="en-CA" b="0" i="0" dirty="0">
                <a:solidFill>
                  <a:srgbClr val="333333"/>
                </a:solidFill>
                <a:effectLst/>
                <a:latin typeface="Menlo" panose="020B0609030804020204" pitchFamily="49" charset="0"/>
              </a:rPr>
              <a:t>(_ </a:t>
            </a:r>
            <a:r>
              <a:rPr lang="en-CA" b="0" i="0" dirty="0">
                <a:solidFill>
                  <a:srgbClr val="3F6E74"/>
                </a:solidFill>
                <a:effectLst/>
                <a:latin typeface="Menlo" panose="020B0609030804020204" pitchFamily="49" charset="0"/>
              </a:rPr>
              <a:t>backward</a:t>
            </a:r>
            <a:r>
              <a:rPr lang="en-CA" b="0" i="0" dirty="0">
                <a:solidFill>
                  <a:srgbClr val="333333"/>
                </a:solidFill>
                <a:effectLst/>
                <a:latin typeface="Menlo" panose="020B0609030804020204" pitchFamily="49" charset="0"/>
              </a:rPr>
              <a:t>: </a:t>
            </a:r>
            <a:r>
              <a:rPr lang="en-CA" b="0" i="0" dirty="0">
                <a:solidFill>
                  <a:srgbClr val="5C2699"/>
                </a:solidFill>
                <a:effectLst/>
                <a:latin typeface="Menlo" panose="020B0609030804020204" pitchFamily="49" charset="0"/>
              </a:rPr>
              <a:t>Bool</a:t>
            </a:r>
            <a:r>
              <a:rPr lang="en-CA" b="0" i="0" dirty="0">
                <a:solidFill>
                  <a:srgbClr val="333333"/>
                </a:solidFill>
                <a:effectLst/>
                <a:latin typeface="Menlo" panose="020B0609030804020204" pitchFamily="49" charset="0"/>
              </a:rPr>
              <a:t>) -&gt; (</a:t>
            </a:r>
            <a:r>
              <a:rPr lang="en-CA" b="0" i="0" dirty="0">
                <a:solidFill>
                  <a:srgbClr val="5C2699"/>
                </a:solidFill>
                <a:effectLst/>
                <a:latin typeface="Menlo" panose="020B0609030804020204" pitchFamily="49" charset="0"/>
              </a:rPr>
              <a:t>Int</a:t>
            </a:r>
            <a:r>
              <a:rPr lang="en-CA" b="0" i="0" dirty="0">
                <a:solidFill>
                  <a:srgbClr val="333333"/>
                </a:solidFill>
                <a:effectLst/>
                <a:latin typeface="Menlo" panose="020B0609030804020204" pitchFamily="49" charset="0"/>
              </a:rPr>
              <a:t>) -&gt; </a:t>
            </a:r>
            <a:r>
              <a:rPr lang="en-CA" b="0" i="0" dirty="0">
                <a:solidFill>
                  <a:srgbClr val="5C2699"/>
                </a:solidFill>
                <a:effectLst/>
                <a:latin typeface="Menlo" panose="020B0609030804020204" pitchFamily="49" charset="0"/>
              </a:rPr>
              <a:t>Int</a:t>
            </a:r>
            <a:r>
              <a:rPr lang="en-CA" b="0" i="0" dirty="0">
                <a:solidFill>
                  <a:srgbClr val="333333"/>
                </a:solidFill>
                <a:effectLst/>
                <a:latin typeface="Menlo" panose="020B0609030804020204" pitchFamily="49" charset="0"/>
              </a:rPr>
              <a:t> { </a:t>
            </a:r>
          </a:p>
          <a:p>
            <a:r>
              <a:rPr lang="en-CA" b="0" i="0" dirty="0">
                <a:solidFill>
                  <a:srgbClr val="AA0D91"/>
                </a:solidFill>
                <a:effectLst/>
                <a:latin typeface="Menlo" panose="020B0609030804020204" pitchFamily="49" charset="0"/>
              </a:rPr>
              <a:t>	</a:t>
            </a:r>
            <a:r>
              <a:rPr lang="en-CA" b="0" i="0" dirty="0" err="1">
                <a:solidFill>
                  <a:srgbClr val="AA0D91"/>
                </a:solidFill>
                <a:effectLst/>
                <a:latin typeface="Menlo" panose="020B0609030804020204" pitchFamily="49" charset="0"/>
              </a:rPr>
              <a:t>func</a:t>
            </a:r>
            <a:r>
              <a:rPr lang="en-CA" b="0" i="0" dirty="0">
                <a:solidFill>
                  <a:srgbClr val="333333"/>
                </a:solidFill>
                <a:effectLst/>
                <a:latin typeface="Menlo" panose="020B0609030804020204" pitchFamily="49" charset="0"/>
              </a:rPr>
              <a:t> </a:t>
            </a:r>
            <a:r>
              <a:rPr lang="en-CA" b="0" i="0" dirty="0" err="1">
                <a:solidFill>
                  <a:srgbClr val="3F6E74"/>
                </a:solidFill>
                <a:effectLst/>
                <a:latin typeface="Menlo" panose="020B0609030804020204" pitchFamily="49" charset="0"/>
              </a:rPr>
              <a:t>stepForward</a:t>
            </a:r>
            <a:r>
              <a:rPr lang="en-CA" b="0" i="0" dirty="0">
                <a:solidFill>
                  <a:srgbClr val="333333"/>
                </a:solidFill>
                <a:effectLst/>
                <a:latin typeface="Menlo" panose="020B0609030804020204" pitchFamily="49" charset="0"/>
              </a:rPr>
              <a:t>(</a:t>
            </a:r>
            <a:r>
              <a:rPr lang="en-CA" b="0" i="0" dirty="0">
                <a:solidFill>
                  <a:srgbClr val="3F6E74"/>
                </a:solidFill>
                <a:effectLst/>
                <a:latin typeface="Menlo" panose="020B0609030804020204" pitchFamily="49" charset="0"/>
              </a:rPr>
              <a:t>input</a:t>
            </a:r>
            <a:r>
              <a:rPr lang="en-CA" b="0" i="0" dirty="0">
                <a:solidFill>
                  <a:srgbClr val="333333"/>
                </a:solidFill>
                <a:effectLst/>
                <a:latin typeface="Menlo" panose="020B0609030804020204" pitchFamily="49" charset="0"/>
              </a:rPr>
              <a:t>: </a:t>
            </a:r>
            <a:r>
              <a:rPr lang="en-CA" b="0" i="0" dirty="0">
                <a:solidFill>
                  <a:srgbClr val="5C2699"/>
                </a:solidFill>
                <a:effectLst/>
                <a:latin typeface="Menlo" panose="020B0609030804020204" pitchFamily="49" charset="0"/>
              </a:rPr>
              <a:t>Int</a:t>
            </a:r>
            <a:r>
              <a:rPr lang="en-CA" b="0" i="0" dirty="0">
                <a:solidFill>
                  <a:srgbClr val="333333"/>
                </a:solidFill>
                <a:effectLst/>
                <a:latin typeface="Menlo" panose="020B0609030804020204" pitchFamily="49" charset="0"/>
              </a:rPr>
              <a:t>) -&gt; </a:t>
            </a:r>
            <a:r>
              <a:rPr lang="en-CA" b="0" i="0" dirty="0">
                <a:solidFill>
                  <a:srgbClr val="5C2699"/>
                </a:solidFill>
                <a:effectLst/>
                <a:latin typeface="Menlo" panose="020B0609030804020204" pitchFamily="49" charset="0"/>
              </a:rPr>
              <a:t>Int</a:t>
            </a:r>
            <a:r>
              <a:rPr lang="en-CA" b="0" i="0" dirty="0">
                <a:solidFill>
                  <a:srgbClr val="333333"/>
                </a:solidFill>
                <a:effectLst/>
                <a:latin typeface="Menlo" panose="020B0609030804020204" pitchFamily="49" charset="0"/>
              </a:rPr>
              <a:t> { </a:t>
            </a:r>
            <a:r>
              <a:rPr lang="en-CA" b="0" i="0" dirty="0">
                <a:solidFill>
                  <a:srgbClr val="AA0D91"/>
                </a:solidFill>
                <a:effectLst/>
                <a:latin typeface="Menlo" panose="020B0609030804020204" pitchFamily="49" charset="0"/>
              </a:rPr>
              <a:t>return</a:t>
            </a:r>
            <a:r>
              <a:rPr lang="en-CA" b="0" i="0" dirty="0">
                <a:solidFill>
                  <a:srgbClr val="333333"/>
                </a:solidFill>
                <a:effectLst/>
                <a:latin typeface="Menlo" panose="020B0609030804020204" pitchFamily="49" charset="0"/>
              </a:rPr>
              <a:t> </a:t>
            </a:r>
            <a:r>
              <a:rPr lang="en-CA" b="0" i="0" dirty="0">
                <a:solidFill>
                  <a:srgbClr val="3F6E74"/>
                </a:solidFill>
                <a:effectLst/>
                <a:latin typeface="Menlo" panose="020B0609030804020204" pitchFamily="49" charset="0"/>
              </a:rPr>
              <a:t>input</a:t>
            </a:r>
            <a:r>
              <a:rPr lang="en-CA" b="0" i="0" dirty="0">
                <a:solidFill>
                  <a:srgbClr val="333333"/>
                </a:solidFill>
                <a:effectLst/>
                <a:latin typeface="Menlo" panose="020B0609030804020204" pitchFamily="49" charset="0"/>
              </a:rPr>
              <a:t> + </a:t>
            </a:r>
            <a:r>
              <a:rPr lang="en-CA" b="0" i="0" dirty="0">
                <a:solidFill>
                  <a:srgbClr val="1C00CF"/>
                </a:solidFill>
                <a:effectLst/>
                <a:latin typeface="Menlo" panose="020B0609030804020204" pitchFamily="49" charset="0"/>
              </a:rPr>
              <a:t>1</a:t>
            </a:r>
            <a:r>
              <a:rPr lang="en-CA" b="0" i="0" dirty="0">
                <a:solidFill>
                  <a:srgbClr val="333333"/>
                </a:solidFill>
                <a:effectLst/>
                <a:latin typeface="Menlo" panose="020B0609030804020204" pitchFamily="49" charset="0"/>
              </a:rPr>
              <a:t> } </a:t>
            </a:r>
          </a:p>
          <a:p>
            <a:r>
              <a:rPr lang="en-CA" b="0" i="0" dirty="0">
                <a:solidFill>
                  <a:srgbClr val="AA0D91"/>
                </a:solidFill>
                <a:effectLst/>
                <a:latin typeface="Menlo" panose="020B0609030804020204" pitchFamily="49" charset="0"/>
              </a:rPr>
              <a:t>	</a:t>
            </a:r>
            <a:r>
              <a:rPr lang="en-CA" b="0" i="0" dirty="0" err="1">
                <a:solidFill>
                  <a:srgbClr val="AA0D91"/>
                </a:solidFill>
                <a:effectLst/>
                <a:latin typeface="Menlo" panose="020B0609030804020204" pitchFamily="49" charset="0"/>
              </a:rPr>
              <a:t>func</a:t>
            </a:r>
            <a:r>
              <a:rPr lang="en-CA" b="0" i="0" dirty="0">
                <a:solidFill>
                  <a:srgbClr val="333333"/>
                </a:solidFill>
                <a:effectLst/>
                <a:latin typeface="Menlo" panose="020B0609030804020204" pitchFamily="49" charset="0"/>
              </a:rPr>
              <a:t> </a:t>
            </a:r>
            <a:r>
              <a:rPr lang="en-CA" b="0" i="0" dirty="0" err="1">
                <a:solidFill>
                  <a:srgbClr val="3F6E74"/>
                </a:solidFill>
                <a:effectLst/>
                <a:latin typeface="Menlo" panose="020B0609030804020204" pitchFamily="49" charset="0"/>
              </a:rPr>
              <a:t>stepBackward</a:t>
            </a:r>
            <a:r>
              <a:rPr lang="en-CA" b="0" i="0" dirty="0">
                <a:solidFill>
                  <a:srgbClr val="333333"/>
                </a:solidFill>
                <a:effectLst/>
                <a:latin typeface="Menlo" panose="020B0609030804020204" pitchFamily="49" charset="0"/>
              </a:rPr>
              <a:t>(</a:t>
            </a:r>
            <a:r>
              <a:rPr lang="en-CA" b="0" i="0" dirty="0">
                <a:solidFill>
                  <a:srgbClr val="3F6E74"/>
                </a:solidFill>
                <a:effectLst/>
                <a:latin typeface="Menlo" panose="020B0609030804020204" pitchFamily="49" charset="0"/>
              </a:rPr>
              <a:t>input</a:t>
            </a:r>
            <a:r>
              <a:rPr lang="en-CA" b="0" i="0" dirty="0">
                <a:solidFill>
                  <a:srgbClr val="333333"/>
                </a:solidFill>
                <a:effectLst/>
                <a:latin typeface="Menlo" panose="020B0609030804020204" pitchFamily="49" charset="0"/>
              </a:rPr>
              <a:t>: </a:t>
            </a:r>
            <a:r>
              <a:rPr lang="en-CA" b="0" i="0" dirty="0">
                <a:solidFill>
                  <a:srgbClr val="5C2699"/>
                </a:solidFill>
                <a:effectLst/>
                <a:latin typeface="Menlo" panose="020B0609030804020204" pitchFamily="49" charset="0"/>
              </a:rPr>
              <a:t>Int</a:t>
            </a:r>
            <a:r>
              <a:rPr lang="en-CA" b="0" i="0" dirty="0">
                <a:solidFill>
                  <a:srgbClr val="333333"/>
                </a:solidFill>
                <a:effectLst/>
                <a:latin typeface="Menlo" panose="020B0609030804020204" pitchFamily="49" charset="0"/>
              </a:rPr>
              <a:t>) -&gt; </a:t>
            </a:r>
            <a:r>
              <a:rPr lang="en-CA" b="0" i="0" dirty="0">
                <a:solidFill>
                  <a:srgbClr val="5C2699"/>
                </a:solidFill>
                <a:effectLst/>
                <a:latin typeface="Menlo" panose="020B0609030804020204" pitchFamily="49" charset="0"/>
              </a:rPr>
              <a:t>Int</a:t>
            </a:r>
            <a:r>
              <a:rPr lang="en-CA" b="0" i="0" dirty="0">
                <a:solidFill>
                  <a:srgbClr val="333333"/>
                </a:solidFill>
                <a:effectLst/>
                <a:latin typeface="Menlo" panose="020B0609030804020204" pitchFamily="49" charset="0"/>
              </a:rPr>
              <a:t> { </a:t>
            </a:r>
            <a:r>
              <a:rPr lang="en-CA" b="0" i="0" dirty="0">
                <a:solidFill>
                  <a:srgbClr val="AA0D91"/>
                </a:solidFill>
                <a:effectLst/>
                <a:latin typeface="Menlo" panose="020B0609030804020204" pitchFamily="49" charset="0"/>
              </a:rPr>
              <a:t>return</a:t>
            </a:r>
            <a:r>
              <a:rPr lang="en-CA" b="0" i="0" dirty="0">
                <a:solidFill>
                  <a:srgbClr val="333333"/>
                </a:solidFill>
                <a:effectLst/>
                <a:latin typeface="Menlo" panose="020B0609030804020204" pitchFamily="49" charset="0"/>
              </a:rPr>
              <a:t> </a:t>
            </a:r>
            <a:r>
              <a:rPr lang="en-CA" b="0" i="0" dirty="0">
                <a:solidFill>
                  <a:srgbClr val="3F6E74"/>
                </a:solidFill>
                <a:effectLst/>
                <a:latin typeface="Menlo" panose="020B0609030804020204" pitchFamily="49" charset="0"/>
              </a:rPr>
              <a:t>input</a:t>
            </a:r>
            <a:r>
              <a:rPr lang="en-CA" b="0" i="0" dirty="0">
                <a:solidFill>
                  <a:srgbClr val="333333"/>
                </a:solidFill>
                <a:effectLst/>
                <a:latin typeface="Menlo" panose="020B0609030804020204" pitchFamily="49" charset="0"/>
              </a:rPr>
              <a:t> - </a:t>
            </a:r>
            <a:r>
              <a:rPr lang="en-CA" b="0" i="0" dirty="0">
                <a:solidFill>
                  <a:srgbClr val="1C00CF"/>
                </a:solidFill>
                <a:effectLst/>
                <a:latin typeface="Menlo" panose="020B0609030804020204" pitchFamily="49" charset="0"/>
              </a:rPr>
              <a:t>1</a:t>
            </a:r>
            <a:r>
              <a:rPr lang="en-CA" b="0" i="0" dirty="0">
                <a:solidFill>
                  <a:srgbClr val="333333"/>
                </a:solidFill>
                <a:effectLst/>
                <a:latin typeface="Menlo" panose="020B0609030804020204" pitchFamily="49" charset="0"/>
              </a:rPr>
              <a:t> } </a:t>
            </a:r>
          </a:p>
          <a:p>
            <a:r>
              <a:rPr lang="en-CA" b="0" i="0" dirty="0">
                <a:solidFill>
                  <a:srgbClr val="AA0D91"/>
                </a:solidFill>
                <a:effectLst/>
                <a:latin typeface="Menlo" panose="020B0609030804020204" pitchFamily="49" charset="0"/>
              </a:rPr>
              <a:t>	return</a:t>
            </a:r>
            <a:r>
              <a:rPr lang="en-CA" b="0" i="0" dirty="0">
                <a:solidFill>
                  <a:srgbClr val="333333"/>
                </a:solidFill>
                <a:effectLst/>
                <a:latin typeface="Menlo" panose="020B0609030804020204" pitchFamily="49" charset="0"/>
              </a:rPr>
              <a:t> </a:t>
            </a:r>
            <a:r>
              <a:rPr lang="en-CA" b="0" i="0" dirty="0">
                <a:solidFill>
                  <a:srgbClr val="3F6E74"/>
                </a:solidFill>
                <a:effectLst/>
                <a:latin typeface="Menlo" panose="020B0609030804020204" pitchFamily="49" charset="0"/>
              </a:rPr>
              <a:t>backward</a:t>
            </a:r>
            <a:r>
              <a:rPr lang="en-CA" b="0" i="0" dirty="0">
                <a:solidFill>
                  <a:srgbClr val="333333"/>
                </a:solidFill>
                <a:effectLst/>
                <a:latin typeface="Menlo" panose="020B0609030804020204" pitchFamily="49" charset="0"/>
              </a:rPr>
              <a:t> ? </a:t>
            </a:r>
            <a:r>
              <a:rPr lang="en-CA" b="0" i="0" dirty="0" err="1">
                <a:solidFill>
                  <a:srgbClr val="3F6E74"/>
                </a:solidFill>
                <a:effectLst/>
                <a:latin typeface="Menlo" panose="020B0609030804020204" pitchFamily="49" charset="0"/>
              </a:rPr>
              <a:t>stepBackward</a:t>
            </a:r>
            <a:r>
              <a:rPr lang="en-CA" b="0" i="0" dirty="0">
                <a:solidFill>
                  <a:srgbClr val="333333"/>
                </a:solidFill>
                <a:effectLst/>
                <a:latin typeface="Menlo" panose="020B0609030804020204" pitchFamily="49" charset="0"/>
              </a:rPr>
              <a:t> : </a:t>
            </a:r>
            <a:r>
              <a:rPr lang="en-CA" b="0" i="0" dirty="0" err="1">
                <a:solidFill>
                  <a:srgbClr val="3F6E74"/>
                </a:solidFill>
                <a:effectLst/>
                <a:latin typeface="Menlo" panose="020B0609030804020204" pitchFamily="49" charset="0"/>
              </a:rPr>
              <a:t>stepForward</a:t>
            </a:r>
            <a:r>
              <a:rPr lang="en-CA" b="0" i="0" dirty="0">
                <a:solidFill>
                  <a:srgbClr val="333333"/>
                </a:solidFill>
                <a:effectLst/>
                <a:latin typeface="Menlo" panose="020B0609030804020204" pitchFamily="49" charset="0"/>
              </a:rPr>
              <a:t> </a:t>
            </a:r>
          </a:p>
          <a:p>
            <a:r>
              <a:rPr lang="en-CA" b="0" i="0" dirty="0">
                <a:solidFill>
                  <a:srgbClr val="333333"/>
                </a:solidFill>
                <a:effectLst/>
                <a:latin typeface="Menlo" panose="020B0609030804020204" pitchFamily="49" charset="0"/>
              </a:rPr>
              <a:t>}</a:t>
            </a:r>
          </a:p>
        </p:txBody>
      </p:sp>
    </p:spTree>
    <p:extLst>
      <p:ext uri="{BB962C8B-B14F-4D97-AF65-F5344CB8AC3E}">
        <p14:creationId xmlns:p14="http://schemas.microsoft.com/office/powerpoint/2010/main" val="482308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57AE9C-0B1F-0447-B064-4C95554BC285}"/>
              </a:ext>
            </a:extLst>
          </p:cNvPr>
          <p:cNvSpPr>
            <a:spLocks noGrp="1"/>
          </p:cNvSpPr>
          <p:nvPr>
            <p:ph type="title"/>
          </p:nvPr>
        </p:nvSpPr>
        <p:spPr/>
        <p:txBody>
          <a:bodyPr/>
          <a:lstStyle/>
          <a:p>
            <a:r>
              <a:rPr lang="en-US" dirty="0"/>
              <a:t>Closures</a:t>
            </a:r>
          </a:p>
        </p:txBody>
      </p:sp>
      <p:sp>
        <p:nvSpPr>
          <p:cNvPr id="5" name="Text Placeholder 4">
            <a:extLst>
              <a:ext uri="{FF2B5EF4-FFF2-40B4-BE49-F238E27FC236}">
                <a16:creationId xmlns:a16="http://schemas.microsoft.com/office/drawing/2014/main" id="{01A77346-3ADC-CA40-9951-7E35BE7F6B5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9522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96B58-38F1-A541-83B9-4F3587991A56}"/>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1973E229-D66D-0345-A3A7-F94620CBA3FB}"/>
              </a:ext>
            </a:extLst>
          </p:cNvPr>
          <p:cNvSpPr>
            <a:spLocks noGrp="1"/>
          </p:cNvSpPr>
          <p:nvPr>
            <p:ph idx="1"/>
          </p:nvPr>
        </p:nvSpPr>
        <p:spPr/>
        <p:txBody>
          <a:bodyPr/>
          <a:lstStyle/>
          <a:p>
            <a:endParaRPr lang="en-US" dirty="0"/>
          </a:p>
          <a:p>
            <a:r>
              <a:rPr lang="en-US" dirty="0"/>
              <a:t>Loops</a:t>
            </a:r>
          </a:p>
          <a:p>
            <a:endParaRPr lang="en-US" dirty="0"/>
          </a:p>
          <a:p>
            <a:r>
              <a:rPr lang="en-US" dirty="0"/>
              <a:t>Functions in Swift</a:t>
            </a:r>
          </a:p>
          <a:p>
            <a:endParaRPr lang="en-US" dirty="0"/>
          </a:p>
          <a:p>
            <a:r>
              <a:rPr lang="en-US" dirty="0"/>
              <a:t>Object-oriented programming in Swift</a:t>
            </a:r>
          </a:p>
        </p:txBody>
      </p:sp>
    </p:spTree>
    <p:extLst>
      <p:ext uri="{BB962C8B-B14F-4D97-AF65-F5344CB8AC3E}">
        <p14:creationId xmlns:p14="http://schemas.microsoft.com/office/powerpoint/2010/main" val="39285154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4834-9250-1345-8C97-EF05285B4718}"/>
              </a:ext>
            </a:extLst>
          </p:cNvPr>
          <p:cNvSpPr>
            <a:spLocks noGrp="1"/>
          </p:cNvSpPr>
          <p:nvPr>
            <p:ph type="title"/>
          </p:nvPr>
        </p:nvSpPr>
        <p:spPr/>
        <p:txBody>
          <a:bodyPr/>
          <a:lstStyle/>
          <a:p>
            <a:r>
              <a:rPr lang="en-US" dirty="0"/>
              <a:t>Closures</a:t>
            </a:r>
          </a:p>
        </p:txBody>
      </p:sp>
      <p:sp>
        <p:nvSpPr>
          <p:cNvPr id="3" name="Content Placeholder 2">
            <a:extLst>
              <a:ext uri="{FF2B5EF4-FFF2-40B4-BE49-F238E27FC236}">
                <a16:creationId xmlns:a16="http://schemas.microsoft.com/office/drawing/2014/main" id="{3DDC0F79-D18F-044A-8E48-72F568DFD607}"/>
              </a:ext>
            </a:extLst>
          </p:cNvPr>
          <p:cNvSpPr>
            <a:spLocks noGrp="1"/>
          </p:cNvSpPr>
          <p:nvPr>
            <p:ph idx="1"/>
          </p:nvPr>
        </p:nvSpPr>
        <p:spPr/>
        <p:txBody>
          <a:bodyPr/>
          <a:lstStyle/>
          <a:p>
            <a:r>
              <a:rPr lang="en-CA" i="1" dirty="0"/>
              <a:t>Closures</a:t>
            </a:r>
            <a:r>
              <a:rPr lang="en-CA" dirty="0"/>
              <a:t> are self-contained blocks of functionality that can be passed around and used in your code. Closures in Swift are similar to blocks in C and Objective-C and to lambdas in other programming languages.</a:t>
            </a:r>
          </a:p>
          <a:p>
            <a:r>
              <a:rPr lang="en-CA" dirty="0"/>
              <a:t>Closures can capture and store references to any constants and variables from the context in which they are defined. This is known as </a:t>
            </a:r>
            <a:r>
              <a:rPr lang="en-CA" i="1" dirty="0"/>
              <a:t>closing over</a:t>
            </a:r>
            <a:r>
              <a:rPr lang="en-CA" dirty="0"/>
              <a:t> those constants and variables. Swift handles all of the memory management of capturing for you.</a:t>
            </a:r>
          </a:p>
          <a:p>
            <a:endParaRPr lang="en-US" dirty="0"/>
          </a:p>
        </p:txBody>
      </p:sp>
      <p:pic>
        <p:nvPicPr>
          <p:cNvPr id="6" name="Picture 5" descr="Graphical user interface, text, application, chat or text message&#10;&#10;Description automatically generated">
            <a:extLst>
              <a:ext uri="{FF2B5EF4-FFF2-40B4-BE49-F238E27FC236}">
                <a16:creationId xmlns:a16="http://schemas.microsoft.com/office/drawing/2014/main" id="{07B55C43-26E3-B54F-AB58-6CFBFFFA0CA5}"/>
              </a:ext>
            </a:extLst>
          </p:cNvPr>
          <p:cNvPicPr>
            <a:picLocks noChangeAspect="1"/>
          </p:cNvPicPr>
          <p:nvPr/>
        </p:nvPicPr>
        <p:blipFill>
          <a:blip r:embed="rId3"/>
          <a:stretch>
            <a:fillRect/>
          </a:stretch>
        </p:blipFill>
        <p:spPr>
          <a:xfrm>
            <a:off x="3245346" y="4919132"/>
            <a:ext cx="5701308" cy="1743075"/>
          </a:xfrm>
          <a:prstGeom prst="rect">
            <a:avLst/>
          </a:prstGeom>
        </p:spPr>
      </p:pic>
    </p:spTree>
    <p:extLst>
      <p:ext uri="{BB962C8B-B14F-4D97-AF65-F5344CB8AC3E}">
        <p14:creationId xmlns:p14="http://schemas.microsoft.com/office/powerpoint/2010/main" val="2239210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4834-9250-1345-8C97-EF05285B4718}"/>
              </a:ext>
            </a:extLst>
          </p:cNvPr>
          <p:cNvSpPr>
            <a:spLocks noGrp="1"/>
          </p:cNvSpPr>
          <p:nvPr>
            <p:ph type="title"/>
          </p:nvPr>
        </p:nvSpPr>
        <p:spPr/>
        <p:txBody>
          <a:bodyPr/>
          <a:lstStyle/>
          <a:p>
            <a:r>
              <a:rPr lang="en-US" dirty="0"/>
              <a:t>Closures</a:t>
            </a:r>
          </a:p>
        </p:txBody>
      </p:sp>
      <p:sp>
        <p:nvSpPr>
          <p:cNvPr id="3" name="Content Placeholder 2">
            <a:extLst>
              <a:ext uri="{FF2B5EF4-FFF2-40B4-BE49-F238E27FC236}">
                <a16:creationId xmlns:a16="http://schemas.microsoft.com/office/drawing/2014/main" id="{3DDC0F79-D18F-044A-8E48-72F568DFD607}"/>
              </a:ext>
            </a:extLst>
          </p:cNvPr>
          <p:cNvSpPr>
            <a:spLocks noGrp="1"/>
          </p:cNvSpPr>
          <p:nvPr>
            <p:ph idx="1"/>
          </p:nvPr>
        </p:nvSpPr>
        <p:spPr/>
        <p:txBody>
          <a:bodyPr/>
          <a:lstStyle/>
          <a:p>
            <a:pPr marL="0" indent="0">
              <a:buNone/>
            </a:pPr>
            <a:r>
              <a:rPr lang="en-CA" sz="3600" b="1" dirty="0"/>
              <a:t>Closures take one of three forms:</a:t>
            </a:r>
          </a:p>
          <a:p>
            <a:r>
              <a:rPr lang="en-CA" dirty="0"/>
              <a:t>Global functions are closures that have a name and don’t capture any values.</a:t>
            </a:r>
          </a:p>
          <a:p>
            <a:r>
              <a:rPr lang="en-CA" dirty="0"/>
              <a:t>Nested functions are closures that have a name and can capture values from their enclosing function.</a:t>
            </a:r>
          </a:p>
          <a:p>
            <a:r>
              <a:rPr lang="en-CA" dirty="0"/>
              <a:t>Closure expressions are unnamed closures written in a lightweight syntax that can capture values from their surrounding context.</a:t>
            </a:r>
          </a:p>
        </p:txBody>
      </p:sp>
    </p:spTree>
    <p:extLst>
      <p:ext uri="{BB962C8B-B14F-4D97-AF65-F5344CB8AC3E}">
        <p14:creationId xmlns:p14="http://schemas.microsoft.com/office/powerpoint/2010/main" val="849103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4834-9250-1345-8C97-EF05285B4718}"/>
              </a:ext>
            </a:extLst>
          </p:cNvPr>
          <p:cNvSpPr>
            <a:spLocks noGrp="1"/>
          </p:cNvSpPr>
          <p:nvPr>
            <p:ph type="title"/>
          </p:nvPr>
        </p:nvSpPr>
        <p:spPr/>
        <p:txBody>
          <a:bodyPr/>
          <a:lstStyle/>
          <a:p>
            <a:r>
              <a:rPr lang="en-US" dirty="0"/>
              <a:t>Closures</a:t>
            </a:r>
          </a:p>
        </p:txBody>
      </p:sp>
      <p:sp>
        <p:nvSpPr>
          <p:cNvPr id="3" name="Content Placeholder 2">
            <a:extLst>
              <a:ext uri="{FF2B5EF4-FFF2-40B4-BE49-F238E27FC236}">
                <a16:creationId xmlns:a16="http://schemas.microsoft.com/office/drawing/2014/main" id="{3DDC0F79-D18F-044A-8E48-72F568DFD607}"/>
              </a:ext>
            </a:extLst>
          </p:cNvPr>
          <p:cNvSpPr>
            <a:spLocks noGrp="1"/>
          </p:cNvSpPr>
          <p:nvPr>
            <p:ph idx="1"/>
          </p:nvPr>
        </p:nvSpPr>
        <p:spPr/>
        <p:txBody>
          <a:bodyPr/>
          <a:lstStyle/>
          <a:p>
            <a:pPr marL="0" indent="0">
              <a:buNone/>
            </a:pPr>
            <a:r>
              <a:rPr lang="en-CA" dirty="0"/>
              <a:t>Swift’s closure expressions have a clean, clear style, with optimizations that encourage brief, clutter-free syntax in common scenarios. </a:t>
            </a:r>
          </a:p>
          <a:p>
            <a:pPr marL="0" indent="0">
              <a:buNone/>
            </a:pPr>
            <a:endParaRPr lang="en-CA" b="1" dirty="0"/>
          </a:p>
          <a:p>
            <a:pPr marL="0" indent="0">
              <a:buNone/>
            </a:pPr>
            <a:r>
              <a:rPr lang="en-CA" b="1" dirty="0"/>
              <a:t>These optimizations include:</a:t>
            </a:r>
          </a:p>
          <a:p>
            <a:r>
              <a:rPr lang="en-CA" dirty="0"/>
              <a:t>Inferring parameter and return value types from context</a:t>
            </a:r>
          </a:p>
          <a:p>
            <a:r>
              <a:rPr lang="en-CA" dirty="0"/>
              <a:t>Implicit returns from single-expression closures</a:t>
            </a:r>
          </a:p>
          <a:p>
            <a:r>
              <a:rPr lang="en-CA" dirty="0"/>
              <a:t>Shorthand argument names</a:t>
            </a:r>
          </a:p>
          <a:p>
            <a:r>
              <a:rPr lang="en-CA" dirty="0"/>
              <a:t>Trailing closure syntax</a:t>
            </a:r>
          </a:p>
        </p:txBody>
      </p:sp>
    </p:spTree>
    <p:extLst>
      <p:ext uri="{BB962C8B-B14F-4D97-AF65-F5344CB8AC3E}">
        <p14:creationId xmlns:p14="http://schemas.microsoft.com/office/powerpoint/2010/main" val="3209258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EFD0-DD95-FD44-A30B-610CC68D6BC4}"/>
              </a:ext>
            </a:extLst>
          </p:cNvPr>
          <p:cNvSpPr>
            <a:spLocks noGrp="1"/>
          </p:cNvSpPr>
          <p:nvPr>
            <p:ph type="title"/>
          </p:nvPr>
        </p:nvSpPr>
        <p:spPr/>
        <p:txBody>
          <a:bodyPr/>
          <a:lstStyle/>
          <a:p>
            <a:r>
              <a:rPr lang="en-US" dirty="0"/>
              <a:t>Classes</a:t>
            </a:r>
          </a:p>
        </p:txBody>
      </p:sp>
      <p:sp>
        <p:nvSpPr>
          <p:cNvPr id="5" name="Text Placeholder 4">
            <a:extLst>
              <a:ext uri="{FF2B5EF4-FFF2-40B4-BE49-F238E27FC236}">
                <a16:creationId xmlns:a16="http://schemas.microsoft.com/office/drawing/2014/main" id="{9721AA2F-71AF-E644-BA37-3E7E13BBF6A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48869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4834-9250-1345-8C97-EF05285B4718}"/>
              </a:ext>
            </a:extLst>
          </p:cNvPr>
          <p:cNvSpPr>
            <a:spLocks noGrp="1"/>
          </p:cNvSpPr>
          <p:nvPr>
            <p:ph type="title"/>
          </p:nvPr>
        </p:nvSpPr>
        <p:spPr/>
        <p:txBody>
          <a:bodyPr/>
          <a:lstStyle/>
          <a:p>
            <a:r>
              <a:rPr lang="en-US" dirty="0"/>
              <a:t>Structures and Classes</a:t>
            </a:r>
          </a:p>
        </p:txBody>
      </p:sp>
      <p:sp>
        <p:nvSpPr>
          <p:cNvPr id="3" name="Content Placeholder 2">
            <a:extLst>
              <a:ext uri="{FF2B5EF4-FFF2-40B4-BE49-F238E27FC236}">
                <a16:creationId xmlns:a16="http://schemas.microsoft.com/office/drawing/2014/main" id="{3DDC0F79-D18F-044A-8E48-72F568DFD607}"/>
              </a:ext>
            </a:extLst>
          </p:cNvPr>
          <p:cNvSpPr>
            <a:spLocks noGrp="1"/>
          </p:cNvSpPr>
          <p:nvPr>
            <p:ph idx="1"/>
          </p:nvPr>
        </p:nvSpPr>
        <p:spPr/>
        <p:txBody>
          <a:bodyPr>
            <a:normAutofit fontScale="92500" lnSpcReduction="10000"/>
          </a:bodyPr>
          <a:lstStyle/>
          <a:p>
            <a:r>
              <a:rPr lang="en-CA" i="1" dirty="0"/>
              <a:t>Structures</a:t>
            </a:r>
            <a:r>
              <a:rPr lang="en-CA" dirty="0"/>
              <a:t> and </a:t>
            </a:r>
            <a:r>
              <a:rPr lang="en-CA" i="1" dirty="0"/>
              <a:t>classes</a:t>
            </a:r>
            <a:r>
              <a:rPr lang="en-CA" dirty="0"/>
              <a:t> are general-purpose, flexible constructs that become the building blocks of your program’s code. You define properties and methods to add functionality to your structures and classes using the same syntax you use to define constants, variables, and functions.</a:t>
            </a:r>
          </a:p>
          <a:p>
            <a:r>
              <a:rPr lang="en-CA" dirty="0"/>
              <a:t>Unlike other programming languages, Swift doesn’t require you to create separate interface and implementation files for custom structures and classes. In Swift, you define a structure or class in a single file, and the external interface to that class or structure is automatically made available for other code to use.</a:t>
            </a:r>
          </a:p>
          <a:p>
            <a:r>
              <a:rPr lang="en-US" dirty="0"/>
              <a:t>In reference to an instantiation of structure or class we will use term INSTANCE, however, if we would refer strictly to the instance of a class we will say OBJECT</a:t>
            </a:r>
          </a:p>
        </p:txBody>
      </p:sp>
    </p:spTree>
    <p:extLst>
      <p:ext uri="{BB962C8B-B14F-4D97-AF65-F5344CB8AC3E}">
        <p14:creationId xmlns:p14="http://schemas.microsoft.com/office/powerpoint/2010/main" val="476837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4834-9250-1345-8C97-EF05285B4718}"/>
              </a:ext>
            </a:extLst>
          </p:cNvPr>
          <p:cNvSpPr>
            <a:spLocks noGrp="1"/>
          </p:cNvSpPr>
          <p:nvPr>
            <p:ph type="title"/>
          </p:nvPr>
        </p:nvSpPr>
        <p:spPr/>
        <p:txBody>
          <a:bodyPr/>
          <a:lstStyle/>
          <a:p>
            <a:r>
              <a:rPr lang="en-US" dirty="0"/>
              <a:t>Structures and Classes</a:t>
            </a:r>
          </a:p>
        </p:txBody>
      </p:sp>
      <p:sp>
        <p:nvSpPr>
          <p:cNvPr id="3" name="Content Placeholder 2">
            <a:extLst>
              <a:ext uri="{FF2B5EF4-FFF2-40B4-BE49-F238E27FC236}">
                <a16:creationId xmlns:a16="http://schemas.microsoft.com/office/drawing/2014/main" id="{3DDC0F79-D18F-044A-8E48-72F568DFD607}"/>
              </a:ext>
            </a:extLst>
          </p:cNvPr>
          <p:cNvSpPr>
            <a:spLocks noGrp="1"/>
          </p:cNvSpPr>
          <p:nvPr>
            <p:ph idx="1"/>
          </p:nvPr>
        </p:nvSpPr>
        <p:spPr/>
        <p:txBody>
          <a:bodyPr>
            <a:normAutofit fontScale="92500"/>
          </a:bodyPr>
          <a:lstStyle/>
          <a:p>
            <a:pPr marL="0" indent="0">
              <a:buNone/>
            </a:pPr>
            <a:r>
              <a:rPr lang="en-CA" b="1" dirty="0"/>
              <a:t>Structures and classes in Swift have many things in common. Both can:</a:t>
            </a:r>
          </a:p>
          <a:p>
            <a:r>
              <a:rPr lang="en-CA" dirty="0"/>
              <a:t>Define properties to store values</a:t>
            </a:r>
          </a:p>
          <a:p>
            <a:r>
              <a:rPr lang="en-CA" dirty="0"/>
              <a:t>Define methods to provide functionality</a:t>
            </a:r>
          </a:p>
          <a:p>
            <a:r>
              <a:rPr lang="en-CA" dirty="0"/>
              <a:t>Define subscripts to provide access to their values using subscript syntax</a:t>
            </a:r>
          </a:p>
          <a:p>
            <a:r>
              <a:rPr lang="en-CA" dirty="0"/>
              <a:t>Define initializers to set up their initial state</a:t>
            </a:r>
          </a:p>
          <a:p>
            <a:r>
              <a:rPr lang="en-CA" dirty="0"/>
              <a:t>Be extended to expand their functionality beyond a default implementation</a:t>
            </a:r>
          </a:p>
          <a:p>
            <a:r>
              <a:rPr lang="en-CA" dirty="0"/>
              <a:t>Conform to protocols to provide standard functionality of a certain kind</a:t>
            </a:r>
          </a:p>
        </p:txBody>
      </p:sp>
    </p:spTree>
    <p:extLst>
      <p:ext uri="{BB962C8B-B14F-4D97-AF65-F5344CB8AC3E}">
        <p14:creationId xmlns:p14="http://schemas.microsoft.com/office/powerpoint/2010/main" val="888232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4834-9250-1345-8C97-EF05285B4718}"/>
              </a:ext>
            </a:extLst>
          </p:cNvPr>
          <p:cNvSpPr>
            <a:spLocks noGrp="1"/>
          </p:cNvSpPr>
          <p:nvPr>
            <p:ph type="title"/>
          </p:nvPr>
        </p:nvSpPr>
        <p:spPr/>
        <p:txBody>
          <a:bodyPr/>
          <a:lstStyle/>
          <a:p>
            <a:r>
              <a:rPr lang="en-US" dirty="0"/>
              <a:t>Classes</a:t>
            </a:r>
          </a:p>
        </p:txBody>
      </p:sp>
      <p:sp>
        <p:nvSpPr>
          <p:cNvPr id="3" name="Content Placeholder 2">
            <a:extLst>
              <a:ext uri="{FF2B5EF4-FFF2-40B4-BE49-F238E27FC236}">
                <a16:creationId xmlns:a16="http://schemas.microsoft.com/office/drawing/2014/main" id="{3DDC0F79-D18F-044A-8E48-72F568DFD607}"/>
              </a:ext>
            </a:extLst>
          </p:cNvPr>
          <p:cNvSpPr>
            <a:spLocks noGrp="1"/>
          </p:cNvSpPr>
          <p:nvPr>
            <p:ph idx="1"/>
          </p:nvPr>
        </p:nvSpPr>
        <p:spPr/>
        <p:txBody>
          <a:bodyPr>
            <a:normAutofit/>
          </a:bodyPr>
          <a:lstStyle/>
          <a:p>
            <a:pPr marL="0" indent="0">
              <a:buNone/>
            </a:pPr>
            <a:r>
              <a:rPr lang="en-CA" b="1" dirty="0"/>
              <a:t>Classes have additional capabilities that structures don’t have:</a:t>
            </a:r>
          </a:p>
          <a:p>
            <a:r>
              <a:rPr lang="en-CA" dirty="0"/>
              <a:t>Inheritance enables one class to inherit the characteristics of another.</a:t>
            </a:r>
          </a:p>
          <a:p>
            <a:r>
              <a:rPr lang="en-CA" dirty="0"/>
              <a:t>Type casting enables you to check and interpret the type of a class instance at runtime.</a:t>
            </a:r>
          </a:p>
          <a:p>
            <a:r>
              <a:rPr lang="en-CA" dirty="0" err="1"/>
              <a:t>Deinitializers</a:t>
            </a:r>
            <a:r>
              <a:rPr lang="en-CA" dirty="0"/>
              <a:t> enable an instance of a class to free up any resources it has assigned.</a:t>
            </a:r>
          </a:p>
          <a:p>
            <a:r>
              <a:rPr lang="en-CA" dirty="0"/>
              <a:t>Reference counting allows more than one reference to a class instance.</a:t>
            </a:r>
          </a:p>
        </p:txBody>
      </p:sp>
    </p:spTree>
    <p:extLst>
      <p:ext uri="{BB962C8B-B14F-4D97-AF65-F5344CB8AC3E}">
        <p14:creationId xmlns:p14="http://schemas.microsoft.com/office/powerpoint/2010/main" val="1321579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4834-9250-1345-8C97-EF05285B4718}"/>
              </a:ext>
            </a:extLst>
          </p:cNvPr>
          <p:cNvSpPr>
            <a:spLocks noGrp="1"/>
          </p:cNvSpPr>
          <p:nvPr>
            <p:ph type="title"/>
          </p:nvPr>
        </p:nvSpPr>
        <p:spPr/>
        <p:txBody>
          <a:bodyPr/>
          <a:lstStyle/>
          <a:p>
            <a:r>
              <a:rPr lang="en-US" dirty="0"/>
              <a:t>Structures and Classes</a:t>
            </a:r>
          </a:p>
        </p:txBody>
      </p:sp>
      <p:sp>
        <p:nvSpPr>
          <p:cNvPr id="3" name="Content Placeholder 2">
            <a:extLst>
              <a:ext uri="{FF2B5EF4-FFF2-40B4-BE49-F238E27FC236}">
                <a16:creationId xmlns:a16="http://schemas.microsoft.com/office/drawing/2014/main" id="{3DDC0F79-D18F-044A-8E48-72F568DFD607}"/>
              </a:ext>
            </a:extLst>
          </p:cNvPr>
          <p:cNvSpPr>
            <a:spLocks noGrp="1"/>
          </p:cNvSpPr>
          <p:nvPr>
            <p:ph idx="1"/>
          </p:nvPr>
        </p:nvSpPr>
        <p:spPr/>
        <p:txBody>
          <a:bodyPr>
            <a:normAutofit/>
          </a:bodyPr>
          <a:lstStyle/>
          <a:p>
            <a:pPr marL="0" indent="0">
              <a:buNone/>
            </a:pPr>
            <a:r>
              <a:rPr lang="en-CA" dirty="0"/>
              <a:t>Structures and classes have a similar definition syntax. You introduce structures with the struct keyword and classes with the class keyword. Both place their entire definition within a pair of braces:</a:t>
            </a:r>
          </a:p>
        </p:txBody>
      </p:sp>
      <p:pic>
        <p:nvPicPr>
          <p:cNvPr id="5" name="Picture 4" descr="Graphical user interface, text, application&#10;&#10;Description automatically generated">
            <a:extLst>
              <a:ext uri="{FF2B5EF4-FFF2-40B4-BE49-F238E27FC236}">
                <a16:creationId xmlns:a16="http://schemas.microsoft.com/office/drawing/2014/main" id="{54FE0D3F-6EC1-7D4B-A37F-E65EB7A868F5}"/>
              </a:ext>
            </a:extLst>
          </p:cNvPr>
          <p:cNvPicPr>
            <a:picLocks noChangeAspect="1"/>
          </p:cNvPicPr>
          <p:nvPr/>
        </p:nvPicPr>
        <p:blipFill>
          <a:blip r:embed="rId2"/>
          <a:stretch>
            <a:fillRect/>
          </a:stretch>
        </p:blipFill>
        <p:spPr>
          <a:xfrm>
            <a:off x="838201" y="3295651"/>
            <a:ext cx="5299794" cy="2253456"/>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81E3F22D-4C65-A74C-A2B4-81AAE0323DAE}"/>
              </a:ext>
            </a:extLst>
          </p:cNvPr>
          <p:cNvPicPr>
            <a:picLocks noChangeAspect="1"/>
          </p:cNvPicPr>
          <p:nvPr/>
        </p:nvPicPr>
        <p:blipFill>
          <a:blip r:embed="rId3"/>
          <a:stretch>
            <a:fillRect/>
          </a:stretch>
        </p:blipFill>
        <p:spPr>
          <a:xfrm>
            <a:off x="5915911" y="4538133"/>
            <a:ext cx="5844688" cy="1010973"/>
          </a:xfrm>
          <a:prstGeom prst="rect">
            <a:avLst/>
          </a:prstGeom>
        </p:spPr>
      </p:pic>
    </p:spTree>
    <p:extLst>
      <p:ext uri="{BB962C8B-B14F-4D97-AF65-F5344CB8AC3E}">
        <p14:creationId xmlns:p14="http://schemas.microsoft.com/office/powerpoint/2010/main" val="2597139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F62D6-AA55-8849-8C89-1E20F5694C71}"/>
              </a:ext>
            </a:extLst>
          </p:cNvPr>
          <p:cNvSpPr>
            <a:spLocks noGrp="1"/>
          </p:cNvSpPr>
          <p:nvPr>
            <p:ph type="title"/>
          </p:nvPr>
        </p:nvSpPr>
        <p:spPr/>
        <p:txBody>
          <a:bodyPr/>
          <a:lstStyle/>
          <a:p>
            <a:r>
              <a:rPr lang="en-US" dirty="0"/>
              <a:t>Value or Reference Type</a:t>
            </a:r>
          </a:p>
        </p:txBody>
      </p:sp>
      <p:sp>
        <p:nvSpPr>
          <p:cNvPr id="4" name="Content Placeholder 3">
            <a:extLst>
              <a:ext uri="{FF2B5EF4-FFF2-40B4-BE49-F238E27FC236}">
                <a16:creationId xmlns:a16="http://schemas.microsoft.com/office/drawing/2014/main" id="{85E17981-13EA-9945-9976-7F3065A8BB59}"/>
              </a:ext>
            </a:extLst>
          </p:cNvPr>
          <p:cNvSpPr>
            <a:spLocks noGrp="1"/>
          </p:cNvSpPr>
          <p:nvPr>
            <p:ph sz="half" idx="1"/>
          </p:nvPr>
        </p:nvSpPr>
        <p:spPr>
          <a:xfrm>
            <a:off x="838200" y="1388533"/>
            <a:ext cx="5181600" cy="5104342"/>
          </a:xfrm>
        </p:spPr>
        <p:txBody>
          <a:bodyPr>
            <a:normAutofit fontScale="77500" lnSpcReduction="20000"/>
          </a:bodyPr>
          <a:lstStyle/>
          <a:p>
            <a:pPr marL="0" indent="0">
              <a:buNone/>
            </a:pPr>
            <a:r>
              <a:rPr lang="en-CA" b="1" dirty="0"/>
              <a:t>Structures and Enumerations Are Value Types</a:t>
            </a:r>
          </a:p>
          <a:p>
            <a:r>
              <a:rPr lang="en-CA" dirty="0"/>
              <a:t>A </a:t>
            </a:r>
            <a:r>
              <a:rPr lang="en-CA" i="1" dirty="0"/>
              <a:t>value type</a:t>
            </a:r>
            <a:r>
              <a:rPr lang="en-CA" dirty="0"/>
              <a:t> is a type whose value is </a:t>
            </a:r>
            <a:r>
              <a:rPr lang="en-CA" i="1" dirty="0"/>
              <a:t>copied</a:t>
            </a:r>
            <a:r>
              <a:rPr lang="en-CA" dirty="0"/>
              <a:t> when it’s assigned to a variable or constant, or when it’s passed to a function.</a:t>
            </a:r>
          </a:p>
          <a:p>
            <a:r>
              <a:rPr lang="en-CA" dirty="0"/>
              <a:t>In fact, all of the basic types in Swift—integers, floating-point numbers, Booleans, strings, arrays and dictionaries—are value types, and are implemented as structures behind the scenes.</a:t>
            </a:r>
          </a:p>
          <a:p>
            <a:r>
              <a:rPr lang="en-CA" dirty="0"/>
              <a:t>All structures and enumerations are value types in Swift. </a:t>
            </a:r>
            <a:r>
              <a:rPr lang="en-CA" b="1" dirty="0"/>
              <a:t>This means that any structure and enumeration instances you create—and any value types they have as properties—are always copied when they are passed around in your code.</a:t>
            </a:r>
          </a:p>
          <a:p>
            <a:endParaRPr lang="en-US" dirty="0"/>
          </a:p>
        </p:txBody>
      </p:sp>
      <p:sp>
        <p:nvSpPr>
          <p:cNvPr id="5" name="Content Placeholder 4">
            <a:extLst>
              <a:ext uri="{FF2B5EF4-FFF2-40B4-BE49-F238E27FC236}">
                <a16:creationId xmlns:a16="http://schemas.microsoft.com/office/drawing/2014/main" id="{8572E06B-62B7-E54F-A6A8-97AA1BA1A8B9}"/>
              </a:ext>
            </a:extLst>
          </p:cNvPr>
          <p:cNvSpPr>
            <a:spLocks noGrp="1"/>
          </p:cNvSpPr>
          <p:nvPr>
            <p:ph sz="half" idx="2"/>
          </p:nvPr>
        </p:nvSpPr>
        <p:spPr>
          <a:xfrm>
            <a:off x="6172200" y="1388533"/>
            <a:ext cx="5181600" cy="5104342"/>
          </a:xfrm>
        </p:spPr>
        <p:txBody>
          <a:bodyPr>
            <a:normAutofit fontScale="77500" lnSpcReduction="20000"/>
          </a:bodyPr>
          <a:lstStyle/>
          <a:p>
            <a:pPr marL="0" indent="0">
              <a:buNone/>
            </a:pPr>
            <a:r>
              <a:rPr lang="en-CA" b="1" dirty="0"/>
              <a:t>Classes Are Reference Types</a:t>
            </a:r>
          </a:p>
          <a:p>
            <a:r>
              <a:rPr lang="en-CA" dirty="0"/>
              <a:t>Unlike value types, </a:t>
            </a:r>
            <a:r>
              <a:rPr lang="en-CA" i="1" dirty="0"/>
              <a:t>reference types</a:t>
            </a:r>
            <a:r>
              <a:rPr lang="en-CA" dirty="0"/>
              <a:t> are </a:t>
            </a:r>
            <a:r>
              <a:rPr lang="en-CA" i="1" dirty="0"/>
              <a:t>not</a:t>
            </a:r>
            <a:r>
              <a:rPr lang="en-CA" dirty="0"/>
              <a:t> copied when they are assigned to a variable or constant, or when they are passed to a function. Rather than a copy, a reference to the same existing instance is used.</a:t>
            </a:r>
          </a:p>
          <a:p>
            <a:r>
              <a:rPr lang="en-CA" dirty="0"/>
              <a:t>Because classes are reference types, it’s possible for multiple constants and variables to refer to the same single instance of a class behind the scenes.</a:t>
            </a:r>
          </a:p>
          <a:p>
            <a:r>
              <a:rPr lang="en-CA" dirty="0"/>
              <a:t>It can sometimes be useful to find out whether two constants or variables refer to exactly the same instance of a class. To enable this, Swift provides two identity operators:</a:t>
            </a:r>
          </a:p>
          <a:p>
            <a:pPr lvl="1"/>
            <a:r>
              <a:rPr lang="en-CA" dirty="0"/>
              <a:t>Identical to (===)</a:t>
            </a:r>
          </a:p>
          <a:p>
            <a:pPr lvl="1"/>
            <a:r>
              <a:rPr lang="en-CA" dirty="0"/>
              <a:t>Not identical to (!==)</a:t>
            </a:r>
          </a:p>
        </p:txBody>
      </p:sp>
    </p:spTree>
    <p:extLst>
      <p:ext uri="{BB962C8B-B14F-4D97-AF65-F5344CB8AC3E}">
        <p14:creationId xmlns:p14="http://schemas.microsoft.com/office/powerpoint/2010/main" val="28616381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7ABE-6133-5646-911A-13218EAD0A65}"/>
              </a:ext>
            </a:extLst>
          </p:cNvPr>
          <p:cNvSpPr>
            <a:spLocks noGrp="1"/>
          </p:cNvSpPr>
          <p:nvPr>
            <p:ph type="title"/>
          </p:nvPr>
        </p:nvSpPr>
        <p:spPr/>
        <p:txBody>
          <a:bodyPr/>
          <a:lstStyle/>
          <a:p>
            <a:r>
              <a:rPr lang="en-US" dirty="0"/>
              <a:t>Inheritance</a:t>
            </a:r>
          </a:p>
        </p:txBody>
      </p:sp>
      <p:sp>
        <p:nvSpPr>
          <p:cNvPr id="5" name="Content Placeholder 4">
            <a:extLst>
              <a:ext uri="{FF2B5EF4-FFF2-40B4-BE49-F238E27FC236}">
                <a16:creationId xmlns:a16="http://schemas.microsoft.com/office/drawing/2014/main" id="{10AF9D94-456C-8D49-882A-F866346CAE73}"/>
              </a:ext>
            </a:extLst>
          </p:cNvPr>
          <p:cNvSpPr>
            <a:spLocks noGrp="1"/>
          </p:cNvSpPr>
          <p:nvPr>
            <p:ph idx="1"/>
          </p:nvPr>
        </p:nvSpPr>
        <p:spPr/>
        <p:txBody>
          <a:bodyPr>
            <a:normAutofit fontScale="92500" lnSpcReduction="20000"/>
          </a:bodyPr>
          <a:lstStyle/>
          <a:p>
            <a:r>
              <a:rPr lang="en-CA" dirty="0"/>
              <a:t>A class can </a:t>
            </a:r>
            <a:r>
              <a:rPr lang="en-CA" i="1" dirty="0"/>
              <a:t>inherit</a:t>
            </a:r>
            <a:r>
              <a:rPr lang="en-CA" dirty="0"/>
              <a:t> methods, properties, and other characteristics from another class. When one class inherits from another, the inheriting class is known as a </a:t>
            </a:r>
            <a:r>
              <a:rPr lang="en-CA" i="1" dirty="0"/>
              <a:t>subclass</a:t>
            </a:r>
            <a:r>
              <a:rPr lang="en-CA" dirty="0"/>
              <a:t>, and the class it inherits from is known as its </a:t>
            </a:r>
            <a:r>
              <a:rPr lang="en-CA" i="1" dirty="0"/>
              <a:t>superclass</a:t>
            </a:r>
            <a:r>
              <a:rPr lang="en-CA" dirty="0"/>
              <a:t>. Inheritance is a fundamental behavior that differentiates classes from other types in Swift.</a:t>
            </a:r>
          </a:p>
          <a:p>
            <a:r>
              <a:rPr lang="en-CA" dirty="0"/>
              <a:t>Classes in Swift can call and access methods, properties, and subscripts belonging to their superclass and can provide their own overriding versions of those methods, properties, and subscripts to refine or modify their behavior. Swift helps to ensure your overrides are correct by checking that the override definition has a matching superclass definition.</a:t>
            </a:r>
          </a:p>
          <a:p>
            <a:r>
              <a:rPr lang="en-CA" dirty="0"/>
              <a:t>Classes can also add property observers to inherited properties in order to be notified when the value of a property changes. Property observers can be added to any property, regardless of whether it was originally defined as a stored or computed property.</a:t>
            </a:r>
          </a:p>
          <a:p>
            <a:endParaRPr lang="en-US" dirty="0"/>
          </a:p>
        </p:txBody>
      </p:sp>
      <p:pic>
        <p:nvPicPr>
          <p:cNvPr id="7" name="Picture 6" descr="Text&#10;&#10;Description automatically generated with low confidence">
            <a:extLst>
              <a:ext uri="{FF2B5EF4-FFF2-40B4-BE49-F238E27FC236}">
                <a16:creationId xmlns:a16="http://schemas.microsoft.com/office/drawing/2014/main" id="{CFE4AF41-B41C-F247-84ED-79FABBA992CA}"/>
              </a:ext>
            </a:extLst>
          </p:cNvPr>
          <p:cNvPicPr>
            <a:picLocks noChangeAspect="1"/>
          </p:cNvPicPr>
          <p:nvPr/>
        </p:nvPicPr>
        <p:blipFill>
          <a:blip r:embed="rId2"/>
          <a:stretch>
            <a:fillRect/>
          </a:stretch>
        </p:blipFill>
        <p:spPr>
          <a:xfrm>
            <a:off x="4936599" y="162719"/>
            <a:ext cx="6417201" cy="1595437"/>
          </a:xfrm>
          <a:prstGeom prst="rect">
            <a:avLst/>
          </a:prstGeom>
        </p:spPr>
      </p:pic>
    </p:spTree>
    <p:extLst>
      <p:ext uri="{BB962C8B-B14F-4D97-AF65-F5344CB8AC3E}">
        <p14:creationId xmlns:p14="http://schemas.microsoft.com/office/powerpoint/2010/main" val="2307296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D5DA6B-D86C-0445-ADCE-42B8BFE06A64}"/>
              </a:ext>
            </a:extLst>
          </p:cNvPr>
          <p:cNvSpPr>
            <a:spLocks noGrp="1"/>
          </p:cNvSpPr>
          <p:nvPr>
            <p:ph type="title"/>
          </p:nvPr>
        </p:nvSpPr>
        <p:spPr/>
        <p:txBody>
          <a:bodyPr/>
          <a:lstStyle/>
          <a:p>
            <a:r>
              <a:rPr lang="en-US" dirty="0"/>
              <a:t>Loops </a:t>
            </a:r>
          </a:p>
        </p:txBody>
      </p:sp>
      <p:sp>
        <p:nvSpPr>
          <p:cNvPr id="5" name="Text Placeholder 4">
            <a:extLst>
              <a:ext uri="{FF2B5EF4-FFF2-40B4-BE49-F238E27FC236}">
                <a16:creationId xmlns:a16="http://schemas.microsoft.com/office/drawing/2014/main" id="{6D076B59-7920-FC4A-AD02-63A5380A356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868694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263D2-5265-6448-A0B4-D744B120CC66}"/>
              </a:ext>
            </a:extLst>
          </p:cNvPr>
          <p:cNvSpPr>
            <a:spLocks noGrp="1"/>
          </p:cNvSpPr>
          <p:nvPr>
            <p:ph type="title"/>
          </p:nvPr>
        </p:nvSpPr>
        <p:spPr/>
        <p:txBody>
          <a:bodyPr/>
          <a:lstStyle/>
          <a:p>
            <a:r>
              <a:rPr lang="en-US" dirty="0"/>
              <a:t>Initializers</a:t>
            </a:r>
          </a:p>
        </p:txBody>
      </p:sp>
      <p:sp>
        <p:nvSpPr>
          <p:cNvPr id="3" name="Content Placeholder 2">
            <a:extLst>
              <a:ext uri="{FF2B5EF4-FFF2-40B4-BE49-F238E27FC236}">
                <a16:creationId xmlns:a16="http://schemas.microsoft.com/office/drawing/2014/main" id="{D290C0A3-12E2-8947-A9D0-337F7727CED0}"/>
              </a:ext>
            </a:extLst>
          </p:cNvPr>
          <p:cNvSpPr>
            <a:spLocks noGrp="1"/>
          </p:cNvSpPr>
          <p:nvPr>
            <p:ph idx="1"/>
          </p:nvPr>
        </p:nvSpPr>
        <p:spPr/>
        <p:txBody>
          <a:bodyPr/>
          <a:lstStyle/>
          <a:p>
            <a:r>
              <a:rPr lang="en-CA" i="1" dirty="0"/>
              <a:t>Initializers</a:t>
            </a:r>
            <a:r>
              <a:rPr lang="en-CA" dirty="0"/>
              <a:t> are called to create a new instance of a particular type. In its simplest form, an initializer is like an instance method with no parameters, written using the </a:t>
            </a:r>
            <a:r>
              <a:rPr lang="en-CA" dirty="0" err="1"/>
              <a:t>init</a:t>
            </a:r>
            <a:r>
              <a:rPr lang="en-CA" dirty="0"/>
              <a:t> keyword, it may have, however, one or more parameter</a:t>
            </a:r>
          </a:p>
        </p:txBody>
      </p:sp>
      <p:pic>
        <p:nvPicPr>
          <p:cNvPr id="5" name="Picture 4" descr="A picture containing logo&#10;&#10;Description automatically generated">
            <a:extLst>
              <a:ext uri="{FF2B5EF4-FFF2-40B4-BE49-F238E27FC236}">
                <a16:creationId xmlns:a16="http://schemas.microsoft.com/office/drawing/2014/main" id="{74B74842-6930-E045-BABC-3FD861E75222}"/>
              </a:ext>
            </a:extLst>
          </p:cNvPr>
          <p:cNvPicPr>
            <a:picLocks noChangeAspect="1"/>
          </p:cNvPicPr>
          <p:nvPr/>
        </p:nvPicPr>
        <p:blipFill>
          <a:blip r:embed="rId2"/>
          <a:stretch>
            <a:fillRect/>
          </a:stretch>
        </p:blipFill>
        <p:spPr>
          <a:xfrm>
            <a:off x="2139792" y="3509433"/>
            <a:ext cx="7912416" cy="1864078"/>
          </a:xfrm>
          <a:prstGeom prst="rect">
            <a:avLst/>
          </a:prstGeom>
        </p:spPr>
      </p:pic>
    </p:spTree>
    <p:extLst>
      <p:ext uri="{BB962C8B-B14F-4D97-AF65-F5344CB8AC3E}">
        <p14:creationId xmlns:p14="http://schemas.microsoft.com/office/powerpoint/2010/main" val="42455466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263D2-5265-6448-A0B4-D744B120CC66}"/>
              </a:ext>
            </a:extLst>
          </p:cNvPr>
          <p:cNvSpPr>
            <a:spLocks noGrp="1"/>
          </p:cNvSpPr>
          <p:nvPr>
            <p:ph type="title"/>
          </p:nvPr>
        </p:nvSpPr>
        <p:spPr/>
        <p:txBody>
          <a:bodyPr/>
          <a:lstStyle/>
          <a:p>
            <a:r>
              <a:rPr lang="en-US" dirty="0" err="1"/>
              <a:t>Failable</a:t>
            </a:r>
            <a:r>
              <a:rPr lang="en-US" dirty="0"/>
              <a:t> Initializers</a:t>
            </a:r>
          </a:p>
        </p:txBody>
      </p:sp>
      <p:sp>
        <p:nvSpPr>
          <p:cNvPr id="3" name="Content Placeholder 2">
            <a:extLst>
              <a:ext uri="{FF2B5EF4-FFF2-40B4-BE49-F238E27FC236}">
                <a16:creationId xmlns:a16="http://schemas.microsoft.com/office/drawing/2014/main" id="{D290C0A3-12E2-8947-A9D0-337F7727CED0}"/>
              </a:ext>
            </a:extLst>
          </p:cNvPr>
          <p:cNvSpPr>
            <a:spLocks noGrp="1"/>
          </p:cNvSpPr>
          <p:nvPr>
            <p:ph idx="1"/>
          </p:nvPr>
        </p:nvSpPr>
        <p:spPr/>
        <p:txBody>
          <a:bodyPr/>
          <a:lstStyle/>
          <a:p>
            <a:r>
              <a:rPr lang="en-CA" dirty="0"/>
              <a:t>It is sometimes useful to define a class, structure, or enumeration for which initialization can fail. This failure might be triggered by invalid initialization parameter values, the absence of a required external resource, or some other condition that prevents initialization from succeeding.</a:t>
            </a:r>
          </a:p>
        </p:txBody>
      </p:sp>
      <p:pic>
        <p:nvPicPr>
          <p:cNvPr id="6" name="Picture 5" descr="Text&#10;&#10;Description automatically generated with low confidence">
            <a:extLst>
              <a:ext uri="{FF2B5EF4-FFF2-40B4-BE49-F238E27FC236}">
                <a16:creationId xmlns:a16="http://schemas.microsoft.com/office/drawing/2014/main" id="{59579DF1-E87F-5344-B953-E279DB0246FE}"/>
              </a:ext>
            </a:extLst>
          </p:cNvPr>
          <p:cNvPicPr>
            <a:picLocks noChangeAspect="1"/>
          </p:cNvPicPr>
          <p:nvPr/>
        </p:nvPicPr>
        <p:blipFill>
          <a:blip r:embed="rId2"/>
          <a:stretch>
            <a:fillRect/>
          </a:stretch>
        </p:blipFill>
        <p:spPr>
          <a:xfrm>
            <a:off x="2940754" y="3429000"/>
            <a:ext cx="7572375" cy="3429000"/>
          </a:xfrm>
          <a:prstGeom prst="rect">
            <a:avLst/>
          </a:prstGeom>
        </p:spPr>
      </p:pic>
    </p:spTree>
    <p:extLst>
      <p:ext uri="{BB962C8B-B14F-4D97-AF65-F5344CB8AC3E}">
        <p14:creationId xmlns:p14="http://schemas.microsoft.com/office/powerpoint/2010/main" val="10985723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A6F2C-AFA3-0043-862D-C227C6C2ABC1}"/>
              </a:ext>
            </a:extLst>
          </p:cNvPr>
          <p:cNvSpPr>
            <a:spLocks noGrp="1"/>
          </p:cNvSpPr>
          <p:nvPr>
            <p:ph type="title"/>
          </p:nvPr>
        </p:nvSpPr>
        <p:spPr/>
        <p:txBody>
          <a:bodyPr/>
          <a:lstStyle/>
          <a:p>
            <a:r>
              <a:rPr lang="en-US" dirty="0"/>
              <a:t>Preventing Overrides</a:t>
            </a:r>
          </a:p>
        </p:txBody>
      </p:sp>
      <p:sp>
        <p:nvSpPr>
          <p:cNvPr id="3" name="Content Placeholder 2">
            <a:extLst>
              <a:ext uri="{FF2B5EF4-FFF2-40B4-BE49-F238E27FC236}">
                <a16:creationId xmlns:a16="http://schemas.microsoft.com/office/drawing/2014/main" id="{C6201D13-8FCF-6A4F-A94D-FA4AA1B081AE}"/>
              </a:ext>
            </a:extLst>
          </p:cNvPr>
          <p:cNvSpPr>
            <a:spLocks noGrp="1"/>
          </p:cNvSpPr>
          <p:nvPr>
            <p:ph idx="1"/>
          </p:nvPr>
        </p:nvSpPr>
        <p:spPr/>
        <p:txBody>
          <a:bodyPr>
            <a:normAutofit lnSpcReduction="10000"/>
          </a:bodyPr>
          <a:lstStyle/>
          <a:p>
            <a:r>
              <a:rPr lang="en-CA" dirty="0"/>
              <a:t>You can prevent a method, property, or subscript from being overridden by marking it as </a:t>
            </a:r>
            <a:r>
              <a:rPr lang="en-CA" i="1" dirty="0"/>
              <a:t>final</a:t>
            </a:r>
            <a:r>
              <a:rPr lang="en-CA" dirty="0"/>
              <a:t>. Do this by writing the final modifier before the method, property, or subscript’s introducer keyword (such as final var, final </a:t>
            </a:r>
            <a:r>
              <a:rPr lang="en-CA" dirty="0" err="1"/>
              <a:t>func</a:t>
            </a:r>
            <a:r>
              <a:rPr lang="en-CA" dirty="0"/>
              <a:t>, final class </a:t>
            </a:r>
            <a:r>
              <a:rPr lang="en-CA" dirty="0" err="1"/>
              <a:t>func</a:t>
            </a:r>
            <a:r>
              <a:rPr lang="en-CA" dirty="0"/>
              <a:t>, and final subscript).</a:t>
            </a:r>
          </a:p>
          <a:p>
            <a:r>
              <a:rPr lang="en-CA" dirty="0"/>
              <a:t>Any attempt to override a final method, property, or subscript in a subclass is reported as a compile-time error. Methods, properties, or subscripts that you add to a class in an extension can also be marked as final within the extension’s definition.</a:t>
            </a:r>
          </a:p>
          <a:p>
            <a:r>
              <a:rPr lang="en-CA" dirty="0"/>
              <a:t>You can mark an entire class as final by writing the final modifier before the class keyword in its class definition (final class). Any attempt to subclass a final class is reported as a compile-time error.</a:t>
            </a:r>
          </a:p>
          <a:p>
            <a:endParaRPr lang="en-US" dirty="0"/>
          </a:p>
        </p:txBody>
      </p:sp>
    </p:spTree>
    <p:extLst>
      <p:ext uri="{BB962C8B-B14F-4D97-AF65-F5344CB8AC3E}">
        <p14:creationId xmlns:p14="http://schemas.microsoft.com/office/powerpoint/2010/main" val="20629624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E3454-3246-134F-BE9B-63EA746B6836}"/>
              </a:ext>
            </a:extLst>
          </p:cNvPr>
          <p:cNvSpPr>
            <a:spLocks noGrp="1"/>
          </p:cNvSpPr>
          <p:nvPr>
            <p:ph type="title"/>
          </p:nvPr>
        </p:nvSpPr>
        <p:spPr/>
        <p:txBody>
          <a:bodyPr/>
          <a:lstStyle/>
          <a:p>
            <a:r>
              <a:rPr lang="en-US" dirty="0"/>
              <a:t>Optional chaining</a:t>
            </a:r>
          </a:p>
        </p:txBody>
      </p:sp>
      <p:sp>
        <p:nvSpPr>
          <p:cNvPr id="3" name="Content Placeholder 2">
            <a:extLst>
              <a:ext uri="{FF2B5EF4-FFF2-40B4-BE49-F238E27FC236}">
                <a16:creationId xmlns:a16="http://schemas.microsoft.com/office/drawing/2014/main" id="{F1E8D99E-FDC5-2640-A63E-9A98459BF06B}"/>
              </a:ext>
            </a:extLst>
          </p:cNvPr>
          <p:cNvSpPr>
            <a:spLocks noGrp="1"/>
          </p:cNvSpPr>
          <p:nvPr>
            <p:ph idx="1"/>
          </p:nvPr>
        </p:nvSpPr>
        <p:spPr>
          <a:xfrm>
            <a:off x="838200" y="1825625"/>
            <a:ext cx="10515600" cy="4351338"/>
          </a:xfrm>
        </p:spPr>
        <p:txBody>
          <a:bodyPr/>
          <a:lstStyle/>
          <a:p>
            <a:r>
              <a:rPr lang="en-CA" i="1" dirty="0"/>
              <a:t>Optional chaining</a:t>
            </a:r>
            <a:r>
              <a:rPr lang="en-CA" dirty="0"/>
              <a:t> is a process for querying and calling properties, methods, and subscripts on an optional that might currently be nil. If the optional contains a value, the property, method, or subscript call succeeds; if the optional is nil, the property, method, or subscript call returns nil. Multiple queries can be chained together, and the entire chain fails gracefully if any link in the chain is nil.</a:t>
            </a:r>
            <a:endParaRPr lang="en-US" dirty="0"/>
          </a:p>
        </p:txBody>
      </p:sp>
      <p:pic>
        <p:nvPicPr>
          <p:cNvPr id="5" name="Picture 4" descr="Graphical user interface, text, application&#10;&#10;Description automatically generated">
            <a:extLst>
              <a:ext uri="{FF2B5EF4-FFF2-40B4-BE49-F238E27FC236}">
                <a16:creationId xmlns:a16="http://schemas.microsoft.com/office/drawing/2014/main" id="{F498799D-5167-E445-9057-05BBF6A7E09C}"/>
              </a:ext>
            </a:extLst>
          </p:cNvPr>
          <p:cNvPicPr>
            <a:picLocks noChangeAspect="1"/>
          </p:cNvPicPr>
          <p:nvPr/>
        </p:nvPicPr>
        <p:blipFill>
          <a:blip r:embed="rId2"/>
          <a:stretch>
            <a:fillRect/>
          </a:stretch>
        </p:blipFill>
        <p:spPr>
          <a:xfrm>
            <a:off x="2932288" y="4498975"/>
            <a:ext cx="6553200" cy="1993900"/>
          </a:xfrm>
          <a:prstGeom prst="rect">
            <a:avLst/>
          </a:prstGeom>
        </p:spPr>
      </p:pic>
    </p:spTree>
    <p:extLst>
      <p:ext uri="{BB962C8B-B14F-4D97-AF65-F5344CB8AC3E}">
        <p14:creationId xmlns:p14="http://schemas.microsoft.com/office/powerpoint/2010/main" val="3964134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0963DB-F2CA-7241-856F-EF2B3C5317F0}"/>
              </a:ext>
            </a:extLst>
          </p:cNvPr>
          <p:cNvSpPr>
            <a:spLocks noGrp="1"/>
          </p:cNvSpPr>
          <p:nvPr>
            <p:ph type="title"/>
          </p:nvPr>
        </p:nvSpPr>
        <p:spPr/>
        <p:txBody>
          <a:bodyPr/>
          <a:lstStyle/>
          <a:p>
            <a:r>
              <a:rPr lang="en-US" dirty="0"/>
              <a:t>Error handling</a:t>
            </a:r>
          </a:p>
        </p:txBody>
      </p:sp>
      <p:sp>
        <p:nvSpPr>
          <p:cNvPr id="5" name="Text Placeholder 4">
            <a:extLst>
              <a:ext uri="{FF2B5EF4-FFF2-40B4-BE49-F238E27FC236}">
                <a16:creationId xmlns:a16="http://schemas.microsoft.com/office/drawing/2014/main" id="{C83E4CCE-E09F-7C49-95B5-601DA8FB1B3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823802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221CE-F959-8141-B493-AB891D92F1F0}"/>
              </a:ext>
            </a:extLst>
          </p:cNvPr>
          <p:cNvSpPr>
            <a:spLocks noGrp="1"/>
          </p:cNvSpPr>
          <p:nvPr>
            <p:ph type="title"/>
          </p:nvPr>
        </p:nvSpPr>
        <p:spPr/>
        <p:txBody>
          <a:bodyPr/>
          <a:lstStyle/>
          <a:p>
            <a:r>
              <a:rPr lang="en-US" dirty="0"/>
              <a:t>Error handling</a:t>
            </a:r>
          </a:p>
        </p:txBody>
      </p:sp>
      <p:sp>
        <p:nvSpPr>
          <p:cNvPr id="3" name="Content Placeholder 2">
            <a:extLst>
              <a:ext uri="{FF2B5EF4-FFF2-40B4-BE49-F238E27FC236}">
                <a16:creationId xmlns:a16="http://schemas.microsoft.com/office/drawing/2014/main" id="{898BDDA3-4631-4240-B774-0A711F32E0CB}"/>
              </a:ext>
            </a:extLst>
          </p:cNvPr>
          <p:cNvSpPr>
            <a:spLocks noGrp="1"/>
          </p:cNvSpPr>
          <p:nvPr>
            <p:ph idx="1"/>
          </p:nvPr>
        </p:nvSpPr>
        <p:spPr/>
        <p:txBody>
          <a:bodyPr/>
          <a:lstStyle/>
          <a:p>
            <a:r>
              <a:rPr lang="en-CA" i="1" dirty="0"/>
              <a:t>Error handling</a:t>
            </a:r>
            <a:r>
              <a:rPr lang="en-CA" dirty="0"/>
              <a:t> is the process of responding to and recovering from error conditions in your program. Swift provides first-class support for throwing, catching, propagating, and manipulating recoverable errors at runtime.</a:t>
            </a:r>
          </a:p>
          <a:p>
            <a:r>
              <a:rPr lang="en-CA" dirty="0"/>
              <a:t>Some operations aren’t guaranteed to always complete execution or produce a useful output. </a:t>
            </a:r>
            <a:r>
              <a:rPr lang="en-CA" dirty="0" err="1"/>
              <a:t>Optionals</a:t>
            </a:r>
            <a:r>
              <a:rPr lang="en-CA" dirty="0"/>
              <a:t> are used to represent the absence of a value, but when an operation fails, it’s often useful to understand what caused the failure, so that your code can respond accordingly.</a:t>
            </a:r>
          </a:p>
          <a:p>
            <a:endParaRPr lang="en-US" dirty="0"/>
          </a:p>
        </p:txBody>
      </p:sp>
    </p:spTree>
    <p:extLst>
      <p:ext uri="{BB962C8B-B14F-4D97-AF65-F5344CB8AC3E}">
        <p14:creationId xmlns:p14="http://schemas.microsoft.com/office/powerpoint/2010/main" val="21947581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221CE-F959-8141-B493-AB891D92F1F0}"/>
              </a:ext>
            </a:extLst>
          </p:cNvPr>
          <p:cNvSpPr>
            <a:spLocks noGrp="1"/>
          </p:cNvSpPr>
          <p:nvPr>
            <p:ph type="title"/>
          </p:nvPr>
        </p:nvSpPr>
        <p:spPr/>
        <p:txBody>
          <a:bodyPr/>
          <a:lstStyle/>
          <a:p>
            <a:r>
              <a:rPr lang="en-US" dirty="0"/>
              <a:t>Error handling</a:t>
            </a:r>
          </a:p>
        </p:txBody>
      </p:sp>
      <p:sp>
        <p:nvSpPr>
          <p:cNvPr id="3" name="Content Placeholder 2">
            <a:extLst>
              <a:ext uri="{FF2B5EF4-FFF2-40B4-BE49-F238E27FC236}">
                <a16:creationId xmlns:a16="http://schemas.microsoft.com/office/drawing/2014/main" id="{898BDDA3-4631-4240-B774-0A711F32E0CB}"/>
              </a:ext>
            </a:extLst>
          </p:cNvPr>
          <p:cNvSpPr>
            <a:spLocks noGrp="1"/>
          </p:cNvSpPr>
          <p:nvPr>
            <p:ph idx="1"/>
          </p:nvPr>
        </p:nvSpPr>
        <p:spPr/>
        <p:txBody>
          <a:bodyPr/>
          <a:lstStyle/>
          <a:p>
            <a:r>
              <a:rPr lang="en-CA" dirty="0"/>
              <a:t>In Swift, errors are represented by values of types that conform to the Error protocol. This empty protocol indicates that a type can be used for error handling.</a:t>
            </a:r>
          </a:p>
          <a:p>
            <a:r>
              <a:rPr lang="en-CA" dirty="0"/>
              <a:t>Swift enumerations are particularly well suited to modeling a group of related error conditions, with associated values allowing for additional information about the nature of an error to be communicated. </a:t>
            </a:r>
          </a:p>
        </p:txBody>
      </p:sp>
      <p:pic>
        <p:nvPicPr>
          <p:cNvPr id="5" name="Picture 4" descr="Graphical user interface, text, application&#10;&#10;Description automatically generated">
            <a:extLst>
              <a:ext uri="{FF2B5EF4-FFF2-40B4-BE49-F238E27FC236}">
                <a16:creationId xmlns:a16="http://schemas.microsoft.com/office/drawing/2014/main" id="{8D7EDCA7-957E-5D42-A36B-2D21EFE4F327}"/>
              </a:ext>
            </a:extLst>
          </p:cNvPr>
          <p:cNvPicPr>
            <a:picLocks noChangeAspect="1"/>
          </p:cNvPicPr>
          <p:nvPr/>
        </p:nvPicPr>
        <p:blipFill>
          <a:blip r:embed="rId3"/>
          <a:stretch>
            <a:fillRect/>
          </a:stretch>
        </p:blipFill>
        <p:spPr>
          <a:xfrm>
            <a:off x="3422650" y="4274961"/>
            <a:ext cx="6815634" cy="2217914"/>
          </a:xfrm>
          <a:prstGeom prst="rect">
            <a:avLst/>
          </a:prstGeom>
        </p:spPr>
      </p:pic>
    </p:spTree>
    <p:extLst>
      <p:ext uri="{BB962C8B-B14F-4D97-AF65-F5344CB8AC3E}">
        <p14:creationId xmlns:p14="http://schemas.microsoft.com/office/powerpoint/2010/main" val="3484564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221CE-F959-8141-B493-AB891D92F1F0}"/>
              </a:ext>
            </a:extLst>
          </p:cNvPr>
          <p:cNvSpPr>
            <a:spLocks noGrp="1"/>
          </p:cNvSpPr>
          <p:nvPr>
            <p:ph type="title"/>
          </p:nvPr>
        </p:nvSpPr>
        <p:spPr/>
        <p:txBody>
          <a:bodyPr/>
          <a:lstStyle/>
          <a:p>
            <a:r>
              <a:rPr lang="en-US" dirty="0"/>
              <a:t>Error handling</a:t>
            </a:r>
          </a:p>
        </p:txBody>
      </p:sp>
      <p:sp>
        <p:nvSpPr>
          <p:cNvPr id="3" name="Content Placeholder 2">
            <a:extLst>
              <a:ext uri="{FF2B5EF4-FFF2-40B4-BE49-F238E27FC236}">
                <a16:creationId xmlns:a16="http://schemas.microsoft.com/office/drawing/2014/main" id="{898BDDA3-4631-4240-B774-0A711F32E0CB}"/>
              </a:ext>
            </a:extLst>
          </p:cNvPr>
          <p:cNvSpPr>
            <a:spLocks noGrp="1"/>
          </p:cNvSpPr>
          <p:nvPr>
            <p:ph idx="1"/>
          </p:nvPr>
        </p:nvSpPr>
        <p:spPr>
          <a:xfrm>
            <a:off x="838200" y="1354667"/>
            <a:ext cx="10515600" cy="4822296"/>
          </a:xfrm>
        </p:spPr>
        <p:txBody>
          <a:bodyPr>
            <a:normAutofit fontScale="92500" lnSpcReduction="10000"/>
          </a:bodyPr>
          <a:lstStyle/>
          <a:p>
            <a:r>
              <a:rPr lang="en-CA" dirty="0"/>
              <a:t>When an error is thrown, some surrounding piece of code must be responsible for handling the error—for example, by correcting the problem, trying an alternative approach, or informing the user of the failure.</a:t>
            </a:r>
          </a:p>
          <a:p>
            <a:r>
              <a:rPr lang="en-CA" dirty="0"/>
              <a:t>There are four ways to handle errors in Swift. You can propagate the error from a function to the code that calls that function, handle the error using a </a:t>
            </a:r>
            <a:r>
              <a:rPr lang="en-CA" b="1" dirty="0"/>
              <a:t>do-catch</a:t>
            </a:r>
            <a:r>
              <a:rPr lang="en-CA" dirty="0"/>
              <a:t> statement, handle the error as an optional value, or assert that the error will not occur. Each approach is described in a section below.</a:t>
            </a:r>
          </a:p>
          <a:p>
            <a:r>
              <a:rPr lang="en-CA" dirty="0"/>
              <a:t>When a function throws an error, it changes the flow of your program, so it’s important that you can quickly identify places in your code that can throw errors. To identify these places in your code, write the try keyword—or the</a:t>
            </a:r>
            <a:r>
              <a:rPr lang="en-CA" b="1" dirty="0"/>
              <a:t> try? </a:t>
            </a:r>
            <a:r>
              <a:rPr lang="en-CA" dirty="0"/>
              <a:t>or </a:t>
            </a:r>
            <a:r>
              <a:rPr lang="en-CA" b="1" dirty="0"/>
              <a:t>try!</a:t>
            </a:r>
            <a:r>
              <a:rPr lang="en-CA" dirty="0"/>
              <a:t> variation—before a piece of code that calls a function, method, or initializer that can throw an error. These keywords are described in the sections below.</a:t>
            </a:r>
          </a:p>
        </p:txBody>
      </p:sp>
    </p:spTree>
    <p:extLst>
      <p:ext uri="{BB962C8B-B14F-4D97-AF65-F5344CB8AC3E}">
        <p14:creationId xmlns:p14="http://schemas.microsoft.com/office/powerpoint/2010/main" val="33764801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977B2-D8F5-9D48-9A0D-F4CC8E5BBB7F}"/>
              </a:ext>
            </a:extLst>
          </p:cNvPr>
          <p:cNvSpPr>
            <a:spLocks noGrp="1"/>
          </p:cNvSpPr>
          <p:nvPr>
            <p:ph type="title"/>
          </p:nvPr>
        </p:nvSpPr>
        <p:spPr/>
        <p:txBody>
          <a:bodyPr/>
          <a:lstStyle/>
          <a:p>
            <a:r>
              <a:rPr lang="en-US" dirty="0"/>
              <a:t>Error handling – a pattern</a:t>
            </a:r>
          </a:p>
        </p:txBody>
      </p:sp>
      <p:pic>
        <p:nvPicPr>
          <p:cNvPr id="5" name="Content Placeholder 4" descr="Graphical user interface, text, application, chat or text message&#10;&#10;Description automatically generated">
            <a:extLst>
              <a:ext uri="{FF2B5EF4-FFF2-40B4-BE49-F238E27FC236}">
                <a16:creationId xmlns:a16="http://schemas.microsoft.com/office/drawing/2014/main" id="{C8E8EE4D-9780-D345-9CE5-CB748DA2506F}"/>
              </a:ext>
            </a:extLst>
          </p:cNvPr>
          <p:cNvPicPr>
            <a:picLocks noGrp="1" noChangeAspect="1"/>
          </p:cNvPicPr>
          <p:nvPr>
            <p:ph idx="1"/>
          </p:nvPr>
        </p:nvPicPr>
        <p:blipFill>
          <a:blip r:embed="rId3"/>
          <a:stretch>
            <a:fillRect/>
          </a:stretch>
        </p:blipFill>
        <p:spPr>
          <a:xfrm>
            <a:off x="838200" y="1443800"/>
            <a:ext cx="7029158" cy="4710112"/>
          </a:xfrm>
        </p:spPr>
      </p:pic>
    </p:spTree>
    <p:extLst>
      <p:ext uri="{BB962C8B-B14F-4D97-AF65-F5344CB8AC3E}">
        <p14:creationId xmlns:p14="http://schemas.microsoft.com/office/powerpoint/2010/main" val="26871827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A23E62-BF6B-614C-81FC-EA07CBE9CC75}"/>
              </a:ext>
            </a:extLst>
          </p:cNvPr>
          <p:cNvSpPr>
            <a:spLocks noGrp="1"/>
          </p:cNvSpPr>
          <p:nvPr>
            <p:ph type="title"/>
          </p:nvPr>
        </p:nvSpPr>
        <p:spPr/>
        <p:txBody>
          <a:bodyPr/>
          <a:lstStyle/>
          <a:p>
            <a:r>
              <a:rPr lang="en-US"/>
              <a:t>Protocols</a:t>
            </a:r>
          </a:p>
        </p:txBody>
      </p:sp>
      <p:sp>
        <p:nvSpPr>
          <p:cNvPr id="5" name="Text Placeholder 4">
            <a:extLst>
              <a:ext uri="{FF2B5EF4-FFF2-40B4-BE49-F238E27FC236}">
                <a16:creationId xmlns:a16="http://schemas.microsoft.com/office/drawing/2014/main" id="{D4EEF60E-E49E-234B-BE72-930F5D7C21A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30892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400C3-D69F-6147-AF45-01C2E687DB37}"/>
              </a:ext>
            </a:extLst>
          </p:cNvPr>
          <p:cNvSpPr>
            <a:spLocks noGrp="1"/>
          </p:cNvSpPr>
          <p:nvPr>
            <p:ph type="title"/>
          </p:nvPr>
        </p:nvSpPr>
        <p:spPr/>
        <p:txBody>
          <a:bodyPr/>
          <a:lstStyle/>
          <a:p>
            <a:r>
              <a:rPr lang="en-US" dirty="0"/>
              <a:t>For-in </a:t>
            </a:r>
            <a:r>
              <a:rPr lang="en-CA" dirty="0"/>
              <a:t>numbers</a:t>
            </a:r>
            <a:endParaRPr lang="en-US" dirty="0"/>
          </a:p>
        </p:txBody>
      </p:sp>
      <p:sp>
        <p:nvSpPr>
          <p:cNvPr id="3" name="Content Placeholder 2">
            <a:extLst>
              <a:ext uri="{FF2B5EF4-FFF2-40B4-BE49-F238E27FC236}">
                <a16:creationId xmlns:a16="http://schemas.microsoft.com/office/drawing/2014/main" id="{25AC3DDE-ACEC-9C43-838E-97ACFB5430F6}"/>
              </a:ext>
            </a:extLst>
          </p:cNvPr>
          <p:cNvSpPr>
            <a:spLocks noGrp="1"/>
          </p:cNvSpPr>
          <p:nvPr>
            <p:ph idx="1"/>
          </p:nvPr>
        </p:nvSpPr>
        <p:spPr>
          <a:xfrm>
            <a:off x="838200" y="1584325"/>
            <a:ext cx="5257800" cy="2717800"/>
          </a:xfrm>
        </p:spPr>
        <p:txBody>
          <a:bodyPr>
            <a:normAutofit/>
          </a:bodyPr>
          <a:lstStyle/>
          <a:p>
            <a:pPr marL="0" indent="0">
              <a:buNone/>
            </a:pPr>
            <a:r>
              <a:rPr lang="en-CA" dirty="0"/>
              <a:t>You use the for-in loop to iterate over a sequence, such as items in an array, ranges of, or characters in a string.</a:t>
            </a:r>
          </a:p>
          <a:p>
            <a:pPr marL="0" indent="0">
              <a:buNone/>
            </a:pPr>
            <a:br>
              <a:rPr lang="en-CA" dirty="0"/>
            </a:br>
            <a:endParaRPr lang="en-US" dirty="0"/>
          </a:p>
        </p:txBody>
      </p:sp>
      <p:pic>
        <p:nvPicPr>
          <p:cNvPr id="5" name="Picture 4" descr="Text&#10;&#10;Description automatically generated">
            <a:extLst>
              <a:ext uri="{FF2B5EF4-FFF2-40B4-BE49-F238E27FC236}">
                <a16:creationId xmlns:a16="http://schemas.microsoft.com/office/drawing/2014/main" id="{959DC142-7708-084C-AC23-1CE173D9CD62}"/>
              </a:ext>
            </a:extLst>
          </p:cNvPr>
          <p:cNvPicPr>
            <a:picLocks noChangeAspect="1"/>
          </p:cNvPicPr>
          <p:nvPr/>
        </p:nvPicPr>
        <p:blipFill>
          <a:blip r:embed="rId2"/>
          <a:stretch>
            <a:fillRect/>
          </a:stretch>
        </p:blipFill>
        <p:spPr>
          <a:xfrm>
            <a:off x="6282267" y="711200"/>
            <a:ext cx="5651500" cy="2717800"/>
          </a:xfrm>
          <a:prstGeom prst="rect">
            <a:avLst/>
          </a:prstGeom>
        </p:spPr>
      </p:pic>
      <p:pic>
        <p:nvPicPr>
          <p:cNvPr id="7" name="Picture 6" descr="Text&#10;&#10;Description automatically generated">
            <a:extLst>
              <a:ext uri="{FF2B5EF4-FFF2-40B4-BE49-F238E27FC236}">
                <a16:creationId xmlns:a16="http://schemas.microsoft.com/office/drawing/2014/main" id="{35892003-A203-2348-B4D6-A8DA6489866D}"/>
              </a:ext>
            </a:extLst>
          </p:cNvPr>
          <p:cNvPicPr>
            <a:picLocks noChangeAspect="1"/>
          </p:cNvPicPr>
          <p:nvPr/>
        </p:nvPicPr>
        <p:blipFill>
          <a:blip r:embed="rId3"/>
          <a:stretch>
            <a:fillRect/>
          </a:stretch>
        </p:blipFill>
        <p:spPr>
          <a:xfrm>
            <a:off x="5583767" y="3535363"/>
            <a:ext cx="6350000" cy="2400300"/>
          </a:xfrm>
          <a:prstGeom prst="rect">
            <a:avLst/>
          </a:prstGeom>
        </p:spPr>
      </p:pic>
      <p:pic>
        <p:nvPicPr>
          <p:cNvPr id="9" name="Picture 8" descr="Text&#10;&#10;Description automatically generated">
            <a:extLst>
              <a:ext uri="{FF2B5EF4-FFF2-40B4-BE49-F238E27FC236}">
                <a16:creationId xmlns:a16="http://schemas.microsoft.com/office/drawing/2014/main" id="{4DC5DB62-F675-5046-AD61-C31DAFD11B1C}"/>
              </a:ext>
            </a:extLst>
          </p:cNvPr>
          <p:cNvPicPr>
            <a:picLocks noChangeAspect="1"/>
          </p:cNvPicPr>
          <p:nvPr/>
        </p:nvPicPr>
        <p:blipFill>
          <a:blip r:embed="rId4"/>
          <a:stretch>
            <a:fillRect/>
          </a:stretch>
        </p:blipFill>
        <p:spPr>
          <a:xfrm>
            <a:off x="258233" y="3535363"/>
            <a:ext cx="5588000" cy="2641600"/>
          </a:xfrm>
          <a:prstGeom prst="rect">
            <a:avLst/>
          </a:prstGeom>
        </p:spPr>
      </p:pic>
    </p:spTree>
    <p:extLst>
      <p:ext uri="{BB962C8B-B14F-4D97-AF65-F5344CB8AC3E}">
        <p14:creationId xmlns:p14="http://schemas.microsoft.com/office/powerpoint/2010/main" val="9044871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4834-9250-1345-8C97-EF05285B4718}"/>
              </a:ext>
            </a:extLst>
          </p:cNvPr>
          <p:cNvSpPr>
            <a:spLocks noGrp="1"/>
          </p:cNvSpPr>
          <p:nvPr>
            <p:ph type="title"/>
          </p:nvPr>
        </p:nvSpPr>
        <p:spPr/>
        <p:txBody>
          <a:bodyPr/>
          <a:lstStyle/>
          <a:p>
            <a:r>
              <a:rPr lang="en-US" dirty="0"/>
              <a:t>Protocol</a:t>
            </a:r>
          </a:p>
        </p:txBody>
      </p:sp>
      <p:sp>
        <p:nvSpPr>
          <p:cNvPr id="3" name="Content Placeholder 2">
            <a:extLst>
              <a:ext uri="{FF2B5EF4-FFF2-40B4-BE49-F238E27FC236}">
                <a16:creationId xmlns:a16="http://schemas.microsoft.com/office/drawing/2014/main" id="{3DDC0F79-D18F-044A-8E48-72F568DFD607}"/>
              </a:ext>
            </a:extLst>
          </p:cNvPr>
          <p:cNvSpPr>
            <a:spLocks noGrp="1"/>
          </p:cNvSpPr>
          <p:nvPr>
            <p:ph idx="1"/>
          </p:nvPr>
        </p:nvSpPr>
        <p:spPr/>
        <p:txBody>
          <a:bodyPr/>
          <a:lstStyle/>
          <a:p>
            <a:r>
              <a:rPr lang="en-CA" dirty="0"/>
              <a:t>A </a:t>
            </a:r>
            <a:r>
              <a:rPr lang="en-CA" i="1" dirty="0"/>
              <a:t>protocol</a:t>
            </a:r>
            <a:r>
              <a:rPr lang="en-CA" dirty="0"/>
              <a:t> defines a blueprint of methods, properties, and other requirements that suit a particular task or piece of functionality. The protocol can then be </a:t>
            </a:r>
            <a:r>
              <a:rPr lang="en-CA" i="1" dirty="0"/>
              <a:t>adopted</a:t>
            </a:r>
            <a:r>
              <a:rPr lang="en-CA" dirty="0"/>
              <a:t> by a class, structure, or enumeration to provide an actual implementation of those requirements. Any type that satisfies the requirements of a protocol is said to </a:t>
            </a:r>
            <a:r>
              <a:rPr lang="en-CA" i="1" dirty="0"/>
              <a:t>conform</a:t>
            </a:r>
            <a:r>
              <a:rPr lang="en-CA" dirty="0"/>
              <a:t> to that protocol.</a:t>
            </a:r>
          </a:p>
          <a:p>
            <a:r>
              <a:rPr lang="en-CA" dirty="0"/>
              <a:t>In addition to specifying requirements that conforming types must implement, you can extend a protocol to implement some of these requirements or to implement additional functionality that conforming types can take advantage of.</a:t>
            </a:r>
          </a:p>
          <a:p>
            <a:endParaRPr lang="en-US" dirty="0"/>
          </a:p>
        </p:txBody>
      </p:sp>
    </p:spTree>
    <p:extLst>
      <p:ext uri="{BB962C8B-B14F-4D97-AF65-F5344CB8AC3E}">
        <p14:creationId xmlns:p14="http://schemas.microsoft.com/office/powerpoint/2010/main" val="38792357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4834-9250-1345-8C97-EF05285B4718}"/>
              </a:ext>
            </a:extLst>
          </p:cNvPr>
          <p:cNvSpPr>
            <a:spLocks noGrp="1"/>
          </p:cNvSpPr>
          <p:nvPr>
            <p:ph type="title"/>
          </p:nvPr>
        </p:nvSpPr>
        <p:spPr/>
        <p:txBody>
          <a:bodyPr/>
          <a:lstStyle/>
          <a:p>
            <a:r>
              <a:rPr lang="en-US" dirty="0"/>
              <a:t>Protocol</a:t>
            </a:r>
          </a:p>
        </p:txBody>
      </p:sp>
      <p:pic>
        <p:nvPicPr>
          <p:cNvPr id="5" name="Content Placeholder 4" descr="Graphical user interface, text, application&#10;&#10;Description automatically generated">
            <a:extLst>
              <a:ext uri="{FF2B5EF4-FFF2-40B4-BE49-F238E27FC236}">
                <a16:creationId xmlns:a16="http://schemas.microsoft.com/office/drawing/2014/main" id="{3419F1ED-D0B8-3B46-957D-45869148FA55}"/>
              </a:ext>
            </a:extLst>
          </p:cNvPr>
          <p:cNvPicPr>
            <a:picLocks noGrp="1" noChangeAspect="1"/>
          </p:cNvPicPr>
          <p:nvPr>
            <p:ph idx="1"/>
          </p:nvPr>
        </p:nvPicPr>
        <p:blipFill>
          <a:blip r:embed="rId3"/>
          <a:stretch>
            <a:fillRect/>
          </a:stretch>
        </p:blipFill>
        <p:spPr>
          <a:xfrm>
            <a:off x="1620276" y="2228453"/>
            <a:ext cx="8951447" cy="2401094"/>
          </a:xfrm>
        </p:spPr>
      </p:pic>
    </p:spTree>
    <p:extLst>
      <p:ext uri="{BB962C8B-B14F-4D97-AF65-F5344CB8AC3E}">
        <p14:creationId xmlns:p14="http://schemas.microsoft.com/office/powerpoint/2010/main" val="10696409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EF6A8-3028-654F-A396-AC4032348009}"/>
              </a:ext>
            </a:extLst>
          </p:cNvPr>
          <p:cNvSpPr>
            <a:spLocks noGrp="1"/>
          </p:cNvSpPr>
          <p:nvPr>
            <p:ph type="title"/>
          </p:nvPr>
        </p:nvSpPr>
        <p:spPr/>
        <p:txBody>
          <a:bodyPr/>
          <a:lstStyle/>
          <a:p>
            <a:r>
              <a:rPr lang="en-US" dirty="0"/>
              <a:t>Property and Method Requirements</a:t>
            </a:r>
          </a:p>
        </p:txBody>
      </p:sp>
      <p:sp>
        <p:nvSpPr>
          <p:cNvPr id="3" name="Content Placeholder 2">
            <a:extLst>
              <a:ext uri="{FF2B5EF4-FFF2-40B4-BE49-F238E27FC236}">
                <a16:creationId xmlns:a16="http://schemas.microsoft.com/office/drawing/2014/main" id="{ABE4DA14-F7B1-D542-8EF3-7CD756C9E2B3}"/>
              </a:ext>
            </a:extLst>
          </p:cNvPr>
          <p:cNvSpPr>
            <a:spLocks noGrp="1"/>
          </p:cNvSpPr>
          <p:nvPr>
            <p:ph idx="1"/>
          </p:nvPr>
        </p:nvSpPr>
        <p:spPr/>
        <p:txBody>
          <a:bodyPr/>
          <a:lstStyle/>
          <a:p>
            <a:r>
              <a:rPr lang="en-CA" dirty="0"/>
              <a:t>Protocol is used to specify particular class type property or instance property. It just specifies the type or instance property alone rather than specifying whether it is a stored or computed property. Also, it is used to specify whether the property is 'gettable' or 'settable'.</a:t>
            </a:r>
          </a:p>
          <a:p>
            <a:r>
              <a:rPr lang="en-CA" dirty="0"/>
              <a:t>Property requirements are declared by 'var' keyword as property variables. {get set} is used to declare gettable and settable properties after their type declaration. Gettable is mentioned by {get} property after their type declaration.</a:t>
            </a:r>
          </a:p>
          <a:p>
            <a:endParaRPr lang="en-US" dirty="0"/>
          </a:p>
        </p:txBody>
      </p:sp>
    </p:spTree>
    <p:extLst>
      <p:ext uri="{BB962C8B-B14F-4D97-AF65-F5344CB8AC3E}">
        <p14:creationId xmlns:p14="http://schemas.microsoft.com/office/powerpoint/2010/main" val="25335719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EF6A8-3028-654F-A396-AC4032348009}"/>
              </a:ext>
            </a:extLst>
          </p:cNvPr>
          <p:cNvSpPr>
            <a:spLocks noGrp="1"/>
          </p:cNvSpPr>
          <p:nvPr>
            <p:ph type="title"/>
          </p:nvPr>
        </p:nvSpPr>
        <p:spPr>
          <a:xfrm>
            <a:off x="838200" y="365125"/>
            <a:ext cx="5257800" cy="2784475"/>
          </a:xfrm>
        </p:spPr>
        <p:txBody>
          <a:bodyPr>
            <a:normAutofit/>
          </a:bodyPr>
          <a:lstStyle/>
          <a:p>
            <a:r>
              <a:rPr lang="en-US" dirty="0"/>
              <a:t>Property and Method Requirements</a:t>
            </a:r>
          </a:p>
        </p:txBody>
      </p:sp>
      <p:pic>
        <p:nvPicPr>
          <p:cNvPr id="5" name="Content Placeholder 4" descr="Graphical user interface, text&#10;&#10;Description automatically generated">
            <a:extLst>
              <a:ext uri="{FF2B5EF4-FFF2-40B4-BE49-F238E27FC236}">
                <a16:creationId xmlns:a16="http://schemas.microsoft.com/office/drawing/2014/main" id="{BFF1EAA6-25EF-A948-A193-1CE32D974B67}"/>
              </a:ext>
            </a:extLst>
          </p:cNvPr>
          <p:cNvPicPr>
            <a:picLocks noGrp="1" noChangeAspect="1"/>
          </p:cNvPicPr>
          <p:nvPr>
            <p:ph idx="1"/>
          </p:nvPr>
        </p:nvPicPr>
        <p:blipFill>
          <a:blip r:embed="rId2"/>
          <a:stretch>
            <a:fillRect/>
          </a:stretch>
        </p:blipFill>
        <p:spPr>
          <a:xfrm>
            <a:off x="6373090" y="0"/>
            <a:ext cx="5818910" cy="6858000"/>
          </a:xfrm>
        </p:spPr>
      </p:pic>
    </p:spTree>
    <p:extLst>
      <p:ext uri="{BB962C8B-B14F-4D97-AF65-F5344CB8AC3E}">
        <p14:creationId xmlns:p14="http://schemas.microsoft.com/office/powerpoint/2010/main" val="22387030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EE2BD1-0AED-0249-BCEB-D74A5CEBEBCD}"/>
              </a:ext>
            </a:extLst>
          </p:cNvPr>
          <p:cNvSpPr>
            <a:spLocks noGrp="1"/>
          </p:cNvSpPr>
          <p:nvPr>
            <p:ph type="title"/>
          </p:nvPr>
        </p:nvSpPr>
        <p:spPr/>
        <p:txBody>
          <a:bodyPr/>
          <a:lstStyle/>
          <a:p>
            <a:r>
              <a:rPr lang="en-US" dirty="0"/>
              <a:t>Generics</a:t>
            </a:r>
          </a:p>
        </p:txBody>
      </p:sp>
      <p:sp>
        <p:nvSpPr>
          <p:cNvPr id="5" name="Text Placeholder 4">
            <a:extLst>
              <a:ext uri="{FF2B5EF4-FFF2-40B4-BE49-F238E27FC236}">
                <a16:creationId xmlns:a16="http://schemas.microsoft.com/office/drawing/2014/main" id="{FB59A1CB-8560-9C48-9170-E9F49B6699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706323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68CA-0907-BF41-94C6-9115E5DCC8AE}"/>
              </a:ext>
            </a:extLst>
          </p:cNvPr>
          <p:cNvSpPr>
            <a:spLocks noGrp="1"/>
          </p:cNvSpPr>
          <p:nvPr>
            <p:ph type="title"/>
          </p:nvPr>
        </p:nvSpPr>
        <p:spPr/>
        <p:txBody>
          <a:bodyPr/>
          <a:lstStyle/>
          <a:p>
            <a:r>
              <a:rPr lang="en-US" dirty="0"/>
              <a:t>Generics in Swift</a:t>
            </a:r>
          </a:p>
        </p:txBody>
      </p:sp>
      <p:sp>
        <p:nvSpPr>
          <p:cNvPr id="3" name="Content Placeholder 2">
            <a:extLst>
              <a:ext uri="{FF2B5EF4-FFF2-40B4-BE49-F238E27FC236}">
                <a16:creationId xmlns:a16="http://schemas.microsoft.com/office/drawing/2014/main" id="{603E904D-982E-A24A-92D6-6F565E80DC91}"/>
              </a:ext>
            </a:extLst>
          </p:cNvPr>
          <p:cNvSpPr>
            <a:spLocks noGrp="1"/>
          </p:cNvSpPr>
          <p:nvPr>
            <p:ph idx="1"/>
          </p:nvPr>
        </p:nvSpPr>
        <p:spPr/>
        <p:txBody>
          <a:bodyPr>
            <a:normAutofit fontScale="92500" lnSpcReduction="10000"/>
          </a:bodyPr>
          <a:lstStyle/>
          <a:p>
            <a:r>
              <a:rPr lang="en-CA" i="1" dirty="0"/>
              <a:t>Generic code</a:t>
            </a:r>
            <a:r>
              <a:rPr lang="en-CA" dirty="0"/>
              <a:t> enables you to write flexible, reusable functions and types that can work with any type, subject to requirements that you define. You can write code that avoids duplication and expresses its intent in a clear, abstracted manner.</a:t>
            </a:r>
          </a:p>
          <a:p>
            <a:r>
              <a:rPr lang="en-CA" dirty="0"/>
              <a:t>Generics are one of the most powerful features of Swift, and much of the Swift standard library is built with generic code. In fact, you’ve been using generics throughout the </a:t>
            </a:r>
            <a:r>
              <a:rPr lang="en-CA" i="1" dirty="0"/>
              <a:t>Language Guide</a:t>
            </a:r>
            <a:r>
              <a:rPr lang="en-CA" dirty="0"/>
              <a:t>, even if you didn’t realize it. For example, Swift’s Array and Dictionary types are both generic collections. You can create an array that holds Int values, or an array that holds String values, or indeed an array for any other type that can be created in Swift. Similarly, you can create a dictionary to store values of any specified type, and there are no limitations on what that type can be.</a:t>
            </a:r>
          </a:p>
        </p:txBody>
      </p:sp>
    </p:spTree>
    <p:extLst>
      <p:ext uri="{BB962C8B-B14F-4D97-AF65-F5344CB8AC3E}">
        <p14:creationId xmlns:p14="http://schemas.microsoft.com/office/powerpoint/2010/main" val="16981196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F5C22-2E77-3045-AAC4-42EEFD0D4753}"/>
              </a:ext>
            </a:extLst>
          </p:cNvPr>
          <p:cNvSpPr>
            <a:spLocks noGrp="1"/>
          </p:cNvSpPr>
          <p:nvPr>
            <p:ph type="title"/>
          </p:nvPr>
        </p:nvSpPr>
        <p:spPr/>
        <p:txBody>
          <a:bodyPr/>
          <a:lstStyle/>
          <a:p>
            <a:r>
              <a:rPr lang="en-US" dirty="0"/>
              <a:t>Problem</a:t>
            </a:r>
          </a:p>
        </p:txBody>
      </p:sp>
      <p:pic>
        <p:nvPicPr>
          <p:cNvPr id="5" name="Content Placeholder 4" descr="A picture containing text&#10;&#10;Description automatically generated">
            <a:extLst>
              <a:ext uri="{FF2B5EF4-FFF2-40B4-BE49-F238E27FC236}">
                <a16:creationId xmlns:a16="http://schemas.microsoft.com/office/drawing/2014/main" id="{D1459C9D-580A-4F4F-B091-3C335C331134}"/>
              </a:ext>
            </a:extLst>
          </p:cNvPr>
          <p:cNvPicPr>
            <a:picLocks noGrp="1" noChangeAspect="1"/>
          </p:cNvPicPr>
          <p:nvPr>
            <p:ph idx="1"/>
          </p:nvPr>
        </p:nvPicPr>
        <p:blipFill>
          <a:blip r:embed="rId2"/>
          <a:stretch>
            <a:fillRect/>
          </a:stretch>
        </p:blipFill>
        <p:spPr>
          <a:xfrm>
            <a:off x="954865" y="1944511"/>
            <a:ext cx="10282269" cy="2968978"/>
          </a:xfrm>
        </p:spPr>
      </p:pic>
      <p:sp>
        <p:nvSpPr>
          <p:cNvPr id="6" name="TextBox 5">
            <a:extLst>
              <a:ext uri="{FF2B5EF4-FFF2-40B4-BE49-F238E27FC236}">
                <a16:creationId xmlns:a16="http://schemas.microsoft.com/office/drawing/2014/main" id="{A8579CF2-4723-B74E-B0AC-84E16D4E5CED}"/>
              </a:ext>
            </a:extLst>
          </p:cNvPr>
          <p:cNvSpPr txBox="1"/>
          <p:nvPr/>
        </p:nvSpPr>
        <p:spPr>
          <a:xfrm>
            <a:off x="1439332" y="5600413"/>
            <a:ext cx="9313333" cy="923330"/>
          </a:xfrm>
          <a:prstGeom prst="rect">
            <a:avLst/>
          </a:prstGeom>
          <a:noFill/>
        </p:spPr>
        <p:txBody>
          <a:bodyPr wrap="square" rtlCol="0">
            <a:spAutoFit/>
          </a:bodyPr>
          <a:lstStyle/>
          <a:p>
            <a:r>
              <a:rPr lang="en-US" dirty="0"/>
              <a:t>Here it is for Int, but how would it differ for String, Double, Int?, ….?</a:t>
            </a:r>
          </a:p>
          <a:p>
            <a:endParaRPr lang="en-US" dirty="0"/>
          </a:p>
          <a:p>
            <a:endParaRPr lang="en-US" dirty="0"/>
          </a:p>
        </p:txBody>
      </p:sp>
    </p:spTree>
    <p:extLst>
      <p:ext uri="{BB962C8B-B14F-4D97-AF65-F5344CB8AC3E}">
        <p14:creationId xmlns:p14="http://schemas.microsoft.com/office/powerpoint/2010/main" val="1316814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F5C22-2E77-3045-AAC4-42EEFD0D4753}"/>
              </a:ext>
            </a:extLst>
          </p:cNvPr>
          <p:cNvSpPr>
            <a:spLocks noGrp="1"/>
          </p:cNvSpPr>
          <p:nvPr>
            <p:ph type="title"/>
          </p:nvPr>
        </p:nvSpPr>
        <p:spPr/>
        <p:txBody>
          <a:bodyPr/>
          <a:lstStyle/>
          <a:p>
            <a:r>
              <a:rPr lang="en-US" dirty="0"/>
              <a:t>Problem</a:t>
            </a:r>
          </a:p>
        </p:txBody>
      </p:sp>
      <p:pic>
        <p:nvPicPr>
          <p:cNvPr id="5" name="Content Placeholder 4" descr="A picture containing text&#10;&#10;Description automatically generated">
            <a:extLst>
              <a:ext uri="{FF2B5EF4-FFF2-40B4-BE49-F238E27FC236}">
                <a16:creationId xmlns:a16="http://schemas.microsoft.com/office/drawing/2014/main" id="{D1459C9D-580A-4F4F-B091-3C335C331134}"/>
              </a:ext>
            </a:extLst>
          </p:cNvPr>
          <p:cNvPicPr>
            <a:picLocks noGrp="1" noChangeAspect="1"/>
          </p:cNvPicPr>
          <p:nvPr>
            <p:ph idx="1"/>
          </p:nvPr>
        </p:nvPicPr>
        <p:blipFill>
          <a:blip r:embed="rId2"/>
          <a:stretch>
            <a:fillRect/>
          </a:stretch>
        </p:blipFill>
        <p:spPr>
          <a:xfrm>
            <a:off x="390421" y="1454117"/>
            <a:ext cx="6439357" cy="1859347"/>
          </a:xfrm>
        </p:spPr>
      </p:pic>
      <p:sp>
        <p:nvSpPr>
          <p:cNvPr id="6" name="TextBox 5">
            <a:extLst>
              <a:ext uri="{FF2B5EF4-FFF2-40B4-BE49-F238E27FC236}">
                <a16:creationId xmlns:a16="http://schemas.microsoft.com/office/drawing/2014/main" id="{A8579CF2-4723-B74E-B0AC-84E16D4E5CED}"/>
              </a:ext>
            </a:extLst>
          </p:cNvPr>
          <p:cNvSpPr txBox="1"/>
          <p:nvPr/>
        </p:nvSpPr>
        <p:spPr>
          <a:xfrm>
            <a:off x="1439332" y="5600413"/>
            <a:ext cx="9313333" cy="923330"/>
          </a:xfrm>
          <a:prstGeom prst="rect">
            <a:avLst/>
          </a:prstGeom>
          <a:noFill/>
        </p:spPr>
        <p:txBody>
          <a:bodyPr wrap="square" rtlCol="0">
            <a:spAutoFit/>
          </a:bodyPr>
          <a:lstStyle/>
          <a:p>
            <a:pPr algn="ctr"/>
            <a:r>
              <a:rPr lang="en-US" dirty="0"/>
              <a:t>LET’S ADD A FUNCTION, AND ANOTHER, …</a:t>
            </a:r>
          </a:p>
          <a:p>
            <a:endParaRPr lang="en-US" dirty="0"/>
          </a:p>
          <a:p>
            <a:endParaRPr lang="en-US" dirty="0"/>
          </a:p>
        </p:txBody>
      </p:sp>
      <p:pic>
        <p:nvPicPr>
          <p:cNvPr id="4" name="Picture 3" descr="Graphical user interface&#10;&#10;Description automatically generated with medium confidence">
            <a:extLst>
              <a:ext uri="{FF2B5EF4-FFF2-40B4-BE49-F238E27FC236}">
                <a16:creationId xmlns:a16="http://schemas.microsoft.com/office/drawing/2014/main" id="{5C5C8F77-F19F-5D44-BA2A-7023EB7CE032}"/>
              </a:ext>
            </a:extLst>
          </p:cNvPr>
          <p:cNvPicPr>
            <a:picLocks noChangeAspect="1"/>
          </p:cNvPicPr>
          <p:nvPr/>
        </p:nvPicPr>
        <p:blipFill>
          <a:blip r:embed="rId3"/>
          <a:stretch>
            <a:fillRect/>
          </a:stretch>
        </p:blipFill>
        <p:spPr>
          <a:xfrm>
            <a:off x="1603214" y="2248780"/>
            <a:ext cx="8467181" cy="1964267"/>
          </a:xfrm>
          <a:prstGeom prst="rect">
            <a:avLst/>
          </a:prstGeom>
        </p:spPr>
      </p:pic>
    </p:spTree>
    <p:extLst>
      <p:ext uri="{BB962C8B-B14F-4D97-AF65-F5344CB8AC3E}">
        <p14:creationId xmlns:p14="http://schemas.microsoft.com/office/powerpoint/2010/main" val="16888958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F5C22-2E77-3045-AAC4-42EEFD0D4753}"/>
              </a:ext>
            </a:extLst>
          </p:cNvPr>
          <p:cNvSpPr>
            <a:spLocks noGrp="1"/>
          </p:cNvSpPr>
          <p:nvPr>
            <p:ph type="title"/>
          </p:nvPr>
        </p:nvSpPr>
        <p:spPr/>
        <p:txBody>
          <a:bodyPr/>
          <a:lstStyle/>
          <a:p>
            <a:r>
              <a:rPr lang="en-US" dirty="0"/>
              <a:t>Problem</a:t>
            </a:r>
          </a:p>
        </p:txBody>
      </p:sp>
      <p:pic>
        <p:nvPicPr>
          <p:cNvPr id="5" name="Content Placeholder 4" descr="A picture containing text&#10;&#10;Description automatically generated">
            <a:extLst>
              <a:ext uri="{FF2B5EF4-FFF2-40B4-BE49-F238E27FC236}">
                <a16:creationId xmlns:a16="http://schemas.microsoft.com/office/drawing/2014/main" id="{D1459C9D-580A-4F4F-B091-3C335C331134}"/>
              </a:ext>
            </a:extLst>
          </p:cNvPr>
          <p:cNvPicPr>
            <a:picLocks noGrp="1" noChangeAspect="1"/>
          </p:cNvPicPr>
          <p:nvPr>
            <p:ph idx="1"/>
          </p:nvPr>
        </p:nvPicPr>
        <p:blipFill>
          <a:blip r:embed="rId2"/>
          <a:stretch>
            <a:fillRect/>
          </a:stretch>
        </p:blipFill>
        <p:spPr>
          <a:xfrm>
            <a:off x="390421" y="1454117"/>
            <a:ext cx="6439357" cy="1859347"/>
          </a:xfrm>
        </p:spPr>
      </p:pic>
      <p:sp>
        <p:nvSpPr>
          <p:cNvPr id="6" name="TextBox 5">
            <a:extLst>
              <a:ext uri="{FF2B5EF4-FFF2-40B4-BE49-F238E27FC236}">
                <a16:creationId xmlns:a16="http://schemas.microsoft.com/office/drawing/2014/main" id="{A8579CF2-4723-B74E-B0AC-84E16D4E5CED}"/>
              </a:ext>
            </a:extLst>
          </p:cNvPr>
          <p:cNvSpPr txBox="1"/>
          <p:nvPr/>
        </p:nvSpPr>
        <p:spPr>
          <a:xfrm>
            <a:off x="1439332" y="5600413"/>
            <a:ext cx="9313333" cy="369332"/>
          </a:xfrm>
          <a:prstGeom prst="rect">
            <a:avLst/>
          </a:prstGeom>
          <a:noFill/>
        </p:spPr>
        <p:txBody>
          <a:bodyPr wrap="square" rtlCol="0">
            <a:spAutoFit/>
          </a:bodyPr>
          <a:lstStyle/>
          <a:p>
            <a:pPr algn="ctr"/>
            <a:r>
              <a:rPr lang="en-US" dirty="0"/>
              <a:t>How many functions would you have to add?</a:t>
            </a:r>
          </a:p>
        </p:txBody>
      </p:sp>
      <p:pic>
        <p:nvPicPr>
          <p:cNvPr id="4" name="Picture 3" descr="Graphical user interface&#10;&#10;Description automatically generated with medium confidence">
            <a:extLst>
              <a:ext uri="{FF2B5EF4-FFF2-40B4-BE49-F238E27FC236}">
                <a16:creationId xmlns:a16="http://schemas.microsoft.com/office/drawing/2014/main" id="{5C5C8F77-F19F-5D44-BA2A-7023EB7CE032}"/>
              </a:ext>
            </a:extLst>
          </p:cNvPr>
          <p:cNvPicPr>
            <a:picLocks noChangeAspect="1"/>
          </p:cNvPicPr>
          <p:nvPr/>
        </p:nvPicPr>
        <p:blipFill>
          <a:blip r:embed="rId3"/>
          <a:stretch>
            <a:fillRect/>
          </a:stretch>
        </p:blipFill>
        <p:spPr>
          <a:xfrm>
            <a:off x="1603214" y="2248780"/>
            <a:ext cx="8467181" cy="1964267"/>
          </a:xfrm>
          <a:prstGeom prst="rect">
            <a:avLst/>
          </a:prstGeom>
        </p:spPr>
      </p:pic>
      <p:pic>
        <p:nvPicPr>
          <p:cNvPr id="8" name="Picture 7" descr="Graphical user interface&#10;&#10;Description automatically generated with medium confidence">
            <a:extLst>
              <a:ext uri="{FF2B5EF4-FFF2-40B4-BE49-F238E27FC236}">
                <a16:creationId xmlns:a16="http://schemas.microsoft.com/office/drawing/2014/main" id="{28A7BD21-1BAE-8348-98D7-9EB291090437}"/>
              </a:ext>
            </a:extLst>
          </p:cNvPr>
          <p:cNvPicPr>
            <a:picLocks noChangeAspect="1"/>
          </p:cNvPicPr>
          <p:nvPr/>
        </p:nvPicPr>
        <p:blipFill>
          <a:blip r:embed="rId4"/>
          <a:stretch>
            <a:fillRect/>
          </a:stretch>
        </p:blipFill>
        <p:spPr>
          <a:xfrm>
            <a:off x="2874544" y="3313464"/>
            <a:ext cx="8927035" cy="1964267"/>
          </a:xfrm>
          <a:prstGeom prst="rect">
            <a:avLst/>
          </a:prstGeom>
        </p:spPr>
      </p:pic>
    </p:spTree>
    <p:extLst>
      <p:ext uri="{BB962C8B-B14F-4D97-AF65-F5344CB8AC3E}">
        <p14:creationId xmlns:p14="http://schemas.microsoft.com/office/powerpoint/2010/main" val="14166080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DC758-13BD-2543-BAB0-C2F1DE9BC364}"/>
              </a:ext>
            </a:extLst>
          </p:cNvPr>
          <p:cNvSpPr>
            <a:spLocks noGrp="1"/>
          </p:cNvSpPr>
          <p:nvPr>
            <p:ph type="title"/>
          </p:nvPr>
        </p:nvSpPr>
        <p:spPr/>
        <p:txBody>
          <a:bodyPr/>
          <a:lstStyle/>
          <a:p>
            <a:r>
              <a:rPr lang="en-US" dirty="0"/>
              <a:t>Generic functions</a:t>
            </a:r>
          </a:p>
        </p:txBody>
      </p:sp>
      <p:sp>
        <p:nvSpPr>
          <p:cNvPr id="3" name="Content Placeholder 2">
            <a:extLst>
              <a:ext uri="{FF2B5EF4-FFF2-40B4-BE49-F238E27FC236}">
                <a16:creationId xmlns:a16="http://schemas.microsoft.com/office/drawing/2014/main" id="{1FC8C06B-E858-5148-B010-DD3C9D347F93}"/>
              </a:ext>
            </a:extLst>
          </p:cNvPr>
          <p:cNvSpPr>
            <a:spLocks noGrp="1"/>
          </p:cNvSpPr>
          <p:nvPr>
            <p:ph idx="1"/>
          </p:nvPr>
        </p:nvSpPr>
        <p:spPr/>
        <p:txBody>
          <a:bodyPr/>
          <a:lstStyle/>
          <a:p>
            <a:r>
              <a:rPr lang="en-CA" i="1" dirty="0"/>
              <a:t>Generic functions</a:t>
            </a:r>
            <a:r>
              <a:rPr lang="en-CA" dirty="0"/>
              <a:t> can work with any type. Here’s a generic version of the </a:t>
            </a:r>
            <a:r>
              <a:rPr lang="en-CA" dirty="0" err="1"/>
              <a:t>swapTwoInts</a:t>
            </a:r>
            <a:r>
              <a:rPr lang="en-CA" dirty="0"/>
              <a:t>(_:_:) function from above, called </a:t>
            </a:r>
            <a:r>
              <a:rPr lang="en-CA" dirty="0" err="1"/>
              <a:t>swapTwoValues</a:t>
            </a:r>
            <a:r>
              <a:rPr lang="en-CA" dirty="0"/>
              <a:t>(_:_:):</a:t>
            </a:r>
            <a:endParaRPr lang="en-US" dirty="0"/>
          </a:p>
        </p:txBody>
      </p:sp>
      <p:pic>
        <p:nvPicPr>
          <p:cNvPr id="5" name="Picture 4" descr="Text&#10;&#10;Description automatically generated with low confidence">
            <a:extLst>
              <a:ext uri="{FF2B5EF4-FFF2-40B4-BE49-F238E27FC236}">
                <a16:creationId xmlns:a16="http://schemas.microsoft.com/office/drawing/2014/main" id="{4A9EED80-8AF7-2D46-859B-7009DF8F93AB}"/>
              </a:ext>
            </a:extLst>
          </p:cNvPr>
          <p:cNvPicPr>
            <a:picLocks noChangeAspect="1"/>
          </p:cNvPicPr>
          <p:nvPr/>
        </p:nvPicPr>
        <p:blipFill>
          <a:blip r:embed="rId2"/>
          <a:stretch>
            <a:fillRect/>
          </a:stretch>
        </p:blipFill>
        <p:spPr>
          <a:xfrm>
            <a:off x="1689798" y="3429000"/>
            <a:ext cx="8812403" cy="2463094"/>
          </a:xfrm>
          <a:prstGeom prst="rect">
            <a:avLst/>
          </a:prstGeom>
        </p:spPr>
      </p:pic>
    </p:spTree>
    <p:extLst>
      <p:ext uri="{BB962C8B-B14F-4D97-AF65-F5344CB8AC3E}">
        <p14:creationId xmlns:p14="http://schemas.microsoft.com/office/powerpoint/2010/main" val="2146962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400C3-D69F-6147-AF45-01C2E687DB37}"/>
              </a:ext>
            </a:extLst>
          </p:cNvPr>
          <p:cNvSpPr>
            <a:spLocks noGrp="1"/>
          </p:cNvSpPr>
          <p:nvPr>
            <p:ph type="title"/>
          </p:nvPr>
        </p:nvSpPr>
        <p:spPr/>
        <p:txBody>
          <a:bodyPr/>
          <a:lstStyle/>
          <a:p>
            <a:r>
              <a:rPr lang="en-US" dirty="0"/>
              <a:t>While loops</a:t>
            </a:r>
          </a:p>
        </p:txBody>
      </p:sp>
      <p:sp>
        <p:nvSpPr>
          <p:cNvPr id="3" name="Content Placeholder 2">
            <a:extLst>
              <a:ext uri="{FF2B5EF4-FFF2-40B4-BE49-F238E27FC236}">
                <a16:creationId xmlns:a16="http://schemas.microsoft.com/office/drawing/2014/main" id="{25AC3DDE-ACEC-9C43-838E-97ACFB5430F6}"/>
              </a:ext>
            </a:extLst>
          </p:cNvPr>
          <p:cNvSpPr>
            <a:spLocks noGrp="1"/>
          </p:cNvSpPr>
          <p:nvPr>
            <p:ph idx="1"/>
          </p:nvPr>
        </p:nvSpPr>
        <p:spPr>
          <a:xfrm>
            <a:off x="838200" y="1441803"/>
            <a:ext cx="10515600" cy="4351338"/>
          </a:xfrm>
        </p:spPr>
        <p:txBody>
          <a:bodyPr/>
          <a:lstStyle/>
          <a:p>
            <a:pPr marL="0" indent="0">
              <a:buNone/>
            </a:pPr>
            <a:r>
              <a:rPr lang="en-CA" dirty="0"/>
              <a:t>A while loop performs a set of statements until a condition becomes false. These kinds of loops are best used when the number of iterations is not known before the first iteration begins. Swift provides two kinds of while loops:</a:t>
            </a:r>
          </a:p>
          <a:p>
            <a:r>
              <a:rPr lang="en-CA" b="1" dirty="0"/>
              <a:t>while</a:t>
            </a:r>
            <a:r>
              <a:rPr lang="en-CA" dirty="0"/>
              <a:t> evaluates its condition at the start of each pass through the loop.</a:t>
            </a:r>
          </a:p>
          <a:p>
            <a:r>
              <a:rPr lang="en-CA" b="1" dirty="0"/>
              <a:t>repeat-while</a:t>
            </a:r>
            <a:r>
              <a:rPr lang="en-CA" dirty="0"/>
              <a:t> evaluates its condition at the end of each pass through the loop.</a:t>
            </a:r>
          </a:p>
          <a:p>
            <a:endParaRPr lang="en-US" dirty="0"/>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1D17CBB3-6FCE-3B4F-A77B-CDF85FA72C61}"/>
              </a:ext>
            </a:extLst>
          </p:cNvPr>
          <p:cNvPicPr>
            <a:picLocks noChangeAspect="1"/>
          </p:cNvPicPr>
          <p:nvPr/>
        </p:nvPicPr>
        <p:blipFill>
          <a:blip r:embed="rId2"/>
          <a:stretch>
            <a:fillRect/>
          </a:stretch>
        </p:blipFill>
        <p:spPr>
          <a:xfrm>
            <a:off x="1641829" y="4897790"/>
            <a:ext cx="3291416" cy="1545968"/>
          </a:xfrm>
          <a:prstGeom prst="rect">
            <a:avLst/>
          </a:prstGeom>
        </p:spPr>
      </p:pic>
      <p:pic>
        <p:nvPicPr>
          <p:cNvPr id="7" name="Picture 6" descr="Graphical user interface, text, application, chat or text message&#10;&#10;Description automatically generated">
            <a:extLst>
              <a:ext uri="{FF2B5EF4-FFF2-40B4-BE49-F238E27FC236}">
                <a16:creationId xmlns:a16="http://schemas.microsoft.com/office/drawing/2014/main" id="{0CA6172A-5A80-184F-BA84-33DCB63074C1}"/>
              </a:ext>
            </a:extLst>
          </p:cNvPr>
          <p:cNvPicPr>
            <a:picLocks noChangeAspect="1"/>
          </p:cNvPicPr>
          <p:nvPr/>
        </p:nvPicPr>
        <p:blipFill>
          <a:blip r:embed="rId3"/>
          <a:stretch>
            <a:fillRect/>
          </a:stretch>
        </p:blipFill>
        <p:spPr>
          <a:xfrm>
            <a:off x="7349080" y="4897790"/>
            <a:ext cx="3201091" cy="1540632"/>
          </a:xfrm>
          <a:prstGeom prst="rect">
            <a:avLst/>
          </a:prstGeom>
        </p:spPr>
      </p:pic>
    </p:spTree>
    <p:extLst>
      <p:ext uri="{BB962C8B-B14F-4D97-AF65-F5344CB8AC3E}">
        <p14:creationId xmlns:p14="http://schemas.microsoft.com/office/powerpoint/2010/main" val="36007635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DC758-13BD-2543-BAB0-C2F1DE9BC364}"/>
              </a:ext>
            </a:extLst>
          </p:cNvPr>
          <p:cNvSpPr>
            <a:spLocks noGrp="1"/>
          </p:cNvSpPr>
          <p:nvPr>
            <p:ph type="title"/>
          </p:nvPr>
        </p:nvSpPr>
        <p:spPr/>
        <p:txBody>
          <a:bodyPr/>
          <a:lstStyle/>
          <a:p>
            <a:r>
              <a:rPr lang="en-US" dirty="0"/>
              <a:t>Generic functions</a:t>
            </a:r>
          </a:p>
        </p:txBody>
      </p:sp>
      <p:sp>
        <p:nvSpPr>
          <p:cNvPr id="3" name="Content Placeholder 2">
            <a:extLst>
              <a:ext uri="{FF2B5EF4-FFF2-40B4-BE49-F238E27FC236}">
                <a16:creationId xmlns:a16="http://schemas.microsoft.com/office/drawing/2014/main" id="{1FC8C06B-E858-5148-B010-DD3C9D347F93}"/>
              </a:ext>
            </a:extLst>
          </p:cNvPr>
          <p:cNvSpPr>
            <a:spLocks noGrp="1"/>
          </p:cNvSpPr>
          <p:nvPr>
            <p:ph idx="1"/>
          </p:nvPr>
        </p:nvSpPr>
        <p:spPr/>
        <p:txBody>
          <a:bodyPr/>
          <a:lstStyle/>
          <a:p>
            <a:r>
              <a:rPr lang="en-CA" dirty="0"/>
              <a:t>The generic version of the function uses a </a:t>
            </a:r>
            <a:r>
              <a:rPr lang="en-CA" i="1" dirty="0"/>
              <a:t>placeholder</a:t>
            </a:r>
            <a:r>
              <a:rPr lang="en-CA" dirty="0"/>
              <a:t> type name (called T, in this case) instead of an </a:t>
            </a:r>
            <a:r>
              <a:rPr lang="en-CA" i="1" dirty="0"/>
              <a:t>actual</a:t>
            </a:r>
            <a:r>
              <a:rPr lang="en-CA" dirty="0"/>
              <a:t> type name (such as Int, String, or Double). The placeholder type name doesn’t say anything about what T must be, but it </a:t>
            </a:r>
            <a:r>
              <a:rPr lang="en-CA" i="1" dirty="0"/>
              <a:t>does</a:t>
            </a:r>
            <a:r>
              <a:rPr lang="en-CA" dirty="0"/>
              <a:t> say that both a and b must be of the same type T, whatever T represents. The actual type to use in place of T is determined each time the </a:t>
            </a:r>
            <a:r>
              <a:rPr lang="en-CA" dirty="0" err="1"/>
              <a:t>swapTwoValues</a:t>
            </a:r>
            <a:r>
              <a:rPr lang="en-CA" dirty="0"/>
              <a:t>(_:_:) function is called.</a:t>
            </a:r>
            <a:endParaRPr lang="en-US" dirty="0"/>
          </a:p>
        </p:txBody>
      </p:sp>
      <p:pic>
        <p:nvPicPr>
          <p:cNvPr id="5" name="Picture 4" descr="Text&#10;&#10;Description automatically generated with low confidence">
            <a:extLst>
              <a:ext uri="{FF2B5EF4-FFF2-40B4-BE49-F238E27FC236}">
                <a16:creationId xmlns:a16="http://schemas.microsoft.com/office/drawing/2014/main" id="{4A9EED80-8AF7-2D46-859B-7009DF8F93AB}"/>
              </a:ext>
            </a:extLst>
          </p:cNvPr>
          <p:cNvPicPr>
            <a:picLocks noChangeAspect="1"/>
          </p:cNvPicPr>
          <p:nvPr/>
        </p:nvPicPr>
        <p:blipFill>
          <a:blip r:embed="rId2"/>
          <a:stretch>
            <a:fillRect/>
          </a:stretch>
        </p:blipFill>
        <p:spPr>
          <a:xfrm>
            <a:off x="2701921" y="4728560"/>
            <a:ext cx="6788157" cy="1897311"/>
          </a:xfrm>
          <a:prstGeom prst="rect">
            <a:avLst/>
          </a:prstGeom>
        </p:spPr>
      </p:pic>
      <p:sp>
        <p:nvSpPr>
          <p:cNvPr id="4" name="Frame 3">
            <a:extLst>
              <a:ext uri="{FF2B5EF4-FFF2-40B4-BE49-F238E27FC236}">
                <a16:creationId xmlns:a16="http://schemas.microsoft.com/office/drawing/2014/main" id="{4DFC5F1D-5B05-6D41-B0D0-9D86A2A54248}"/>
              </a:ext>
            </a:extLst>
          </p:cNvPr>
          <p:cNvSpPr/>
          <p:nvPr/>
        </p:nvSpPr>
        <p:spPr>
          <a:xfrm>
            <a:off x="5384800" y="4797778"/>
            <a:ext cx="541867" cy="45155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Frame 5">
            <a:extLst>
              <a:ext uri="{FF2B5EF4-FFF2-40B4-BE49-F238E27FC236}">
                <a16:creationId xmlns:a16="http://schemas.microsoft.com/office/drawing/2014/main" id="{B9936264-5233-E946-9C49-E05A11E6B161}"/>
              </a:ext>
            </a:extLst>
          </p:cNvPr>
          <p:cNvSpPr/>
          <p:nvPr/>
        </p:nvSpPr>
        <p:spPr>
          <a:xfrm>
            <a:off x="7008817" y="4797778"/>
            <a:ext cx="541867" cy="45155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rame 6">
            <a:extLst>
              <a:ext uri="{FF2B5EF4-FFF2-40B4-BE49-F238E27FC236}">
                <a16:creationId xmlns:a16="http://schemas.microsoft.com/office/drawing/2014/main" id="{0BA7B0D2-04B2-5F47-B2DA-8631F93A136B}"/>
              </a:ext>
            </a:extLst>
          </p:cNvPr>
          <p:cNvSpPr/>
          <p:nvPr/>
        </p:nvSpPr>
        <p:spPr>
          <a:xfrm>
            <a:off x="8753478" y="4797778"/>
            <a:ext cx="541867" cy="45155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789224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F552D-402D-DF4E-9819-8DE84E4608E7}"/>
              </a:ext>
            </a:extLst>
          </p:cNvPr>
          <p:cNvSpPr>
            <a:spLocks noGrp="1"/>
          </p:cNvSpPr>
          <p:nvPr>
            <p:ph type="title"/>
          </p:nvPr>
        </p:nvSpPr>
        <p:spPr/>
        <p:txBody>
          <a:bodyPr/>
          <a:lstStyle/>
          <a:p>
            <a:r>
              <a:rPr lang="en-US" dirty="0"/>
              <a:t>Generic Types</a:t>
            </a:r>
          </a:p>
        </p:txBody>
      </p:sp>
      <p:sp>
        <p:nvSpPr>
          <p:cNvPr id="3" name="Content Placeholder 2">
            <a:extLst>
              <a:ext uri="{FF2B5EF4-FFF2-40B4-BE49-F238E27FC236}">
                <a16:creationId xmlns:a16="http://schemas.microsoft.com/office/drawing/2014/main" id="{FB70BF7E-FA0D-2548-8E35-4F5AC75FB861}"/>
              </a:ext>
            </a:extLst>
          </p:cNvPr>
          <p:cNvSpPr>
            <a:spLocks noGrp="1"/>
          </p:cNvSpPr>
          <p:nvPr>
            <p:ph idx="1"/>
          </p:nvPr>
        </p:nvSpPr>
        <p:spPr>
          <a:xfrm>
            <a:off x="838200" y="1825625"/>
            <a:ext cx="5048956" cy="4351338"/>
          </a:xfrm>
        </p:spPr>
        <p:txBody>
          <a:bodyPr/>
          <a:lstStyle/>
          <a:p>
            <a:pPr marL="0" indent="0">
              <a:buNone/>
            </a:pPr>
            <a:r>
              <a:rPr lang="en-CA" dirty="0"/>
              <a:t>In addition to generic functions, Swift enables you to define your own </a:t>
            </a:r>
            <a:r>
              <a:rPr lang="en-CA" i="1" dirty="0"/>
              <a:t>generic types</a:t>
            </a:r>
            <a:r>
              <a:rPr lang="en-CA" dirty="0"/>
              <a:t>. These are custom classes, structures, and enumerations that can work with </a:t>
            </a:r>
            <a:r>
              <a:rPr lang="en-CA" i="1" dirty="0"/>
              <a:t>any</a:t>
            </a:r>
            <a:r>
              <a:rPr lang="en-CA" dirty="0"/>
              <a:t> type, in a similar way to Array and Dictionary.</a:t>
            </a:r>
          </a:p>
          <a:p>
            <a:pPr marL="0" indent="0">
              <a:buNone/>
            </a:pPr>
            <a:r>
              <a:rPr lang="en-CA" dirty="0"/>
              <a:t>Placeholder type is called this time </a:t>
            </a:r>
            <a:r>
              <a:rPr lang="en-CA" i="1" dirty="0"/>
              <a:t>Element</a:t>
            </a:r>
            <a:r>
              <a:rPr lang="en-CA" dirty="0"/>
              <a:t> </a:t>
            </a:r>
            <a:endParaRPr lang="en-US" dirty="0"/>
          </a:p>
        </p:txBody>
      </p:sp>
      <p:pic>
        <p:nvPicPr>
          <p:cNvPr id="7" name="Picture 6" descr="Graphical user interface, text&#10;&#10;Description automatically generated">
            <a:extLst>
              <a:ext uri="{FF2B5EF4-FFF2-40B4-BE49-F238E27FC236}">
                <a16:creationId xmlns:a16="http://schemas.microsoft.com/office/drawing/2014/main" id="{C9F8137F-2A68-644D-B825-851F62F96233}"/>
              </a:ext>
            </a:extLst>
          </p:cNvPr>
          <p:cNvPicPr>
            <a:picLocks noChangeAspect="1"/>
          </p:cNvPicPr>
          <p:nvPr/>
        </p:nvPicPr>
        <p:blipFill>
          <a:blip r:embed="rId2"/>
          <a:stretch>
            <a:fillRect/>
          </a:stretch>
        </p:blipFill>
        <p:spPr>
          <a:xfrm>
            <a:off x="5808134" y="1567215"/>
            <a:ext cx="6148608" cy="3513490"/>
          </a:xfrm>
          <a:prstGeom prst="rect">
            <a:avLst/>
          </a:prstGeom>
        </p:spPr>
      </p:pic>
    </p:spTree>
    <p:extLst>
      <p:ext uri="{BB962C8B-B14F-4D97-AF65-F5344CB8AC3E}">
        <p14:creationId xmlns:p14="http://schemas.microsoft.com/office/powerpoint/2010/main" val="30652122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9726F6-D21A-934D-83D7-B6DEF67AC43A}"/>
              </a:ext>
            </a:extLst>
          </p:cNvPr>
          <p:cNvSpPr>
            <a:spLocks noGrp="1"/>
          </p:cNvSpPr>
          <p:nvPr>
            <p:ph type="title"/>
          </p:nvPr>
        </p:nvSpPr>
        <p:spPr/>
        <p:txBody>
          <a:bodyPr/>
          <a:lstStyle/>
          <a:p>
            <a:r>
              <a:rPr lang="en-US" dirty="0"/>
              <a:t>Access control</a:t>
            </a:r>
          </a:p>
        </p:txBody>
      </p:sp>
      <p:sp>
        <p:nvSpPr>
          <p:cNvPr id="5" name="Text Placeholder 4">
            <a:extLst>
              <a:ext uri="{FF2B5EF4-FFF2-40B4-BE49-F238E27FC236}">
                <a16:creationId xmlns:a16="http://schemas.microsoft.com/office/drawing/2014/main" id="{C39F9EB3-C339-B945-8E8B-614EBAFA703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596664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3B63A-0E97-3D45-B1E7-34631D7549F1}"/>
              </a:ext>
            </a:extLst>
          </p:cNvPr>
          <p:cNvSpPr>
            <a:spLocks noGrp="1"/>
          </p:cNvSpPr>
          <p:nvPr>
            <p:ph type="title"/>
          </p:nvPr>
        </p:nvSpPr>
        <p:spPr/>
        <p:txBody>
          <a:bodyPr/>
          <a:lstStyle/>
          <a:p>
            <a:r>
              <a:rPr lang="en-US" dirty="0"/>
              <a:t>Access control</a:t>
            </a:r>
          </a:p>
        </p:txBody>
      </p:sp>
      <p:sp>
        <p:nvSpPr>
          <p:cNvPr id="3" name="Content Placeholder 2">
            <a:extLst>
              <a:ext uri="{FF2B5EF4-FFF2-40B4-BE49-F238E27FC236}">
                <a16:creationId xmlns:a16="http://schemas.microsoft.com/office/drawing/2014/main" id="{2ED03873-7A91-F44E-A73D-B5F161DD4B8C}"/>
              </a:ext>
            </a:extLst>
          </p:cNvPr>
          <p:cNvSpPr>
            <a:spLocks noGrp="1"/>
          </p:cNvSpPr>
          <p:nvPr>
            <p:ph idx="1"/>
          </p:nvPr>
        </p:nvSpPr>
        <p:spPr/>
        <p:txBody>
          <a:bodyPr>
            <a:normAutofit fontScale="92500" lnSpcReduction="10000"/>
          </a:bodyPr>
          <a:lstStyle/>
          <a:p>
            <a:r>
              <a:rPr lang="en-CA" i="1" dirty="0"/>
              <a:t>Access control</a:t>
            </a:r>
            <a:r>
              <a:rPr lang="en-CA" dirty="0"/>
              <a:t> restricts access to parts of your code from code in other source files and modules. This feature enables you to hide the implementation details of your code, and to specify a preferred interface through which that code can be accessed and used.</a:t>
            </a:r>
          </a:p>
          <a:p>
            <a:r>
              <a:rPr lang="en-CA" dirty="0"/>
              <a:t>You can assign specific access levels to individual types (classes, structures, and enumerations), as well as to properties, methods, initializers, and subscripts belonging to those types. Protocols can be restricted to a certain context, as can global constants, variables, and functions.</a:t>
            </a:r>
          </a:p>
          <a:p>
            <a:r>
              <a:rPr lang="en-CA" dirty="0"/>
              <a:t>In addition to offering various levels of access control, Swift reduces the need to specify explicit access control levels by providing default access levels for typical scenarios. Indeed, if you are writing a single-target app, you may not need to specify explicit access control levels at all.</a:t>
            </a:r>
          </a:p>
          <a:p>
            <a:endParaRPr lang="en-US" dirty="0"/>
          </a:p>
        </p:txBody>
      </p:sp>
    </p:spTree>
    <p:extLst>
      <p:ext uri="{BB962C8B-B14F-4D97-AF65-F5344CB8AC3E}">
        <p14:creationId xmlns:p14="http://schemas.microsoft.com/office/powerpoint/2010/main" val="12772378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3B63A-0E97-3D45-B1E7-34631D7549F1}"/>
              </a:ext>
            </a:extLst>
          </p:cNvPr>
          <p:cNvSpPr>
            <a:spLocks noGrp="1"/>
          </p:cNvSpPr>
          <p:nvPr>
            <p:ph type="title"/>
          </p:nvPr>
        </p:nvSpPr>
        <p:spPr/>
        <p:txBody>
          <a:bodyPr/>
          <a:lstStyle/>
          <a:p>
            <a:r>
              <a:rPr lang="en-US" dirty="0"/>
              <a:t>Access control</a:t>
            </a:r>
          </a:p>
        </p:txBody>
      </p:sp>
      <p:sp>
        <p:nvSpPr>
          <p:cNvPr id="3" name="Content Placeholder 2">
            <a:extLst>
              <a:ext uri="{FF2B5EF4-FFF2-40B4-BE49-F238E27FC236}">
                <a16:creationId xmlns:a16="http://schemas.microsoft.com/office/drawing/2014/main" id="{2ED03873-7A91-F44E-A73D-B5F161DD4B8C}"/>
              </a:ext>
            </a:extLst>
          </p:cNvPr>
          <p:cNvSpPr>
            <a:spLocks noGrp="1"/>
          </p:cNvSpPr>
          <p:nvPr>
            <p:ph idx="1"/>
          </p:nvPr>
        </p:nvSpPr>
        <p:spPr>
          <a:xfrm>
            <a:off x="838200" y="1388532"/>
            <a:ext cx="10515600" cy="5192889"/>
          </a:xfrm>
        </p:spPr>
        <p:txBody>
          <a:bodyPr>
            <a:normAutofit/>
          </a:bodyPr>
          <a:lstStyle/>
          <a:p>
            <a:r>
              <a:rPr lang="en-CA" dirty="0"/>
              <a:t>Swift provides five different </a:t>
            </a:r>
            <a:r>
              <a:rPr lang="en-CA" i="1" dirty="0"/>
              <a:t>access levels</a:t>
            </a:r>
            <a:r>
              <a:rPr lang="en-CA" dirty="0"/>
              <a:t> for entities within your code. </a:t>
            </a:r>
          </a:p>
          <a:p>
            <a:r>
              <a:rPr lang="en-CA" dirty="0"/>
              <a:t>These access levels are relative to the source file in which an entity is defined, and also relative to the module that source file belongs to.</a:t>
            </a:r>
          </a:p>
          <a:p>
            <a:r>
              <a:rPr lang="en-CA" dirty="0"/>
              <a:t>This is a significant difference comparing to other OO languages we know such as Java or C# where access control works withing the class context.</a:t>
            </a:r>
          </a:p>
          <a:p>
            <a:r>
              <a:rPr lang="en-CA" dirty="0"/>
              <a:t>This structure of access control requires us to structure the code in </a:t>
            </a:r>
            <a:r>
              <a:rPr lang="en-CA"/>
              <a:t>a different way</a:t>
            </a:r>
            <a:endParaRPr lang="en-CA" dirty="0"/>
          </a:p>
        </p:txBody>
      </p:sp>
    </p:spTree>
    <p:extLst>
      <p:ext uri="{BB962C8B-B14F-4D97-AF65-F5344CB8AC3E}">
        <p14:creationId xmlns:p14="http://schemas.microsoft.com/office/powerpoint/2010/main" val="1023196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3B63A-0E97-3D45-B1E7-34631D7549F1}"/>
              </a:ext>
            </a:extLst>
          </p:cNvPr>
          <p:cNvSpPr>
            <a:spLocks noGrp="1"/>
          </p:cNvSpPr>
          <p:nvPr>
            <p:ph type="title"/>
          </p:nvPr>
        </p:nvSpPr>
        <p:spPr/>
        <p:txBody>
          <a:bodyPr/>
          <a:lstStyle/>
          <a:p>
            <a:r>
              <a:rPr lang="en-US" dirty="0"/>
              <a:t>Access control</a:t>
            </a:r>
          </a:p>
        </p:txBody>
      </p:sp>
      <p:sp>
        <p:nvSpPr>
          <p:cNvPr id="3" name="Content Placeholder 2">
            <a:extLst>
              <a:ext uri="{FF2B5EF4-FFF2-40B4-BE49-F238E27FC236}">
                <a16:creationId xmlns:a16="http://schemas.microsoft.com/office/drawing/2014/main" id="{2ED03873-7A91-F44E-A73D-B5F161DD4B8C}"/>
              </a:ext>
            </a:extLst>
          </p:cNvPr>
          <p:cNvSpPr>
            <a:spLocks noGrp="1"/>
          </p:cNvSpPr>
          <p:nvPr>
            <p:ph idx="1"/>
          </p:nvPr>
        </p:nvSpPr>
        <p:spPr>
          <a:xfrm>
            <a:off x="838200" y="1388532"/>
            <a:ext cx="10515600" cy="5192889"/>
          </a:xfrm>
        </p:spPr>
        <p:txBody>
          <a:bodyPr>
            <a:normAutofit fontScale="92500" lnSpcReduction="20000"/>
          </a:bodyPr>
          <a:lstStyle/>
          <a:p>
            <a:r>
              <a:rPr lang="en-CA" b="1" i="1" dirty="0">
                <a:solidFill>
                  <a:srgbClr val="92D050"/>
                </a:solidFill>
              </a:rPr>
              <a:t>Open</a:t>
            </a:r>
            <a:r>
              <a:rPr lang="en-CA" i="1" dirty="0">
                <a:solidFill>
                  <a:srgbClr val="92D050"/>
                </a:solidFill>
              </a:rPr>
              <a:t> </a:t>
            </a:r>
            <a:r>
              <a:rPr lang="en-CA" b="1" i="1" dirty="0">
                <a:solidFill>
                  <a:srgbClr val="92D050"/>
                </a:solidFill>
              </a:rPr>
              <a:t>access</a:t>
            </a:r>
            <a:r>
              <a:rPr lang="en-CA" dirty="0">
                <a:solidFill>
                  <a:srgbClr val="92D050"/>
                </a:solidFill>
              </a:rPr>
              <a:t> </a:t>
            </a:r>
            <a:r>
              <a:rPr lang="en-CA" dirty="0"/>
              <a:t>and </a:t>
            </a:r>
            <a:r>
              <a:rPr lang="en-CA" b="1" i="1" dirty="0">
                <a:solidFill>
                  <a:srgbClr val="00B050"/>
                </a:solidFill>
              </a:rPr>
              <a:t>public</a:t>
            </a:r>
            <a:r>
              <a:rPr lang="en-CA" i="1" dirty="0">
                <a:solidFill>
                  <a:srgbClr val="00B050"/>
                </a:solidFill>
              </a:rPr>
              <a:t> </a:t>
            </a:r>
            <a:r>
              <a:rPr lang="en-CA" b="1" i="1" dirty="0">
                <a:solidFill>
                  <a:srgbClr val="00B050"/>
                </a:solidFill>
              </a:rPr>
              <a:t>access</a:t>
            </a:r>
            <a:r>
              <a:rPr lang="en-CA" dirty="0">
                <a:solidFill>
                  <a:srgbClr val="00B050"/>
                </a:solidFill>
              </a:rPr>
              <a:t> </a:t>
            </a:r>
            <a:r>
              <a:rPr lang="en-CA" dirty="0"/>
              <a:t>enable entities to be used within any source file from their defining module, and also in a source file from another module that imports the defining module. You typically use open or public access when specifying the public interface to a framework. The difference between open and public access is described below.</a:t>
            </a:r>
          </a:p>
          <a:p>
            <a:r>
              <a:rPr lang="en-CA" b="1" i="1" dirty="0">
                <a:solidFill>
                  <a:srgbClr val="0070C0"/>
                </a:solidFill>
              </a:rPr>
              <a:t>Internal</a:t>
            </a:r>
            <a:r>
              <a:rPr lang="en-CA" i="1" dirty="0">
                <a:solidFill>
                  <a:srgbClr val="0070C0"/>
                </a:solidFill>
              </a:rPr>
              <a:t> </a:t>
            </a:r>
            <a:r>
              <a:rPr lang="en-CA" b="1" i="1" dirty="0">
                <a:solidFill>
                  <a:srgbClr val="0070C0"/>
                </a:solidFill>
              </a:rPr>
              <a:t>access</a:t>
            </a:r>
            <a:r>
              <a:rPr lang="en-CA" dirty="0">
                <a:solidFill>
                  <a:srgbClr val="0070C0"/>
                </a:solidFill>
              </a:rPr>
              <a:t> </a:t>
            </a:r>
            <a:r>
              <a:rPr lang="en-CA" dirty="0"/>
              <a:t>enables entities to be used within any source file from their defining module, but not in any source file outside of that module. You typically use internal access when defining an app’s or a framework’s internal structure.</a:t>
            </a:r>
          </a:p>
          <a:p>
            <a:r>
              <a:rPr lang="en-CA" b="1" i="1" dirty="0">
                <a:solidFill>
                  <a:schemeClr val="accent2">
                    <a:lumMod val="75000"/>
                  </a:schemeClr>
                </a:solidFill>
              </a:rPr>
              <a:t>File-private</a:t>
            </a:r>
            <a:r>
              <a:rPr lang="en-CA" i="1" dirty="0">
                <a:solidFill>
                  <a:schemeClr val="accent2">
                    <a:lumMod val="75000"/>
                  </a:schemeClr>
                </a:solidFill>
              </a:rPr>
              <a:t> </a:t>
            </a:r>
            <a:r>
              <a:rPr lang="en-CA" b="1" i="1" dirty="0">
                <a:solidFill>
                  <a:schemeClr val="accent2">
                    <a:lumMod val="75000"/>
                  </a:schemeClr>
                </a:solidFill>
              </a:rPr>
              <a:t>access</a:t>
            </a:r>
            <a:r>
              <a:rPr lang="en-CA" dirty="0">
                <a:solidFill>
                  <a:schemeClr val="accent2">
                    <a:lumMod val="75000"/>
                  </a:schemeClr>
                </a:solidFill>
              </a:rPr>
              <a:t> </a:t>
            </a:r>
            <a:r>
              <a:rPr lang="en-CA" dirty="0"/>
              <a:t>restricts the use of an entity to its own defining source file. Use file-private access to hide the implementation details of a specific piece of functionality when those details are used within an entire file.</a:t>
            </a:r>
          </a:p>
          <a:p>
            <a:r>
              <a:rPr lang="en-CA" b="1" i="1" dirty="0">
                <a:solidFill>
                  <a:srgbClr val="C00000"/>
                </a:solidFill>
              </a:rPr>
              <a:t>Private access</a:t>
            </a:r>
            <a:r>
              <a:rPr lang="en-CA" b="1" dirty="0">
                <a:solidFill>
                  <a:srgbClr val="C00000"/>
                </a:solidFill>
              </a:rPr>
              <a:t> </a:t>
            </a:r>
            <a:r>
              <a:rPr lang="en-CA" dirty="0"/>
              <a:t>restricts the use of an entity to the enclosing declaration, and to extensions of that declaration that are in the same file. Use private access to hide the implementation details of a specific piece of functionality when those details are used only within a single declaration.</a:t>
            </a:r>
          </a:p>
        </p:txBody>
      </p:sp>
    </p:spTree>
    <p:extLst>
      <p:ext uri="{BB962C8B-B14F-4D97-AF65-F5344CB8AC3E}">
        <p14:creationId xmlns:p14="http://schemas.microsoft.com/office/powerpoint/2010/main" val="9505673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C160C-897E-B44B-82F8-F01C247100C3}"/>
              </a:ext>
            </a:extLst>
          </p:cNvPr>
          <p:cNvSpPr>
            <a:spLocks noGrp="1"/>
          </p:cNvSpPr>
          <p:nvPr>
            <p:ph type="title"/>
          </p:nvPr>
        </p:nvSpPr>
        <p:spPr/>
        <p:txBody>
          <a:bodyPr/>
          <a:lstStyle/>
          <a:p>
            <a:r>
              <a:rPr lang="en-US" dirty="0"/>
              <a:t>Open vs Public</a:t>
            </a:r>
          </a:p>
        </p:txBody>
      </p:sp>
      <p:sp>
        <p:nvSpPr>
          <p:cNvPr id="3" name="Content Placeholder 2">
            <a:extLst>
              <a:ext uri="{FF2B5EF4-FFF2-40B4-BE49-F238E27FC236}">
                <a16:creationId xmlns:a16="http://schemas.microsoft.com/office/drawing/2014/main" id="{A03E46F9-8BB9-8349-B2DC-5962D0683B12}"/>
              </a:ext>
            </a:extLst>
          </p:cNvPr>
          <p:cNvSpPr>
            <a:spLocks noGrp="1"/>
          </p:cNvSpPr>
          <p:nvPr>
            <p:ph idx="1"/>
          </p:nvPr>
        </p:nvSpPr>
        <p:spPr/>
        <p:txBody>
          <a:bodyPr>
            <a:normAutofit lnSpcReduction="10000"/>
          </a:bodyPr>
          <a:lstStyle/>
          <a:p>
            <a:r>
              <a:rPr lang="en-CA" dirty="0"/>
              <a:t>An open class can be subclassed in the module it is defined in and in modules that import the module in which the class is defined. The same applies to class members. An open method can be overridden by subclasses in the module it is defined in and in modules that import the module in which the method is defined.</a:t>
            </a:r>
          </a:p>
          <a:p>
            <a:r>
              <a:rPr lang="en-CA" dirty="0"/>
              <a:t>This sounds very much like the public access level. That is true for Swift 2. The meaning of the public access level has changed slightly. Classes that are declared public can only be subclassed in the module they are defined in. The same applies to public class members, which can only be overridden by subclasses defined in the module they are defined in.</a:t>
            </a:r>
          </a:p>
          <a:p>
            <a:endParaRPr lang="en-US" dirty="0"/>
          </a:p>
        </p:txBody>
      </p:sp>
    </p:spTree>
    <p:extLst>
      <p:ext uri="{BB962C8B-B14F-4D97-AF65-F5344CB8AC3E}">
        <p14:creationId xmlns:p14="http://schemas.microsoft.com/office/powerpoint/2010/main" val="321522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4172D-E8D1-904A-90E3-DB2889399DFB}"/>
              </a:ext>
            </a:extLst>
          </p:cNvPr>
          <p:cNvSpPr>
            <a:spLocks noGrp="1"/>
          </p:cNvSpPr>
          <p:nvPr>
            <p:ph type="title"/>
          </p:nvPr>
        </p:nvSpPr>
        <p:spPr>
          <a:xfrm>
            <a:off x="838200" y="365125"/>
            <a:ext cx="4314406" cy="1325563"/>
          </a:xfrm>
        </p:spPr>
        <p:txBody>
          <a:bodyPr/>
          <a:lstStyle/>
          <a:p>
            <a:r>
              <a:rPr lang="en-US" dirty="0"/>
              <a:t>Interval matching in switch</a:t>
            </a:r>
          </a:p>
        </p:txBody>
      </p:sp>
      <p:pic>
        <p:nvPicPr>
          <p:cNvPr id="5" name="Content Placeholder 4" descr="Text&#10;&#10;Description automatically generated with medium confidence">
            <a:extLst>
              <a:ext uri="{FF2B5EF4-FFF2-40B4-BE49-F238E27FC236}">
                <a16:creationId xmlns:a16="http://schemas.microsoft.com/office/drawing/2014/main" id="{CCFD9EA4-5812-1145-B1DE-39AE786BB016}"/>
              </a:ext>
            </a:extLst>
          </p:cNvPr>
          <p:cNvPicPr>
            <a:picLocks noGrp="1" noChangeAspect="1"/>
          </p:cNvPicPr>
          <p:nvPr>
            <p:ph idx="1"/>
          </p:nvPr>
        </p:nvPicPr>
        <p:blipFill>
          <a:blip r:embed="rId2"/>
          <a:stretch>
            <a:fillRect/>
          </a:stretch>
        </p:blipFill>
        <p:spPr>
          <a:xfrm>
            <a:off x="5152606" y="365125"/>
            <a:ext cx="6783826" cy="6127750"/>
          </a:xfrm>
        </p:spPr>
      </p:pic>
      <p:sp>
        <p:nvSpPr>
          <p:cNvPr id="6" name="Content Placeholder 2">
            <a:extLst>
              <a:ext uri="{FF2B5EF4-FFF2-40B4-BE49-F238E27FC236}">
                <a16:creationId xmlns:a16="http://schemas.microsoft.com/office/drawing/2014/main" id="{88108D88-EE07-1B45-BCD9-CAFA4A9E0AE1}"/>
              </a:ext>
            </a:extLst>
          </p:cNvPr>
          <p:cNvSpPr txBox="1">
            <a:spLocks/>
          </p:cNvSpPr>
          <p:nvPr/>
        </p:nvSpPr>
        <p:spPr>
          <a:xfrm>
            <a:off x="838200" y="1825625"/>
            <a:ext cx="416277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dirty="0"/>
              <a:t>Values in switch cases can be checked for their inclusion in an interval. </a:t>
            </a:r>
          </a:p>
          <a:p>
            <a:pPr marL="0" indent="0">
              <a:buNone/>
            </a:pPr>
            <a:endParaRPr lang="en-CA" dirty="0"/>
          </a:p>
          <a:p>
            <a:pPr marL="0" indent="0">
              <a:buNone/>
            </a:pPr>
            <a:r>
              <a:rPr lang="en-CA" dirty="0"/>
              <a:t>This example uses number intervals to provide a natural-language count for numbers of any size:</a:t>
            </a:r>
            <a:endParaRPr lang="en-US" dirty="0"/>
          </a:p>
        </p:txBody>
      </p:sp>
    </p:spTree>
    <p:extLst>
      <p:ext uri="{BB962C8B-B14F-4D97-AF65-F5344CB8AC3E}">
        <p14:creationId xmlns:p14="http://schemas.microsoft.com/office/powerpoint/2010/main" val="2880176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F0657E-0402-264A-8E62-9980235E3D61}"/>
              </a:ext>
            </a:extLst>
          </p:cNvPr>
          <p:cNvSpPr>
            <a:spLocks noGrp="1"/>
          </p:cNvSpPr>
          <p:nvPr>
            <p:ph type="title"/>
          </p:nvPr>
        </p:nvSpPr>
        <p:spPr/>
        <p:txBody>
          <a:bodyPr/>
          <a:lstStyle/>
          <a:p>
            <a:r>
              <a:rPr lang="en-US" dirty="0"/>
              <a:t>Functions</a:t>
            </a:r>
          </a:p>
        </p:txBody>
      </p:sp>
      <p:sp>
        <p:nvSpPr>
          <p:cNvPr id="5" name="Text Placeholder 4">
            <a:extLst>
              <a:ext uri="{FF2B5EF4-FFF2-40B4-BE49-F238E27FC236}">
                <a16:creationId xmlns:a16="http://schemas.microsoft.com/office/drawing/2014/main" id="{180F221A-5CCA-9A47-8F33-F7CC2D68A52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75825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C4472-BB09-744B-912C-35357FC3A224}"/>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DB412988-EF17-1E4D-B43E-1CDFDE811057}"/>
              </a:ext>
            </a:extLst>
          </p:cNvPr>
          <p:cNvSpPr>
            <a:spLocks noGrp="1"/>
          </p:cNvSpPr>
          <p:nvPr>
            <p:ph idx="1"/>
          </p:nvPr>
        </p:nvSpPr>
        <p:spPr>
          <a:xfrm>
            <a:off x="838200" y="1353312"/>
            <a:ext cx="10515600" cy="4823651"/>
          </a:xfrm>
        </p:spPr>
        <p:txBody>
          <a:bodyPr/>
          <a:lstStyle/>
          <a:p>
            <a:pPr marL="0" indent="0">
              <a:buNone/>
            </a:pPr>
            <a:r>
              <a:rPr lang="en-CA" dirty="0"/>
              <a:t>A function is a collection of statements to carry out a particular assignment together. </a:t>
            </a:r>
          </a:p>
          <a:p>
            <a:pPr marL="0" indent="0">
              <a:buNone/>
            </a:pPr>
            <a:endParaRPr lang="en-CA" dirty="0"/>
          </a:p>
          <a:p>
            <a:r>
              <a:rPr lang="en-CA" b="1" dirty="0"/>
              <a:t>Function declaration: </a:t>
            </a:r>
            <a:r>
              <a:rPr lang="en-CA" dirty="0"/>
              <a:t>informs the compiler about the name, type of the function, and parameters of the function. </a:t>
            </a:r>
          </a:p>
          <a:p>
            <a:endParaRPr lang="en-CA" dirty="0"/>
          </a:p>
          <a:p>
            <a:r>
              <a:rPr lang="en-CA" b="1" dirty="0"/>
              <a:t>Function Definition:</a:t>
            </a:r>
            <a:r>
              <a:rPr lang="en-CA" dirty="0"/>
              <a:t> The real function body is provided. </a:t>
            </a:r>
          </a:p>
          <a:p>
            <a:endParaRPr lang="en-US" dirty="0"/>
          </a:p>
        </p:txBody>
      </p:sp>
    </p:spTree>
    <p:extLst>
      <p:ext uri="{BB962C8B-B14F-4D97-AF65-F5344CB8AC3E}">
        <p14:creationId xmlns:p14="http://schemas.microsoft.com/office/powerpoint/2010/main" val="3467397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59F79-00E6-864D-808E-A3214F2CA325}"/>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11D8AFB1-8ED2-8949-B86A-F37D04D1B1A9}"/>
              </a:ext>
            </a:extLst>
          </p:cNvPr>
          <p:cNvSpPr>
            <a:spLocks noGrp="1"/>
          </p:cNvSpPr>
          <p:nvPr>
            <p:ph idx="1"/>
          </p:nvPr>
        </p:nvSpPr>
        <p:spPr>
          <a:xfrm>
            <a:off x="838200" y="1353312"/>
            <a:ext cx="10515600" cy="4823651"/>
          </a:xfrm>
        </p:spPr>
        <p:txBody>
          <a:bodyPr>
            <a:normAutofit/>
          </a:bodyPr>
          <a:lstStyle/>
          <a:p>
            <a:r>
              <a:rPr lang="en-CA" dirty="0"/>
              <a:t>The </a:t>
            </a:r>
            <a:r>
              <a:rPr lang="en-CA" b="1" dirty="0" err="1">
                <a:latin typeface="Courier" pitchFamily="2" charset="0"/>
              </a:rPr>
              <a:t>func</a:t>
            </a:r>
            <a:r>
              <a:rPr lang="en-CA" dirty="0"/>
              <a:t> keyword is used to define function in Swift. </a:t>
            </a:r>
          </a:p>
          <a:p>
            <a:r>
              <a:rPr lang="en-CA" dirty="0"/>
              <a:t>Each function has a name </a:t>
            </a:r>
          </a:p>
          <a:p>
            <a:r>
              <a:rPr lang="en-CA" dirty="0"/>
              <a:t>Arguments for a function must always be in the same order as the parameter list for the function </a:t>
            </a:r>
          </a:p>
          <a:p>
            <a:r>
              <a:rPr lang="en-CA" dirty="0"/>
              <a:t>The type for return must always be </a:t>
            </a:r>
            <a:r>
              <a:rPr lang="en-CA" dirty="0" err="1"/>
              <a:t>predecessed</a:t>
            </a:r>
            <a:r>
              <a:rPr lang="en-CA" dirty="0"/>
              <a:t> by </a:t>
            </a:r>
            <a:r>
              <a:rPr lang="en-CA" dirty="0">
                <a:latin typeface="Courier" pitchFamily="2" charset="0"/>
              </a:rPr>
              <a:t>-&gt;</a:t>
            </a:r>
            <a:r>
              <a:rPr lang="en-CA" dirty="0"/>
              <a:t> </a:t>
            </a:r>
          </a:p>
          <a:p>
            <a:endParaRPr lang="en-US" dirty="0"/>
          </a:p>
        </p:txBody>
      </p:sp>
      <p:sp>
        <p:nvSpPr>
          <p:cNvPr id="4" name="Rectangle 3">
            <a:extLst>
              <a:ext uri="{FF2B5EF4-FFF2-40B4-BE49-F238E27FC236}">
                <a16:creationId xmlns:a16="http://schemas.microsoft.com/office/drawing/2014/main" id="{573040AE-5D1A-4F41-9CDD-35859793326A}"/>
              </a:ext>
            </a:extLst>
          </p:cNvPr>
          <p:cNvSpPr/>
          <p:nvPr/>
        </p:nvSpPr>
        <p:spPr>
          <a:xfrm>
            <a:off x="3048000" y="3991463"/>
            <a:ext cx="6096000" cy="2031325"/>
          </a:xfrm>
          <a:prstGeom prst="rect">
            <a:avLst/>
          </a:prstGeom>
        </p:spPr>
        <p:txBody>
          <a:bodyPr>
            <a:spAutoFit/>
          </a:bodyPr>
          <a:lstStyle/>
          <a:p>
            <a:r>
              <a:rPr lang="en-CA" dirty="0" err="1">
                <a:solidFill>
                  <a:srgbClr val="222222"/>
                </a:solidFill>
                <a:effectLst/>
                <a:latin typeface="Courier" pitchFamily="2" charset="0"/>
              </a:rPr>
              <a:t>func</a:t>
            </a:r>
            <a:r>
              <a:rPr lang="en-CA" dirty="0">
                <a:solidFill>
                  <a:srgbClr val="222222"/>
                </a:solidFill>
                <a:effectLst/>
                <a:latin typeface="Courier" pitchFamily="2" charset="0"/>
              </a:rPr>
              <a:t> </a:t>
            </a:r>
            <a:r>
              <a:rPr lang="en-CA" dirty="0" err="1">
                <a:solidFill>
                  <a:srgbClr val="222222"/>
                </a:solidFill>
                <a:effectLst/>
                <a:latin typeface="Courier" pitchFamily="2" charset="0"/>
              </a:rPr>
              <a:t>funcname</a:t>
            </a:r>
            <a:r>
              <a:rPr lang="en-CA" dirty="0">
                <a:solidFill>
                  <a:srgbClr val="222222"/>
                </a:solidFill>
                <a:effectLst/>
                <a:latin typeface="Courier" pitchFamily="2" charset="0"/>
              </a:rPr>
              <a:t>(Parameters) -&gt; </a:t>
            </a:r>
            <a:r>
              <a:rPr lang="en-CA" dirty="0" err="1">
                <a:solidFill>
                  <a:srgbClr val="222222"/>
                </a:solidFill>
                <a:effectLst/>
                <a:latin typeface="Courier" pitchFamily="2" charset="0"/>
              </a:rPr>
              <a:t>returntype</a:t>
            </a:r>
            <a:r>
              <a:rPr lang="en-CA" dirty="0">
                <a:solidFill>
                  <a:srgbClr val="222222"/>
                </a:solidFill>
                <a:effectLst/>
                <a:latin typeface="Courier" pitchFamily="2" charset="0"/>
              </a:rPr>
              <a:t> {</a:t>
            </a:r>
          </a:p>
          <a:p>
            <a:r>
              <a:rPr lang="en-CA" dirty="0">
                <a:latin typeface="Courier" pitchFamily="2" charset="0"/>
              </a:rPr>
              <a:t> </a:t>
            </a:r>
            <a:r>
              <a:rPr lang="en-CA" dirty="0">
                <a:solidFill>
                  <a:srgbClr val="222222"/>
                </a:solidFill>
                <a:effectLst/>
                <a:latin typeface="Courier" pitchFamily="2" charset="0"/>
              </a:rPr>
              <a:t>   Statement1</a:t>
            </a:r>
          </a:p>
          <a:p>
            <a:r>
              <a:rPr lang="en-CA" dirty="0">
                <a:latin typeface="Courier" pitchFamily="2" charset="0"/>
              </a:rPr>
              <a:t> </a:t>
            </a:r>
            <a:r>
              <a:rPr lang="en-CA" dirty="0">
                <a:solidFill>
                  <a:srgbClr val="222222"/>
                </a:solidFill>
                <a:effectLst/>
                <a:latin typeface="Courier" pitchFamily="2" charset="0"/>
              </a:rPr>
              <a:t>   Statement2</a:t>
            </a:r>
          </a:p>
          <a:p>
            <a:r>
              <a:rPr lang="en-CA" dirty="0">
                <a:latin typeface="Courier" pitchFamily="2" charset="0"/>
              </a:rPr>
              <a:t> </a:t>
            </a:r>
            <a:r>
              <a:rPr lang="en-CA" dirty="0">
                <a:solidFill>
                  <a:srgbClr val="222222"/>
                </a:solidFill>
                <a:effectLst/>
                <a:latin typeface="Courier" pitchFamily="2" charset="0"/>
              </a:rPr>
              <a:t>   ---</a:t>
            </a:r>
          </a:p>
          <a:p>
            <a:r>
              <a:rPr lang="en-CA" dirty="0">
                <a:latin typeface="Courier" pitchFamily="2" charset="0"/>
              </a:rPr>
              <a:t> </a:t>
            </a:r>
            <a:r>
              <a:rPr lang="en-CA" dirty="0">
                <a:solidFill>
                  <a:srgbClr val="222222"/>
                </a:solidFill>
                <a:effectLst/>
                <a:latin typeface="Courier" pitchFamily="2" charset="0"/>
              </a:rPr>
              <a:t>   Statement N</a:t>
            </a:r>
          </a:p>
          <a:p>
            <a:r>
              <a:rPr lang="en-CA" dirty="0">
                <a:latin typeface="Courier" pitchFamily="2" charset="0"/>
              </a:rPr>
              <a:t> </a:t>
            </a:r>
            <a:r>
              <a:rPr lang="en-CA" dirty="0">
                <a:solidFill>
                  <a:srgbClr val="222222"/>
                </a:solidFill>
                <a:effectLst/>
                <a:latin typeface="Courier" pitchFamily="2" charset="0"/>
              </a:rPr>
              <a:t>   return parameters</a:t>
            </a:r>
          </a:p>
          <a:p>
            <a:r>
              <a:rPr lang="en-CA" dirty="0">
                <a:latin typeface="Courier" pitchFamily="2" charset="0"/>
              </a:rPr>
              <a:t> </a:t>
            </a:r>
            <a:r>
              <a:rPr lang="en-CA" dirty="0">
                <a:solidFill>
                  <a:srgbClr val="222222"/>
                </a:solidFill>
                <a:effectLst/>
                <a:latin typeface="Courier" pitchFamily="2" charset="0"/>
              </a:rPr>
              <a:t>}</a:t>
            </a:r>
            <a:endParaRPr lang="en-US" dirty="0">
              <a:latin typeface="Courier" pitchFamily="2" charset="0"/>
            </a:endParaRPr>
          </a:p>
        </p:txBody>
      </p:sp>
    </p:spTree>
    <p:extLst>
      <p:ext uri="{BB962C8B-B14F-4D97-AF65-F5344CB8AC3E}">
        <p14:creationId xmlns:p14="http://schemas.microsoft.com/office/powerpoint/2010/main" val="1925474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4106</Words>
  <Application>Microsoft Macintosh PowerPoint</Application>
  <PresentationFormat>Widescreen</PresentationFormat>
  <Paragraphs>263</Paragraphs>
  <Slides>56</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Calibri</vt:lpstr>
      <vt:lpstr>Calibri Light</vt:lpstr>
      <vt:lpstr>Courier</vt:lpstr>
      <vt:lpstr>Menlo</vt:lpstr>
      <vt:lpstr>Office Theme</vt:lpstr>
      <vt:lpstr>Mobile App Development II COMP3097 </vt:lpstr>
      <vt:lpstr>Table of contents</vt:lpstr>
      <vt:lpstr>Loops </vt:lpstr>
      <vt:lpstr>For-in numbers</vt:lpstr>
      <vt:lpstr>While loops</vt:lpstr>
      <vt:lpstr>Interval matching in switch</vt:lpstr>
      <vt:lpstr>Functions</vt:lpstr>
      <vt:lpstr>Functions</vt:lpstr>
      <vt:lpstr>Functions</vt:lpstr>
      <vt:lpstr>Functions</vt:lpstr>
      <vt:lpstr>Functions with Optional Return Types </vt:lpstr>
      <vt:lpstr>Local vs External param name</vt:lpstr>
      <vt:lpstr>Local vs External param name</vt:lpstr>
      <vt:lpstr>Variadic parameters</vt:lpstr>
      <vt:lpstr>In-out params</vt:lpstr>
      <vt:lpstr>In-out params</vt:lpstr>
      <vt:lpstr>Function type</vt:lpstr>
      <vt:lpstr>Nested functions </vt:lpstr>
      <vt:lpstr>Closures</vt:lpstr>
      <vt:lpstr>Closures</vt:lpstr>
      <vt:lpstr>Closures</vt:lpstr>
      <vt:lpstr>Closures</vt:lpstr>
      <vt:lpstr>Classes</vt:lpstr>
      <vt:lpstr>Structures and Classes</vt:lpstr>
      <vt:lpstr>Structures and Classes</vt:lpstr>
      <vt:lpstr>Classes</vt:lpstr>
      <vt:lpstr>Structures and Classes</vt:lpstr>
      <vt:lpstr>Value or Reference Type</vt:lpstr>
      <vt:lpstr>Inheritance</vt:lpstr>
      <vt:lpstr>Initializers</vt:lpstr>
      <vt:lpstr>Failable Initializers</vt:lpstr>
      <vt:lpstr>Preventing Overrides</vt:lpstr>
      <vt:lpstr>Optional chaining</vt:lpstr>
      <vt:lpstr>Error handling</vt:lpstr>
      <vt:lpstr>Error handling</vt:lpstr>
      <vt:lpstr>Error handling</vt:lpstr>
      <vt:lpstr>Error handling</vt:lpstr>
      <vt:lpstr>Error handling – a pattern</vt:lpstr>
      <vt:lpstr>Protocols</vt:lpstr>
      <vt:lpstr>Protocol</vt:lpstr>
      <vt:lpstr>Protocol</vt:lpstr>
      <vt:lpstr>Property and Method Requirements</vt:lpstr>
      <vt:lpstr>Property and Method Requirements</vt:lpstr>
      <vt:lpstr>Generics</vt:lpstr>
      <vt:lpstr>Generics in Swift</vt:lpstr>
      <vt:lpstr>Problem</vt:lpstr>
      <vt:lpstr>Problem</vt:lpstr>
      <vt:lpstr>Problem</vt:lpstr>
      <vt:lpstr>Generic functions</vt:lpstr>
      <vt:lpstr>Generic functions</vt:lpstr>
      <vt:lpstr>Generic Types</vt:lpstr>
      <vt:lpstr>Access control</vt:lpstr>
      <vt:lpstr>Access control</vt:lpstr>
      <vt:lpstr>Access control</vt:lpstr>
      <vt:lpstr>Access control</vt:lpstr>
      <vt:lpstr>Open vs Public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 Development II COMP3097 </dc:title>
  <dc:creator>Przemyslaw Pawluk</dc:creator>
  <cp:lastModifiedBy>Przemyslaw Pawluk</cp:lastModifiedBy>
  <cp:revision>10</cp:revision>
  <dcterms:created xsi:type="dcterms:W3CDTF">2021-01-15T05:45:47Z</dcterms:created>
  <dcterms:modified xsi:type="dcterms:W3CDTF">2021-01-19T20:38:48Z</dcterms:modified>
</cp:coreProperties>
</file>