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76"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5" r:id="rId19"/>
    <p:sldId id="2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0"/>
    <p:restoredTop sz="84762"/>
  </p:normalViewPr>
  <p:slideViewPr>
    <p:cSldViewPr snapToGrid="0" snapToObjects="1">
      <p:cViewPr varScale="1">
        <p:scale>
          <a:sx n="106" d="100"/>
          <a:sy n="106" d="100"/>
        </p:scale>
        <p:origin x="2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80B369-739B-4FDC-8AF5-82CA5E4DB1C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7A8975D-4EC2-4169-8DCC-47012D22BDDD}">
      <dgm:prSet/>
      <dgm:spPr/>
      <dgm:t>
        <a:bodyPr/>
        <a:lstStyle/>
        <a:p>
          <a:r>
            <a:rPr lang="en-US"/>
            <a:t>Segue gives access to both source and destination controller</a:t>
          </a:r>
        </a:p>
      </dgm:t>
    </dgm:pt>
    <dgm:pt modelId="{1961335C-71BB-4A77-AEEE-23F16D52C3CE}" type="parTrans" cxnId="{BC4A2ED9-DDFA-4FD6-9CF1-617386629160}">
      <dgm:prSet/>
      <dgm:spPr/>
      <dgm:t>
        <a:bodyPr/>
        <a:lstStyle/>
        <a:p>
          <a:endParaRPr lang="en-US"/>
        </a:p>
      </dgm:t>
    </dgm:pt>
    <dgm:pt modelId="{FA0DBFD4-88AF-461B-A021-DFFED659AA72}" type="sibTrans" cxnId="{BC4A2ED9-DDFA-4FD6-9CF1-617386629160}">
      <dgm:prSet/>
      <dgm:spPr/>
      <dgm:t>
        <a:bodyPr/>
        <a:lstStyle/>
        <a:p>
          <a:endParaRPr lang="en-US"/>
        </a:p>
      </dgm:t>
    </dgm:pt>
    <dgm:pt modelId="{C27E1BEC-7308-476E-BFC1-8A37523D59AD}">
      <dgm:prSet/>
      <dgm:spPr/>
      <dgm:t>
        <a:bodyPr/>
        <a:lstStyle/>
        <a:p>
          <a:r>
            <a:rPr lang="en-US"/>
            <a:t>Segues should have identifiers allowing you to determine the destination type</a:t>
          </a:r>
        </a:p>
      </dgm:t>
    </dgm:pt>
    <dgm:pt modelId="{3E1C139B-EAB9-46B4-9A3D-94CDD6C6CAD2}" type="parTrans" cxnId="{402E5A1C-AF2B-486C-9B7B-1747161463D2}">
      <dgm:prSet/>
      <dgm:spPr/>
      <dgm:t>
        <a:bodyPr/>
        <a:lstStyle/>
        <a:p>
          <a:endParaRPr lang="en-US"/>
        </a:p>
      </dgm:t>
    </dgm:pt>
    <dgm:pt modelId="{9360D963-49AE-484F-A6A5-46D9DA643984}" type="sibTrans" cxnId="{402E5A1C-AF2B-486C-9B7B-1747161463D2}">
      <dgm:prSet/>
      <dgm:spPr/>
      <dgm:t>
        <a:bodyPr/>
        <a:lstStyle/>
        <a:p>
          <a:endParaRPr lang="en-US"/>
        </a:p>
      </dgm:t>
    </dgm:pt>
    <dgm:pt modelId="{3ABB48E9-879F-4B0B-B69E-CE97DC155086}">
      <dgm:prSet/>
      <dgm:spPr/>
      <dgm:t>
        <a:bodyPr/>
        <a:lstStyle/>
        <a:p>
          <a:r>
            <a:rPr lang="en-US"/>
            <a:t>You can use properties of the destination controller and/or delegates to pass the data</a:t>
          </a:r>
        </a:p>
      </dgm:t>
    </dgm:pt>
    <dgm:pt modelId="{6C554254-F990-4510-8D40-714A711EBD00}" type="parTrans" cxnId="{BFBC32F8-4A34-49AE-AED2-6CBCFC789AD3}">
      <dgm:prSet/>
      <dgm:spPr/>
      <dgm:t>
        <a:bodyPr/>
        <a:lstStyle/>
        <a:p>
          <a:endParaRPr lang="en-US"/>
        </a:p>
      </dgm:t>
    </dgm:pt>
    <dgm:pt modelId="{4FD0A643-4F87-4D57-A7AF-41CF4636C31D}" type="sibTrans" cxnId="{BFBC32F8-4A34-49AE-AED2-6CBCFC789AD3}">
      <dgm:prSet/>
      <dgm:spPr/>
      <dgm:t>
        <a:bodyPr/>
        <a:lstStyle/>
        <a:p>
          <a:endParaRPr lang="en-US"/>
        </a:p>
      </dgm:t>
    </dgm:pt>
    <dgm:pt modelId="{0E72C1C1-4E54-6648-9D22-13945136856E}" type="pres">
      <dgm:prSet presAssocID="{5C80B369-739B-4FDC-8AF5-82CA5E4DB1CC}" presName="linear" presStyleCnt="0">
        <dgm:presLayoutVars>
          <dgm:animLvl val="lvl"/>
          <dgm:resizeHandles val="exact"/>
        </dgm:presLayoutVars>
      </dgm:prSet>
      <dgm:spPr/>
    </dgm:pt>
    <dgm:pt modelId="{D33B1CC2-2CCF-1447-8E76-ADF77DD0ED1B}" type="pres">
      <dgm:prSet presAssocID="{67A8975D-4EC2-4169-8DCC-47012D22BDDD}" presName="parentText" presStyleLbl="node1" presStyleIdx="0" presStyleCnt="3">
        <dgm:presLayoutVars>
          <dgm:chMax val="0"/>
          <dgm:bulletEnabled val="1"/>
        </dgm:presLayoutVars>
      </dgm:prSet>
      <dgm:spPr/>
    </dgm:pt>
    <dgm:pt modelId="{0D8E987F-2246-EC43-9B5E-6A6B86DD2662}" type="pres">
      <dgm:prSet presAssocID="{FA0DBFD4-88AF-461B-A021-DFFED659AA72}" presName="spacer" presStyleCnt="0"/>
      <dgm:spPr/>
    </dgm:pt>
    <dgm:pt modelId="{AF223D4A-BAB8-B149-A48F-77B63EA1D1CF}" type="pres">
      <dgm:prSet presAssocID="{C27E1BEC-7308-476E-BFC1-8A37523D59AD}" presName="parentText" presStyleLbl="node1" presStyleIdx="1" presStyleCnt="3">
        <dgm:presLayoutVars>
          <dgm:chMax val="0"/>
          <dgm:bulletEnabled val="1"/>
        </dgm:presLayoutVars>
      </dgm:prSet>
      <dgm:spPr/>
    </dgm:pt>
    <dgm:pt modelId="{BD253E57-C5F8-5047-838D-50331F89EA70}" type="pres">
      <dgm:prSet presAssocID="{9360D963-49AE-484F-A6A5-46D9DA643984}" presName="spacer" presStyleCnt="0"/>
      <dgm:spPr/>
    </dgm:pt>
    <dgm:pt modelId="{BB142680-EB4A-8C4B-8EBB-A37B092DAE7A}" type="pres">
      <dgm:prSet presAssocID="{3ABB48E9-879F-4B0B-B69E-CE97DC155086}" presName="parentText" presStyleLbl="node1" presStyleIdx="2" presStyleCnt="3">
        <dgm:presLayoutVars>
          <dgm:chMax val="0"/>
          <dgm:bulletEnabled val="1"/>
        </dgm:presLayoutVars>
      </dgm:prSet>
      <dgm:spPr/>
    </dgm:pt>
  </dgm:ptLst>
  <dgm:cxnLst>
    <dgm:cxn modelId="{86164819-480C-AF41-952E-1E26FE58849D}" type="presOf" srcId="{3ABB48E9-879F-4B0B-B69E-CE97DC155086}" destId="{BB142680-EB4A-8C4B-8EBB-A37B092DAE7A}" srcOrd="0" destOrd="0" presId="urn:microsoft.com/office/officeart/2005/8/layout/vList2"/>
    <dgm:cxn modelId="{402E5A1C-AF2B-486C-9B7B-1747161463D2}" srcId="{5C80B369-739B-4FDC-8AF5-82CA5E4DB1CC}" destId="{C27E1BEC-7308-476E-BFC1-8A37523D59AD}" srcOrd="1" destOrd="0" parTransId="{3E1C139B-EAB9-46B4-9A3D-94CDD6C6CAD2}" sibTransId="{9360D963-49AE-484F-A6A5-46D9DA643984}"/>
    <dgm:cxn modelId="{F05660CA-6B7B-AE45-B6C9-10A8166DE755}" type="presOf" srcId="{C27E1BEC-7308-476E-BFC1-8A37523D59AD}" destId="{AF223D4A-BAB8-B149-A48F-77B63EA1D1CF}" srcOrd="0" destOrd="0" presId="urn:microsoft.com/office/officeart/2005/8/layout/vList2"/>
    <dgm:cxn modelId="{00344CCC-7679-0D40-AC74-D0253D397B94}" type="presOf" srcId="{5C80B369-739B-4FDC-8AF5-82CA5E4DB1CC}" destId="{0E72C1C1-4E54-6648-9D22-13945136856E}" srcOrd="0" destOrd="0" presId="urn:microsoft.com/office/officeart/2005/8/layout/vList2"/>
    <dgm:cxn modelId="{BC4A2ED9-DDFA-4FD6-9CF1-617386629160}" srcId="{5C80B369-739B-4FDC-8AF5-82CA5E4DB1CC}" destId="{67A8975D-4EC2-4169-8DCC-47012D22BDDD}" srcOrd="0" destOrd="0" parTransId="{1961335C-71BB-4A77-AEEE-23F16D52C3CE}" sibTransId="{FA0DBFD4-88AF-461B-A021-DFFED659AA72}"/>
    <dgm:cxn modelId="{169B09F4-EF87-C846-ABF8-19434A85B256}" type="presOf" srcId="{67A8975D-4EC2-4169-8DCC-47012D22BDDD}" destId="{D33B1CC2-2CCF-1447-8E76-ADF77DD0ED1B}" srcOrd="0" destOrd="0" presId="urn:microsoft.com/office/officeart/2005/8/layout/vList2"/>
    <dgm:cxn modelId="{BFBC32F8-4A34-49AE-AED2-6CBCFC789AD3}" srcId="{5C80B369-739B-4FDC-8AF5-82CA5E4DB1CC}" destId="{3ABB48E9-879F-4B0B-B69E-CE97DC155086}" srcOrd="2" destOrd="0" parTransId="{6C554254-F990-4510-8D40-714A711EBD00}" sibTransId="{4FD0A643-4F87-4D57-A7AF-41CF4636C31D}"/>
    <dgm:cxn modelId="{5F673653-47B0-4F47-B7D0-C232B7F5F1A3}" type="presParOf" srcId="{0E72C1C1-4E54-6648-9D22-13945136856E}" destId="{D33B1CC2-2CCF-1447-8E76-ADF77DD0ED1B}" srcOrd="0" destOrd="0" presId="urn:microsoft.com/office/officeart/2005/8/layout/vList2"/>
    <dgm:cxn modelId="{11947091-5AFB-DC4F-AECC-A7E2B7656D02}" type="presParOf" srcId="{0E72C1C1-4E54-6648-9D22-13945136856E}" destId="{0D8E987F-2246-EC43-9B5E-6A6B86DD2662}" srcOrd="1" destOrd="0" presId="urn:microsoft.com/office/officeart/2005/8/layout/vList2"/>
    <dgm:cxn modelId="{1EC5B29E-03CE-2048-9F65-19FAB53EA9AA}" type="presParOf" srcId="{0E72C1C1-4E54-6648-9D22-13945136856E}" destId="{AF223D4A-BAB8-B149-A48F-77B63EA1D1CF}" srcOrd="2" destOrd="0" presId="urn:microsoft.com/office/officeart/2005/8/layout/vList2"/>
    <dgm:cxn modelId="{03314103-D6A8-A842-B4E9-431C84796831}" type="presParOf" srcId="{0E72C1C1-4E54-6648-9D22-13945136856E}" destId="{BD253E57-C5F8-5047-838D-50331F89EA70}" srcOrd="3" destOrd="0" presId="urn:microsoft.com/office/officeart/2005/8/layout/vList2"/>
    <dgm:cxn modelId="{91044E1A-868D-424D-9C46-1E2E0CD1A6C4}" type="presParOf" srcId="{0E72C1C1-4E54-6648-9D22-13945136856E}" destId="{BB142680-EB4A-8C4B-8EBB-A37B092DAE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B1CC2-2CCF-1447-8E76-ADF77DD0ED1B}">
      <dsp:nvSpPr>
        <dsp:cNvPr id="0" name=""/>
        <dsp:cNvSpPr/>
      </dsp:nvSpPr>
      <dsp:spPr>
        <a:xfrm>
          <a:off x="0" y="61824"/>
          <a:ext cx="6263640" cy="17341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Segue gives access to both source and destination controller</a:t>
          </a:r>
        </a:p>
      </dsp:txBody>
      <dsp:txXfrm>
        <a:off x="84655" y="146479"/>
        <a:ext cx="6094330" cy="1564849"/>
      </dsp:txXfrm>
    </dsp:sp>
    <dsp:sp modelId="{AF223D4A-BAB8-B149-A48F-77B63EA1D1CF}">
      <dsp:nvSpPr>
        <dsp:cNvPr id="0" name=""/>
        <dsp:cNvSpPr/>
      </dsp:nvSpPr>
      <dsp:spPr>
        <a:xfrm>
          <a:off x="0" y="1885264"/>
          <a:ext cx="6263640" cy="173415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Segues should have identifiers allowing you to determine the destination type</a:t>
          </a:r>
        </a:p>
      </dsp:txBody>
      <dsp:txXfrm>
        <a:off x="84655" y="1969919"/>
        <a:ext cx="6094330" cy="1564849"/>
      </dsp:txXfrm>
    </dsp:sp>
    <dsp:sp modelId="{BB142680-EB4A-8C4B-8EBB-A37B092DAE7A}">
      <dsp:nvSpPr>
        <dsp:cNvPr id="0" name=""/>
        <dsp:cNvSpPr/>
      </dsp:nvSpPr>
      <dsp:spPr>
        <a:xfrm>
          <a:off x="0" y="3708703"/>
          <a:ext cx="6263640" cy="17341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You can use properties of the destination controller and/or delegates to pass the data</a:t>
          </a:r>
        </a:p>
      </dsp:txBody>
      <dsp:txXfrm>
        <a:off x="84655" y="3793358"/>
        <a:ext cx="6094330" cy="15648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21951-CFCB-E44B-9885-E2AD1F677757}" type="datetimeFigureOut">
              <a:rPr lang="en-US" smtClean="0"/>
              <a:t>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EE296-A491-FD4C-B1C4-8D05E66453CC}" type="slidenum">
              <a:rPr lang="en-US" smtClean="0"/>
              <a:t>‹#›</a:t>
            </a:fld>
            <a:endParaRPr lang="en-US"/>
          </a:p>
        </p:txBody>
      </p:sp>
    </p:spTree>
    <p:extLst>
      <p:ext uri="{BB962C8B-B14F-4D97-AF65-F5344CB8AC3E}">
        <p14:creationId xmlns:p14="http://schemas.microsoft.com/office/powerpoint/2010/main" val="3406421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AE5F-80B7-7F46-AE48-86274E1AA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B5120B-F804-DE4E-8888-E5AA9EE29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945878-53A1-B047-92F1-E3743A82EC7D}"/>
              </a:ext>
            </a:extLst>
          </p:cNvPr>
          <p:cNvSpPr>
            <a:spLocks noGrp="1"/>
          </p:cNvSpPr>
          <p:nvPr>
            <p:ph type="dt" sz="half" idx="10"/>
          </p:nvPr>
        </p:nvSpPr>
        <p:spPr/>
        <p:txBody>
          <a:bodyPr/>
          <a:lstStyle/>
          <a:p>
            <a:fld id="{7DC3A409-C196-354B-B3B0-4B559FE38530}" type="datetimeFigureOut">
              <a:rPr lang="en-US" smtClean="0"/>
              <a:t>2/1/21</a:t>
            </a:fld>
            <a:endParaRPr lang="en-US"/>
          </a:p>
        </p:txBody>
      </p:sp>
      <p:sp>
        <p:nvSpPr>
          <p:cNvPr id="5" name="Footer Placeholder 4">
            <a:extLst>
              <a:ext uri="{FF2B5EF4-FFF2-40B4-BE49-F238E27FC236}">
                <a16:creationId xmlns:a16="http://schemas.microsoft.com/office/drawing/2014/main" id="{4B1E1512-6BDB-F840-BB2E-ACA7C211B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A4F6E-EEAB-9B4C-B77B-24A0C7B0219B}"/>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21682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E232-4535-A94E-BEE0-DD2618432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26FB7-31EB-0A42-ACA9-52D4B0C296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31DEC-C9B5-3E4E-9E6A-A744AEA03C5F}"/>
              </a:ext>
            </a:extLst>
          </p:cNvPr>
          <p:cNvSpPr>
            <a:spLocks noGrp="1"/>
          </p:cNvSpPr>
          <p:nvPr>
            <p:ph type="dt" sz="half" idx="10"/>
          </p:nvPr>
        </p:nvSpPr>
        <p:spPr/>
        <p:txBody>
          <a:bodyPr/>
          <a:lstStyle/>
          <a:p>
            <a:fld id="{7DC3A409-C196-354B-B3B0-4B559FE38530}" type="datetimeFigureOut">
              <a:rPr lang="en-US" smtClean="0"/>
              <a:t>2/1/21</a:t>
            </a:fld>
            <a:endParaRPr lang="en-US"/>
          </a:p>
        </p:txBody>
      </p:sp>
      <p:sp>
        <p:nvSpPr>
          <p:cNvPr id="5" name="Footer Placeholder 4">
            <a:extLst>
              <a:ext uri="{FF2B5EF4-FFF2-40B4-BE49-F238E27FC236}">
                <a16:creationId xmlns:a16="http://schemas.microsoft.com/office/drawing/2014/main" id="{C68812CF-120B-5345-9CFB-F1AEF7592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1642E-C7CC-FA41-ACD4-95AD656B596F}"/>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172674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6D975-5023-B74B-ACA6-ABBE21617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720657-1DF4-A14C-ADA1-7927C4BA5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B4901-0F4C-5E42-A9A7-A9DEAA213AE1}"/>
              </a:ext>
            </a:extLst>
          </p:cNvPr>
          <p:cNvSpPr>
            <a:spLocks noGrp="1"/>
          </p:cNvSpPr>
          <p:nvPr>
            <p:ph type="dt" sz="half" idx="10"/>
          </p:nvPr>
        </p:nvSpPr>
        <p:spPr/>
        <p:txBody>
          <a:bodyPr/>
          <a:lstStyle/>
          <a:p>
            <a:fld id="{7DC3A409-C196-354B-B3B0-4B559FE38530}" type="datetimeFigureOut">
              <a:rPr lang="en-US" smtClean="0"/>
              <a:t>2/1/21</a:t>
            </a:fld>
            <a:endParaRPr lang="en-US"/>
          </a:p>
        </p:txBody>
      </p:sp>
      <p:sp>
        <p:nvSpPr>
          <p:cNvPr id="5" name="Footer Placeholder 4">
            <a:extLst>
              <a:ext uri="{FF2B5EF4-FFF2-40B4-BE49-F238E27FC236}">
                <a16:creationId xmlns:a16="http://schemas.microsoft.com/office/drawing/2014/main" id="{2AEB824A-2118-964B-8E16-A29DB2F5C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5B15-1745-5548-A855-0A49E5CEEB3C}"/>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64984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F3E4-5A02-1D46-9D3D-5C1B60645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AE2F8-C090-B344-BF83-AE4AD496A8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ED79D-AB4B-E748-AB76-1B2EB71E4E53}"/>
              </a:ext>
            </a:extLst>
          </p:cNvPr>
          <p:cNvSpPr>
            <a:spLocks noGrp="1"/>
          </p:cNvSpPr>
          <p:nvPr>
            <p:ph type="dt" sz="half" idx="10"/>
          </p:nvPr>
        </p:nvSpPr>
        <p:spPr/>
        <p:txBody>
          <a:bodyPr/>
          <a:lstStyle/>
          <a:p>
            <a:fld id="{7DC3A409-C196-354B-B3B0-4B559FE38530}" type="datetimeFigureOut">
              <a:rPr lang="en-US" smtClean="0"/>
              <a:t>2/1/21</a:t>
            </a:fld>
            <a:endParaRPr lang="en-US"/>
          </a:p>
        </p:txBody>
      </p:sp>
      <p:sp>
        <p:nvSpPr>
          <p:cNvPr id="5" name="Footer Placeholder 4">
            <a:extLst>
              <a:ext uri="{FF2B5EF4-FFF2-40B4-BE49-F238E27FC236}">
                <a16:creationId xmlns:a16="http://schemas.microsoft.com/office/drawing/2014/main" id="{D8468663-80A7-6C44-8D61-2E1D764DD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67A0C-B8C3-1D4D-9289-D275995EBBF9}"/>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181611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0610-0CF2-5C48-934A-79ED52335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1AFD30-BCB7-DD44-AB6D-DEC4C6B3E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644CC-0655-6541-80DC-F1481F2EEDA9}"/>
              </a:ext>
            </a:extLst>
          </p:cNvPr>
          <p:cNvSpPr>
            <a:spLocks noGrp="1"/>
          </p:cNvSpPr>
          <p:nvPr>
            <p:ph type="dt" sz="half" idx="10"/>
          </p:nvPr>
        </p:nvSpPr>
        <p:spPr/>
        <p:txBody>
          <a:bodyPr/>
          <a:lstStyle/>
          <a:p>
            <a:fld id="{7DC3A409-C196-354B-B3B0-4B559FE38530}" type="datetimeFigureOut">
              <a:rPr lang="en-US" smtClean="0"/>
              <a:t>2/1/21</a:t>
            </a:fld>
            <a:endParaRPr lang="en-US"/>
          </a:p>
        </p:txBody>
      </p:sp>
      <p:sp>
        <p:nvSpPr>
          <p:cNvPr id="5" name="Footer Placeholder 4">
            <a:extLst>
              <a:ext uri="{FF2B5EF4-FFF2-40B4-BE49-F238E27FC236}">
                <a16:creationId xmlns:a16="http://schemas.microsoft.com/office/drawing/2014/main" id="{7A3B44E1-B812-FD41-B203-EC7F9F397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571FB-6DFA-8240-908D-513E45DA078E}"/>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341738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E54F-68AE-784A-924F-E2C34B387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4152B-AC71-ED4D-9F5B-8906B156A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92EBDE-5E27-D942-AD2D-1655C80B8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4CE20D-A0E1-DE4C-9A80-7AE63EEDEF7F}"/>
              </a:ext>
            </a:extLst>
          </p:cNvPr>
          <p:cNvSpPr>
            <a:spLocks noGrp="1"/>
          </p:cNvSpPr>
          <p:nvPr>
            <p:ph type="dt" sz="half" idx="10"/>
          </p:nvPr>
        </p:nvSpPr>
        <p:spPr/>
        <p:txBody>
          <a:bodyPr/>
          <a:lstStyle/>
          <a:p>
            <a:fld id="{7DC3A409-C196-354B-B3B0-4B559FE38530}" type="datetimeFigureOut">
              <a:rPr lang="en-US" smtClean="0"/>
              <a:t>2/1/21</a:t>
            </a:fld>
            <a:endParaRPr lang="en-US"/>
          </a:p>
        </p:txBody>
      </p:sp>
      <p:sp>
        <p:nvSpPr>
          <p:cNvPr id="6" name="Footer Placeholder 5">
            <a:extLst>
              <a:ext uri="{FF2B5EF4-FFF2-40B4-BE49-F238E27FC236}">
                <a16:creationId xmlns:a16="http://schemas.microsoft.com/office/drawing/2014/main" id="{C0572777-6DA5-5A42-95C9-54EF965EB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F360D-3371-8A4F-A365-6F84E5B0C9C9}"/>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89072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1FCF-BCCF-474C-9601-482590CD7F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3FE47-0821-B040-BFC0-CABDC36A8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F5083-22F0-A643-A4C0-3A0DDCA90E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118B3E-DCFD-8F4B-B7D2-C16B6554E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44F64-8A35-9D4F-947D-B9696E668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4EF06-780C-D84E-8DF8-C771875C348A}"/>
              </a:ext>
            </a:extLst>
          </p:cNvPr>
          <p:cNvSpPr>
            <a:spLocks noGrp="1"/>
          </p:cNvSpPr>
          <p:nvPr>
            <p:ph type="dt" sz="half" idx="10"/>
          </p:nvPr>
        </p:nvSpPr>
        <p:spPr/>
        <p:txBody>
          <a:bodyPr/>
          <a:lstStyle/>
          <a:p>
            <a:fld id="{7DC3A409-C196-354B-B3B0-4B559FE38530}" type="datetimeFigureOut">
              <a:rPr lang="en-US" smtClean="0"/>
              <a:t>2/1/21</a:t>
            </a:fld>
            <a:endParaRPr lang="en-US"/>
          </a:p>
        </p:txBody>
      </p:sp>
      <p:sp>
        <p:nvSpPr>
          <p:cNvPr id="8" name="Footer Placeholder 7">
            <a:extLst>
              <a:ext uri="{FF2B5EF4-FFF2-40B4-BE49-F238E27FC236}">
                <a16:creationId xmlns:a16="http://schemas.microsoft.com/office/drawing/2014/main" id="{03B864BB-420F-844E-96FC-B85EFC081A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1B4800-6690-DE42-9395-8152BB2E6826}"/>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382928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1E59-A6D4-A642-A5CF-E556320D5D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A4CE9D-162B-8646-A120-ACD4557E8017}"/>
              </a:ext>
            </a:extLst>
          </p:cNvPr>
          <p:cNvSpPr>
            <a:spLocks noGrp="1"/>
          </p:cNvSpPr>
          <p:nvPr>
            <p:ph type="dt" sz="half" idx="10"/>
          </p:nvPr>
        </p:nvSpPr>
        <p:spPr/>
        <p:txBody>
          <a:bodyPr/>
          <a:lstStyle/>
          <a:p>
            <a:fld id="{7DC3A409-C196-354B-B3B0-4B559FE38530}" type="datetimeFigureOut">
              <a:rPr lang="en-US" smtClean="0"/>
              <a:t>2/1/21</a:t>
            </a:fld>
            <a:endParaRPr lang="en-US"/>
          </a:p>
        </p:txBody>
      </p:sp>
      <p:sp>
        <p:nvSpPr>
          <p:cNvPr id="4" name="Footer Placeholder 3">
            <a:extLst>
              <a:ext uri="{FF2B5EF4-FFF2-40B4-BE49-F238E27FC236}">
                <a16:creationId xmlns:a16="http://schemas.microsoft.com/office/drawing/2014/main" id="{7D961215-3494-C94B-9A19-E2F41F4D10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F9CAD-CCD2-6449-8A88-B8FECE4F5A95}"/>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63232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1BCE8-4CA1-A347-BFB7-9552E2F95C7A}"/>
              </a:ext>
            </a:extLst>
          </p:cNvPr>
          <p:cNvSpPr>
            <a:spLocks noGrp="1"/>
          </p:cNvSpPr>
          <p:nvPr>
            <p:ph type="dt" sz="half" idx="10"/>
          </p:nvPr>
        </p:nvSpPr>
        <p:spPr/>
        <p:txBody>
          <a:bodyPr/>
          <a:lstStyle/>
          <a:p>
            <a:fld id="{7DC3A409-C196-354B-B3B0-4B559FE38530}" type="datetimeFigureOut">
              <a:rPr lang="en-US" smtClean="0"/>
              <a:t>2/1/21</a:t>
            </a:fld>
            <a:endParaRPr lang="en-US"/>
          </a:p>
        </p:txBody>
      </p:sp>
      <p:sp>
        <p:nvSpPr>
          <p:cNvPr id="3" name="Footer Placeholder 2">
            <a:extLst>
              <a:ext uri="{FF2B5EF4-FFF2-40B4-BE49-F238E27FC236}">
                <a16:creationId xmlns:a16="http://schemas.microsoft.com/office/drawing/2014/main" id="{F503DADB-4959-B64C-9E8E-4D9DD670A6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8BBC1D-DB00-5E42-8AF6-C7CF99D71A66}"/>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51273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4FDD-E1F7-FF48-B5C1-774857507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70293E-5BD5-CE4D-9841-DEAD25422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47EAF1-4EAA-DA4C-9BEA-9A197CEA7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7A872-B564-9E43-A4D1-D70C350F19BC}"/>
              </a:ext>
            </a:extLst>
          </p:cNvPr>
          <p:cNvSpPr>
            <a:spLocks noGrp="1"/>
          </p:cNvSpPr>
          <p:nvPr>
            <p:ph type="dt" sz="half" idx="10"/>
          </p:nvPr>
        </p:nvSpPr>
        <p:spPr/>
        <p:txBody>
          <a:bodyPr/>
          <a:lstStyle/>
          <a:p>
            <a:fld id="{7DC3A409-C196-354B-B3B0-4B559FE38530}" type="datetimeFigureOut">
              <a:rPr lang="en-US" smtClean="0"/>
              <a:t>2/1/21</a:t>
            </a:fld>
            <a:endParaRPr lang="en-US"/>
          </a:p>
        </p:txBody>
      </p:sp>
      <p:sp>
        <p:nvSpPr>
          <p:cNvPr id="6" name="Footer Placeholder 5">
            <a:extLst>
              <a:ext uri="{FF2B5EF4-FFF2-40B4-BE49-F238E27FC236}">
                <a16:creationId xmlns:a16="http://schemas.microsoft.com/office/drawing/2014/main" id="{B05F0A90-E7F8-7842-A41E-BD9606652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D10EB-BF5C-794C-BD46-686C4E8DB805}"/>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42566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2024-567A-634E-B1B3-B62E9F284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15D2BD-B3C4-2A49-8981-70DDC218B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22BA0E-6530-D847-AC7C-2F8D257AE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7D601-5DF6-BE4C-AD23-3FAAFA08C9C4}"/>
              </a:ext>
            </a:extLst>
          </p:cNvPr>
          <p:cNvSpPr>
            <a:spLocks noGrp="1"/>
          </p:cNvSpPr>
          <p:nvPr>
            <p:ph type="dt" sz="half" idx="10"/>
          </p:nvPr>
        </p:nvSpPr>
        <p:spPr/>
        <p:txBody>
          <a:bodyPr/>
          <a:lstStyle/>
          <a:p>
            <a:fld id="{7DC3A409-C196-354B-B3B0-4B559FE38530}" type="datetimeFigureOut">
              <a:rPr lang="en-US" smtClean="0"/>
              <a:t>2/1/21</a:t>
            </a:fld>
            <a:endParaRPr lang="en-US"/>
          </a:p>
        </p:txBody>
      </p:sp>
      <p:sp>
        <p:nvSpPr>
          <p:cNvPr id="6" name="Footer Placeholder 5">
            <a:extLst>
              <a:ext uri="{FF2B5EF4-FFF2-40B4-BE49-F238E27FC236}">
                <a16:creationId xmlns:a16="http://schemas.microsoft.com/office/drawing/2014/main" id="{4EDC3EB4-A06A-F743-A8D6-5506B5F81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D73DF-87B6-8C42-B194-C134DEEC9983}"/>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56717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4FBF1-A082-5C4A-ABA9-E0327A0AB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5812A5-DE37-5D47-84BA-2CC759B18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607CD-AD40-8C4D-BA22-3D5E3DE62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3A409-C196-354B-B3B0-4B559FE38530}" type="datetimeFigureOut">
              <a:rPr lang="en-US" smtClean="0"/>
              <a:t>2/1/21</a:t>
            </a:fld>
            <a:endParaRPr lang="en-US"/>
          </a:p>
        </p:txBody>
      </p:sp>
      <p:sp>
        <p:nvSpPr>
          <p:cNvPr id="5" name="Footer Placeholder 4">
            <a:extLst>
              <a:ext uri="{FF2B5EF4-FFF2-40B4-BE49-F238E27FC236}">
                <a16:creationId xmlns:a16="http://schemas.microsoft.com/office/drawing/2014/main" id="{8ED23BEE-A7A8-1F4A-9246-B1FB63834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1399A7-F020-3848-96A4-BFF6E2E650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F2121-8DA7-CB49-9F12-B42BCD4AC44B}" type="slidenum">
              <a:rPr lang="en-US" smtClean="0"/>
              <a:t>‹#›</a:t>
            </a:fld>
            <a:endParaRPr lang="en-US"/>
          </a:p>
        </p:txBody>
      </p:sp>
    </p:spTree>
    <p:extLst>
      <p:ext uri="{BB962C8B-B14F-4D97-AF65-F5344CB8AC3E}">
        <p14:creationId xmlns:p14="http://schemas.microsoft.com/office/powerpoint/2010/main" val="2631850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apple.com/documentation/uikit/uiviewcontroller/1621415-targetviewcontroller" TargetMode="External"/><Relationship Id="rId2" Type="http://schemas.openxmlformats.org/officeDocument/2006/relationships/hyperlink" Target="https://developer.apple.com/documentation/uikit/uiviewcontroller/1621377-showviewcontroller" TargetMode="External"/><Relationship Id="rId1" Type="http://schemas.openxmlformats.org/officeDocument/2006/relationships/slideLayout" Target="../slideLayouts/slideLayout2.xml"/><Relationship Id="rId5" Type="http://schemas.openxmlformats.org/officeDocument/2006/relationships/hyperlink" Target="https://developer.apple.com/documentation/uikit/uisplitviewcontroller" TargetMode="External"/><Relationship Id="rId4" Type="http://schemas.openxmlformats.org/officeDocument/2006/relationships/hyperlink" Target="https://developer.apple.com/documentation/uikit/uiviewcontroller/1621432-showdetailviewcontroller"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apple.com/documentation/uikit/uiviewcontroller/1621490-prepareforsegue" TargetMode="External"/><Relationship Id="rId2" Type="http://schemas.openxmlformats.org/officeDocument/2006/relationships/hyperlink" Target="https://developer.apple.com/documentation/uikit/uiviewcontroller/1621502-shouldperformseguewithidentifier" TargetMode="External"/><Relationship Id="rId1" Type="http://schemas.openxmlformats.org/officeDocument/2006/relationships/slideLayout" Target="../slideLayouts/slideLayout2.xml"/><Relationship Id="rId4" Type="http://schemas.openxmlformats.org/officeDocument/2006/relationships/hyperlink" Target="https://developer.apple.com/documentation/uikit/uistoryboardsegu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pple.com/documentation/uikit/uiviewcontroller/1621413-performseguewithidentifi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D70E-FD22-DC45-AD47-5E52B7AE2271}"/>
              </a:ext>
            </a:extLst>
          </p:cNvPr>
          <p:cNvSpPr>
            <a:spLocks noGrp="1"/>
          </p:cNvSpPr>
          <p:nvPr>
            <p:ph type="ctrTitle"/>
          </p:nvPr>
        </p:nvSpPr>
        <p:spPr/>
        <p:txBody>
          <a:bodyPr/>
          <a:lstStyle/>
          <a:p>
            <a:r>
              <a:rPr lang="en-US" dirty="0"/>
              <a:t>Mobile App Development II</a:t>
            </a:r>
            <a:br>
              <a:rPr lang="en-US" dirty="0"/>
            </a:br>
            <a:r>
              <a:rPr lang="en-US" sz="3600" dirty="0"/>
              <a:t>COMP3097 </a:t>
            </a:r>
            <a:endParaRPr lang="en-US" dirty="0"/>
          </a:p>
        </p:txBody>
      </p:sp>
      <p:sp>
        <p:nvSpPr>
          <p:cNvPr id="3" name="Subtitle 2">
            <a:extLst>
              <a:ext uri="{FF2B5EF4-FFF2-40B4-BE49-F238E27FC236}">
                <a16:creationId xmlns:a16="http://schemas.microsoft.com/office/drawing/2014/main" id="{AD6EDB59-CB24-5947-913F-7DDEC48A2F4A}"/>
              </a:ext>
            </a:extLst>
          </p:cNvPr>
          <p:cNvSpPr>
            <a:spLocks noGrp="1"/>
          </p:cNvSpPr>
          <p:nvPr>
            <p:ph type="subTitle" idx="1"/>
          </p:nvPr>
        </p:nvSpPr>
        <p:spPr/>
        <p:txBody>
          <a:bodyPr/>
          <a:lstStyle/>
          <a:p>
            <a:r>
              <a:rPr lang="en-US" dirty="0"/>
              <a:t>Lecture 4</a:t>
            </a:r>
          </a:p>
          <a:p>
            <a:r>
              <a:rPr lang="en-US" dirty="0" err="1"/>
              <a:t>Przemyslaw</a:t>
            </a:r>
            <a:r>
              <a:rPr lang="en-US" dirty="0"/>
              <a:t> </a:t>
            </a:r>
            <a:r>
              <a:rPr lang="en-US" dirty="0" err="1"/>
              <a:t>Pawluk</a:t>
            </a:r>
            <a:endParaRPr lang="en-US" dirty="0"/>
          </a:p>
        </p:txBody>
      </p:sp>
      <p:pic>
        <p:nvPicPr>
          <p:cNvPr id="4" name="Picture 3">
            <a:extLst>
              <a:ext uri="{FF2B5EF4-FFF2-40B4-BE49-F238E27FC236}">
                <a16:creationId xmlns:a16="http://schemas.microsoft.com/office/drawing/2014/main" id="{D79FFDCA-4218-8C4E-A6C7-E0516ECD0984}"/>
              </a:ext>
            </a:extLst>
          </p:cNvPr>
          <p:cNvPicPr>
            <a:picLocks noChangeAspect="1"/>
          </p:cNvPicPr>
          <p:nvPr/>
        </p:nvPicPr>
        <p:blipFill>
          <a:blip r:embed="rId2"/>
          <a:stretch>
            <a:fillRect/>
          </a:stretch>
        </p:blipFill>
        <p:spPr>
          <a:xfrm>
            <a:off x="5306163" y="4814734"/>
            <a:ext cx="1655052" cy="1069102"/>
          </a:xfrm>
          <a:prstGeom prst="rect">
            <a:avLst/>
          </a:prstGeom>
        </p:spPr>
      </p:pic>
    </p:spTree>
    <p:extLst>
      <p:ext uri="{BB962C8B-B14F-4D97-AF65-F5344CB8AC3E}">
        <p14:creationId xmlns:p14="http://schemas.microsoft.com/office/powerpoint/2010/main" val="110072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58D8ACE0-2334-0049-BCE8-B24BBA9F9D10}"/>
              </a:ext>
            </a:extLst>
          </p:cNvPr>
          <p:cNvGraphicFramePr>
            <a:graphicFrameLocks noGrp="1"/>
          </p:cNvGraphicFramePr>
          <p:nvPr>
            <p:extLst>
              <p:ext uri="{D42A27DB-BD31-4B8C-83A1-F6EECF244321}">
                <p14:modId xmlns:p14="http://schemas.microsoft.com/office/powerpoint/2010/main" val="910076042"/>
              </p:ext>
            </p:extLst>
          </p:nvPr>
        </p:nvGraphicFramePr>
        <p:xfrm>
          <a:off x="228600" y="192505"/>
          <a:ext cx="11766884" cy="6480689"/>
        </p:xfrm>
        <a:graphic>
          <a:graphicData uri="http://schemas.openxmlformats.org/drawingml/2006/table">
            <a:tbl>
              <a:tblPr firstRow="1" bandRow="1">
                <a:solidFill>
                  <a:schemeClr val="bg1">
                    <a:lumMod val="95000"/>
                  </a:schemeClr>
                </a:solidFill>
              </a:tblPr>
              <a:tblGrid>
                <a:gridCol w="2919936">
                  <a:extLst>
                    <a:ext uri="{9D8B030D-6E8A-4147-A177-3AD203B41FA5}">
                      <a16:colId xmlns:a16="http://schemas.microsoft.com/office/drawing/2014/main" val="709320498"/>
                    </a:ext>
                  </a:extLst>
                </a:gridCol>
                <a:gridCol w="8846948">
                  <a:extLst>
                    <a:ext uri="{9D8B030D-6E8A-4147-A177-3AD203B41FA5}">
                      <a16:colId xmlns:a16="http://schemas.microsoft.com/office/drawing/2014/main" val="3129041293"/>
                    </a:ext>
                  </a:extLst>
                </a:gridCol>
              </a:tblGrid>
              <a:tr h="750397">
                <a:tc>
                  <a:txBody>
                    <a:bodyPr/>
                    <a:lstStyle/>
                    <a:p>
                      <a:pPr fontAlgn="base"/>
                      <a:r>
                        <a:rPr lang="en-CA" sz="2000" b="1" cap="none" spc="0">
                          <a:solidFill>
                            <a:schemeClr val="tx1"/>
                          </a:solidFill>
                          <a:effectLst/>
                        </a:rPr>
                        <a:t>Segue type</a:t>
                      </a:r>
                    </a:p>
                  </a:txBody>
                  <a:tcPr marL="66612" marR="27234" marT="19032" marB="14274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fontAlgn="base"/>
                      <a:r>
                        <a:rPr lang="en-CA" sz="2000" b="1" cap="none" spc="0">
                          <a:solidFill>
                            <a:schemeClr val="tx1"/>
                          </a:solidFill>
                          <a:effectLst/>
                        </a:rPr>
                        <a:t>Behavior</a:t>
                      </a:r>
                    </a:p>
                  </a:txBody>
                  <a:tcPr marL="66612" marR="27234" marT="19032" marB="142740"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2307882650"/>
                  </a:ext>
                </a:extLst>
              </a:tr>
              <a:tr h="1904850">
                <a:tc>
                  <a:txBody>
                    <a:bodyPr/>
                    <a:lstStyle/>
                    <a:p>
                      <a:pPr fontAlgn="base"/>
                      <a:r>
                        <a:rPr lang="en-CA" sz="1600" cap="none" spc="0">
                          <a:solidFill>
                            <a:schemeClr val="tx1"/>
                          </a:solidFill>
                          <a:effectLst/>
                        </a:rPr>
                        <a:t>Show (Push)</a:t>
                      </a:r>
                    </a:p>
                  </a:txBody>
                  <a:tcPr marL="66612" marR="68084" marT="19032" marB="142740" anchor="ctr">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fontAlgn="base"/>
                      <a:r>
                        <a:rPr lang="en-CA" sz="1600" cap="none" spc="0" dirty="0">
                          <a:solidFill>
                            <a:schemeClr val="tx1"/>
                          </a:solidFill>
                          <a:effectLst/>
                        </a:rPr>
                        <a:t>This segue displays the new content using the </a:t>
                      </a:r>
                      <a:r>
                        <a:rPr lang="en-CA" sz="1600" u="none" strike="noStrike" cap="none" spc="0" dirty="0">
                          <a:solidFill>
                            <a:schemeClr val="tx1"/>
                          </a:solidFill>
                          <a:effectLst/>
                          <a:hlinkClick r:id="rId2">
                            <a:extLst>
                              <a:ext uri="{A12FA001-AC4F-418D-AE19-62706E023703}">
                                <ahyp:hlinkClr xmlns:ahyp="http://schemas.microsoft.com/office/drawing/2018/hyperlinkcolor" val="tx"/>
                              </a:ext>
                            </a:extLst>
                          </a:hlinkClick>
                        </a:rPr>
                        <a:t>showViewController:sender:</a:t>
                      </a:r>
                      <a:r>
                        <a:rPr lang="en-CA" sz="1600" cap="none" spc="0" dirty="0">
                          <a:solidFill>
                            <a:schemeClr val="tx1"/>
                          </a:solidFill>
                          <a:effectLst/>
                        </a:rPr>
                        <a:t> method of the target view controller. For most view controllers, this segue presents the new content modally over the source view controller. Some view controllers specifically override the method and use it to implement different behaviors. For example, a navigation controller pushes the new view controller onto its navigation stack.</a:t>
                      </a:r>
                    </a:p>
                    <a:p>
                      <a:pPr fontAlgn="base"/>
                      <a:r>
                        <a:rPr lang="en-CA" sz="1600" cap="none" spc="0" dirty="0" err="1">
                          <a:solidFill>
                            <a:schemeClr val="tx1"/>
                          </a:solidFill>
                          <a:effectLst/>
                        </a:rPr>
                        <a:t>UIKit</a:t>
                      </a:r>
                      <a:r>
                        <a:rPr lang="en-CA" sz="1600" cap="none" spc="0" dirty="0">
                          <a:solidFill>
                            <a:schemeClr val="tx1"/>
                          </a:solidFill>
                          <a:effectLst/>
                        </a:rPr>
                        <a:t> uses the </a:t>
                      </a:r>
                      <a:r>
                        <a:rPr lang="en-CA" sz="1600" u="none" strike="noStrike" cap="none" spc="0" dirty="0">
                          <a:solidFill>
                            <a:schemeClr val="tx1"/>
                          </a:solidFill>
                          <a:effectLst/>
                          <a:hlinkClick r:id="rId3">
                            <a:extLst>
                              <a:ext uri="{A12FA001-AC4F-418D-AE19-62706E023703}">
                                <ahyp:hlinkClr xmlns:ahyp="http://schemas.microsoft.com/office/drawing/2018/hyperlinkcolor" val="tx"/>
                              </a:ext>
                            </a:extLst>
                          </a:hlinkClick>
                        </a:rPr>
                        <a:t>targetViewControllerForAction:sender:</a:t>
                      </a:r>
                      <a:r>
                        <a:rPr lang="en-CA" sz="1600" cap="none" spc="0" dirty="0">
                          <a:solidFill>
                            <a:schemeClr val="tx1"/>
                          </a:solidFill>
                          <a:effectLst/>
                        </a:rPr>
                        <a:t> method to locate the source view controller.</a:t>
                      </a:r>
                    </a:p>
                  </a:txBody>
                  <a:tcPr marL="66612" marR="68084" marT="19032" marB="142740"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4243396208"/>
                  </a:ext>
                </a:extLst>
              </a:tr>
              <a:tr h="1904850">
                <a:tc>
                  <a:txBody>
                    <a:bodyPr/>
                    <a:lstStyle/>
                    <a:p>
                      <a:pPr fontAlgn="base"/>
                      <a:r>
                        <a:rPr lang="en-CA" sz="1600" cap="none" spc="0">
                          <a:solidFill>
                            <a:schemeClr val="tx1"/>
                          </a:solidFill>
                          <a:effectLst/>
                        </a:rPr>
                        <a:t>Show Detail (Replace)</a:t>
                      </a:r>
                    </a:p>
                  </a:txBody>
                  <a:tcPr marL="66612" marR="68084" marT="19032" marB="142740"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r>
                        <a:rPr lang="en-CA" sz="1600" cap="none" spc="0" dirty="0">
                          <a:solidFill>
                            <a:schemeClr val="tx1"/>
                          </a:solidFill>
                          <a:effectLst/>
                        </a:rPr>
                        <a:t>This segue displays the new content using the </a:t>
                      </a:r>
                      <a:r>
                        <a:rPr lang="en-CA" sz="1600" u="none" strike="noStrike" cap="none" spc="0" dirty="0">
                          <a:solidFill>
                            <a:schemeClr val="tx1"/>
                          </a:solidFill>
                          <a:effectLst/>
                          <a:hlinkClick r:id="rId4">
                            <a:extLst>
                              <a:ext uri="{A12FA001-AC4F-418D-AE19-62706E023703}">
                                <ahyp:hlinkClr xmlns:ahyp="http://schemas.microsoft.com/office/drawing/2018/hyperlinkcolor" val="tx"/>
                              </a:ext>
                            </a:extLst>
                          </a:hlinkClick>
                        </a:rPr>
                        <a:t>showDetailViewController:sender:</a:t>
                      </a:r>
                      <a:r>
                        <a:rPr lang="en-CA" sz="1600" cap="none" spc="0" dirty="0">
                          <a:solidFill>
                            <a:schemeClr val="tx1"/>
                          </a:solidFill>
                          <a:effectLst/>
                        </a:rPr>
                        <a:t> method of the target view controller. This segue is relevant only for view controllers embedded inside a </a:t>
                      </a:r>
                      <a:r>
                        <a:rPr lang="en-CA" sz="1600" u="none" strike="noStrike" cap="none" spc="0" dirty="0">
                          <a:solidFill>
                            <a:schemeClr val="tx1"/>
                          </a:solidFill>
                          <a:effectLst/>
                          <a:hlinkClick r:id="rId5">
                            <a:extLst>
                              <a:ext uri="{A12FA001-AC4F-418D-AE19-62706E023703}">
                                <ahyp:hlinkClr xmlns:ahyp="http://schemas.microsoft.com/office/drawing/2018/hyperlinkcolor" val="tx"/>
                              </a:ext>
                            </a:extLst>
                          </a:hlinkClick>
                        </a:rPr>
                        <a:t>UISplitViewController</a:t>
                      </a:r>
                      <a:r>
                        <a:rPr lang="en-CA" sz="1600" cap="none" spc="0" dirty="0">
                          <a:solidFill>
                            <a:schemeClr val="tx1"/>
                          </a:solidFill>
                          <a:effectLst/>
                        </a:rPr>
                        <a:t> object. With this segue, a split view controller replaces its second child view controller (the detail controller) with the new content. Most other view controllers present the new content modally.</a:t>
                      </a:r>
                    </a:p>
                    <a:p>
                      <a:pPr fontAlgn="base"/>
                      <a:r>
                        <a:rPr lang="en-CA" sz="1600" cap="none" spc="0" dirty="0" err="1">
                          <a:solidFill>
                            <a:schemeClr val="tx1"/>
                          </a:solidFill>
                          <a:effectLst/>
                        </a:rPr>
                        <a:t>UIKit</a:t>
                      </a:r>
                      <a:r>
                        <a:rPr lang="en-CA" sz="1600" cap="none" spc="0" dirty="0">
                          <a:solidFill>
                            <a:schemeClr val="tx1"/>
                          </a:solidFill>
                          <a:effectLst/>
                        </a:rPr>
                        <a:t> uses the </a:t>
                      </a:r>
                      <a:r>
                        <a:rPr lang="en-CA" sz="1600" u="none" strike="noStrike" cap="none" spc="0" dirty="0">
                          <a:solidFill>
                            <a:schemeClr val="tx1"/>
                          </a:solidFill>
                          <a:effectLst/>
                          <a:hlinkClick r:id="rId3">
                            <a:extLst>
                              <a:ext uri="{A12FA001-AC4F-418D-AE19-62706E023703}">
                                <ahyp:hlinkClr xmlns:ahyp="http://schemas.microsoft.com/office/drawing/2018/hyperlinkcolor" val="tx"/>
                              </a:ext>
                            </a:extLst>
                          </a:hlinkClick>
                        </a:rPr>
                        <a:t>targetViewControllerForAction:sender:</a:t>
                      </a:r>
                      <a:r>
                        <a:rPr lang="en-CA" sz="1600" cap="none" spc="0" dirty="0">
                          <a:solidFill>
                            <a:schemeClr val="tx1"/>
                          </a:solidFill>
                          <a:effectLst/>
                        </a:rPr>
                        <a:t> method to locate the source view controller.</a:t>
                      </a:r>
                    </a:p>
                  </a:txBody>
                  <a:tcPr marL="66612" marR="68084" marT="19032" marB="14274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550102079"/>
                  </a:ext>
                </a:extLst>
              </a:tr>
              <a:tr h="960296">
                <a:tc>
                  <a:txBody>
                    <a:bodyPr/>
                    <a:lstStyle/>
                    <a:p>
                      <a:pPr fontAlgn="base"/>
                      <a:r>
                        <a:rPr lang="en-CA" sz="1600" cap="none" spc="0">
                          <a:solidFill>
                            <a:schemeClr val="tx1"/>
                          </a:solidFill>
                          <a:effectLst/>
                        </a:rPr>
                        <a:t>Present Modally</a:t>
                      </a:r>
                    </a:p>
                  </a:txBody>
                  <a:tcPr marL="66612" marR="68084" marT="19032" marB="142740"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base"/>
                      <a:r>
                        <a:rPr lang="en-CA" sz="1600" cap="none" spc="0" dirty="0">
                          <a:solidFill>
                            <a:schemeClr val="tx1"/>
                          </a:solidFill>
                          <a:effectLst/>
                        </a:rPr>
                        <a:t>This segue displays the view controller modally using the specified presentation and transition styles. The view controller that defines the appropriate presentation context handles the actual presentation.</a:t>
                      </a:r>
                    </a:p>
                  </a:txBody>
                  <a:tcPr marL="66612" marR="68084" marT="19032" marB="142740"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841414225"/>
                  </a:ext>
                </a:extLst>
              </a:tr>
              <a:tr h="960296">
                <a:tc>
                  <a:txBody>
                    <a:bodyPr/>
                    <a:lstStyle/>
                    <a:p>
                      <a:pPr fontAlgn="base"/>
                      <a:r>
                        <a:rPr lang="en-CA" sz="1600" cap="none" spc="0">
                          <a:solidFill>
                            <a:schemeClr val="tx1"/>
                          </a:solidFill>
                          <a:effectLst/>
                        </a:rPr>
                        <a:t>Present as Popover</a:t>
                      </a:r>
                    </a:p>
                  </a:txBody>
                  <a:tcPr marL="66612" marR="68084" marT="19032" marB="142740"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r>
                        <a:rPr lang="en-CA" sz="1600" cap="none" spc="0" dirty="0">
                          <a:solidFill>
                            <a:schemeClr val="tx1"/>
                          </a:solidFill>
                          <a:effectLst/>
                        </a:rPr>
                        <a:t>In a horizontally regular environment, the view controller appears in a popover. In a horizontally compact environment, the view controller is displayed using a full-screen modal presentation.</a:t>
                      </a:r>
                    </a:p>
                  </a:txBody>
                  <a:tcPr marL="66612" marR="68084" marT="19032" marB="14274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298852116"/>
                  </a:ext>
                </a:extLst>
              </a:tr>
            </a:tbl>
          </a:graphicData>
        </a:graphic>
      </p:graphicFrame>
    </p:spTree>
    <p:extLst>
      <p:ext uri="{BB962C8B-B14F-4D97-AF65-F5344CB8AC3E}">
        <p14:creationId xmlns:p14="http://schemas.microsoft.com/office/powerpoint/2010/main" val="2074842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C53F4-B93A-C945-A43F-DCB317D14553}"/>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Displaying view controller using segue</a:t>
            </a:r>
          </a:p>
        </p:txBody>
      </p:sp>
      <p:pic>
        <p:nvPicPr>
          <p:cNvPr id="7170" name="Picture 2">
            <a:extLst>
              <a:ext uri="{FF2B5EF4-FFF2-40B4-BE49-F238E27FC236}">
                <a16:creationId xmlns:a16="http://schemas.microsoft.com/office/drawing/2014/main" id="{52ABA34A-5364-624A-9E5F-EAD88BEC19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54657" y="1845426"/>
            <a:ext cx="8279632"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40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CC77-47C4-5E4C-A6AB-7A43BCE97BED}"/>
              </a:ext>
            </a:extLst>
          </p:cNvPr>
          <p:cNvSpPr>
            <a:spLocks noGrp="1"/>
          </p:cNvSpPr>
          <p:nvPr>
            <p:ph type="title"/>
          </p:nvPr>
        </p:nvSpPr>
        <p:spPr/>
        <p:txBody>
          <a:bodyPr/>
          <a:lstStyle/>
          <a:p>
            <a:r>
              <a:rPr lang="en-US" dirty="0"/>
              <a:t>Segue execution</a:t>
            </a:r>
          </a:p>
        </p:txBody>
      </p:sp>
      <p:sp>
        <p:nvSpPr>
          <p:cNvPr id="3" name="Content Placeholder 2">
            <a:extLst>
              <a:ext uri="{FF2B5EF4-FFF2-40B4-BE49-F238E27FC236}">
                <a16:creationId xmlns:a16="http://schemas.microsoft.com/office/drawing/2014/main" id="{618257E4-2E1A-8D47-9BEF-799DC04AE606}"/>
              </a:ext>
            </a:extLst>
          </p:cNvPr>
          <p:cNvSpPr>
            <a:spLocks noGrp="1"/>
          </p:cNvSpPr>
          <p:nvPr>
            <p:ph idx="1"/>
          </p:nvPr>
        </p:nvSpPr>
        <p:spPr/>
        <p:txBody>
          <a:bodyPr>
            <a:normAutofit fontScale="92500" lnSpcReduction="10000"/>
          </a:bodyPr>
          <a:lstStyle/>
          <a:p>
            <a:pPr marL="0" indent="0" fontAlgn="base">
              <a:buNone/>
            </a:pPr>
            <a:r>
              <a:rPr lang="en-CA" dirty="0"/>
              <a:t>During a segue, </a:t>
            </a:r>
            <a:r>
              <a:rPr lang="en-CA" dirty="0" err="1"/>
              <a:t>UIKit</a:t>
            </a:r>
            <a:r>
              <a:rPr lang="en-CA" dirty="0"/>
              <a:t> calls methods of the current view controller to give you opportunities to affect the outcome of the segue.</a:t>
            </a:r>
          </a:p>
          <a:p>
            <a:pPr fontAlgn="base"/>
            <a:r>
              <a:rPr lang="en-CA" dirty="0"/>
              <a:t>The </a:t>
            </a:r>
            <a:r>
              <a:rPr lang="en-CA" dirty="0">
                <a:hlinkClick r:id="rId2"/>
              </a:rPr>
              <a:t>shouldPerformSegueWithIdentifier:sender:</a:t>
            </a:r>
            <a:r>
              <a:rPr lang="en-CA" dirty="0"/>
              <a:t> method gives you an opportunity to prevent a segue from happening. Returning NO from this method causes the segue to fail quietly but does not prevent other actions from happening. For example, a tap in a table row still causes the table to call any relevant delegate methods.</a:t>
            </a:r>
          </a:p>
          <a:p>
            <a:pPr fontAlgn="base"/>
            <a:r>
              <a:rPr lang="en-CA" dirty="0"/>
              <a:t>The </a:t>
            </a:r>
            <a:r>
              <a:rPr lang="en-CA" dirty="0">
                <a:hlinkClick r:id="rId3"/>
              </a:rPr>
              <a:t>prepareForSegue:sender:</a:t>
            </a:r>
            <a:r>
              <a:rPr lang="en-CA" dirty="0"/>
              <a:t> method of the source view controller lets you pass data from the source view controller to the destination view controller. The </a:t>
            </a:r>
            <a:r>
              <a:rPr lang="en-CA" dirty="0">
                <a:hlinkClick r:id="rId4"/>
              </a:rPr>
              <a:t>UIStoryboardSegue</a:t>
            </a:r>
            <a:r>
              <a:rPr lang="en-CA" dirty="0"/>
              <a:t> object passed to the method contains a reference to the destination view controller along with other segue-related information.</a:t>
            </a:r>
          </a:p>
        </p:txBody>
      </p:sp>
    </p:spTree>
    <p:extLst>
      <p:ext uri="{BB962C8B-B14F-4D97-AF65-F5344CB8AC3E}">
        <p14:creationId xmlns:p14="http://schemas.microsoft.com/office/powerpoint/2010/main" val="3865302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3C6B-4D96-F54F-A3C1-36A9F5C8E1E7}"/>
              </a:ext>
            </a:extLst>
          </p:cNvPr>
          <p:cNvSpPr>
            <a:spLocks noGrp="1"/>
          </p:cNvSpPr>
          <p:nvPr>
            <p:ph type="title"/>
          </p:nvPr>
        </p:nvSpPr>
        <p:spPr/>
        <p:txBody>
          <a:bodyPr/>
          <a:lstStyle/>
          <a:p>
            <a:r>
              <a:rPr lang="en-US" dirty="0"/>
              <a:t>Unwind</a:t>
            </a:r>
          </a:p>
        </p:txBody>
      </p:sp>
      <p:sp>
        <p:nvSpPr>
          <p:cNvPr id="3" name="Content Placeholder 2">
            <a:extLst>
              <a:ext uri="{FF2B5EF4-FFF2-40B4-BE49-F238E27FC236}">
                <a16:creationId xmlns:a16="http://schemas.microsoft.com/office/drawing/2014/main" id="{F220F934-0C11-2F42-AFFA-AEF6ECFB7FC8}"/>
              </a:ext>
            </a:extLst>
          </p:cNvPr>
          <p:cNvSpPr>
            <a:spLocks noGrp="1"/>
          </p:cNvSpPr>
          <p:nvPr>
            <p:ph idx="1"/>
          </p:nvPr>
        </p:nvSpPr>
        <p:spPr>
          <a:xfrm>
            <a:off x="838200" y="1690688"/>
            <a:ext cx="10515600" cy="4486275"/>
          </a:xfrm>
        </p:spPr>
        <p:txBody>
          <a:bodyPr/>
          <a:lstStyle/>
          <a:p>
            <a:pPr fontAlgn="base"/>
            <a:r>
              <a:rPr lang="en-CA" dirty="0"/>
              <a:t>Unwind segues let you dismiss view controllers that have been presented. You create unwind segues in Interface Builder by linking a button or other suitable object to the Exit object of the current view controller. </a:t>
            </a:r>
          </a:p>
          <a:p>
            <a:pPr fontAlgn="base"/>
            <a:r>
              <a:rPr lang="en-CA" dirty="0"/>
              <a:t>When the user taps the button or interacts with the appropriate object, </a:t>
            </a:r>
            <a:r>
              <a:rPr lang="en-CA" dirty="0" err="1"/>
              <a:t>UIKit</a:t>
            </a:r>
            <a:r>
              <a:rPr lang="en-CA" dirty="0"/>
              <a:t> searches the view controller hierarchy for an object capable of handling the unwind segue. It then dismisses the current view controller and any intermediate view controllers to reveal the target of the unwind segue.</a:t>
            </a:r>
          </a:p>
        </p:txBody>
      </p:sp>
    </p:spTree>
    <p:extLst>
      <p:ext uri="{BB962C8B-B14F-4D97-AF65-F5344CB8AC3E}">
        <p14:creationId xmlns:p14="http://schemas.microsoft.com/office/powerpoint/2010/main" val="122700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3CEF-BA18-2B43-AF5D-83CDCF728FBD}"/>
              </a:ext>
            </a:extLst>
          </p:cNvPr>
          <p:cNvSpPr>
            <a:spLocks noGrp="1"/>
          </p:cNvSpPr>
          <p:nvPr>
            <p:ph type="title"/>
          </p:nvPr>
        </p:nvSpPr>
        <p:spPr>
          <a:xfrm>
            <a:off x="8626642" y="365125"/>
            <a:ext cx="3272590" cy="1325563"/>
          </a:xfrm>
        </p:spPr>
        <p:txBody>
          <a:bodyPr/>
          <a:lstStyle/>
          <a:p>
            <a:pPr algn="ctr"/>
            <a:r>
              <a:rPr lang="en-US" dirty="0"/>
              <a:t>Unwind</a:t>
            </a:r>
          </a:p>
        </p:txBody>
      </p:sp>
      <p:sp>
        <p:nvSpPr>
          <p:cNvPr id="3" name="Content Placeholder 2">
            <a:extLst>
              <a:ext uri="{FF2B5EF4-FFF2-40B4-BE49-F238E27FC236}">
                <a16:creationId xmlns:a16="http://schemas.microsoft.com/office/drawing/2014/main" id="{EE9B5556-6410-4944-8D8C-DC771C561828}"/>
              </a:ext>
            </a:extLst>
          </p:cNvPr>
          <p:cNvSpPr>
            <a:spLocks noGrp="1"/>
          </p:cNvSpPr>
          <p:nvPr>
            <p:ph idx="1"/>
          </p:nvPr>
        </p:nvSpPr>
        <p:spPr>
          <a:xfrm>
            <a:off x="178468" y="192506"/>
            <a:ext cx="8357492" cy="6521116"/>
          </a:xfrm>
        </p:spPr>
        <p:txBody>
          <a:bodyPr>
            <a:normAutofit/>
          </a:bodyPr>
          <a:lstStyle/>
          <a:p>
            <a:pPr fontAlgn="base"/>
            <a:r>
              <a:rPr lang="en-CA" sz="3600" dirty="0"/>
              <a:t>Choose the view controller that should appear onscreen at the end of an unwind segue.</a:t>
            </a:r>
          </a:p>
          <a:p>
            <a:pPr fontAlgn="base"/>
            <a:r>
              <a:rPr lang="en-CA" sz="3600" dirty="0"/>
              <a:t>Define an unwind action method on the view controller you chose.</a:t>
            </a:r>
          </a:p>
          <a:p>
            <a:pPr fontAlgn="base"/>
            <a:r>
              <a:rPr lang="en-CA" sz="3600" dirty="0"/>
              <a:t>The Swift syntax for this method is as follows:</a:t>
            </a:r>
          </a:p>
          <a:p>
            <a:pPr marL="0" indent="0" fontAlgn="base">
              <a:buNone/>
            </a:pPr>
            <a:r>
              <a:rPr lang="en-CA" dirty="0">
                <a:latin typeface="Courier" pitchFamily="2" charset="0"/>
              </a:rPr>
              <a:t>@</a:t>
            </a:r>
            <a:r>
              <a:rPr lang="en-CA" dirty="0" err="1">
                <a:latin typeface="Courier" pitchFamily="2" charset="0"/>
              </a:rPr>
              <a:t>IBAction</a:t>
            </a:r>
            <a:r>
              <a:rPr lang="en-CA" dirty="0">
                <a:latin typeface="Courier" pitchFamily="2" charset="0"/>
              </a:rPr>
              <a:t> </a:t>
            </a:r>
            <a:r>
              <a:rPr lang="en-CA" dirty="0" err="1">
                <a:latin typeface="Courier" pitchFamily="2" charset="0"/>
              </a:rPr>
              <a:t>func</a:t>
            </a:r>
            <a:r>
              <a:rPr lang="en-CA" dirty="0">
                <a:latin typeface="Courier" pitchFamily="2" charset="0"/>
              </a:rPr>
              <a:t> </a:t>
            </a:r>
            <a:r>
              <a:rPr lang="en-CA" dirty="0" err="1">
                <a:latin typeface="Courier" pitchFamily="2" charset="0"/>
              </a:rPr>
              <a:t>myUnwindAction</a:t>
            </a:r>
            <a:r>
              <a:rPr lang="en-CA" dirty="0">
                <a:latin typeface="Courier" pitchFamily="2" charset="0"/>
              </a:rPr>
              <a:t> (</a:t>
            </a:r>
            <a:r>
              <a:rPr lang="en-CA" dirty="0" err="1">
                <a:latin typeface="Courier" pitchFamily="2" charset="0"/>
              </a:rPr>
              <a:t>unwindSegue</a:t>
            </a:r>
            <a:r>
              <a:rPr lang="en-CA" dirty="0">
                <a:latin typeface="Courier" pitchFamily="2" charset="0"/>
              </a:rPr>
              <a:t>: </a:t>
            </a:r>
            <a:r>
              <a:rPr lang="en-CA" dirty="0" err="1">
                <a:latin typeface="Courier" pitchFamily="2" charset="0"/>
              </a:rPr>
              <a:t>UIStoryboardSegue</a:t>
            </a:r>
            <a:r>
              <a:rPr lang="en-CA" dirty="0">
                <a:latin typeface="Courier" pitchFamily="2" charset="0"/>
              </a:rPr>
              <a:t>) </a:t>
            </a:r>
          </a:p>
        </p:txBody>
      </p:sp>
      <p:pic>
        <p:nvPicPr>
          <p:cNvPr id="8194" name="Picture 2">
            <a:extLst>
              <a:ext uri="{FF2B5EF4-FFF2-40B4-BE49-F238E27FC236}">
                <a16:creationId xmlns:a16="http://schemas.microsoft.com/office/drawing/2014/main" id="{D92F95DB-7533-904E-913F-84C18A75D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5960" y="1690688"/>
            <a:ext cx="3477572" cy="400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397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3CEF-BA18-2B43-AF5D-83CDCF728FBD}"/>
              </a:ext>
            </a:extLst>
          </p:cNvPr>
          <p:cNvSpPr>
            <a:spLocks noGrp="1"/>
          </p:cNvSpPr>
          <p:nvPr>
            <p:ph type="title"/>
          </p:nvPr>
        </p:nvSpPr>
        <p:spPr>
          <a:xfrm>
            <a:off x="8626642" y="365125"/>
            <a:ext cx="3272590" cy="1325563"/>
          </a:xfrm>
        </p:spPr>
        <p:txBody>
          <a:bodyPr/>
          <a:lstStyle/>
          <a:p>
            <a:pPr algn="ctr"/>
            <a:r>
              <a:rPr lang="en-US" dirty="0"/>
              <a:t>Unwind</a:t>
            </a:r>
          </a:p>
        </p:txBody>
      </p:sp>
      <p:sp>
        <p:nvSpPr>
          <p:cNvPr id="3" name="Content Placeholder 2">
            <a:extLst>
              <a:ext uri="{FF2B5EF4-FFF2-40B4-BE49-F238E27FC236}">
                <a16:creationId xmlns:a16="http://schemas.microsoft.com/office/drawing/2014/main" id="{EE9B5556-6410-4944-8D8C-DC771C561828}"/>
              </a:ext>
            </a:extLst>
          </p:cNvPr>
          <p:cNvSpPr>
            <a:spLocks noGrp="1"/>
          </p:cNvSpPr>
          <p:nvPr>
            <p:ph idx="1"/>
          </p:nvPr>
        </p:nvSpPr>
        <p:spPr>
          <a:xfrm>
            <a:off x="178468" y="192506"/>
            <a:ext cx="8357492" cy="6521116"/>
          </a:xfrm>
        </p:spPr>
        <p:txBody>
          <a:bodyPr>
            <a:normAutofit/>
          </a:bodyPr>
          <a:lstStyle/>
          <a:p>
            <a:pPr fontAlgn="base"/>
            <a:r>
              <a:rPr lang="en-CA" sz="3200" dirty="0"/>
              <a:t>Navigate to the view controller that initiates the unwind action.</a:t>
            </a:r>
          </a:p>
          <a:p>
            <a:pPr fontAlgn="base"/>
            <a:r>
              <a:rPr lang="en-CA" sz="3200" dirty="0"/>
              <a:t>Control-click the button (or other object) that should initiate the unwind segue. This element should be in the view controller you want to dismiss.</a:t>
            </a:r>
          </a:p>
          <a:p>
            <a:pPr fontAlgn="base"/>
            <a:r>
              <a:rPr lang="en-CA" sz="3200" dirty="0"/>
              <a:t>Drag to the Exit object at the top of the view controller scene.</a:t>
            </a:r>
          </a:p>
          <a:p>
            <a:pPr fontAlgn="base"/>
            <a:r>
              <a:rPr lang="en-CA" sz="3200" dirty="0"/>
              <a:t>Select your unwind action method from the relationship panel.</a:t>
            </a:r>
            <a:endParaRPr lang="en-US" sz="3200" dirty="0"/>
          </a:p>
        </p:txBody>
      </p:sp>
      <p:pic>
        <p:nvPicPr>
          <p:cNvPr id="8194" name="Picture 2">
            <a:extLst>
              <a:ext uri="{FF2B5EF4-FFF2-40B4-BE49-F238E27FC236}">
                <a16:creationId xmlns:a16="http://schemas.microsoft.com/office/drawing/2014/main" id="{D92F95DB-7533-904E-913F-84C18A75D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5960" y="1690688"/>
            <a:ext cx="3477572" cy="400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962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E446-75DF-B540-86A6-2C2D085A3D9D}"/>
              </a:ext>
            </a:extLst>
          </p:cNvPr>
          <p:cNvSpPr>
            <a:spLocks noGrp="1"/>
          </p:cNvSpPr>
          <p:nvPr>
            <p:ph type="title"/>
          </p:nvPr>
        </p:nvSpPr>
        <p:spPr/>
        <p:txBody>
          <a:bodyPr/>
          <a:lstStyle/>
          <a:p>
            <a:r>
              <a:rPr lang="en-CA" dirty="0"/>
              <a:t>Initiating a Segue Programmatically</a:t>
            </a:r>
            <a:endParaRPr lang="en-US" dirty="0"/>
          </a:p>
        </p:txBody>
      </p:sp>
      <p:sp>
        <p:nvSpPr>
          <p:cNvPr id="3" name="Content Placeholder 2">
            <a:extLst>
              <a:ext uri="{FF2B5EF4-FFF2-40B4-BE49-F238E27FC236}">
                <a16:creationId xmlns:a16="http://schemas.microsoft.com/office/drawing/2014/main" id="{044D0FB0-245E-0342-B965-2EDCB88EA272}"/>
              </a:ext>
            </a:extLst>
          </p:cNvPr>
          <p:cNvSpPr>
            <a:spLocks noGrp="1"/>
          </p:cNvSpPr>
          <p:nvPr>
            <p:ph idx="1"/>
          </p:nvPr>
        </p:nvSpPr>
        <p:spPr/>
        <p:txBody>
          <a:bodyPr/>
          <a:lstStyle/>
          <a:p>
            <a:r>
              <a:rPr lang="en-CA" dirty="0"/>
              <a:t>Segues are usually triggered because of the connections you create in your storyboard file. However, there may be times when you cannot create segues in your storyboard, perhaps because the destination view controller is not yet known. </a:t>
            </a:r>
          </a:p>
          <a:p>
            <a:r>
              <a:rPr lang="en-CA" dirty="0"/>
              <a:t>For example, a game app might transition to different screens depending on the outcome of the game. In those situations, you can trigger segues programmatically from your code using the </a:t>
            </a:r>
            <a:r>
              <a:rPr lang="en-CA" dirty="0">
                <a:hlinkClick r:id="rId2"/>
              </a:rPr>
              <a:t>performSegueWithIdentifier:sender:</a:t>
            </a:r>
            <a:r>
              <a:rPr lang="en-CA" dirty="0"/>
              <a:t> method of the current view controller.</a:t>
            </a:r>
            <a:endParaRPr lang="en-US" dirty="0"/>
          </a:p>
        </p:txBody>
      </p:sp>
    </p:spTree>
    <p:extLst>
      <p:ext uri="{BB962C8B-B14F-4D97-AF65-F5344CB8AC3E}">
        <p14:creationId xmlns:p14="http://schemas.microsoft.com/office/powerpoint/2010/main" val="2778383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E446-75DF-B540-86A6-2C2D085A3D9D}"/>
              </a:ext>
            </a:extLst>
          </p:cNvPr>
          <p:cNvSpPr>
            <a:spLocks noGrp="1"/>
          </p:cNvSpPr>
          <p:nvPr>
            <p:ph type="title"/>
          </p:nvPr>
        </p:nvSpPr>
        <p:spPr/>
        <p:txBody>
          <a:bodyPr/>
          <a:lstStyle/>
          <a:p>
            <a:r>
              <a:rPr lang="en-CA" dirty="0"/>
              <a:t>Initiating a Segue Programmatically</a:t>
            </a:r>
            <a:endParaRPr lang="en-US" dirty="0"/>
          </a:p>
        </p:txBody>
      </p:sp>
      <p:sp>
        <p:nvSpPr>
          <p:cNvPr id="4" name="Rectangle 3">
            <a:extLst>
              <a:ext uri="{FF2B5EF4-FFF2-40B4-BE49-F238E27FC236}">
                <a16:creationId xmlns:a16="http://schemas.microsoft.com/office/drawing/2014/main" id="{8A26F29C-B515-7A48-B391-527BB0080493}"/>
              </a:ext>
            </a:extLst>
          </p:cNvPr>
          <p:cNvSpPr/>
          <p:nvPr/>
        </p:nvSpPr>
        <p:spPr>
          <a:xfrm>
            <a:off x="314826" y="2683092"/>
            <a:ext cx="11562348" cy="1938992"/>
          </a:xfrm>
          <a:prstGeom prst="rect">
            <a:avLst/>
          </a:prstGeom>
        </p:spPr>
        <p:txBody>
          <a:bodyPr wrap="square">
            <a:spAutoFit/>
          </a:bodyPr>
          <a:lstStyle/>
          <a:p>
            <a:pPr fontAlgn="base"/>
            <a:r>
              <a:rPr lang="en-CA" sz="2400" dirty="0" err="1">
                <a:latin typeface="Courier" pitchFamily="2" charset="0"/>
              </a:rPr>
              <a:t>func</a:t>
            </a:r>
            <a:r>
              <a:rPr lang="en-CA" sz="2400" dirty="0">
                <a:latin typeface="Courier" pitchFamily="2" charset="0"/>
              </a:rPr>
              <a:t> </a:t>
            </a:r>
            <a:r>
              <a:rPr lang="en-CA" sz="2400" dirty="0" err="1">
                <a:latin typeface="Courier" pitchFamily="2" charset="0"/>
              </a:rPr>
              <a:t>tableView</a:t>
            </a:r>
            <a:r>
              <a:rPr lang="en-CA" sz="2400" dirty="0">
                <a:latin typeface="Courier" pitchFamily="2" charset="0"/>
              </a:rPr>
              <a:t>(</a:t>
            </a:r>
            <a:r>
              <a:rPr lang="en-CA" sz="2400" dirty="0" err="1">
                <a:latin typeface="Courier" pitchFamily="2" charset="0"/>
              </a:rPr>
              <a:t>tableView</a:t>
            </a:r>
            <a:r>
              <a:rPr lang="en-CA" sz="2400" dirty="0">
                <a:latin typeface="Courier" pitchFamily="2" charset="0"/>
              </a:rPr>
              <a:t>: </a:t>
            </a:r>
            <a:r>
              <a:rPr lang="en-CA" sz="2400" dirty="0" err="1">
                <a:latin typeface="Courier" pitchFamily="2" charset="0"/>
              </a:rPr>
              <a:t>UITableView</a:t>
            </a:r>
            <a:r>
              <a:rPr lang="en-CA" sz="2400" dirty="0">
                <a:latin typeface="Courier" pitchFamily="2" charset="0"/>
              </a:rPr>
              <a:t>, </a:t>
            </a:r>
            <a:r>
              <a:rPr lang="en-CA" sz="2400" dirty="0" err="1">
                <a:latin typeface="Courier" pitchFamily="2" charset="0"/>
              </a:rPr>
              <a:t>didSelectRowAtIndexPath</a:t>
            </a:r>
            <a:r>
              <a:rPr lang="en-CA" sz="2400" dirty="0">
                <a:latin typeface="Courier" pitchFamily="2" charset="0"/>
              </a:rPr>
              <a:t> </a:t>
            </a:r>
          </a:p>
          <a:p>
            <a:pPr fontAlgn="base"/>
            <a:r>
              <a:rPr lang="en-CA" sz="2400" dirty="0">
                <a:latin typeface="Courier" pitchFamily="2" charset="0"/>
              </a:rPr>
              <a:t>	</a:t>
            </a:r>
            <a:r>
              <a:rPr lang="en-CA" sz="2400" dirty="0" err="1">
                <a:latin typeface="Courier" pitchFamily="2" charset="0"/>
              </a:rPr>
              <a:t>indexPath</a:t>
            </a:r>
            <a:r>
              <a:rPr lang="en-CA" sz="2400" dirty="0">
                <a:latin typeface="Courier" pitchFamily="2" charset="0"/>
              </a:rPr>
              <a:t>: </a:t>
            </a:r>
            <a:r>
              <a:rPr lang="en-CA" sz="2400" dirty="0" err="1">
                <a:latin typeface="Courier" pitchFamily="2" charset="0"/>
              </a:rPr>
              <a:t>NSIndexPath</a:t>
            </a:r>
            <a:r>
              <a:rPr lang="en-CA" sz="2400" dirty="0">
                <a:latin typeface="Courier" pitchFamily="2" charset="0"/>
              </a:rPr>
              <a:t>) { </a:t>
            </a:r>
          </a:p>
          <a:p>
            <a:pPr fontAlgn="base"/>
            <a:r>
              <a:rPr lang="en-CA" sz="2400" dirty="0">
                <a:latin typeface="Courier" pitchFamily="2" charset="0"/>
              </a:rPr>
              <a:t>	</a:t>
            </a:r>
            <a:r>
              <a:rPr lang="en-CA" sz="2400" b="1" dirty="0" err="1">
                <a:latin typeface="Courier" pitchFamily="2" charset="0"/>
              </a:rPr>
              <a:t>performSegueWithIdentifier</a:t>
            </a:r>
            <a:r>
              <a:rPr lang="en-CA" sz="2400" dirty="0">
                <a:latin typeface="Courier" pitchFamily="2" charset="0"/>
              </a:rPr>
              <a:t>("</a:t>
            </a:r>
            <a:r>
              <a:rPr lang="en-CA" sz="2400" dirty="0" err="1">
                <a:latin typeface="Courier" pitchFamily="2" charset="0"/>
              </a:rPr>
              <a:t>SomeSpecificIdentifier</a:t>
            </a:r>
            <a:r>
              <a:rPr lang="en-CA" sz="2400" dirty="0">
                <a:latin typeface="Courier" pitchFamily="2" charset="0"/>
              </a:rPr>
              <a:t>", </a:t>
            </a:r>
          </a:p>
          <a:p>
            <a:pPr fontAlgn="base"/>
            <a:r>
              <a:rPr lang="en-CA" sz="2400" dirty="0">
                <a:latin typeface="Courier" pitchFamily="2" charset="0"/>
              </a:rPr>
              <a:t>		sender: </a:t>
            </a:r>
            <a:r>
              <a:rPr lang="en-CA" sz="2400" dirty="0" err="1">
                <a:latin typeface="Courier" pitchFamily="2" charset="0"/>
              </a:rPr>
              <a:t>indexPath.item</a:t>
            </a:r>
            <a:r>
              <a:rPr lang="en-CA" sz="2400" dirty="0">
                <a:latin typeface="Courier" pitchFamily="2" charset="0"/>
              </a:rPr>
              <a:t>) </a:t>
            </a:r>
          </a:p>
          <a:p>
            <a:pPr fontAlgn="base"/>
            <a:r>
              <a:rPr lang="en-CA" sz="2400" dirty="0">
                <a:latin typeface="Courier" pitchFamily="2" charset="0"/>
              </a:rPr>
              <a:t>}</a:t>
            </a:r>
            <a:endParaRPr lang="en-CA" sz="2400" b="0" i="0" dirty="0">
              <a:solidFill>
                <a:srgbClr val="000000"/>
              </a:solidFill>
              <a:effectLst/>
              <a:latin typeface="Courier" pitchFamily="2" charset="0"/>
            </a:endParaRPr>
          </a:p>
        </p:txBody>
      </p:sp>
    </p:spTree>
    <p:extLst>
      <p:ext uri="{BB962C8B-B14F-4D97-AF65-F5344CB8AC3E}">
        <p14:creationId xmlns:p14="http://schemas.microsoft.com/office/powerpoint/2010/main" val="124320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F0BB68-D043-6044-B3F2-234D2AE10B1F}"/>
              </a:ext>
            </a:extLst>
          </p:cNvPr>
          <p:cNvSpPr>
            <a:spLocks noGrp="1"/>
          </p:cNvSpPr>
          <p:nvPr>
            <p:ph type="title"/>
          </p:nvPr>
        </p:nvSpPr>
        <p:spPr/>
        <p:txBody>
          <a:bodyPr/>
          <a:lstStyle/>
          <a:p>
            <a:r>
              <a:rPr lang="en-US" dirty="0"/>
              <a:t>Passing data between </a:t>
            </a:r>
          </a:p>
        </p:txBody>
      </p:sp>
      <p:sp>
        <p:nvSpPr>
          <p:cNvPr id="5" name="Text Placeholder 4">
            <a:extLst>
              <a:ext uri="{FF2B5EF4-FFF2-40B4-BE49-F238E27FC236}">
                <a16:creationId xmlns:a16="http://schemas.microsoft.com/office/drawing/2014/main" id="{AE021006-BB76-5745-AF57-50509EEFD06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5442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2F76-C2E3-9D49-8D2B-08542FEE844F}"/>
              </a:ext>
            </a:extLst>
          </p:cNvPr>
          <p:cNvSpPr>
            <a:spLocks noGrp="1"/>
          </p:cNvSpPr>
          <p:nvPr>
            <p:ph type="title"/>
          </p:nvPr>
        </p:nvSpPr>
        <p:spPr>
          <a:xfrm>
            <a:off x="524741" y="620392"/>
            <a:ext cx="3808268" cy="5504688"/>
          </a:xfrm>
        </p:spPr>
        <p:txBody>
          <a:bodyPr>
            <a:normAutofit/>
          </a:bodyPr>
          <a:lstStyle/>
          <a:p>
            <a:r>
              <a:rPr lang="en-US" sz="6000"/>
              <a:t>Passing data</a:t>
            </a:r>
          </a:p>
        </p:txBody>
      </p:sp>
      <p:sp>
        <p:nvSpPr>
          <p:cNvPr id="9" name="Rectangle 8">
            <a:extLst>
              <a:ext uri="{FF2B5EF4-FFF2-40B4-BE49-F238E27FC236}">
                <a16:creationId xmlns:a16="http://schemas.microsoft.com/office/drawing/2014/main" id="{5D84EFE8-C53A-44C4-B289-D1B42CF69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7C31E9D-82F3-4675-9665-451DF9351854}"/>
              </a:ext>
            </a:extLst>
          </p:cNvPr>
          <p:cNvGraphicFramePr>
            <a:graphicFrameLocks noGrp="1"/>
          </p:cNvGraphicFramePr>
          <p:nvPr>
            <p:ph idx="1"/>
            <p:extLst>
              <p:ext uri="{D42A27DB-BD31-4B8C-83A1-F6EECF244321}">
                <p14:modId xmlns:p14="http://schemas.microsoft.com/office/powerpoint/2010/main" val="144454923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17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6B58-38F1-A541-83B9-4F3587991A56}"/>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1973E229-D66D-0345-A3A7-F94620CBA3FB}"/>
              </a:ext>
            </a:extLst>
          </p:cNvPr>
          <p:cNvSpPr>
            <a:spLocks noGrp="1"/>
          </p:cNvSpPr>
          <p:nvPr>
            <p:ph idx="1"/>
          </p:nvPr>
        </p:nvSpPr>
        <p:spPr/>
        <p:txBody>
          <a:bodyPr/>
          <a:lstStyle/>
          <a:p>
            <a:endParaRPr lang="en-US" dirty="0"/>
          </a:p>
          <a:p>
            <a:r>
              <a:rPr lang="en-US" dirty="0" err="1"/>
              <a:t>Stroryboarding</a:t>
            </a:r>
            <a:r>
              <a:rPr lang="en-US" dirty="0"/>
              <a:t> </a:t>
            </a:r>
          </a:p>
          <a:p>
            <a:r>
              <a:rPr lang="en-US" dirty="0"/>
              <a:t>Navigation</a:t>
            </a:r>
          </a:p>
          <a:p>
            <a:r>
              <a:rPr lang="en-US" dirty="0"/>
              <a:t>Communication between controllers</a:t>
            </a:r>
          </a:p>
        </p:txBody>
      </p:sp>
    </p:spTree>
    <p:extLst>
      <p:ext uri="{BB962C8B-B14F-4D97-AF65-F5344CB8AC3E}">
        <p14:creationId xmlns:p14="http://schemas.microsoft.com/office/powerpoint/2010/main" val="392851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5DA6B-D86C-0445-ADCE-42B8BFE06A64}"/>
              </a:ext>
            </a:extLst>
          </p:cNvPr>
          <p:cNvSpPr>
            <a:spLocks noGrp="1"/>
          </p:cNvSpPr>
          <p:nvPr>
            <p:ph type="title"/>
          </p:nvPr>
        </p:nvSpPr>
        <p:spPr/>
        <p:txBody>
          <a:bodyPr/>
          <a:lstStyle/>
          <a:p>
            <a:r>
              <a:rPr lang="en-US" dirty="0"/>
              <a:t>Storyboard</a:t>
            </a:r>
          </a:p>
        </p:txBody>
      </p:sp>
      <p:sp>
        <p:nvSpPr>
          <p:cNvPr id="5" name="Text Placeholder 4">
            <a:extLst>
              <a:ext uri="{FF2B5EF4-FFF2-40B4-BE49-F238E27FC236}">
                <a16:creationId xmlns:a16="http://schemas.microsoft.com/office/drawing/2014/main" id="{6D076B59-7920-FC4A-AD02-63A5380A35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8686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FF1B-A6F2-EC4C-BE2C-466A016E0C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53F004-D604-0A48-A79E-D22938B98DD6}"/>
              </a:ext>
            </a:extLst>
          </p:cNvPr>
          <p:cNvSpPr>
            <a:spLocks noGrp="1"/>
          </p:cNvSpPr>
          <p:nvPr>
            <p:ph idx="1"/>
          </p:nvPr>
        </p:nvSpPr>
        <p:spPr/>
        <p:txBody>
          <a:bodyPr/>
          <a:lstStyle/>
          <a:p>
            <a:endParaRPr lang="en-US"/>
          </a:p>
        </p:txBody>
      </p:sp>
      <p:pic>
        <p:nvPicPr>
          <p:cNvPr id="3074" name="Picture 2" descr="Xcode Tutorial for Beginners (Just updated for Xcode 11)">
            <a:extLst>
              <a:ext uri="{FF2B5EF4-FFF2-40B4-BE49-F238E27FC236}">
                <a16:creationId xmlns:a16="http://schemas.microsoft.com/office/drawing/2014/main" id="{E50C9FD1-230C-7348-819B-81FA0D517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0"/>
            <a:ext cx="9753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77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F9702A-7488-414C-AC34-AF3138183A4A}"/>
              </a:ext>
            </a:extLst>
          </p:cNvPr>
          <p:cNvSpPr>
            <a:spLocks noGrp="1"/>
          </p:cNvSpPr>
          <p:nvPr>
            <p:ph type="title"/>
          </p:nvPr>
        </p:nvSpPr>
        <p:spPr>
          <a:xfrm>
            <a:off x="320842" y="341062"/>
            <a:ext cx="3048000" cy="1325563"/>
          </a:xfrm>
        </p:spPr>
        <p:txBody>
          <a:bodyPr>
            <a:normAutofit fontScale="90000"/>
          </a:bodyPr>
          <a:lstStyle/>
          <a:p>
            <a:r>
              <a:rPr lang="en-US" dirty="0"/>
              <a:t>Navigation in storyboard</a:t>
            </a:r>
          </a:p>
        </p:txBody>
      </p:sp>
      <p:pic>
        <p:nvPicPr>
          <p:cNvPr id="5" name="Content Placeholder 4" descr="Navigation structure shown by the storyboard. Root element is a navigation controller that is a frame for all other screens.">
            <a:extLst>
              <a:ext uri="{FF2B5EF4-FFF2-40B4-BE49-F238E27FC236}">
                <a16:creationId xmlns:a16="http://schemas.microsoft.com/office/drawing/2014/main" id="{0691788E-5483-3A41-8FBC-58E8BBE9EC94}"/>
              </a:ext>
              <a:ext uri="{C183D7F6-B498-43B3-948B-1728B52AA6E4}">
                <adec:decorative xmlns:adec="http://schemas.microsoft.com/office/drawing/2017/decorative" val="0"/>
              </a:ext>
            </a:extLst>
          </p:cNvPr>
          <p:cNvPicPr>
            <a:picLocks noGrp="1" noChangeAspect="1"/>
          </p:cNvPicPr>
          <p:nvPr>
            <p:ph idx="1"/>
          </p:nvPr>
        </p:nvPicPr>
        <p:blipFill rotWithShape="1">
          <a:blip r:embed="rId2"/>
          <a:stretch/>
        </p:blipFill>
        <p:spPr>
          <a:xfrm>
            <a:off x="3152994" y="0"/>
            <a:ext cx="9039006" cy="682898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Tree>
    <p:extLst>
      <p:ext uri="{BB962C8B-B14F-4D97-AF65-F5344CB8AC3E}">
        <p14:creationId xmlns:p14="http://schemas.microsoft.com/office/powerpoint/2010/main" val="53121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41D7-4BDE-EE40-9B76-CD6F65EF9A3F}"/>
              </a:ext>
            </a:extLst>
          </p:cNvPr>
          <p:cNvSpPr>
            <a:spLocks noGrp="1"/>
          </p:cNvSpPr>
          <p:nvPr>
            <p:ph type="title"/>
          </p:nvPr>
        </p:nvSpPr>
        <p:spPr/>
        <p:txBody>
          <a:bodyPr/>
          <a:lstStyle/>
          <a:p>
            <a:r>
              <a:rPr lang="en-US" dirty="0"/>
              <a:t>Segues</a:t>
            </a:r>
          </a:p>
        </p:txBody>
      </p:sp>
      <p:sp>
        <p:nvSpPr>
          <p:cNvPr id="3" name="Content Placeholder 2">
            <a:extLst>
              <a:ext uri="{FF2B5EF4-FFF2-40B4-BE49-F238E27FC236}">
                <a16:creationId xmlns:a16="http://schemas.microsoft.com/office/drawing/2014/main" id="{94E29575-C0A9-274C-8392-1124D8C5250C}"/>
              </a:ext>
            </a:extLst>
          </p:cNvPr>
          <p:cNvSpPr>
            <a:spLocks noGrp="1"/>
          </p:cNvSpPr>
          <p:nvPr>
            <p:ph idx="1"/>
          </p:nvPr>
        </p:nvSpPr>
        <p:spPr>
          <a:xfrm>
            <a:off x="838200" y="1552074"/>
            <a:ext cx="10515600" cy="4624889"/>
          </a:xfrm>
        </p:spPr>
        <p:txBody>
          <a:bodyPr>
            <a:normAutofit/>
          </a:bodyPr>
          <a:lstStyle/>
          <a:p>
            <a:pPr fontAlgn="base"/>
            <a:r>
              <a:rPr lang="en-CA" sz="3200" dirty="0"/>
              <a:t>A </a:t>
            </a:r>
            <a:r>
              <a:rPr lang="en-CA" sz="3200" i="1" dirty="0"/>
              <a:t>segue</a:t>
            </a:r>
            <a:r>
              <a:rPr lang="en-CA" sz="3200" dirty="0"/>
              <a:t> defines a transition between two view controllers in your app’s storyboard file. </a:t>
            </a:r>
          </a:p>
          <a:p>
            <a:pPr fontAlgn="base"/>
            <a:r>
              <a:rPr lang="en-CA" sz="3200" dirty="0"/>
              <a:t>The starting point of a segue is the button, table row, or gesture recognizer that initiates the segue. </a:t>
            </a:r>
          </a:p>
          <a:p>
            <a:pPr fontAlgn="base"/>
            <a:r>
              <a:rPr lang="en-CA" sz="3200" dirty="0"/>
              <a:t>The end point of a segue is the view controller you want to display. </a:t>
            </a:r>
          </a:p>
          <a:p>
            <a:pPr fontAlgn="base"/>
            <a:r>
              <a:rPr lang="en-CA" sz="3200" dirty="0"/>
              <a:t>A segue is “one way” and always presents a new view controller, but you can also use an </a:t>
            </a:r>
            <a:r>
              <a:rPr lang="en-CA" sz="3200" i="1" dirty="0"/>
              <a:t>unwind segue</a:t>
            </a:r>
            <a:r>
              <a:rPr lang="en-CA" sz="3200" dirty="0"/>
              <a:t> to dismiss a view controller.</a:t>
            </a:r>
            <a:endParaRPr lang="en-US" sz="3200" dirty="0"/>
          </a:p>
        </p:txBody>
      </p:sp>
    </p:spTree>
    <p:extLst>
      <p:ext uri="{BB962C8B-B14F-4D97-AF65-F5344CB8AC3E}">
        <p14:creationId xmlns:p14="http://schemas.microsoft.com/office/powerpoint/2010/main" val="214569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41D7-4BDE-EE40-9B76-CD6F65EF9A3F}"/>
              </a:ext>
            </a:extLst>
          </p:cNvPr>
          <p:cNvSpPr>
            <a:spLocks noGrp="1"/>
          </p:cNvSpPr>
          <p:nvPr>
            <p:ph type="title"/>
          </p:nvPr>
        </p:nvSpPr>
        <p:spPr/>
        <p:txBody>
          <a:bodyPr/>
          <a:lstStyle/>
          <a:p>
            <a:r>
              <a:rPr lang="en-US" dirty="0"/>
              <a:t>Segues</a:t>
            </a:r>
          </a:p>
        </p:txBody>
      </p:sp>
      <p:sp>
        <p:nvSpPr>
          <p:cNvPr id="3" name="Content Placeholder 2">
            <a:extLst>
              <a:ext uri="{FF2B5EF4-FFF2-40B4-BE49-F238E27FC236}">
                <a16:creationId xmlns:a16="http://schemas.microsoft.com/office/drawing/2014/main" id="{94E29575-C0A9-274C-8392-1124D8C5250C}"/>
              </a:ext>
            </a:extLst>
          </p:cNvPr>
          <p:cNvSpPr>
            <a:spLocks noGrp="1"/>
          </p:cNvSpPr>
          <p:nvPr>
            <p:ph idx="1"/>
          </p:nvPr>
        </p:nvSpPr>
        <p:spPr>
          <a:xfrm>
            <a:off x="838200" y="1552074"/>
            <a:ext cx="10515600" cy="4624889"/>
          </a:xfrm>
        </p:spPr>
        <p:txBody>
          <a:bodyPr>
            <a:normAutofit/>
          </a:bodyPr>
          <a:lstStyle/>
          <a:p>
            <a:pPr fontAlgn="base"/>
            <a:r>
              <a:rPr lang="en-CA" sz="3200" dirty="0"/>
              <a:t>A </a:t>
            </a:r>
            <a:r>
              <a:rPr lang="en-CA" sz="3200" i="1" dirty="0"/>
              <a:t>segue</a:t>
            </a:r>
            <a:r>
              <a:rPr lang="en-CA" sz="3200" dirty="0"/>
              <a:t> defines a transition between two view controllers in your app’s storyboard file. </a:t>
            </a:r>
          </a:p>
          <a:p>
            <a:pPr fontAlgn="base"/>
            <a:r>
              <a:rPr lang="en-CA" sz="3200" dirty="0"/>
              <a:t>The starting point of a segue is the button, table row, or gesture recognizer that initiates the segue. </a:t>
            </a:r>
          </a:p>
          <a:p>
            <a:pPr fontAlgn="base"/>
            <a:r>
              <a:rPr lang="en-CA" sz="3200" dirty="0"/>
              <a:t>The end point of a segue is the view controller you want to display. </a:t>
            </a:r>
          </a:p>
          <a:p>
            <a:pPr fontAlgn="base"/>
            <a:r>
              <a:rPr lang="en-CA" sz="3200" dirty="0"/>
              <a:t>A segue is “one way” and always presents a new view controller, but you can also use an </a:t>
            </a:r>
            <a:r>
              <a:rPr lang="en-CA" sz="3200" i="1" dirty="0"/>
              <a:t>unwind segue</a:t>
            </a:r>
            <a:r>
              <a:rPr lang="en-CA" sz="3200" dirty="0"/>
              <a:t> to dismiss a view controller.</a:t>
            </a:r>
            <a:endParaRPr lang="en-US" sz="3200" dirty="0"/>
          </a:p>
        </p:txBody>
      </p:sp>
      <p:sp>
        <p:nvSpPr>
          <p:cNvPr id="4" name="TextBox 3">
            <a:extLst>
              <a:ext uri="{FF2B5EF4-FFF2-40B4-BE49-F238E27FC236}">
                <a16:creationId xmlns:a16="http://schemas.microsoft.com/office/drawing/2014/main" id="{3062CFE4-5C20-BA4E-9CBA-BDACE55991AE}"/>
              </a:ext>
            </a:extLst>
          </p:cNvPr>
          <p:cNvSpPr txBox="1"/>
          <p:nvPr/>
        </p:nvSpPr>
        <p:spPr>
          <a:xfrm>
            <a:off x="2913647" y="1720840"/>
            <a:ext cx="6364705" cy="3416320"/>
          </a:xfrm>
          <a:prstGeom prst="rect">
            <a:avLst/>
          </a:prstGeom>
          <a:solidFill>
            <a:schemeClr val="bg1"/>
          </a:solidFill>
          <a:ln w="76200">
            <a:solidFill>
              <a:srgbClr val="C00000"/>
            </a:solidFill>
          </a:ln>
        </p:spPr>
        <p:txBody>
          <a:bodyPr wrap="square" rtlCol="0">
            <a:spAutoFit/>
          </a:bodyPr>
          <a:lstStyle/>
          <a:p>
            <a:pPr algn="ctr"/>
            <a:endParaRPr lang="en-US" sz="3600" dirty="0"/>
          </a:p>
          <a:p>
            <a:pPr algn="ctr"/>
            <a:r>
              <a:rPr lang="en-US" sz="3600" dirty="0"/>
              <a:t>IMPORTANT NOTE!</a:t>
            </a:r>
          </a:p>
          <a:p>
            <a:pPr algn="ctr"/>
            <a:endParaRPr lang="en-US" sz="3600" dirty="0"/>
          </a:p>
          <a:p>
            <a:pPr algn="ctr"/>
            <a:r>
              <a:rPr lang="en-US" sz="3600" dirty="0"/>
              <a:t>DO NOT create cyclic segues! </a:t>
            </a:r>
          </a:p>
          <a:p>
            <a:pPr algn="ctr"/>
            <a:r>
              <a:rPr lang="en-US" sz="3600" dirty="0"/>
              <a:t>Use the unwind segue to go back</a:t>
            </a:r>
          </a:p>
          <a:p>
            <a:pPr algn="ctr"/>
            <a:endParaRPr lang="en-US" sz="3600" dirty="0"/>
          </a:p>
        </p:txBody>
      </p:sp>
    </p:spTree>
    <p:extLst>
      <p:ext uri="{BB962C8B-B14F-4D97-AF65-F5344CB8AC3E}">
        <p14:creationId xmlns:p14="http://schemas.microsoft.com/office/powerpoint/2010/main" val="405830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AE64-5C82-784E-A16B-B586E2B8613B}"/>
              </a:ext>
            </a:extLst>
          </p:cNvPr>
          <p:cNvSpPr>
            <a:spLocks noGrp="1"/>
          </p:cNvSpPr>
          <p:nvPr>
            <p:ph type="title"/>
          </p:nvPr>
        </p:nvSpPr>
        <p:spPr/>
        <p:txBody>
          <a:bodyPr/>
          <a:lstStyle/>
          <a:p>
            <a:r>
              <a:rPr lang="en-US" dirty="0"/>
              <a:t>Segues</a:t>
            </a:r>
          </a:p>
        </p:txBody>
      </p:sp>
      <p:sp>
        <p:nvSpPr>
          <p:cNvPr id="3" name="Content Placeholder 2">
            <a:extLst>
              <a:ext uri="{FF2B5EF4-FFF2-40B4-BE49-F238E27FC236}">
                <a16:creationId xmlns:a16="http://schemas.microsoft.com/office/drawing/2014/main" id="{FDCD8B2B-E816-5741-903D-5A98B03747E1}"/>
              </a:ext>
            </a:extLst>
          </p:cNvPr>
          <p:cNvSpPr>
            <a:spLocks noGrp="1"/>
          </p:cNvSpPr>
          <p:nvPr>
            <p:ph idx="1"/>
          </p:nvPr>
        </p:nvSpPr>
        <p:spPr/>
        <p:txBody>
          <a:bodyPr/>
          <a:lstStyle/>
          <a:p>
            <a:pPr fontAlgn="base"/>
            <a:r>
              <a:rPr lang="en-CA" dirty="0"/>
              <a:t>At runtime, </a:t>
            </a:r>
            <a:r>
              <a:rPr lang="en-CA" dirty="0" err="1"/>
              <a:t>UIKit</a:t>
            </a:r>
            <a:r>
              <a:rPr lang="en-CA" dirty="0"/>
              <a:t> loads the segues associated with a view controller and connects them to the corresponding elements. </a:t>
            </a:r>
          </a:p>
          <a:p>
            <a:pPr fontAlgn="base"/>
            <a:r>
              <a:rPr lang="en-CA" dirty="0"/>
              <a:t>When the user interacts with the element, </a:t>
            </a:r>
            <a:r>
              <a:rPr lang="en-CA" dirty="0" err="1"/>
              <a:t>UIKit</a:t>
            </a:r>
            <a:r>
              <a:rPr lang="en-CA" dirty="0"/>
              <a:t> loads the appropriate view controller, notifies your app that the segue is about to occur, and executes the transition. </a:t>
            </a:r>
          </a:p>
          <a:p>
            <a:pPr fontAlgn="base"/>
            <a:r>
              <a:rPr lang="en-CA" dirty="0"/>
              <a:t>You can use the notifications sent by </a:t>
            </a:r>
            <a:r>
              <a:rPr lang="en-CA" dirty="0" err="1"/>
              <a:t>UIKit</a:t>
            </a:r>
            <a:r>
              <a:rPr lang="en-CA" dirty="0"/>
              <a:t> to pass data to the new view controller or prevent the segue from happening altogether.</a:t>
            </a:r>
          </a:p>
          <a:p>
            <a:pPr marL="0" indent="0">
              <a:buNone/>
            </a:pPr>
            <a:br>
              <a:rPr lang="en-CA" dirty="0"/>
            </a:br>
            <a:endParaRPr lang="en-US" dirty="0"/>
          </a:p>
        </p:txBody>
      </p:sp>
    </p:spTree>
    <p:extLst>
      <p:ext uri="{BB962C8B-B14F-4D97-AF65-F5344CB8AC3E}">
        <p14:creationId xmlns:p14="http://schemas.microsoft.com/office/powerpoint/2010/main" val="395903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72C5-4B46-154A-9ED1-73366B02E09F}"/>
              </a:ext>
            </a:extLst>
          </p:cNvPr>
          <p:cNvSpPr>
            <a:spLocks noGrp="1"/>
          </p:cNvSpPr>
          <p:nvPr>
            <p:ph type="title"/>
          </p:nvPr>
        </p:nvSpPr>
        <p:spPr/>
        <p:txBody>
          <a:bodyPr/>
          <a:lstStyle/>
          <a:p>
            <a:r>
              <a:rPr lang="en-US" dirty="0"/>
              <a:t>Create segue</a:t>
            </a:r>
          </a:p>
        </p:txBody>
      </p:sp>
      <p:pic>
        <p:nvPicPr>
          <p:cNvPr id="5122" name="Picture 2">
            <a:extLst>
              <a:ext uri="{FF2B5EF4-FFF2-40B4-BE49-F238E27FC236}">
                <a16:creationId xmlns:a16="http://schemas.microsoft.com/office/drawing/2014/main" id="{36180F8E-FC78-E14F-AFB4-7D509CB4E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7202" y="1825625"/>
            <a:ext cx="3136900" cy="40132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73B2A31-921E-1B4E-B909-D0A9035C3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73" y="1825625"/>
            <a:ext cx="8920078" cy="413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727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1018</Words>
  <Application>Microsoft Macintosh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vt:lpstr>
      <vt:lpstr>Office Theme</vt:lpstr>
      <vt:lpstr>Mobile App Development II COMP3097 </vt:lpstr>
      <vt:lpstr>Table of contents</vt:lpstr>
      <vt:lpstr>Storyboard</vt:lpstr>
      <vt:lpstr>PowerPoint Presentation</vt:lpstr>
      <vt:lpstr>Navigation in storyboard</vt:lpstr>
      <vt:lpstr>Segues</vt:lpstr>
      <vt:lpstr>Segues</vt:lpstr>
      <vt:lpstr>Segues</vt:lpstr>
      <vt:lpstr>Create segue</vt:lpstr>
      <vt:lpstr>PowerPoint Presentation</vt:lpstr>
      <vt:lpstr>Displaying view controller using segue</vt:lpstr>
      <vt:lpstr>Segue execution</vt:lpstr>
      <vt:lpstr>Unwind</vt:lpstr>
      <vt:lpstr>Unwind</vt:lpstr>
      <vt:lpstr>Unwind</vt:lpstr>
      <vt:lpstr>Initiating a Segue Programmatically</vt:lpstr>
      <vt:lpstr>Initiating a Segue Programmatically</vt:lpstr>
      <vt:lpstr>Passing data between </vt:lpstr>
      <vt:lpstr>Passing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Development II COMP3097 </dc:title>
  <dc:creator>Przemyslaw Pawluk</dc:creator>
  <cp:lastModifiedBy>Przemyslaw Pawluk</cp:lastModifiedBy>
  <cp:revision>4</cp:revision>
  <dcterms:created xsi:type="dcterms:W3CDTF">2021-02-02T03:20:29Z</dcterms:created>
  <dcterms:modified xsi:type="dcterms:W3CDTF">2021-02-02T14:49:51Z</dcterms:modified>
</cp:coreProperties>
</file>