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63" r:id="rId4"/>
    <p:sldId id="266" r:id="rId5"/>
    <p:sldId id="267" r:id="rId6"/>
    <p:sldId id="265" r:id="rId7"/>
    <p:sldId id="268" r:id="rId8"/>
    <p:sldId id="269" r:id="rId9"/>
    <p:sldId id="270" r:id="rId10"/>
    <p:sldId id="271" r:id="rId11"/>
    <p:sldId id="272" r:id="rId12"/>
    <p:sldId id="274" r:id="rId13"/>
    <p:sldId id="277" r:id="rId14"/>
    <p:sldId id="275"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8FB093-CB7D-2943-8B42-57DF1EA9FC5B}">
          <p14:sldIdLst>
            <p14:sldId id="256"/>
          </p14:sldIdLst>
        </p14:section>
        <p14:section name="Web vs Native" id="{238F2F03-ACF9-CE49-B79F-911E4D82971E}">
          <p14:sldIdLst>
            <p14:sldId id="264"/>
            <p14:sldId id="263"/>
            <p14:sldId id="266"/>
            <p14:sldId id="267"/>
            <p14:sldId id="265"/>
            <p14:sldId id="268"/>
            <p14:sldId id="269"/>
            <p14:sldId id="270"/>
            <p14:sldId id="271"/>
            <p14:sldId id="272"/>
            <p14:sldId id="274"/>
          </p14:sldIdLst>
        </p14:section>
        <p14:section name="Installation and first app" id="{94687709-90C0-5742-AA14-435EC8410968}">
          <p14:sldIdLst>
            <p14:sldId id="277"/>
            <p14:sldId id="275"/>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2313"/>
  </p:normalViewPr>
  <p:slideViewPr>
    <p:cSldViewPr snapToGrid="0" snapToObjects="1">
      <p:cViewPr varScale="1">
        <p:scale>
          <a:sx n="72" d="100"/>
          <a:sy n="72" d="100"/>
        </p:scale>
        <p:origin x="256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74CF3-E1FB-F641-B7DA-D3A3ADD34F88}"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AC665-EAB6-EC48-8A33-564652E9728A}" type="slidenum">
              <a:rPr lang="en-US" smtClean="0"/>
              <a:t>‹#›</a:t>
            </a:fld>
            <a:endParaRPr lang="en-US"/>
          </a:p>
        </p:txBody>
      </p:sp>
    </p:spTree>
    <p:extLst>
      <p:ext uri="{BB962C8B-B14F-4D97-AF65-F5344CB8AC3E}">
        <p14:creationId xmlns:p14="http://schemas.microsoft.com/office/powerpoint/2010/main" val="109037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record a short video showing the creation process for this task. </a:t>
            </a:r>
            <a:r>
              <a:rPr lang="en-US"/>
              <a:t>`</a:t>
            </a:r>
          </a:p>
        </p:txBody>
      </p:sp>
      <p:sp>
        <p:nvSpPr>
          <p:cNvPr id="4" name="Slide Number Placeholder 3"/>
          <p:cNvSpPr>
            <a:spLocks noGrp="1"/>
          </p:cNvSpPr>
          <p:nvPr>
            <p:ph type="sldNum" sz="quarter" idx="5"/>
          </p:nvPr>
        </p:nvSpPr>
        <p:spPr/>
        <p:txBody>
          <a:bodyPr/>
          <a:lstStyle/>
          <a:p>
            <a:fld id="{F23AC665-EAB6-EC48-8A33-564652E9728A}" type="slidenum">
              <a:rPr lang="en-US" smtClean="0"/>
              <a:t>15</a:t>
            </a:fld>
            <a:endParaRPr lang="en-US"/>
          </a:p>
        </p:txBody>
      </p:sp>
    </p:spTree>
    <p:extLst>
      <p:ext uri="{BB962C8B-B14F-4D97-AF65-F5344CB8AC3E}">
        <p14:creationId xmlns:p14="http://schemas.microsoft.com/office/powerpoint/2010/main" val="371887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27C9-D835-F048-92C8-18BD7E3A6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398B8-0729-2E46-A92B-DAC8A9025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69D2BD-3504-BA48-A1AF-2789ACC7CEAB}"/>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5" name="Footer Placeholder 4">
            <a:extLst>
              <a:ext uri="{FF2B5EF4-FFF2-40B4-BE49-F238E27FC236}">
                <a16:creationId xmlns:a16="http://schemas.microsoft.com/office/drawing/2014/main" id="{C810E4D7-55DA-604E-B29B-7644FC07C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E135F-BA2E-9246-8143-00B48C394B2B}"/>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74682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A796-D73A-3F40-9C80-7F0E911BBB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B4EA63-1611-F448-B6C9-D842E4A15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279BA-F900-B347-8A02-57A3079BC06C}"/>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5" name="Footer Placeholder 4">
            <a:extLst>
              <a:ext uri="{FF2B5EF4-FFF2-40B4-BE49-F238E27FC236}">
                <a16:creationId xmlns:a16="http://schemas.microsoft.com/office/drawing/2014/main" id="{0FF3E465-24D1-4645-A096-C007C155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370C0-0395-6545-AAAF-099424F5EAD5}"/>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52438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90A17-A403-CA40-87D5-5078B5BB5D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2B0014-DC1A-7C43-8BC8-BA8F1CAF3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1002F-8154-4746-ABD5-D243DA3F5317}"/>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5" name="Footer Placeholder 4">
            <a:extLst>
              <a:ext uri="{FF2B5EF4-FFF2-40B4-BE49-F238E27FC236}">
                <a16:creationId xmlns:a16="http://schemas.microsoft.com/office/drawing/2014/main" id="{E97F8248-E65B-B345-A428-46CDC1AE4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190CA-DDE2-BD4D-A78B-193B91F41A59}"/>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22341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F3A0-10C8-9B40-ACC9-C9476EC7E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9D127-8A86-1840-8074-10EC47C82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99406-BECC-BE4D-96F6-60FB0D576A62}"/>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5" name="Footer Placeholder 4">
            <a:extLst>
              <a:ext uri="{FF2B5EF4-FFF2-40B4-BE49-F238E27FC236}">
                <a16:creationId xmlns:a16="http://schemas.microsoft.com/office/drawing/2014/main" id="{EC83985A-A583-7A4F-83BE-385A549AA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0313A-22ED-FF49-A92C-9CC7D2B7281C}"/>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60217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323B-85A5-AD4A-BED6-A7CDB047BC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21C671-32E7-0547-9134-298EF9C36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A464F-5B60-E349-8956-9D8A7A6C82BD}"/>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5" name="Footer Placeholder 4">
            <a:extLst>
              <a:ext uri="{FF2B5EF4-FFF2-40B4-BE49-F238E27FC236}">
                <a16:creationId xmlns:a16="http://schemas.microsoft.com/office/drawing/2014/main" id="{8AF261AE-9728-E444-AB83-E5208912C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5A68D-A129-C64A-9CA2-19CFF1882BAF}"/>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78069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4EE7-7877-0B42-B655-0FD2248FF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45C27-87A1-FC4F-96F9-E9B9E51E6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CD700-BD8E-7149-9808-C9ABAA5514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4AC30F-3B60-3846-891B-D1AEE1C8D038}"/>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6" name="Footer Placeholder 5">
            <a:extLst>
              <a:ext uri="{FF2B5EF4-FFF2-40B4-BE49-F238E27FC236}">
                <a16:creationId xmlns:a16="http://schemas.microsoft.com/office/drawing/2014/main" id="{176E4924-B953-4349-A36B-330B2653D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EC1EE-7F08-5A45-843F-141EA38E416B}"/>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73139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1141-3EC8-A249-B8DE-70B165A0B1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2BDCA-561E-5D4A-8E46-E4C08A83D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21428-E0C3-0349-B5AA-0E344E489B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F92E1-595B-794F-B71D-94FD40FDF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6C28D-3AD4-7940-A552-304268B83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055BD5-9C11-D148-9C2D-993120011112}"/>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8" name="Footer Placeholder 7">
            <a:extLst>
              <a:ext uri="{FF2B5EF4-FFF2-40B4-BE49-F238E27FC236}">
                <a16:creationId xmlns:a16="http://schemas.microsoft.com/office/drawing/2014/main" id="{D1DFC46F-2844-A942-AB3F-879C505469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D5A162-5BA4-1F44-B59A-4FC85BCE0A40}"/>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8499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A449-A138-E046-B8C2-605C84062E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299431-FA18-8040-9038-7FBBD8CD2E1C}"/>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4" name="Footer Placeholder 3">
            <a:extLst>
              <a:ext uri="{FF2B5EF4-FFF2-40B4-BE49-F238E27FC236}">
                <a16:creationId xmlns:a16="http://schemas.microsoft.com/office/drawing/2014/main" id="{57E0BCB8-617F-5A4A-AC55-6646C0354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609318-763E-E246-87B6-CAD7C5F1B2B6}"/>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09887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4CF50-0DD8-9644-967A-BCA022D94A44}"/>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3" name="Footer Placeholder 2">
            <a:extLst>
              <a:ext uri="{FF2B5EF4-FFF2-40B4-BE49-F238E27FC236}">
                <a16:creationId xmlns:a16="http://schemas.microsoft.com/office/drawing/2014/main" id="{CED62F2C-6F04-9E43-B28F-D06E0DD19C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8FA33-F294-154D-97D4-9F9F27C4191D}"/>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09288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33FB-DDB7-544D-BE48-FB63FDB10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0D131F-88D9-EA40-920C-7CFDFE456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6E0347-62B9-244E-9260-95B918A9F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16562-CF52-D345-B470-7952AA3E807A}"/>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6" name="Footer Placeholder 5">
            <a:extLst>
              <a:ext uri="{FF2B5EF4-FFF2-40B4-BE49-F238E27FC236}">
                <a16:creationId xmlns:a16="http://schemas.microsoft.com/office/drawing/2014/main" id="{9C676C1C-B9AF-DD41-908B-6E25B8DAC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104A9-EF8D-1B49-8C3B-90A78731DFB1}"/>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53193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8080-9FA8-7240-B01D-53303F60BD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FB0995-FD98-3648-A1D6-926A20D98F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17A2B9-7B28-F847-8653-A8686FF24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A515C-6387-A041-87C0-77660F408DE8}"/>
              </a:ext>
            </a:extLst>
          </p:cNvPr>
          <p:cNvSpPr>
            <a:spLocks noGrp="1"/>
          </p:cNvSpPr>
          <p:nvPr>
            <p:ph type="dt" sz="half" idx="10"/>
          </p:nvPr>
        </p:nvSpPr>
        <p:spPr/>
        <p:txBody>
          <a:bodyPr/>
          <a:lstStyle/>
          <a:p>
            <a:fld id="{A8B32668-80AA-1942-882A-47FC8FCE39C2}" type="datetimeFigureOut">
              <a:rPr lang="en-US" smtClean="0"/>
              <a:t>3/8/21</a:t>
            </a:fld>
            <a:endParaRPr lang="en-US"/>
          </a:p>
        </p:txBody>
      </p:sp>
      <p:sp>
        <p:nvSpPr>
          <p:cNvPr id="6" name="Footer Placeholder 5">
            <a:extLst>
              <a:ext uri="{FF2B5EF4-FFF2-40B4-BE49-F238E27FC236}">
                <a16:creationId xmlns:a16="http://schemas.microsoft.com/office/drawing/2014/main" id="{BAA5A8C3-8377-7B4C-AA50-C746F0ED1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D19F2-B48F-F149-A752-1C6744331CC3}"/>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34287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97E1B-6D99-AB4E-B6F0-CE51C0E0A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6D5B55-EB64-484D-8DCB-21BEBE83F8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27615-F9E6-B247-AF82-E19D925F1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32668-80AA-1942-882A-47FC8FCE39C2}" type="datetimeFigureOut">
              <a:rPr lang="en-US" smtClean="0"/>
              <a:t>3/8/21</a:t>
            </a:fld>
            <a:endParaRPr lang="en-US"/>
          </a:p>
        </p:txBody>
      </p:sp>
      <p:sp>
        <p:nvSpPr>
          <p:cNvPr id="5" name="Footer Placeholder 4">
            <a:extLst>
              <a:ext uri="{FF2B5EF4-FFF2-40B4-BE49-F238E27FC236}">
                <a16:creationId xmlns:a16="http://schemas.microsoft.com/office/drawing/2014/main" id="{548F78C2-7252-ED40-B6AC-51DD50374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724E63-D134-E749-AAE9-75C2CA5CB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A89AB-2280-3F43-BE4A-7CE8F4C2F5F6}" type="slidenum">
              <a:rPr lang="en-US" smtClean="0"/>
              <a:t>‹#›</a:t>
            </a:fld>
            <a:endParaRPr lang="en-US"/>
          </a:p>
        </p:txBody>
      </p:sp>
    </p:spTree>
    <p:extLst>
      <p:ext uri="{BB962C8B-B14F-4D97-AF65-F5344CB8AC3E}">
        <p14:creationId xmlns:p14="http://schemas.microsoft.com/office/powerpoint/2010/main" val="731160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YwSzqeBchEc" TargetMode="External"/><Relationship Id="rId2" Type="http://schemas.openxmlformats.org/officeDocument/2006/relationships/hyperlink" Target="https://ionicframework.com/docs/intro/cl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2BB9A0-B55B-3C4F-99BC-D0B1F560DB9D}"/>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COMP3097</a:t>
            </a:r>
            <a:br>
              <a:rPr lang="en-US" sz="4700">
                <a:solidFill>
                  <a:srgbClr val="FFFFFF"/>
                </a:solidFill>
              </a:rPr>
            </a:br>
            <a:r>
              <a:rPr lang="en-US" sz="4700">
                <a:solidFill>
                  <a:srgbClr val="FFFFFF"/>
                </a:solidFill>
              </a:rPr>
              <a:t>Web vs Native and </a:t>
            </a:r>
            <a:br>
              <a:rPr lang="en-US" sz="4700">
                <a:solidFill>
                  <a:srgbClr val="FFFFFF"/>
                </a:solidFill>
              </a:rPr>
            </a:br>
            <a:r>
              <a:rPr lang="en-US" sz="4700">
                <a:solidFill>
                  <a:srgbClr val="FFFFFF"/>
                </a:solidFill>
              </a:rPr>
              <a:t>Intro to Ionic Framework</a:t>
            </a:r>
          </a:p>
        </p:txBody>
      </p:sp>
      <p:sp>
        <p:nvSpPr>
          <p:cNvPr id="3" name="Subtitle 2">
            <a:extLst>
              <a:ext uri="{FF2B5EF4-FFF2-40B4-BE49-F238E27FC236}">
                <a16:creationId xmlns:a16="http://schemas.microsoft.com/office/drawing/2014/main" id="{18FEA4EA-E7FC-8A4B-9D64-6E16FA05DFEA}"/>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Week 9</a:t>
            </a:r>
          </a:p>
        </p:txBody>
      </p:sp>
    </p:spTree>
    <p:extLst>
      <p:ext uri="{BB962C8B-B14F-4D97-AF65-F5344CB8AC3E}">
        <p14:creationId xmlns:p14="http://schemas.microsoft.com/office/powerpoint/2010/main" val="997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p:txBody>
          <a:bodyPr/>
          <a:lstStyle/>
          <a:p>
            <a:r>
              <a:rPr lang="en-US" dirty="0"/>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p:txBody>
          <a:bodyPr/>
          <a:lstStyle/>
          <a:p>
            <a:r>
              <a:rPr lang="en-CA" dirty="0"/>
              <a:t>React Native comes with Native Modules and Native components that improve performance. Unlike Cordova, PhoneGap, and other cross-platform frameworks that render code via WebView, React Native renders certain code components with native API’s.</a:t>
            </a:r>
          </a:p>
          <a:p>
            <a:r>
              <a:rPr lang="en-CA" dirty="0"/>
              <a:t>React Native comes with all the advantages that </a:t>
            </a:r>
            <a:r>
              <a:rPr lang="en-CA" dirty="0" err="1"/>
              <a:t>React.js</a:t>
            </a:r>
            <a:r>
              <a:rPr lang="en-CA" dirty="0"/>
              <a:t> brought you. </a:t>
            </a:r>
            <a:r>
              <a:rPr lang="en-CA" dirty="0" err="1"/>
              <a:t>React.js</a:t>
            </a:r>
            <a:r>
              <a:rPr lang="en-CA" dirty="0"/>
              <a:t> focuses on a better UI, so those benefits remain.</a:t>
            </a:r>
          </a:p>
          <a:p>
            <a:r>
              <a:rPr lang="en-CA" dirty="0"/>
              <a:t>You don’t have to build the same application for iOS and Android, separately as React Native allows your developers to reuse the common logic layer.</a:t>
            </a:r>
          </a:p>
          <a:p>
            <a:endParaRPr lang="en-US" dirty="0"/>
          </a:p>
        </p:txBody>
      </p:sp>
    </p:spTree>
    <p:extLst>
      <p:ext uri="{BB962C8B-B14F-4D97-AF65-F5344CB8AC3E}">
        <p14:creationId xmlns:p14="http://schemas.microsoft.com/office/powerpoint/2010/main" val="331741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p:txBody>
          <a:bodyPr/>
          <a:lstStyle/>
          <a:p>
            <a:r>
              <a:rPr lang="en-US" dirty="0"/>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p:txBody>
          <a:bodyPr/>
          <a:lstStyle/>
          <a:p>
            <a:r>
              <a:rPr lang="en-CA" dirty="0"/>
              <a:t>React Native’s component-based structure allows developers to build apps with a more agile, web-style approach to development than most hybrid frameworks, and without any web at all.</a:t>
            </a:r>
          </a:p>
          <a:p>
            <a:r>
              <a:rPr lang="en-CA" dirty="0"/>
              <a:t>If you know JavaScript, React Native will be easy to pick-up, allowing most front-end web developer to be a mobile developer. All you need to know is JavaScript, platform APIs, some native UI elements, and any other platform-specific design patterns and you’re set.</a:t>
            </a:r>
          </a:p>
          <a:p>
            <a:r>
              <a:rPr lang="en-CA" dirty="0"/>
              <a:t>No need to overhaul your old app. All you have to do is add React Native UI components into your existing app’s code, without having to rewrite.</a:t>
            </a:r>
          </a:p>
        </p:txBody>
      </p:sp>
    </p:spTree>
    <p:extLst>
      <p:ext uri="{BB962C8B-B14F-4D97-AF65-F5344CB8AC3E}">
        <p14:creationId xmlns:p14="http://schemas.microsoft.com/office/powerpoint/2010/main" val="235816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p:txBody>
          <a:bodyPr/>
          <a:lstStyle/>
          <a:p>
            <a:r>
              <a:rPr lang="en-US" dirty="0"/>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p:txBody>
          <a:bodyPr/>
          <a:lstStyle/>
          <a:p>
            <a:r>
              <a:rPr lang="en-CA" dirty="0"/>
              <a:t>Native app development usually means inefficiency, slower time to deployment, and less developer productivity. </a:t>
            </a:r>
          </a:p>
          <a:p>
            <a:r>
              <a:rPr lang="en-CA" dirty="0"/>
              <a:t>React Native is all about bringing high speed, responsiveness, and agility of web app development along with effectual processing and best user experience to the hybrid space, to provide your users with a native app experience.</a:t>
            </a:r>
          </a:p>
        </p:txBody>
      </p:sp>
    </p:spTree>
    <p:extLst>
      <p:ext uri="{BB962C8B-B14F-4D97-AF65-F5344CB8AC3E}">
        <p14:creationId xmlns:p14="http://schemas.microsoft.com/office/powerpoint/2010/main" val="180623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a:extLst>
              <a:ext uri="{FF2B5EF4-FFF2-40B4-BE49-F238E27FC236}">
                <a16:creationId xmlns:a16="http://schemas.microsoft.com/office/drawing/2014/main" id="{F7234FCA-C5E6-E144-B058-A9EC733EDDAA}"/>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Tools and coding</a:t>
            </a:r>
          </a:p>
        </p:txBody>
      </p:sp>
      <p:sp>
        <p:nvSpPr>
          <p:cNvPr id="5" name="Text Placeholder 4">
            <a:extLst>
              <a:ext uri="{FF2B5EF4-FFF2-40B4-BE49-F238E27FC236}">
                <a16:creationId xmlns:a16="http://schemas.microsoft.com/office/drawing/2014/main" id="{B8D2AEAF-2466-5F41-9FA3-16365ACE5CB3}"/>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endParaRPr lang="en-US" sz="2800" kern="1200">
              <a:solidFill>
                <a:srgbClr val="000000"/>
              </a:solidFill>
              <a:latin typeface="+mn-lt"/>
              <a:ea typeface="+mn-ea"/>
              <a:cs typeface="+mn-cs"/>
            </a:endParaRPr>
          </a:p>
        </p:txBody>
      </p:sp>
    </p:spTree>
    <p:extLst>
      <p:ext uri="{BB962C8B-B14F-4D97-AF65-F5344CB8AC3E}">
        <p14:creationId xmlns:p14="http://schemas.microsoft.com/office/powerpoint/2010/main" val="32003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03E-19CC-0F43-9E08-3FEAF5E68B67}"/>
              </a:ext>
            </a:extLst>
          </p:cNvPr>
          <p:cNvSpPr>
            <a:spLocks noGrp="1"/>
          </p:cNvSpPr>
          <p:nvPr>
            <p:ph type="title"/>
          </p:nvPr>
        </p:nvSpPr>
        <p:spPr/>
        <p:txBody>
          <a:bodyPr/>
          <a:lstStyle/>
          <a:p>
            <a:r>
              <a:rPr lang="en-US" dirty="0"/>
              <a:t>Installation of the tools</a:t>
            </a:r>
          </a:p>
        </p:txBody>
      </p:sp>
      <p:sp>
        <p:nvSpPr>
          <p:cNvPr id="3" name="Content Placeholder 2">
            <a:extLst>
              <a:ext uri="{FF2B5EF4-FFF2-40B4-BE49-F238E27FC236}">
                <a16:creationId xmlns:a16="http://schemas.microsoft.com/office/drawing/2014/main" id="{12C52721-F134-E34C-A2D6-C130218D499A}"/>
              </a:ext>
            </a:extLst>
          </p:cNvPr>
          <p:cNvSpPr>
            <a:spLocks noGrp="1"/>
          </p:cNvSpPr>
          <p:nvPr>
            <p:ph idx="1"/>
          </p:nvPr>
        </p:nvSpPr>
        <p:spPr/>
        <p:txBody>
          <a:bodyPr>
            <a:normAutofit/>
          </a:bodyPr>
          <a:lstStyle/>
          <a:p>
            <a:r>
              <a:rPr lang="en-US" sz="3600" dirty="0"/>
              <a:t>Documentation:</a:t>
            </a:r>
          </a:p>
          <a:p>
            <a:pPr lvl="1"/>
            <a:r>
              <a:rPr lang="en-US" sz="3200" dirty="0">
                <a:hlinkClick r:id="rId2"/>
              </a:rPr>
              <a:t>https://ionicframework.com/docs/intro/cli</a:t>
            </a:r>
            <a:r>
              <a:rPr lang="en-US" sz="3200" dirty="0"/>
              <a:t>  </a:t>
            </a:r>
          </a:p>
          <a:p>
            <a:endParaRPr lang="en-US" sz="3600" dirty="0"/>
          </a:p>
          <a:p>
            <a:r>
              <a:rPr lang="en-US" sz="3600" dirty="0"/>
              <a:t>Video:</a:t>
            </a:r>
          </a:p>
          <a:p>
            <a:pPr lvl="1"/>
            <a:r>
              <a:rPr lang="en-US" sz="3200" dirty="0">
                <a:hlinkClick r:id="rId3"/>
              </a:rPr>
              <a:t>https://www.youtube.com/watch?v=YwSzqeBchEc</a:t>
            </a:r>
            <a:r>
              <a:rPr lang="en-US" sz="3200" dirty="0"/>
              <a:t> </a:t>
            </a:r>
          </a:p>
        </p:txBody>
      </p:sp>
    </p:spTree>
    <p:extLst>
      <p:ext uri="{BB962C8B-B14F-4D97-AF65-F5344CB8AC3E}">
        <p14:creationId xmlns:p14="http://schemas.microsoft.com/office/powerpoint/2010/main" val="269961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8EEF-BAE2-F945-92FB-66FAD4F110B7}"/>
              </a:ext>
            </a:extLst>
          </p:cNvPr>
          <p:cNvSpPr>
            <a:spLocks noGrp="1"/>
          </p:cNvSpPr>
          <p:nvPr>
            <p:ph type="title"/>
          </p:nvPr>
        </p:nvSpPr>
        <p:spPr/>
        <p:txBody>
          <a:bodyPr/>
          <a:lstStyle/>
          <a:p>
            <a:r>
              <a:rPr lang="en-US" dirty="0"/>
              <a:t>First app	</a:t>
            </a:r>
          </a:p>
        </p:txBody>
      </p:sp>
      <p:sp>
        <p:nvSpPr>
          <p:cNvPr id="3" name="Content Placeholder 2">
            <a:extLst>
              <a:ext uri="{FF2B5EF4-FFF2-40B4-BE49-F238E27FC236}">
                <a16:creationId xmlns:a16="http://schemas.microsoft.com/office/drawing/2014/main" id="{56D3D4B7-5501-1041-A4AE-42E150BA0DBF}"/>
              </a:ext>
            </a:extLst>
          </p:cNvPr>
          <p:cNvSpPr>
            <a:spLocks noGrp="1"/>
          </p:cNvSpPr>
          <p:nvPr>
            <p:ph idx="1"/>
          </p:nvPr>
        </p:nvSpPr>
        <p:spPr/>
        <p:txBody>
          <a:bodyPr/>
          <a:lstStyle/>
          <a:p>
            <a:r>
              <a:rPr lang="en-US" dirty="0"/>
              <a:t>Create your first application named </a:t>
            </a:r>
            <a:r>
              <a:rPr lang="en-US" dirty="0" err="1"/>
              <a:t>AboutMe</a:t>
            </a:r>
            <a:endParaRPr lang="en-US" dirty="0"/>
          </a:p>
          <a:p>
            <a:r>
              <a:rPr lang="en-US" dirty="0"/>
              <a:t>App should have just one screen and text showing your name and </a:t>
            </a:r>
            <a:r>
              <a:rPr lang="en-US" dirty="0" err="1"/>
              <a:t>studentID</a:t>
            </a:r>
            <a:r>
              <a:rPr lang="en-US" dirty="0"/>
              <a:t>.</a:t>
            </a:r>
          </a:p>
          <a:p>
            <a:r>
              <a:rPr lang="en-US" dirty="0"/>
              <a:t>Create a git repository and upload your code to it</a:t>
            </a:r>
          </a:p>
          <a:p>
            <a:r>
              <a:rPr lang="en-US" dirty="0"/>
              <a:t>Record a short video showing the app working and upload to </a:t>
            </a:r>
            <a:r>
              <a:rPr lang="en-US" dirty="0" err="1"/>
              <a:t>BlackBoard</a:t>
            </a:r>
            <a:endParaRPr lang="en-US" dirty="0"/>
          </a:p>
        </p:txBody>
      </p:sp>
    </p:spTree>
    <p:extLst>
      <p:ext uri="{BB962C8B-B14F-4D97-AF65-F5344CB8AC3E}">
        <p14:creationId xmlns:p14="http://schemas.microsoft.com/office/powerpoint/2010/main" val="420832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B35A56-77D7-8E43-8806-8139145D87F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Questions</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lp">
            <a:extLst>
              <a:ext uri="{FF2B5EF4-FFF2-40B4-BE49-F238E27FC236}">
                <a16:creationId xmlns:a16="http://schemas.microsoft.com/office/drawing/2014/main" id="{6C3493B9-4B77-4A98-90BF-4B858E4B70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88051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a:extLst>
              <a:ext uri="{FF2B5EF4-FFF2-40B4-BE49-F238E27FC236}">
                <a16:creationId xmlns:a16="http://schemas.microsoft.com/office/drawing/2014/main" id="{E589D118-05CE-1747-B9E3-A1CD66C3624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Web vs Native vs React-native</a:t>
            </a:r>
          </a:p>
        </p:txBody>
      </p:sp>
      <p:sp>
        <p:nvSpPr>
          <p:cNvPr id="5" name="Text Placeholder 4">
            <a:extLst>
              <a:ext uri="{FF2B5EF4-FFF2-40B4-BE49-F238E27FC236}">
                <a16:creationId xmlns:a16="http://schemas.microsoft.com/office/drawing/2014/main" id="{70B9DFEB-5B44-EB4B-B0FE-FF3726033E09}"/>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800" kern="1200">
                <a:solidFill>
                  <a:srgbClr val="000000"/>
                </a:solidFill>
                <a:latin typeface="+mn-lt"/>
                <a:ea typeface="+mn-ea"/>
                <a:cs typeface="+mn-cs"/>
              </a:rPr>
              <a:t>Place of cross-platform development</a:t>
            </a:r>
          </a:p>
        </p:txBody>
      </p:sp>
    </p:spTree>
    <p:extLst>
      <p:ext uri="{BB962C8B-B14F-4D97-AF65-F5344CB8AC3E}">
        <p14:creationId xmlns:p14="http://schemas.microsoft.com/office/powerpoint/2010/main" val="196545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DDD-231A-D241-91D1-AA8DF07C6CC9}"/>
              </a:ext>
            </a:extLst>
          </p:cNvPr>
          <p:cNvSpPr>
            <a:spLocks noGrp="1"/>
          </p:cNvSpPr>
          <p:nvPr>
            <p:ph type="title"/>
          </p:nvPr>
        </p:nvSpPr>
        <p:spPr/>
        <p:txBody>
          <a:bodyPr/>
          <a:lstStyle/>
          <a:p>
            <a:r>
              <a:rPr lang="en-US"/>
              <a:t>Native apps</a:t>
            </a:r>
            <a:endParaRPr lang="en-US" dirty="0"/>
          </a:p>
        </p:txBody>
      </p:sp>
      <p:sp>
        <p:nvSpPr>
          <p:cNvPr id="3" name="Content Placeholder 2">
            <a:extLst>
              <a:ext uri="{FF2B5EF4-FFF2-40B4-BE49-F238E27FC236}">
                <a16:creationId xmlns:a16="http://schemas.microsoft.com/office/drawing/2014/main" id="{C38BD5F3-5409-4848-B510-490D11FF5017}"/>
              </a:ext>
            </a:extLst>
          </p:cNvPr>
          <p:cNvSpPr>
            <a:spLocks noGrp="1"/>
          </p:cNvSpPr>
          <p:nvPr>
            <p:ph idx="1"/>
          </p:nvPr>
        </p:nvSpPr>
        <p:spPr/>
        <p:txBody>
          <a:bodyPr/>
          <a:lstStyle/>
          <a:p>
            <a:r>
              <a:rPr lang="en-US" dirty="0"/>
              <a:t>Native mobile apps are built for a specific platform, such as iOS for the Apple iPhone or Android for a Samsung device. </a:t>
            </a:r>
          </a:p>
          <a:p>
            <a:r>
              <a:rPr lang="en-US" dirty="0"/>
              <a:t>They are downloaded and installed via an app store and have access to system resources, such as GPS and the camera function. </a:t>
            </a:r>
          </a:p>
          <a:p>
            <a:r>
              <a:rPr lang="en-US" dirty="0"/>
              <a:t>Mobile apps live and run on the device itself. </a:t>
            </a:r>
          </a:p>
          <a:p>
            <a:endParaRPr lang="en-US" dirty="0"/>
          </a:p>
          <a:p>
            <a:endParaRPr lang="en-US" dirty="0"/>
          </a:p>
        </p:txBody>
      </p:sp>
    </p:spTree>
    <p:extLst>
      <p:ext uri="{BB962C8B-B14F-4D97-AF65-F5344CB8AC3E}">
        <p14:creationId xmlns:p14="http://schemas.microsoft.com/office/powerpoint/2010/main" val="372252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8370-C332-7A43-8DF7-62A45F23421A}"/>
              </a:ext>
            </a:extLst>
          </p:cNvPr>
          <p:cNvSpPr>
            <a:spLocks noGrp="1"/>
          </p:cNvSpPr>
          <p:nvPr>
            <p:ph type="title"/>
          </p:nvPr>
        </p:nvSpPr>
        <p:spPr/>
        <p:txBody>
          <a:bodyPr/>
          <a:lstStyle/>
          <a:p>
            <a:r>
              <a:rPr lang="en-US" dirty="0"/>
              <a:t>Native apps - Pros</a:t>
            </a:r>
          </a:p>
        </p:txBody>
      </p:sp>
      <p:sp>
        <p:nvSpPr>
          <p:cNvPr id="3" name="Content Placeholder 2">
            <a:extLst>
              <a:ext uri="{FF2B5EF4-FFF2-40B4-BE49-F238E27FC236}">
                <a16:creationId xmlns:a16="http://schemas.microsoft.com/office/drawing/2014/main" id="{16A66051-6C7B-BD44-91DE-FFAC919C5C0A}"/>
              </a:ext>
            </a:extLst>
          </p:cNvPr>
          <p:cNvSpPr>
            <a:spLocks noGrp="1"/>
          </p:cNvSpPr>
          <p:nvPr>
            <p:ph idx="1"/>
          </p:nvPr>
        </p:nvSpPr>
        <p:spPr/>
        <p:txBody>
          <a:bodyPr/>
          <a:lstStyle/>
          <a:p>
            <a:r>
              <a:rPr lang="en-US" dirty="0"/>
              <a:t>Faster than web apps</a:t>
            </a:r>
          </a:p>
          <a:p>
            <a:r>
              <a:rPr lang="en-US" dirty="0"/>
              <a:t>Greater functionality as they have access to system resources</a:t>
            </a:r>
          </a:p>
          <a:p>
            <a:r>
              <a:rPr lang="en-US" dirty="0"/>
              <a:t>Can work offline</a:t>
            </a:r>
          </a:p>
          <a:p>
            <a:r>
              <a:rPr lang="en-US" dirty="0"/>
              <a:t>Safe and secure — native apps must first be approved by the app store</a:t>
            </a:r>
          </a:p>
          <a:p>
            <a:r>
              <a:rPr lang="en-US" dirty="0"/>
              <a:t>Easier to build due to the availability of developer tools, interface elements and SDKs</a:t>
            </a:r>
          </a:p>
        </p:txBody>
      </p:sp>
    </p:spTree>
    <p:extLst>
      <p:ext uri="{BB962C8B-B14F-4D97-AF65-F5344CB8AC3E}">
        <p14:creationId xmlns:p14="http://schemas.microsoft.com/office/powerpoint/2010/main" val="325738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8370-C332-7A43-8DF7-62A45F23421A}"/>
              </a:ext>
            </a:extLst>
          </p:cNvPr>
          <p:cNvSpPr>
            <a:spLocks noGrp="1"/>
          </p:cNvSpPr>
          <p:nvPr>
            <p:ph type="title"/>
          </p:nvPr>
        </p:nvSpPr>
        <p:spPr/>
        <p:txBody>
          <a:bodyPr/>
          <a:lstStyle/>
          <a:p>
            <a:r>
              <a:rPr lang="en-US" dirty="0"/>
              <a:t>Native apps - Cons</a:t>
            </a:r>
          </a:p>
        </p:txBody>
      </p:sp>
      <p:sp>
        <p:nvSpPr>
          <p:cNvPr id="3" name="Content Placeholder 2">
            <a:extLst>
              <a:ext uri="{FF2B5EF4-FFF2-40B4-BE49-F238E27FC236}">
                <a16:creationId xmlns:a16="http://schemas.microsoft.com/office/drawing/2014/main" id="{16A66051-6C7B-BD44-91DE-FFAC919C5C0A}"/>
              </a:ext>
            </a:extLst>
          </p:cNvPr>
          <p:cNvSpPr>
            <a:spLocks noGrp="1"/>
          </p:cNvSpPr>
          <p:nvPr>
            <p:ph idx="1"/>
          </p:nvPr>
        </p:nvSpPr>
        <p:spPr/>
        <p:txBody>
          <a:bodyPr/>
          <a:lstStyle/>
          <a:p>
            <a:r>
              <a:rPr lang="en-US" dirty="0"/>
              <a:t>More expensive to build than web apps</a:t>
            </a:r>
          </a:p>
          <a:p>
            <a:r>
              <a:rPr lang="en-US" dirty="0"/>
              <a:t>Compatibility with different platforms (i.e. iOS and Android) usually means designing and building the app from scratch</a:t>
            </a:r>
          </a:p>
          <a:p>
            <a:r>
              <a:rPr lang="en-US" dirty="0"/>
              <a:t>Expensive to maintain and update</a:t>
            </a:r>
          </a:p>
          <a:p>
            <a:r>
              <a:rPr lang="en-US" dirty="0"/>
              <a:t>It may prove difficult to get a native app approved by the app store</a:t>
            </a:r>
          </a:p>
        </p:txBody>
      </p:sp>
    </p:spTree>
    <p:extLst>
      <p:ext uri="{BB962C8B-B14F-4D97-AF65-F5344CB8AC3E}">
        <p14:creationId xmlns:p14="http://schemas.microsoft.com/office/powerpoint/2010/main" val="158009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8AEA-4039-ED47-9E86-671CAB5DBF4D}"/>
              </a:ext>
            </a:extLst>
          </p:cNvPr>
          <p:cNvSpPr>
            <a:spLocks noGrp="1"/>
          </p:cNvSpPr>
          <p:nvPr>
            <p:ph type="title"/>
          </p:nvPr>
        </p:nvSpPr>
        <p:spPr/>
        <p:txBody>
          <a:bodyPr/>
          <a:lstStyle/>
          <a:p>
            <a:r>
              <a:rPr lang="en-US" dirty="0"/>
              <a:t>Web apps</a:t>
            </a:r>
          </a:p>
        </p:txBody>
      </p:sp>
      <p:sp>
        <p:nvSpPr>
          <p:cNvPr id="3" name="Content Placeholder 2">
            <a:extLst>
              <a:ext uri="{FF2B5EF4-FFF2-40B4-BE49-F238E27FC236}">
                <a16:creationId xmlns:a16="http://schemas.microsoft.com/office/drawing/2014/main" id="{A6F91807-F1AF-904E-9141-139766BE38F1}"/>
              </a:ext>
            </a:extLst>
          </p:cNvPr>
          <p:cNvSpPr>
            <a:spLocks noGrp="1"/>
          </p:cNvSpPr>
          <p:nvPr>
            <p:ph idx="1"/>
          </p:nvPr>
        </p:nvSpPr>
        <p:spPr/>
        <p:txBody>
          <a:bodyPr/>
          <a:lstStyle/>
          <a:p>
            <a:r>
              <a:rPr lang="en-US" dirty="0"/>
              <a:t>Web apps, on the other hand, are accessed via the internet browser and will adapt to whichever device you’re viewing them on. </a:t>
            </a:r>
          </a:p>
          <a:p>
            <a:r>
              <a:rPr lang="en-US" dirty="0"/>
              <a:t>They are not native to a particular system, and don’t need to be downloaded or installed. They don’t have access to many native features of the device.</a:t>
            </a:r>
          </a:p>
          <a:p>
            <a:r>
              <a:rPr lang="en-US" dirty="0"/>
              <a:t>Due to their responsive nature, they do indeed look and function a lot like mobile apps — and this is where the confusion arises.</a:t>
            </a:r>
          </a:p>
        </p:txBody>
      </p:sp>
    </p:spTree>
    <p:extLst>
      <p:ext uri="{BB962C8B-B14F-4D97-AF65-F5344CB8AC3E}">
        <p14:creationId xmlns:p14="http://schemas.microsoft.com/office/powerpoint/2010/main" val="36893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65FC-8C66-7A4F-ACE8-B181745464E2}"/>
              </a:ext>
            </a:extLst>
          </p:cNvPr>
          <p:cNvSpPr>
            <a:spLocks noGrp="1"/>
          </p:cNvSpPr>
          <p:nvPr>
            <p:ph type="title"/>
          </p:nvPr>
        </p:nvSpPr>
        <p:spPr/>
        <p:txBody>
          <a:bodyPr/>
          <a:lstStyle/>
          <a:p>
            <a:r>
              <a:rPr lang="en-US" dirty="0"/>
              <a:t>Web apps - Pros</a:t>
            </a:r>
          </a:p>
        </p:txBody>
      </p:sp>
      <p:sp>
        <p:nvSpPr>
          <p:cNvPr id="3" name="Content Placeholder 2">
            <a:extLst>
              <a:ext uri="{FF2B5EF4-FFF2-40B4-BE49-F238E27FC236}">
                <a16:creationId xmlns:a16="http://schemas.microsoft.com/office/drawing/2014/main" id="{D4EFC924-EF49-7D4D-9E6F-C59FD9680409}"/>
              </a:ext>
            </a:extLst>
          </p:cNvPr>
          <p:cNvSpPr>
            <a:spLocks noGrp="1"/>
          </p:cNvSpPr>
          <p:nvPr>
            <p:ph idx="1"/>
          </p:nvPr>
        </p:nvSpPr>
        <p:spPr/>
        <p:txBody>
          <a:bodyPr/>
          <a:lstStyle/>
          <a:p>
            <a:r>
              <a:rPr lang="en-US" dirty="0"/>
              <a:t>Do not need to be downloaded or installed — web apps function in-browser</a:t>
            </a:r>
          </a:p>
          <a:p>
            <a:r>
              <a:rPr lang="en-US" dirty="0"/>
              <a:t>Easy to maintain — they have a common codebase regardless of mobile platform</a:t>
            </a:r>
          </a:p>
          <a:p>
            <a:r>
              <a:rPr lang="en-US" dirty="0"/>
              <a:t>Will update themselves</a:t>
            </a:r>
          </a:p>
          <a:p>
            <a:r>
              <a:rPr lang="en-US" dirty="0"/>
              <a:t>Quicker and easier to build than mobile apps</a:t>
            </a:r>
          </a:p>
          <a:p>
            <a:r>
              <a:rPr lang="en-US" dirty="0"/>
              <a:t>Do not require app store approval, so can be launched quickly</a:t>
            </a:r>
          </a:p>
          <a:p>
            <a:endParaRPr lang="en-US" dirty="0"/>
          </a:p>
        </p:txBody>
      </p:sp>
    </p:spTree>
    <p:extLst>
      <p:ext uri="{BB962C8B-B14F-4D97-AF65-F5344CB8AC3E}">
        <p14:creationId xmlns:p14="http://schemas.microsoft.com/office/powerpoint/2010/main" val="37018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65FC-8C66-7A4F-ACE8-B181745464E2}"/>
              </a:ext>
            </a:extLst>
          </p:cNvPr>
          <p:cNvSpPr>
            <a:spLocks noGrp="1"/>
          </p:cNvSpPr>
          <p:nvPr>
            <p:ph type="title"/>
          </p:nvPr>
        </p:nvSpPr>
        <p:spPr/>
        <p:txBody>
          <a:bodyPr/>
          <a:lstStyle/>
          <a:p>
            <a:r>
              <a:rPr lang="en-US" dirty="0"/>
              <a:t>Web apps - Cons</a:t>
            </a:r>
          </a:p>
        </p:txBody>
      </p:sp>
      <p:sp>
        <p:nvSpPr>
          <p:cNvPr id="3" name="Content Placeholder 2">
            <a:extLst>
              <a:ext uri="{FF2B5EF4-FFF2-40B4-BE49-F238E27FC236}">
                <a16:creationId xmlns:a16="http://schemas.microsoft.com/office/drawing/2014/main" id="{D4EFC924-EF49-7D4D-9E6F-C59FD9680409}"/>
              </a:ext>
            </a:extLst>
          </p:cNvPr>
          <p:cNvSpPr>
            <a:spLocks noGrp="1"/>
          </p:cNvSpPr>
          <p:nvPr>
            <p:ph idx="1"/>
          </p:nvPr>
        </p:nvSpPr>
        <p:spPr/>
        <p:txBody>
          <a:bodyPr/>
          <a:lstStyle/>
          <a:p>
            <a:r>
              <a:rPr lang="en-CA" dirty="0"/>
              <a:t>Do not work offline</a:t>
            </a:r>
          </a:p>
          <a:p>
            <a:r>
              <a:rPr lang="en-CA" dirty="0"/>
              <a:t>Slower than mobile apps, and less advanced in terms of features</a:t>
            </a:r>
          </a:p>
          <a:p>
            <a:r>
              <a:rPr lang="en-CA" dirty="0"/>
              <a:t>May not be as discoverable as mobile apps as they are not listed in a specific database, such as the app store</a:t>
            </a:r>
          </a:p>
          <a:p>
            <a:r>
              <a:rPr lang="en-CA" dirty="0"/>
              <a:t>Quality and security is not always guaranteed — web apps don’t need to be approved by the app store</a:t>
            </a:r>
          </a:p>
        </p:txBody>
      </p:sp>
    </p:spTree>
    <p:extLst>
      <p:ext uri="{BB962C8B-B14F-4D97-AF65-F5344CB8AC3E}">
        <p14:creationId xmlns:p14="http://schemas.microsoft.com/office/powerpoint/2010/main" val="253336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0987-A4FF-E743-910E-1827B4A874DA}"/>
              </a:ext>
            </a:extLst>
          </p:cNvPr>
          <p:cNvSpPr>
            <a:spLocks noGrp="1"/>
          </p:cNvSpPr>
          <p:nvPr>
            <p:ph type="title"/>
          </p:nvPr>
        </p:nvSpPr>
        <p:spPr/>
        <p:txBody>
          <a:bodyPr/>
          <a:lstStyle/>
          <a:p>
            <a:r>
              <a:rPr lang="en-US" dirty="0"/>
              <a:t>React Native</a:t>
            </a:r>
          </a:p>
        </p:txBody>
      </p:sp>
      <p:sp>
        <p:nvSpPr>
          <p:cNvPr id="3" name="Content Placeholder 2">
            <a:extLst>
              <a:ext uri="{FF2B5EF4-FFF2-40B4-BE49-F238E27FC236}">
                <a16:creationId xmlns:a16="http://schemas.microsoft.com/office/drawing/2014/main" id="{BC7B4A7D-2401-EB4E-87E8-8FAEC43C6937}"/>
              </a:ext>
            </a:extLst>
          </p:cNvPr>
          <p:cNvSpPr>
            <a:spLocks noGrp="1"/>
          </p:cNvSpPr>
          <p:nvPr>
            <p:ph idx="1"/>
          </p:nvPr>
        </p:nvSpPr>
        <p:spPr/>
        <p:txBody>
          <a:bodyPr/>
          <a:lstStyle/>
          <a:p>
            <a:r>
              <a:rPr lang="en-CA" dirty="0"/>
              <a:t>React Native is a framework for building native applications using JavaScript. </a:t>
            </a:r>
          </a:p>
          <a:p>
            <a:r>
              <a:rPr lang="en-CA" dirty="0"/>
              <a:t>React Native compiles to native app components, which makes it possible for you to build native mobile applications. </a:t>
            </a:r>
          </a:p>
          <a:p>
            <a:r>
              <a:rPr lang="en-CA" dirty="0"/>
              <a:t>In React JS, React is the base abstraction of React DOM for the web platform, while with React Native, React is still the base abstraction but of React Native. So the syntax and workflow remain similar, but the components are different.</a:t>
            </a:r>
          </a:p>
          <a:p>
            <a:r>
              <a:rPr lang="en-CA" dirty="0"/>
              <a:t>Write once, build/deliver for many</a:t>
            </a:r>
            <a:endParaRPr lang="en-US" dirty="0"/>
          </a:p>
        </p:txBody>
      </p:sp>
    </p:spTree>
    <p:extLst>
      <p:ext uri="{BB962C8B-B14F-4D97-AF65-F5344CB8AC3E}">
        <p14:creationId xmlns:p14="http://schemas.microsoft.com/office/powerpoint/2010/main" val="2705668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8192</TotalTime>
  <Words>836</Words>
  <Application>Microsoft Macintosh PowerPoint</Application>
  <PresentationFormat>Widescreen</PresentationFormat>
  <Paragraphs>65</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COMP3097 Web vs Native and  Intro to Ionic Framework</vt:lpstr>
      <vt:lpstr>Web vs Native vs React-native</vt:lpstr>
      <vt:lpstr>Native apps</vt:lpstr>
      <vt:lpstr>Native apps - Pros</vt:lpstr>
      <vt:lpstr>Native apps - Cons</vt:lpstr>
      <vt:lpstr>Web apps</vt:lpstr>
      <vt:lpstr>Web apps - Pros</vt:lpstr>
      <vt:lpstr>Web apps - Cons</vt:lpstr>
      <vt:lpstr>React Native</vt:lpstr>
      <vt:lpstr>React Native Advantages </vt:lpstr>
      <vt:lpstr>React Native Advantages </vt:lpstr>
      <vt:lpstr>React Native Advantages </vt:lpstr>
      <vt:lpstr>Tools and coding</vt:lpstr>
      <vt:lpstr>Installation of the tools</vt:lpstr>
      <vt:lpstr>First app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MAPD712</dc:title>
  <dc:creator>Przemyslaw Pawluk</dc:creator>
  <cp:lastModifiedBy>Przemyslaw Pawluk</cp:lastModifiedBy>
  <cp:revision>16</cp:revision>
  <dcterms:created xsi:type="dcterms:W3CDTF">2020-07-02T13:37:32Z</dcterms:created>
  <dcterms:modified xsi:type="dcterms:W3CDTF">2021-03-09T01:55:10Z</dcterms:modified>
</cp:coreProperties>
</file>