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317" r:id="rId3"/>
    <p:sldId id="315" r:id="rId4"/>
    <p:sldId id="313" r:id="rId5"/>
    <p:sldId id="316" r:id="rId6"/>
    <p:sldId id="314" r:id="rId7"/>
    <p:sldId id="266" r:id="rId8"/>
    <p:sldId id="321" r:id="rId9"/>
    <p:sldId id="322" r:id="rId10"/>
    <p:sldId id="320" r:id="rId11"/>
    <p:sldId id="267" r:id="rId12"/>
    <p:sldId id="318" r:id="rId13"/>
    <p:sldId id="268" r:id="rId14"/>
    <p:sldId id="319" r:id="rId15"/>
    <p:sldId id="325" r:id="rId16"/>
    <p:sldId id="326" r:id="rId17"/>
    <p:sldId id="328" r:id="rId18"/>
    <p:sldId id="329" r:id="rId19"/>
    <p:sldId id="330" r:id="rId20"/>
    <p:sldId id="331" r:id="rId21"/>
    <p:sldId id="334" r:id="rId22"/>
    <p:sldId id="332" r:id="rId23"/>
    <p:sldId id="333" r:id="rId24"/>
    <p:sldId id="335" r:id="rId25"/>
    <p:sldId id="336" r:id="rId26"/>
    <p:sldId id="327" r:id="rId27"/>
    <p:sldId id="338" r:id="rId28"/>
    <p:sldId id="339" r:id="rId29"/>
    <p:sldId id="337" r:id="rId30"/>
    <p:sldId id="340" r:id="rId31"/>
    <p:sldId id="343" r:id="rId32"/>
    <p:sldId id="344" r:id="rId33"/>
    <p:sldId id="345" r:id="rId34"/>
    <p:sldId id="346" r:id="rId35"/>
    <p:sldId id="347" r:id="rId36"/>
    <p:sldId id="348" r:id="rId37"/>
    <p:sldId id="361" r:id="rId38"/>
    <p:sldId id="362" r:id="rId39"/>
    <p:sldId id="363" r:id="rId40"/>
    <p:sldId id="364" r:id="rId41"/>
    <p:sldId id="365" r:id="rId42"/>
    <p:sldId id="341" r:id="rId43"/>
    <p:sldId id="349" r:id="rId44"/>
    <p:sldId id="358" r:id="rId45"/>
    <p:sldId id="359" r:id="rId46"/>
    <p:sldId id="360" r:id="rId47"/>
    <p:sldId id="350" r:id="rId48"/>
    <p:sldId id="351" r:id="rId49"/>
    <p:sldId id="352" r:id="rId50"/>
    <p:sldId id="353" r:id="rId51"/>
    <p:sldId id="354" r:id="rId52"/>
    <p:sldId id="355" r:id="rId53"/>
    <p:sldId id="356" r:id="rId54"/>
    <p:sldId id="357" r:id="rId55"/>
    <p:sldId id="366" r:id="rId56"/>
    <p:sldId id="282" r:id="rId57"/>
  </p:sldIdLst>
  <p:sldSz cx="12192000"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0" autoAdjust="0"/>
    <p:restoredTop sz="53401"/>
  </p:normalViewPr>
  <p:slideViewPr>
    <p:cSldViewPr snapToGrid="0">
      <p:cViewPr varScale="1">
        <p:scale>
          <a:sx n="65" d="100"/>
          <a:sy n="65" d="100"/>
        </p:scale>
        <p:origin x="2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1DB60-F6F4-41AD-975B-425E2D20298D}" type="datetimeFigureOut">
              <a:rPr lang="en-CA" smtClean="0"/>
              <a:t>2021-03-16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4AE0B-440B-4C6F-A061-75CDACE96C62}" type="slidenum">
              <a:rPr lang="en-CA" smtClean="0"/>
              <a:t>‹#›</a:t>
            </a:fld>
            <a:endParaRPr lang="en-CA"/>
          </a:p>
        </p:txBody>
      </p:sp>
    </p:spTree>
    <p:extLst>
      <p:ext uri="{BB962C8B-B14F-4D97-AF65-F5344CB8AC3E}">
        <p14:creationId xmlns:p14="http://schemas.microsoft.com/office/powerpoint/2010/main" val="34693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find something similar </a:t>
            </a:r>
          </a:p>
        </p:txBody>
      </p:sp>
      <p:sp>
        <p:nvSpPr>
          <p:cNvPr id="4" name="Slide Number Placeholder 3"/>
          <p:cNvSpPr>
            <a:spLocks noGrp="1"/>
          </p:cNvSpPr>
          <p:nvPr>
            <p:ph type="sldNum" sz="quarter" idx="5"/>
          </p:nvPr>
        </p:nvSpPr>
        <p:spPr/>
        <p:txBody>
          <a:bodyPr/>
          <a:lstStyle/>
          <a:p>
            <a:fld id="{3C4F174D-885E-E54B-BE29-537AAAAF77C6}" type="slidenum">
              <a:rPr lang="en-US" smtClean="0"/>
              <a:t>5</a:t>
            </a:fld>
            <a:endParaRPr lang="en-US"/>
          </a:p>
        </p:txBody>
      </p:sp>
    </p:spTree>
    <p:extLst>
      <p:ext uri="{BB962C8B-B14F-4D97-AF65-F5344CB8AC3E}">
        <p14:creationId xmlns:p14="http://schemas.microsoft.com/office/powerpoint/2010/main" val="361383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each media type, we have associated properties based on which we can build the condition. This table shows just a subset and a complete list can be accessed on the w3school.com website</a:t>
            </a:r>
          </a:p>
        </p:txBody>
      </p:sp>
      <p:sp>
        <p:nvSpPr>
          <p:cNvPr id="4" name="Slide Number Placeholder 3"/>
          <p:cNvSpPr>
            <a:spLocks noGrp="1"/>
          </p:cNvSpPr>
          <p:nvPr>
            <p:ph type="sldNum" sz="quarter" idx="5"/>
          </p:nvPr>
        </p:nvSpPr>
        <p:spPr/>
        <p:txBody>
          <a:bodyPr/>
          <a:lstStyle/>
          <a:p>
            <a:fld id="{CF94AE0B-440B-4C6F-A061-75CDACE96C62}" type="slidenum">
              <a:rPr lang="en-CA" smtClean="0"/>
              <a:t>23</a:t>
            </a:fld>
            <a:endParaRPr lang="en-CA"/>
          </a:p>
        </p:txBody>
      </p:sp>
    </p:spTree>
    <p:extLst>
      <p:ext uri="{BB962C8B-B14F-4D97-AF65-F5344CB8AC3E}">
        <p14:creationId xmlns:p14="http://schemas.microsoft.com/office/powerpoint/2010/main" val="3723393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issue that we have to deal with working with cross-platform development, is the fact that different vendors have own definitions of logical pixels – the way how physical pixels of the </a:t>
            </a:r>
            <a:r>
              <a:rPr lang="en-US" dirty="0" err="1"/>
              <a:t>sceeen</a:t>
            </a:r>
            <a:r>
              <a:rPr lang="en-US" dirty="0"/>
              <a:t> are presented to the software. </a:t>
            </a:r>
          </a:p>
        </p:txBody>
      </p:sp>
      <p:sp>
        <p:nvSpPr>
          <p:cNvPr id="4" name="Slide Number Placeholder 3"/>
          <p:cNvSpPr>
            <a:spLocks noGrp="1"/>
          </p:cNvSpPr>
          <p:nvPr>
            <p:ph type="sldNum" sz="quarter" idx="5"/>
          </p:nvPr>
        </p:nvSpPr>
        <p:spPr/>
        <p:txBody>
          <a:bodyPr/>
          <a:lstStyle/>
          <a:p>
            <a:fld id="{CF94AE0B-440B-4C6F-A061-75CDACE96C62}" type="slidenum">
              <a:rPr lang="en-CA" smtClean="0"/>
              <a:t>26</a:t>
            </a:fld>
            <a:endParaRPr lang="en-CA"/>
          </a:p>
        </p:txBody>
      </p:sp>
    </p:spTree>
    <p:extLst>
      <p:ext uri="{BB962C8B-B14F-4D97-AF65-F5344CB8AC3E}">
        <p14:creationId xmlns:p14="http://schemas.microsoft.com/office/powerpoint/2010/main" val="1213306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three things in order to adjust to the changing resolution:</a:t>
            </a:r>
          </a:p>
          <a:p>
            <a:endParaRPr lang="en-US" dirty="0"/>
          </a:p>
          <a:p>
            <a:r>
              <a:rPr lang="en-US" dirty="0"/>
              <a:t>You can scale the content – modify the size of the font, images </a:t>
            </a:r>
            <a:r>
              <a:rPr lang="en-US" dirty="0" err="1"/>
              <a:t>etc</a:t>
            </a:r>
            <a:r>
              <a:rPr lang="en-US" dirty="0"/>
              <a:t> up or down, depending on the needs</a:t>
            </a:r>
          </a:p>
          <a:p>
            <a:r>
              <a:rPr lang="en-US" dirty="0"/>
              <a:t>You can change the layout – reorder elements and change their position or even hide some items</a:t>
            </a:r>
          </a:p>
          <a:p>
            <a:r>
              <a:rPr lang="en-US" dirty="0"/>
              <a:t>You can also split the content and distribute it between multiple pages as a result. Think about your email client and its behavior when you rotate your phone between portrait and landscape positions, and how it switches from two columns (landscape) to two-screens combo (portrait)</a:t>
            </a:r>
          </a:p>
        </p:txBody>
      </p:sp>
      <p:sp>
        <p:nvSpPr>
          <p:cNvPr id="4" name="Slide Number Placeholder 3"/>
          <p:cNvSpPr>
            <a:spLocks noGrp="1"/>
          </p:cNvSpPr>
          <p:nvPr>
            <p:ph type="sldNum" sz="quarter" idx="5"/>
          </p:nvPr>
        </p:nvSpPr>
        <p:spPr/>
        <p:txBody>
          <a:bodyPr/>
          <a:lstStyle/>
          <a:p>
            <a:fld id="{CF94AE0B-440B-4C6F-A061-75CDACE96C62}" type="slidenum">
              <a:rPr lang="en-CA" smtClean="0"/>
              <a:t>27</a:t>
            </a:fld>
            <a:endParaRPr lang="en-CA"/>
          </a:p>
        </p:txBody>
      </p:sp>
    </p:spTree>
    <p:extLst>
      <p:ext uri="{BB962C8B-B14F-4D97-AF65-F5344CB8AC3E}">
        <p14:creationId xmlns:p14="http://schemas.microsoft.com/office/powerpoint/2010/main" val="375668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two languages that are used in the development. Most of you knows JavaScript (JS) and after previous semester, you are also familiar with TypeScript (TS). We will only refresh this knowledge here. </a:t>
            </a:r>
          </a:p>
        </p:txBody>
      </p:sp>
      <p:sp>
        <p:nvSpPr>
          <p:cNvPr id="4" name="Slide Number Placeholder 3"/>
          <p:cNvSpPr>
            <a:spLocks noGrp="1"/>
          </p:cNvSpPr>
          <p:nvPr>
            <p:ph type="sldNum" sz="quarter" idx="5"/>
          </p:nvPr>
        </p:nvSpPr>
        <p:spPr/>
        <p:txBody>
          <a:bodyPr/>
          <a:lstStyle/>
          <a:p>
            <a:fld id="{CF94AE0B-440B-4C6F-A061-75CDACE96C62}" type="slidenum">
              <a:rPr lang="en-CA" smtClean="0"/>
              <a:t>30</a:t>
            </a:fld>
            <a:endParaRPr lang="en-CA"/>
          </a:p>
        </p:txBody>
      </p:sp>
    </p:spTree>
    <p:extLst>
      <p:ext uri="{BB962C8B-B14F-4D97-AF65-F5344CB8AC3E}">
        <p14:creationId xmlns:p14="http://schemas.microsoft.com/office/powerpoint/2010/main" val="76464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you see the examples of selectors with the explanation.</a:t>
            </a:r>
          </a:p>
        </p:txBody>
      </p:sp>
      <p:sp>
        <p:nvSpPr>
          <p:cNvPr id="4" name="Slide Number Placeholder 3"/>
          <p:cNvSpPr>
            <a:spLocks noGrp="1"/>
          </p:cNvSpPr>
          <p:nvPr>
            <p:ph type="sldNum" sz="quarter" idx="5"/>
          </p:nvPr>
        </p:nvSpPr>
        <p:spPr/>
        <p:txBody>
          <a:bodyPr/>
          <a:lstStyle/>
          <a:p>
            <a:fld id="{CF94AE0B-440B-4C6F-A061-75CDACE96C62}" type="slidenum">
              <a:rPr lang="en-CA" smtClean="0"/>
              <a:t>41</a:t>
            </a:fld>
            <a:endParaRPr lang="en-CA"/>
          </a:p>
        </p:txBody>
      </p:sp>
    </p:spTree>
    <p:extLst>
      <p:ext uri="{BB962C8B-B14F-4D97-AF65-F5344CB8AC3E}">
        <p14:creationId xmlns:p14="http://schemas.microsoft.com/office/powerpoint/2010/main" val="300985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53</a:t>
            </a:fld>
            <a:endParaRPr lang="en-CA"/>
          </a:p>
        </p:txBody>
      </p:sp>
    </p:spTree>
    <p:extLst>
      <p:ext uri="{BB962C8B-B14F-4D97-AF65-F5344CB8AC3E}">
        <p14:creationId xmlns:p14="http://schemas.microsoft.com/office/powerpoint/2010/main" val="1532521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permissions from authors to embed the video in our materials as long as we provide credits</a:t>
            </a:r>
          </a:p>
        </p:txBody>
      </p:sp>
      <p:sp>
        <p:nvSpPr>
          <p:cNvPr id="4" name="Slide Number Placeholder 3"/>
          <p:cNvSpPr>
            <a:spLocks noGrp="1"/>
          </p:cNvSpPr>
          <p:nvPr>
            <p:ph type="sldNum" sz="quarter" idx="5"/>
          </p:nvPr>
        </p:nvSpPr>
        <p:spPr/>
        <p:txBody>
          <a:bodyPr/>
          <a:lstStyle/>
          <a:p>
            <a:fld id="{CF94AE0B-440B-4C6F-A061-75CDACE96C62}" type="slidenum">
              <a:rPr lang="en-CA" smtClean="0"/>
              <a:t>55</a:t>
            </a:fld>
            <a:endParaRPr lang="en-CA"/>
          </a:p>
        </p:txBody>
      </p:sp>
    </p:spTree>
    <p:extLst>
      <p:ext uri="{BB962C8B-B14F-4D97-AF65-F5344CB8AC3E}">
        <p14:creationId xmlns:p14="http://schemas.microsoft.com/office/powerpoint/2010/main" val="140363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applications can be built in various technologies and using all kinds of tools. Our cross-platform hybrid apps can also work in client-server architecture.</a:t>
            </a:r>
          </a:p>
        </p:txBody>
      </p:sp>
      <p:sp>
        <p:nvSpPr>
          <p:cNvPr id="4" name="Slide Number Placeholder 3"/>
          <p:cNvSpPr>
            <a:spLocks noGrp="1"/>
          </p:cNvSpPr>
          <p:nvPr>
            <p:ph type="sldNum" sz="quarter" idx="5"/>
          </p:nvPr>
        </p:nvSpPr>
        <p:spPr/>
        <p:txBody>
          <a:bodyPr/>
          <a:lstStyle/>
          <a:p>
            <a:fld id="{3C4F174D-885E-E54B-BE29-537AAAAF77C6}" type="slidenum">
              <a:rPr lang="en-US" smtClean="0"/>
              <a:t>8</a:t>
            </a:fld>
            <a:endParaRPr lang="en-US"/>
          </a:p>
        </p:txBody>
      </p:sp>
    </p:spTree>
    <p:extLst>
      <p:ext uri="{BB962C8B-B14F-4D97-AF65-F5344CB8AC3E}">
        <p14:creationId xmlns:p14="http://schemas.microsoft.com/office/powerpoint/2010/main" val="37435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Ionic and Cordova can be installed using several tools. We will use one that you use in other courses: </a:t>
            </a:r>
            <a:r>
              <a:rPr lang="en-US" b="1" dirty="0" err="1"/>
              <a:t>node.js</a:t>
            </a:r>
            <a:r>
              <a:rPr lang="en-US" dirty="0"/>
              <a:t> and the console command </a:t>
            </a:r>
            <a:r>
              <a:rPr lang="en-US" b="1" dirty="0" err="1"/>
              <a:t>npm</a:t>
            </a:r>
            <a:endParaRPr lang="en-US" b="1" dirty="0"/>
          </a:p>
        </p:txBody>
      </p:sp>
      <p:sp>
        <p:nvSpPr>
          <p:cNvPr id="4" name="Slide Number Placeholder 3"/>
          <p:cNvSpPr>
            <a:spLocks noGrp="1"/>
          </p:cNvSpPr>
          <p:nvPr>
            <p:ph type="sldNum" sz="quarter" idx="5"/>
          </p:nvPr>
        </p:nvSpPr>
        <p:spPr/>
        <p:txBody>
          <a:bodyPr/>
          <a:lstStyle/>
          <a:p>
            <a:fld id="{3C4F174D-885E-E54B-BE29-537AAAAF77C6}" type="slidenum">
              <a:rPr lang="en-US" smtClean="0"/>
              <a:t>12</a:t>
            </a:fld>
            <a:endParaRPr lang="en-US"/>
          </a:p>
        </p:txBody>
      </p:sp>
    </p:spTree>
    <p:extLst>
      <p:ext uri="{BB962C8B-B14F-4D97-AF65-F5344CB8AC3E}">
        <p14:creationId xmlns:p14="http://schemas.microsoft.com/office/powerpoint/2010/main" val="379053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Ionic provides you with several templates to start with. Blank application is exactly what the name suggests: project structure without any activities/classes </a:t>
            </a:r>
            <a:r>
              <a:rPr lang="en-US" dirty="0" err="1"/>
              <a:t>instde</a:t>
            </a:r>
            <a:r>
              <a:rPr lang="en-US" dirty="0"/>
              <a:t>; Tabs and </a:t>
            </a:r>
            <a:r>
              <a:rPr lang="en-US" dirty="0" err="1"/>
              <a:t>sidemenu</a:t>
            </a:r>
            <a:r>
              <a:rPr lang="en-US" dirty="0"/>
              <a:t> provide you with predefined navigation structure. In the creation process, you will be asked about the base framework (Angular or React)</a:t>
            </a:r>
          </a:p>
        </p:txBody>
      </p:sp>
      <p:sp>
        <p:nvSpPr>
          <p:cNvPr id="4" name="Slide Number Placeholder 3"/>
          <p:cNvSpPr>
            <a:spLocks noGrp="1"/>
          </p:cNvSpPr>
          <p:nvPr>
            <p:ph type="sldNum" sz="quarter" idx="5"/>
          </p:nvPr>
        </p:nvSpPr>
        <p:spPr/>
        <p:txBody>
          <a:bodyPr/>
          <a:lstStyle/>
          <a:p>
            <a:fld id="{3C4F174D-885E-E54B-BE29-537AAAAF77C6}" type="slidenum">
              <a:rPr lang="en-US" smtClean="0"/>
              <a:t>14</a:t>
            </a:fld>
            <a:endParaRPr lang="en-US"/>
          </a:p>
        </p:txBody>
      </p:sp>
    </p:spTree>
    <p:extLst>
      <p:ext uri="{BB962C8B-B14F-4D97-AF65-F5344CB8AC3E}">
        <p14:creationId xmlns:p14="http://schemas.microsoft.com/office/powerpoint/2010/main" val="326150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cross-platform development applications developers and designers have to deal with various screen sizes and resolutions. With Angular/Cordova/Ionic we have to use the CSS features to handle those differences. </a:t>
            </a:r>
          </a:p>
          <a:p>
            <a:r>
              <a:rPr lang="en-US" dirty="0"/>
              <a:t>Designing responsive UI, we have to remember that adjustment to different size/resolution may require not only modification of the content size, but sometimes also hiding some content or replacing it with alternative version. For example, we use different resolution of images for different screen sizes. Similarly, we can use different versions of video files as well as different layouts of the content. </a:t>
            </a:r>
          </a:p>
        </p:txBody>
      </p:sp>
      <p:sp>
        <p:nvSpPr>
          <p:cNvPr id="4" name="Slide Number Placeholder 3"/>
          <p:cNvSpPr>
            <a:spLocks noGrp="1"/>
          </p:cNvSpPr>
          <p:nvPr>
            <p:ph type="sldNum" sz="quarter" idx="5"/>
          </p:nvPr>
        </p:nvSpPr>
        <p:spPr/>
        <p:txBody>
          <a:bodyPr/>
          <a:lstStyle/>
          <a:p>
            <a:fld id="{CF94AE0B-440B-4C6F-A061-75CDACE96C62}" type="slidenum">
              <a:rPr lang="en-CA" smtClean="0"/>
              <a:t>17</a:t>
            </a:fld>
            <a:endParaRPr lang="en-CA"/>
          </a:p>
        </p:txBody>
      </p:sp>
    </p:spTree>
    <p:extLst>
      <p:ext uri="{BB962C8B-B14F-4D97-AF65-F5344CB8AC3E}">
        <p14:creationId xmlns:p14="http://schemas.microsoft.com/office/powerpoint/2010/main" val="255184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http://caniuse.com/#feat=css-mediaqueries</a:t>
            </a:r>
          </a:p>
        </p:txBody>
      </p:sp>
      <p:sp>
        <p:nvSpPr>
          <p:cNvPr id="4" name="Slide Number Placeholder 3"/>
          <p:cNvSpPr>
            <a:spLocks noGrp="1"/>
          </p:cNvSpPr>
          <p:nvPr>
            <p:ph type="sldNum" sz="quarter" idx="10"/>
          </p:nvPr>
        </p:nvSpPr>
        <p:spPr/>
        <p:txBody>
          <a:bodyPr/>
          <a:lstStyle/>
          <a:p>
            <a:fld id="{59EFCD8D-375D-4605-8E82-D0971EB5C382}" type="slidenum">
              <a:rPr lang="en-CA" smtClean="0"/>
              <a:t>18</a:t>
            </a:fld>
            <a:endParaRPr lang="en-CA"/>
          </a:p>
        </p:txBody>
      </p:sp>
    </p:spTree>
    <p:extLst>
      <p:ext uri="{BB962C8B-B14F-4D97-AF65-F5344CB8AC3E}">
        <p14:creationId xmlns:p14="http://schemas.microsoft.com/office/powerpoint/2010/main" val="321346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following code sample will show you how the media query is triggered when the width of the screen changes. </a:t>
            </a:r>
          </a:p>
          <a:p>
            <a:endParaRPr lang="en-CA" dirty="0"/>
          </a:p>
          <a:p>
            <a:r>
              <a:rPr lang="en-CA" dirty="0"/>
              <a:t>&lt;!DOCTYPE html&gt;</a:t>
            </a:r>
          </a:p>
          <a:p>
            <a:r>
              <a:rPr lang="en-CA" dirty="0"/>
              <a:t>&lt;html&gt;</a:t>
            </a:r>
          </a:p>
          <a:p>
            <a:r>
              <a:rPr lang="en-CA" dirty="0"/>
              <a:t>&lt;head&gt;</a:t>
            </a:r>
          </a:p>
          <a:p>
            <a:r>
              <a:rPr lang="en-CA" dirty="0"/>
              <a:t>&lt;meta name="viewport" content="width=device-width, initial-scale=1.0"/&gt;</a:t>
            </a:r>
          </a:p>
          <a:p>
            <a:r>
              <a:rPr lang="en-CA" dirty="0"/>
              <a:t>&lt;style&gt;</a:t>
            </a:r>
          </a:p>
          <a:p>
            <a:r>
              <a:rPr lang="en-CA" dirty="0"/>
              <a:t>body {</a:t>
            </a:r>
          </a:p>
          <a:p>
            <a:r>
              <a:rPr lang="en-CA" dirty="0"/>
              <a:t>    </a:t>
            </a:r>
            <a:r>
              <a:rPr lang="en-CA" dirty="0" err="1"/>
              <a:t>background-color:lightgreen</a:t>
            </a:r>
            <a:r>
              <a:rPr lang="en-CA" dirty="0"/>
              <a:t>;</a:t>
            </a:r>
          </a:p>
          <a:p>
            <a:r>
              <a:rPr lang="en-CA" dirty="0"/>
              <a:t>}</a:t>
            </a:r>
          </a:p>
          <a:p>
            <a:endParaRPr lang="en-CA" dirty="0"/>
          </a:p>
          <a:p>
            <a:r>
              <a:rPr lang="en-CA" dirty="0"/>
              <a:t>@media only screen and (max-width: 500px) {</a:t>
            </a:r>
          </a:p>
          <a:p>
            <a:r>
              <a:rPr lang="en-CA" dirty="0"/>
              <a:t>    body {</a:t>
            </a:r>
          </a:p>
          <a:p>
            <a:r>
              <a:rPr lang="en-CA" dirty="0"/>
              <a:t>        </a:t>
            </a:r>
            <a:r>
              <a:rPr lang="en-CA" dirty="0" err="1"/>
              <a:t>background-color:lightblue</a:t>
            </a:r>
            <a:r>
              <a:rPr lang="en-CA" dirty="0"/>
              <a:t>;</a:t>
            </a:r>
          </a:p>
          <a:p>
            <a:r>
              <a:rPr lang="en-CA" dirty="0"/>
              <a:t>    }</a:t>
            </a:r>
          </a:p>
          <a:p>
            <a:r>
              <a:rPr lang="en-CA" dirty="0"/>
              <a:t>}</a:t>
            </a:r>
          </a:p>
          <a:p>
            <a:r>
              <a:rPr lang="en-CA" dirty="0"/>
              <a:t>&lt;/style&gt;</a:t>
            </a:r>
          </a:p>
          <a:p>
            <a:r>
              <a:rPr lang="en-CA" dirty="0"/>
              <a:t>&lt;/head&gt;</a:t>
            </a:r>
          </a:p>
          <a:p>
            <a:r>
              <a:rPr lang="en-CA" dirty="0"/>
              <a:t>&lt;body&gt;</a:t>
            </a:r>
          </a:p>
          <a:p>
            <a:r>
              <a:rPr lang="en-CA" dirty="0"/>
              <a:t>&lt;p&gt;Resize the browser window. When the width of this document is less than 500 pixels, the background-color is "</a:t>
            </a:r>
            <a:r>
              <a:rPr lang="en-CA" dirty="0" err="1"/>
              <a:t>lightblue</a:t>
            </a:r>
            <a:r>
              <a:rPr lang="en-CA" dirty="0"/>
              <a:t>", otherwise it is "</a:t>
            </a:r>
            <a:r>
              <a:rPr lang="en-CA" dirty="0" err="1"/>
              <a:t>lightgreen</a:t>
            </a:r>
            <a:r>
              <a:rPr lang="en-CA" dirty="0"/>
              <a:t>".&lt;/p&gt;</a:t>
            </a:r>
          </a:p>
          <a:p>
            <a:r>
              <a:rPr lang="en-CA" dirty="0"/>
              <a:t>&lt;/body&gt;</a:t>
            </a:r>
          </a:p>
          <a:p>
            <a:r>
              <a:rPr lang="en-CA" dirty="0"/>
              <a:t>&lt;/html&gt;</a:t>
            </a:r>
          </a:p>
        </p:txBody>
      </p:sp>
      <p:sp>
        <p:nvSpPr>
          <p:cNvPr id="4" name="Slide Number Placeholder 3"/>
          <p:cNvSpPr>
            <a:spLocks noGrp="1"/>
          </p:cNvSpPr>
          <p:nvPr>
            <p:ph type="sldNum" sz="quarter" idx="10"/>
          </p:nvPr>
        </p:nvSpPr>
        <p:spPr/>
        <p:txBody>
          <a:bodyPr/>
          <a:lstStyle/>
          <a:p>
            <a:fld id="{59EFCD8D-375D-4605-8E82-D0971EB5C382}" type="slidenum">
              <a:rPr lang="en-CA" smtClean="0"/>
              <a:t>19</a:t>
            </a:fld>
            <a:endParaRPr lang="en-CA"/>
          </a:p>
        </p:txBody>
      </p:sp>
    </p:spTree>
    <p:extLst>
      <p:ext uri="{BB962C8B-B14F-4D97-AF65-F5344CB8AC3E}">
        <p14:creationId xmlns:p14="http://schemas.microsoft.com/office/powerpoint/2010/main" val="382138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syntax of the media query requires us to specify media type and the media feature – these two elements act as a filter or trigger definition. For example </a:t>
            </a:r>
            <a:r>
              <a:rPr lang="en-CA" b="1" dirty="0"/>
              <a:t>@media only screen and (max-width: 500px</a:t>
            </a:r>
            <a:r>
              <a:rPr lang="en-CA" dirty="0"/>
              <a:t>)  will be triggered only for screens with the with of 500pixels or less. </a:t>
            </a:r>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20</a:t>
            </a:fld>
            <a:endParaRPr lang="en-CA"/>
          </a:p>
        </p:txBody>
      </p:sp>
    </p:spTree>
    <p:extLst>
      <p:ext uri="{BB962C8B-B14F-4D97-AF65-F5344CB8AC3E}">
        <p14:creationId xmlns:p14="http://schemas.microsoft.com/office/powerpoint/2010/main" val="199520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shows possible options of media types. Notice, how standard changed limiting the list to only 4 options. </a:t>
            </a:r>
          </a:p>
        </p:txBody>
      </p:sp>
      <p:sp>
        <p:nvSpPr>
          <p:cNvPr id="4" name="Slide Number Placeholder 3"/>
          <p:cNvSpPr>
            <a:spLocks noGrp="1"/>
          </p:cNvSpPr>
          <p:nvPr>
            <p:ph type="sldNum" sz="quarter" idx="5"/>
          </p:nvPr>
        </p:nvSpPr>
        <p:spPr/>
        <p:txBody>
          <a:bodyPr/>
          <a:lstStyle/>
          <a:p>
            <a:fld id="{CF94AE0B-440B-4C6F-A061-75CDACE96C62}" type="slidenum">
              <a:rPr lang="en-CA" smtClean="0"/>
              <a:t>22</a:t>
            </a:fld>
            <a:endParaRPr lang="en-CA"/>
          </a:p>
        </p:txBody>
      </p:sp>
    </p:spTree>
    <p:extLst>
      <p:ext uri="{BB962C8B-B14F-4D97-AF65-F5344CB8AC3E}">
        <p14:creationId xmlns:p14="http://schemas.microsoft.com/office/powerpoint/2010/main" val="249651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494A-07D0-0047-96CF-5CA862824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BF2C6-534C-5A44-8E3E-FA9D913FC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66A71-C4C6-2247-89D4-BF52BF1CDA9F}"/>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F2B4A0F5-433A-5D43-BAF6-E83C9784ED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2C872D-FBE6-9340-B4E4-2967052C7A52}"/>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64490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3577-53DA-894E-B07A-1758B2F2C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8A56D0-DB11-3A4A-B163-678BEC58A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033E-021E-9847-A6A8-4C7F8C067D45}"/>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5243E2D1-866E-F247-949E-8FD7C63F55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32A2DC-C817-6241-B137-9BFD0A5FAB9E}"/>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02863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2B5E8-F688-8045-B8CF-105278342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1F67D5-F607-094E-9473-ED2C113906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43596-C512-4246-BA46-C45F79FBC33A}"/>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85FCFBE4-379C-7544-AAE2-4672B4E386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FBA976A-BA49-A348-82F9-6E1F319CA5C8}"/>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06571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C45A-B384-3E44-9D0C-ED3988552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D7B4-890E-384A-8D38-17EB5FF45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985C5-DF83-184C-928B-611071A9C2D3}"/>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8857AF9A-AF81-914E-8B41-ABD2486258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7CFB30-7515-2D46-A82D-8D1EC738A4FB}"/>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54922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2822-A229-B748-AF04-9D8EF9173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373DD-AA86-7142-AFBE-3ADD6E40A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F1D674-5604-3F49-9BC3-5C691514E28A}"/>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1BCAEA2F-75C7-E44E-AD7C-31284EE82C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D62399-89B4-344D-BB4F-C1DD90F1550B}"/>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58672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DD37-16C4-EA43-B85A-C5FA0EF7B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A40E9-9F35-9D49-B23D-E362BE68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A5AA7-1EA7-C742-9FAF-5391A1057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DE0FA-596F-184A-869A-8A51A5D556A7}"/>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6" name="Footer Placeholder 5">
            <a:extLst>
              <a:ext uri="{FF2B5EF4-FFF2-40B4-BE49-F238E27FC236}">
                <a16:creationId xmlns:a16="http://schemas.microsoft.com/office/drawing/2014/main" id="{4C04184B-4302-444E-AD95-D93AA2C67B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FBB7-F264-7C4A-9908-32D11888CABD}"/>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61435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7A91-4B9F-8640-8EF3-1BAC75668B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25009-4740-1041-9488-C887E6E59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50B83-2DE0-B84A-A5A1-3C62B0944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BC7FB-17D8-4D47-B507-327D55352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F81FD-2688-2B46-AA88-FA2F5EB2D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E3B3F-380F-D24E-81E4-D5031B3A8220}"/>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8" name="Footer Placeholder 7">
            <a:extLst>
              <a:ext uri="{FF2B5EF4-FFF2-40B4-BE49-F238E27FC236}">
                <a16:creationId xmlns:a16="http://schemas.microsoft.com/office/drawing/2014/main" id="{52657F19-0852-7B4B-8A01-D32EF6A1322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53CB8C9-7916-494F-B5D8-DEC29250CE79}"/>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13749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F47F-4DD5-FA43-A9B8-AE9ECDDE7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8A8B4-3FE1-3640-81DC-F2D06E02E437}"/>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4" name="Footer Placeholder 3">
            <a:extLst>
              <a:ext uri="{FF2B5EF4-FFF2-40B4-BE49-F238E27FC236}">
                <a16:creationId xmlns:a16="http://schemas.microsoft.com/office/drawing/2014/main" id="{FECF8897-1DA0-9E43-A443-A870B1FCED0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0B7AF5-10C7-6845-B024-FE0F3367E1BC}"/>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99545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B6485-06C7-3246-A0C2-37E3CFAD292E}"/>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3" name="Footer Placeholder 2">
            <a:extLst>
              <a:ext uri="{FF2B5EF4-FFF2-40B4-BE49-F238E27FC236}">
                <a16:creationId xmlns:a16="http://schemas.microsoft.com/office/drawing/2014/main" id="{DB0E03FF-E19C-8044-9E11-D4556774FCC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A02AA40-83F1-404C-8007-5AF6BA5C933F}"/>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7853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F913-6879-2744-B555-715367DDF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A068E-668C-BC4F-B867-17468D8A2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C8690-1039-CD4A-BBA2-7D8442F3D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F76ED-2961-AC4E-AB79-AD0D991CD952}"/>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6" name="Footer Placeholder 5">
            <a:extLst>
              <a:ext uri="{FF2B5EF4-FFF2-40B4-BE49-F238E27FC236}">
                <a16:creationId xmlns:a16="http://schemas.microsoft.com/office/drawing/2014/main" id="{FECA323E-5512-7444-8476-E6A493FFBA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CBC11E-D195-5E4E-BCBF-AE52C18D98DD}"/>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53752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F7D6-BF1E-744F-A49E-2EB36C9C0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784919-9FD9-C24A-A77B-198267CAD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1C627-5E4F-5945-B438-17D754B43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91EB8-3C0D-5E47-8354-2F3B04DE95F8}"/>
              </a:ext>
            </a:extLst>
          </p:cNvPr>
          <p:cNvSpPr>
            <a:spLocks noGrp="1"/>
          </p:cNvSpPr>
          <p:nvPr>
            <p:ph type="dt" sz="half" idx="10"/>
          </p:nvPr>
        </p:nvSpPr>
        <p:spPr/>
        <p:txBody>
          <a:bodyPr/>
          <a:lstStyle/>
          <a:p>
            <a:fld id="{22330DCC-B597-4465-A21E-9B729218B96C}" type="datetimeFigureOut">
              <a:rPr lang="en-CA" smtClean="0"/>
              <a:t>2021-03-16</a:t>
            </a:fld>
            <a:endParaRPr lang="en-CA"/>
          </a:p>
        </p:txBody>
      </p:sp>
      <p:sp>
        <p:nvSpPr>
          <p:cNvPr id="6" name="Footer Placeholder 5">
            <a:extLst>
              <a:ext uri="{FF2B5EF4-FFF2-40B4-BE49-F238E27FC236}">
                <a16:creationId xmlns:a16="http://schemas.microsoft.com/office/drawing/2014/main" id="{6ED31DFE-3A6C-1F41-B12D-ADD0B4C9F8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899AEB-3408-304D-B17F-44178EF10CAC}"/>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28032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1BCD6-008D-614E-A84E-CFDE6E068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E080A8-19E0-E94F-95E9-DF8A65CD8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8877-BE6D-4948-8D07-006C6A3EE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0DCC-B597-4465-A21E-9B729218B96C}" type="datetimeFigureOut">
              <a:rPr lang="en-CA" smtClean="0"/>
              <a:t>2021-03-16</a:t>
            </a:fld>
            <a:endParaRPr lang="en-CA"/>
          </a:p>
        </p:txBody>
      </p:sp>
      <p:sp>
        <p:nvSpPr>
          <p:cNvPr id="5" name="Footer Placeholder 4">
            <a:extLst>
              <a:ext uri="{FF2B5EF4-FFF2-40B4-BE49-F238E27FC236}">
                <a16:creationId xmlns:a16="http://schemas.microsoft.com/office/drawing/2014/main" id="{A10653E9-2FBF-744C-9E10-B3F471FA5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E42BE78-7A92-984F-B9AF-FDE2571C8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1AA69-E0F1-4276-BC38-2C2A7AB3127E}" type="slidenum">
              <a:rPr lang="en-CA" smtClean="0"/>
              <a:t>‹#›</a:t>
            </a:fld>
            <a:endParaRPr lang="en-CA"/>
          </a:p>
        </p:txBody>
      </p:sp>
    </p:spTree>
    <p:extLst>
      <p:ext uri="{BB962C8B-B14F-4D97-AF65-F5344CB8AC3E}">
        <p14:creationId xmlns:p14="http://schemas.microsoft.com/office/powerpoint/2010/main" val="3409682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cssref/css3_pr_mediaquery.as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r>
              <a:rPr lang="en-CA" dirty="0"/>
              <a:t>Overview of JS, TS, jQuery </a:t>
            </a:r>
            <a:br>
              <a:rPr lang="en-CA" dirty="0"/>
            </a:br>
            <a:r>
              <a:rPr lang="en-CA" dirty="0"/>
              <a:t>and  responsive design </a:t>
            </a:r>
            <a:br>
              <a:rPr lang="en-CA" dirty="0"/>
            </a:br>
            <a:r>
              <a:rPr lang="en-CA" dirty="0"/>
              <a:t>for Hybrid Mobile Apps</a:t>
            </a:r>
          </a:p>
        </p:txBody>
      </p:sp>
      <p:sp>
        <p:nvSpPr>
          <p:cNvPr id="3" name="Subtitle 2"/>
          <p:cNvSpPr>
            <a:spLocks noGrp="1"/>
          </p:cNvSpPr>
          <p:nvPr>
            <p:ph type="subTitle" idx="1"/>
          </p:nvPr>
        </p:nvSpPr>
        <p:spPr/>
        <p:txBody>
          <a:bodyPr/>
          <a:lstStyle/>
          <a:p>
            <a:r>
              <a:rPr lang="en-CA" dirty="0"/>
              <a:t>COMP3097 Mobile App Development II</a:t>
            </a:r>
          </a:p>
          <a:p>
            <a:endParaRPr lang="en-CA" dirty="0"/>
          </a:p>
          <a:p>
            <a:r>
              <a:rPr lang="en-CA" dirty="0"/>
              <a:t>Week 9</a:t>
            </a:r>
          </a:p>
        </p:txBody>
      </p:sp>
    </p:spTree>
    <p:extLst>
      <p:ext uri="{BB962C8B-B14F-4D97-AF65-F5344CB8AC3E}">
        <p14:creationId xmlns:p14="http://schemas.microsoft.com/office/powerpoint/2010/main" val="29673373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Tools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87446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Tools that we will require</a:t>
            </a:r>
          </a:p>
        </p:txBody>
      </p:sp>
      <p:sp>
        <p:nvSpPr>
          <p:cNvPr id="3" name="Content Placeholder 2"/>
          <p:cNvSpPr>
            <a:spLocks noGrp="1"/>
          </p:cNvSpPr>
          <p:nvPr>
            <p:ph idx="1"/>
          </p:nvPr>
        </p:nvSpPr>
        <p:spPr/>
        <p:txBody>
          <a:bodyPr>
            <a:normAutofit lnSpcReduction="10000"/>
          </a:bodyPr>
          <a:lstStyle/>
          <a:p>
            <a:endParaRPr lang="en-CA" dirty="0"/>
          </a:p>
          <a:p>
            <a:r>
              <a:rPr lang="en-CA" dirty="0"/>
              <a:t>Node.js</a:t>
            </a:r>
          </a:p>
          <a:p>
            <a:r>
              <a:rPr lang="en-CA" dirty="0" err="1"/>
              <a:t>PhoneGap</a:t>
            </a:r>
            <a:r>
              <a:rPr lang="en-CA" dirty="0"/>
              <a:t>/Cordova</a:t>
            </a:r>
          </a:p>
          <a:p>
            <a:r>
              <a:rPr lang="en-CA" dirty="0"/>
              <a:t>Ionic</a:t>
            </a:r>
          </a:p>
          <a:p>
            <a:r>
              <a:rPr lang="en-CA" dirty="0" err="1"/>
              <a:t>Angular.js</a:t>
            </a:r>
            <a:r>
              <a:rPr lang="en-CA" dirty="0"/>
              <a:t>/React</a:t>
            </a:r>
          </a:p>
          <a:p>
            <a:endParaRPr lang="en-CA" dirty="0"/>
          </a:p>
          <a:p>
            <a:r>
              <a:rPr lang="en-CA" dirty="0" err="1"/>
              <a:t>VisualStudio</a:t>
            </a:r>
            <a:r>
              <a:rPr lang="en-CA" dirty="0"/>
              <a:t> Code</a:t>
            </a:r>
          </a:p>
          <a:p>
            <a:endParaRPr lang="en-CA" dirty="0"/>
          </a:p>
          <a:p>
            <a:r>
              <a:rPr lang="en-CA" dirty="0"/>
              <a:t>Note that you can use React with Ionic as well </a:t>
            </a:r>
          </a:p>
        </p:txBody>
      </p:sp>
      <p:pic>
        <p:nvPicPr>
          <p:cNvPr id="4" name="Picture 3"/>
          <p:cNvPicPr>
            <a:picLocks noChangeAspect="1"/>
          </p:cNvPicPr>
          <p:nvPr/>
        </p:nvPicPr>
        <p:blipFill>
          <a:blip r:embed="rId2"/>
          <a:stretch>
            <a:fillRect/>
          </a:stretch>
        </p:blipFill>
        <p:spPr>
          <a:xfrm>
            <a:off x="5311775" y="2009775"/>
            <a:ext cx="1428750" cy="1428750"/>
          </a:xfrm>
          <a:prstGeom prst="rect">
            <a:avLst/>
          </a:prstGeom>
        </p:spPr>
      </p:pic>
      <p:pic>
        <p:nvPicPr>
          <p:cNvPr id="5" name="Picture 4"/>
          <p:cNvPicPr>
            <a:picLocks noChangeAspect="1"/>
          </p:cNvPicPr>
          <p:nvPr/>
        </p:nvPicPr>
        <p:blipFill>
          <a:blip r:embed="rId3"/>
          <a:stretch>
            <a:fillRect/>
          </a:stretch>
        </p:blipFill>
        <p:spPr>
          <a:xfrm>
            <a:off x="7271239" y="2515580"/>
            <a:ext cx="3395662" cy="1057857"/>
          </a:xfrm>
          <a:prstGeom prst="rect">
            <a:avLst/>
          </a:prstGeom>
        </p:spPr>
      </p:pic>
      <p:pic>
        <p:nvPicPr>
          <p:cNvPr id="6" name="Picture 5"/>
          <p:cNvPicPr>
            <a:picLocks noChangeAspect="1"/>
          </p:cNvPicPr>
          <p:nvPr/>
        </p:nvPicPr>
        <p:blipFill>
          <a:blip r:embed="rId4"/>
          <a:stretch>
            <a:fillRect/>
          </a:stretch>
        </p:blipFill>
        <p:spPr>
          <a:xfrm>
            <a:off x="4400548" y="4029657"/>
            <a:ext cx="3810000" cy="1333500"/>
          </a:xfrm>
          <a:prstGeom prst="rect">
            <a:avLst/>
          </a:prstGeom>
        </p:spPr>
      </p:pic>
      <p:pic>
        <p:nvPicPr>
          <p:cNvPr id="7" name="Picture 6"/>
          <p:cNvPicPr>
            <a:picLocks noChangeAspect="1"/>
          </p:cNvPicPr>
          <p:nvPr/>
        </p:nvPicPr>
        <p:blipFill>
          <a:blip r:embed="rId5"/>
          <a:stretch>
            <a:fillRect/>
          </a:stretch>
        </p:blipFill>
        <p:spPr>
          <a:xfrm>
            <a:off x="8102597" y="3438525"/>
            <a:ext cx="1625600" cy="1625600"/>
          </a:xfrm>
          <a:prstGeom prst="rect">
            <a:avLst/>
          </a:prstGeom>
        </p:spPr>
      </p:pic>
      <p:pic>
        <p:nvPicPr>
          <p:cNvPr id="8" name="Picture 7"/>
          <p:cNvPicPr>
            <a:picLocks noChangeAspect="1"/>
          </p:cNvPicPr>
          <p:nvPr/>
        </p:nvPicPr>
        <p:blipFill>
          <a:blip r:embed="rId6"/>
          <a:stretch>
            <a:fillRect/>
          </a:stretch>
        </p:blipFill>
        <p:spPr>
          <a:xfrm>
            <a:off x="9889219" y="4525063"/>
            <a:ext cx="1518255" cy="1598163"/>
          </a:xfrm>
          <a:prstGeom prst="rect">
            <a:avLst/>
          </a:prstGeom>
        </p:spPr>
      </p:pic>
    </p:spTree>
    <p:extLst>
      <p:ext uri="{BB962C8B-B14F-4D97-AF65-F5344CB8AC3E}">
        <p14:creationId xmlns:p14="http://schemas.microsoft.com/office/powerpoint/2010/main" val="94404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Installation </a:t>
            </a:r>
          </a:p>
        </p:txBody>
      </p:sp>
      <p:sp>
        <p:nvSpPr>
          <p:cNvPr id="3" name="Content Placeholder 2"/>
          <p:cNvSpPr>
            <a:spLocks noGrp="1"/>
          </p:cNvSpPr>
          <p:nvPr>
            <p:ph idx="1"/>
          </p:nvPr>
        </p:nvSpPr>
        <p:spPr/>
        <p:txBody>
          <a:bodyPr/>
          <a:lstStyle/>
          <a:p>
            <a:pPr marL="514350" indent="-514350">
              <a:buFont typeface="+mj-lt"/>
              <a:buAutoNum type="arabicPeriod"/>
            </a:pPr>
            <a:r>
              <a:rPr lang="en-CA" dirty="0"/>
              <a:t>Install </a:t>
            </a:r>
            <a:r>
              <a:rPr lang="en-CA" dirty="0" err="1"/>
              <a:t>node.js</a:t>
            </a:r>
            <a:r>
              <a:rPr lang="en-CA" dirty="0"/>
              <a:t> (https://</a:t>
            </a:r>
            <a:r>
              <a:rPr lang="en-CA" dirty="0" err="1"/>
              <a:t>nodejs.org</a:t>
            </a:r>
            <a:r>
              <a:rPr lang="en-CA" dirty="0"/>
              <a:t>/</a:t>
            </a:r>
            <a:r>
              <a:rPr lang="en-CA" dirty="0" err="1"/>
              <a:t>en</a:t>
            </a:r>
            <a:r>
              <a:rPr lang="en-CA" dirty="0"/>
              <a:t>/download/)</a:t>
            </a:r>
          </a:p>
          <a:p>
            <a:pPr marL="514350" indent="-514350">
              <a:buFont typeface="+mj-lt"/>
              <a:buAutoNum type="arabicPeriod"/>
            </a:pPr>
            <a:endParaRPr lang="en-CA" dirty="0"/>
          </a:p>
          <a:p>
            <a:pPr marL="514350" indent="-514350">
              <a:buFont typeface="+mj-lt"/>
              <a:buAutoNum type="arabicPeriod"/>
            </a:pPr>
            <a:r>
              <a:rPr lang="en-CA" dirty="0"/>
              <a:t>Use the following command to install Cordova and Ionic framework</a:t>
            </a:r>
          </a:p>
          <a:p>
            <a:pPr marL="514350" indent="-514350">
              <a:buFont typeface="+mj-lt"/>
              <a:buAutoNum type="arabicPeriod"/>
            </a:pPr>
            <a:endParaRPr lang="en-CA" dirty="0"/>
          </a:p>
          <a:p>
            <a:pPr marL="514350" indent="-514350">
              <a:buFont typeface="+mj-lt"/>
              <a:buAutoNum type="arabicPeriod"/>
            </a:pPr>
            <a:endParaRPr lang="en-CA" dirty="0"/>
          </a:p>
        </p:txBody>
      </p:sp>
      <p:sp>
        <p:nvSpPr>
          <p:cNvPr id="4" name="TextBox 3"/>
          <p:cNvSpPr txBox="1"/>
          <p:nvPr/>
        </p:nvSpPr>
        <p:spPr>
          <a:xfrm>
            <a:off x="1416050" y="4051300"/>
            <a:ext cx="8934450" cy="646331"/>
          </a:xfrm>
          <a:prstGeom prst="rect">
            <a:avLst/>
          </a:prstGeom>
          <a:noFill/>
        </p:spPr>
        <p:txBody>
          <a:bodyPr wrap="square" rtlCol="0">
            <a:spAutoFit/>
          </a:bodyPr>
          <a:lstStyle/>
          <a:p>
            <a:r>
              <a:rPr lang="en-CA" sz="3600" dirty="0" err="1">
                <a:latin typeface="Consolas" panose="020B0609020204030204" pitchFamily="49" charset="0"/>
              </a:rPr>
              <a:t>npm</a:t>
            </a:r>
            <a:r>
              <a:rPr lang="en-CA" sz="3600" dirty="0">
                <a:latin typeface="Consolas" panose="020B0609020204030204" pitchFamily="49" charset="0"/>
              </a:rPr>
              <a:t> install -g </a:t>
            </a:r>
            <a:r>
              <a:rPr lang="en-CA" sz="3600" dirty="0" err="1">
                <a:latin typeface="Consolas" panose="020B0609020204030204" pitchFamily="49" charset="0"/>
              </a:rPr>
              <a:t>cordova</a:t>
            </a:r>
            <a:r>
              <a:rPr lang="en-CA" sz="3600" dirty="0">
                <a:latin typeface="Consolas" panose="020B0609020204030204" pitchFamily="49" charset="0"/>
              </a:rPr>
              <a:t> ionic</a:t>
            </a:r>
          </a:p>
        </p:txBody>
      </p:sp>
    </p:spTree>
    <p:extLst>
      <p:ext uri="{BB962C8B-B14F-4D97-AF65-F5344CB8AC3E}">
        <p14:creationId xmlns:p14="http://schemas.microsoft.com/office/powerpoint/2010/main" val="248335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Project and templates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60420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Start project</a:t>
            </a:r>
          </a:p>
        </p:txBody>
      </p:sp>
      <p:sp>
        <p:nvSpPr>
          <p:cNvPr id="5" name="Content Placeholder 4"/>
          <p:cNvSpPr>
            <a:spLocks noGrp="1"/>
          </p:cNvSpPr>
          <p:nvPr>
            <p:ph idx="1"/>
          </p:nvPr>
        </p:nvSpPr>
        <p:spPr/>
        <p:txBody>
          <a:bodyPr/>
          <a:lstStyle/>
          <a:p>
            <a:pPr marL="0" indent="0" algn="ctr">
              <a:buNone/>
            </a:pPr>
            <a:r>
              <a:rPr lang="en-CA" sz="4000" dirty="0">
                <a:latin typeface="Consolas" panose="020B0609020204030204" pitchFamily="49" charset="0"/>
              </a:rPr>
              <a:t>ionic start </a:t>
            </a:r>
            <a:r>
              <a:rPr lang="en-CA" sz="4000" dirty="0" err="1">
                <a:latin typeface="Consolas" panose="020B0609020204030204" pitchFamily="49" charset="0"/>
              </a:rPr>
              <a:t>myApp</a:t>
            </a:r>
            <a:r>
              <a:rPr lang="en-CA" sz="4000" dirty="0">
                <a:latin typeface="Consolas" panose="020B0609020204030204" pitchFamily="49" charset="0"/>
              </a:rPr>
              <a:t> tabs</a:t>
            </a:r>
          </a:p>
          <a:p>
            <a:pPr marL="0" indent="0">
              <a:buNone/>
            </a:pPr>
            <a:endParaRPr lang="en-CA" dirty="0"/>
          </a:p>
          <a:p>
            <a:endParaRPr lang="en-CA" dirty="0"/>
          </a:p>
        </p:txBody>
      </p:sp>
      <p:pic>
        <p:nvPicPr>
          <p:cNvPr id="6" name="Picture 5"/>
          <p:cNvPicPr>
            <a:picLocks noChangeAspect="1"/>
          </p:cNvPicPr>
          <p:nvPr/>
        </p:nvPicPr>
        <p:blipFill>
          <a:blip r:embed="rId3"/>
          <a:stretch>
            <a:fillRect/>
          </a:stretch>
        </p:blipFill>
        <p:spPr>
          <a:xfrm>
            <a:off x="1219200" y="2821403"/>
            <a:ext cx="9753600" cy="2947260"/>
          </a:xfrm>
          <a:prstGeom prst="rect">
            <a:avLst/>
          </a:prstGeom>
        </p:spPr>
      </p:pic>
    </p:spTree>
    <p:extLst>
      <p:ext uri="{BB962C8B-B14F-4D97-AF65-F5344CB8AC3E}">
        <p14:creationId xmlns:p14="http://schemas.microsoft.com/office/powerpoint/2010/main" val="314651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This week</a:t>
            </a:r>
          </a:p>
        </p:txBody>
      </p:sp>
      <p:sp>
        <p:nvSpPr>
          <p:cNvPr id="3" name="Content Placeholder 2"/>
          <p:cNvSpPr>
            <a:spLocks noGrp="1"/>
          </p:cNvSpPr>
          <p:nvPr>
            <p:ph sz="half" idx="1"/>
          </p:nvPr>
        </p:nvSpPr>
        <p:spPr>
          <a:xfrm>
            <a:off x="838199" y="1825625"/>
            <a:ext cx="10515599" cy="4351338"/>
          </a:xfrm>
        </p:spPr>
        <p:txBody>
          <a:bodyPr>
            <a:normAutofit lnSpcReduction="10000"/>
          </a:bodyPr>
          <a:lstStyle/>
          <a:p>
            <a:pPr lvl="0">
              <a:lnSpc>
                <a:spcPct val="150000"/>
              </a:lnSpc>
            </a:pPr>
            <a:r>
              <a:rPr lang="en-CA" dirty="0"/>
              <a:t>Media </a:t>
            </a:r>
            <a:r>
              <a:rPr lang="en-CA" dirty="0" err="1"/>
              <a:t>querries</a:t>
            </a:r>
            <a:r>
              <a:rPr lang="en-CA" dirty="0"/>
              <a:t> </a:t>
            </a:r>
          </a:p>
          <a:p>
            <a:pPr lvl="0">
              <a:lnSpc>
                <a:spcPct val="150000"/>
              </a:lnSpc>
            </a:pPr>
            <a:r>
              <a:rPr lang="en-CA" dirty="0"/>
              <a:t>JavaScript review</a:t>
            </a:r>
          </a:p>
          <a:p>
            <a:pPr lvl="0">
              <a:lnSpc>
                <a:spcPct val="150000"/>
              </a:lnSpc>
            </a:pPr>
            <a:r>
              <a:rPr lang="en-CA" dirty="0"/>
              <a:t>Introduction to </a:t>
            </a:r>
            <a:r>
              <a:rPr lang="en-CA" dirty="0" err="1"/>
              <a:t>TypeScript</a:t>
            </a:r>
            <a:endParaRPr lang="en-CA" dirty="0"/>
          </a:p>
          <a:p>
            <a:pPr lvl="0">
              <a:lnSpc>
                <a:spcPct val="150000"/>
              </a:lnSpc>
            </a:pPr>
            <a:r>
              <a:rPr lang="en-CA" dirty="0"/>
              <a:t>types</a:t>
            </a:r>
          </a:p>
          <a:p>
            <a:pPr lvl="0">
              <a:lnSpc>
                <a:spcPct val="150000"/>
              </a:lnSpc>
            </a:pPr>
            <a:r>
              <a:rPr lang="en-CA" dirty="0"/>
              <a:t>classes</a:t>
            </a:r>
          </a:p>
          <a:p>
            <a:pPr lvl="0">
              <a:lnSpc>
                <a:spcPct val="150000"/>
              </a:lnSpc>
            </a:pPr>
            <a:r>
              <a:rPr lang="en-CA" dirty="0"/>
              <a:t>Interfaces</a:t>
            </a:r>
          </a:p>
        </p:txBody>
      </p:sp>
    </p:spTree>
    <p:extLst>
      <p:ext uri="{BB962C8B-B14F-4D97-AF65-F5344CB8AC3E}">
        <p14:creationId xmlns:p14="http://schemas.microsoft.com/office/powerpoint/2010/main" val="354955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a:t>Media queries</a:t>
            </a:r>
            <a:endParaRPr lang="en-CA" dirty="0"/>
          </a:p>
        </p:txBody>
      </p:sp>
      <p:sp>
        <p:nvSpPr>
          <p:cNvPr id="6" name="Text Placeholder 5"/>
          <p:cNvSpPr>
            <a:spLocks noGrp="1"/>
          </p:cNvSpPr>
          <p:nvPr>
            <p:ph type="body" idx="1"/>
          </p:nvPr>
        </p:nvSpPr>
        <p:spPr/>
        <p:txBody>
          <a:bodyPr/>
          <a:lstStyle/>
          <a:p>
            <a:endParaRPr lang="en-CA"/>
          </a:p>
        </p:txBody>
      </p:sp>
    </p:spTree>
    <p:extLst>
      <p:ext uri="{BB962C8B-B14F-4D97-AF65-F5344CB8AC3E}">
        <p14:creationId xmlns:p14="http://schemas.microsoft.com/office/powerpoint/2010/main" val="122823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Responsive design for web</a:t>
            </a:r>
          </a:p>
        </p:txBody>
      </p:sp>
      <p:pic>
        <p:nvPicPr>
          <p:cNvPr id="1026" name="Picture 2" descr="http://greendiablo.com/wp-content/uploads/2012/03/responsi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111375"/>
            <a:ext cx="10527744" cy="390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8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3"/>
          <a:stretch>
            <a:fillRect/>
          </a:stretch>
        </p:blipFill>
        <p:spPr>
          <a:xfrm>
            <a:off x="-3402" y="355600"/>
            <a:ext cx="12195402" cy="6070600"/>
          </a:xfrm>
          <a:prstGeom prst="rect">
            <a:avLst/>
          </a:prstGeom>
        </p:spPr>
      </p:pic>
    </p:spTree>
    <p:extLst>
      <p:ext uri="{BB962C8B-B14F-4D97-AF65-F5344CB8AC3E}">
        <p14:creationId xmlns:p14="http://schemas.microsoft.com/office/powerpoint/2010/main" val="145297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Media query</a:t>
            </a:r>
          </a:p>
        </p:txBody>
      </p:sp>
      <p:sp>
        <p:nvSpPr>
          <p:cNvPr id="3" name="Content Placeholder 2"/>
          <p:cNvSpPr>
            <a:spLocks noGrp="1"/>
          </p:cNvSpPr>
          <p:nvPr>
            <p:ph idx="1"/>
          </p:nvPr>
        </p:nvSpPr>
        <p:spPr>
          <a:xfrm>
            <a:off x="838200" y="1825625"/>
            <a:ext cx="10515600" cy="2301875"/>
          </a:xfrm>
        </p:spPr>
        <p:txBody>
          <a:bodyPr/>
          <a:lstStyle/>
          <a:p>
            <a:r>
              <a:rPr lang="en-CA" dirty="0"/>
              <a:t>Media query is a CSS technique introduced in CSS3.</a:t>
            </a:r>
          </a:p>
          <a:p>
            <a:endParaRPr lang="en-CA" dirty="0"/>
          </a:p>
          <a:p>
            <a:r>
              <a:rPr lang="en-CA" dirty="0"/>
              <a:t>It uses the </a:t>
            </a:r>
            <a:r>
              <a:rPr lang="en-CA" dirty="0">
                <a:latin typeface="Courier New" panose="02070309020205020404" pitchFamily="49" charset="0"/>
                <a:cs typeface="Courier New" panose="02070309020205020404" pitchFamily="49" charset="0"/>
              </a:rPr>
              <a:t>@media</a:t>
            </a:r>
            <a:r>
              <a:rPr lang="en-CA" dirty="0"/>
              <a:t> rule to include a block of CSS properties only if a certain condition is true.</a:t>
            </a:r>
          </a:p>
        </p:txBody>
      </p:sp>
      <p:sp>
        <p:nvSpPr>
          <p:cNvPr id="5" name="Rectangle 4"/>
          <p:cNvSpPr/>
          <p:nvPr/>
        </p:nvSpPr>
        <p:spPr>
          <a:xfrm>
            <a:off x="3168649" y="4281403"/>
            <a:ext cx="5854701" cy="1477328"/>
          </a:xfrm>
          <a:prstGeom prst="rect">
            <a:avLst/>
          </a:prstGeom>
        </p:spPr>
        <p:txBody>
          <a:bodyPr wrap="square">
            <a:spAutoFit/>
          </a:bodyPr>
          <a:lstStyle/>
          <a:p>
            <a:r>
              <a:rPr lang="en-CA" b="0" i="0" dirty="0">
                <a:solidFill>
                  <a:srgbClr val="A52A2A"/>
                </a:solidFill>
                <a:effectLst/>
                <a:latin typeface="Consolas" panose="020B0609020204030204" pitchFamily="49" charset="0"/>
              </a:rPr>
              <a:t>@media only screen and (max-width: 500px) </a:t>
            </a:r>
            <a:r>
              <a:rPr lang="en-CA" b="0" i="0" dirty="0">
                <a:solidFill>
                  <a:srgbClr val="000000"/>
                </a:solidFill>
                <a:effectLst/>
                <a:latin typeface="Consolas" panose="020B0609020204030204" pitchFamily="49" charset="0"/>
              </a:rPr>
              <a:t>{</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    body </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background-color</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 </a:t>
            </a:r>
            <a:r>
              <a:rPr lang="en-CA" b="0" i="0" dirty="0" err="1">
                <a:solidFill>
                  <a:srgbClr val="0000CD"/>
                </a:solidFill>
                <a:effectLst/>
                <a:latin typeface="Consolas" panose="020B0609020204030204" pitchFamily="49" charset="0"/>
              </a:rPr>
              <a:t>lightblue</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a:t>
            </a:r>
            <a:r>
              <a:rPr lang="en-CA" b="0" i="0" dirty="0">
                <a:solidFill>
                  <a:srgbClr val="000000"/>
                </a:solidFill>
                <a:effectLst/>
                <a:latin typeface="Consolas" panose="020B0609020204030204" pitchFamily="49" charset="0"/>
              </a:rPr>
              <a:t>}</a:t>
            </a:r>
            <a:br>
              <a:rPr lang="en-CA" b="0" i="0" dirty="0">
                <a:solidFill>
                  <a:srgbClr val="A52A2A"/>
                </a:solidFill>
                <a:effectLst/>
                <a:latin typeface="Consolas" panose="020B0609020204030204" pitchFamily="49" charset="0"/>
              </a:rPr>
            </a:br>
            <a:r>
              <a:rPr lang="en-CA" b="0" i="0" dirty="0">
                <a:solidFill>
                  <a:srgbClr val="000000"/>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78673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apps</a:t>
            </a:r>
          </a:p>
        </p:txBody>
      </p:sp>
      <p:sp>
        <p:nvSpPr>
          <p:cNvPr id="3" name="Content Placeholder 2"/>
          <p:cNvSpPr>
            <a:spLocks noGrp="1"/>
          </p:cNvSpPr>
          <p:nvPr>
            <p:ph idx="1"/>
          </p:nvPr>
        </p:nvSpPr>
        <p:spPr/>
        <p:txBody>
          <a:bodyPr/>
          <a:lstStyle/>
          <a:p>
            <a:r>
              <a:rPr lang="en-CA" dirty="0">
                <a:solidFill>
                  <a:schemeClr val="accent6">
                    <a:lumMod val="75000"/>
                  </a:schemeClr>
                </a:solidFill>
              </a:rPr>
              <a:t>Solve some of these difficulties by being inherently  cross-platform (as long as web standards are adhered to). </a:t>
            </a:r>
          </a:p>
          <a:p>
            <a:r>
              <a:rPr lang="en-CA" dirty="0">
                <a:solidFill>
                  <a:schemeClr val="accent6">
                    <a:lumMod val="75000"/>
                  </a:schemeClr>
                </a:solidFill>
              </a:rPr>
              <a:t>Any HTML, CSS,  and JavaScript knowledge you might have can be leveraged, so there may be less to learn  at the outset. </a:t>
            </a:r>
          </a:p>
          <a:p>
            <a:r>
              <a:rPr lang="en-CA" dirty="0">
                <a:solidFill>
                  <a:srgbClr val="C00000"/>
                </a:solidFill>
              </a:rPr>
              <a:t>They have very limited access to the capabilities of the device</a:t>
            </a:r>
          </a:p>
          <a:p>
            <a:r>
              <a:rPr lang="en-CA" dirty="0">
                <a:solidFill>
                  <a:srgbClr val="C00000"/>
                </a:solidFill>
              </a:rPr>
              <a:t>They are slower than native apps (given that  they run inside a browser using an interpreted language, JavaScript)</a:t>
            </a:r>
          </a:p>
          <a:p>
            <a:r>
              <a:rPr lang="en-CA" dirty="0">
                <a:solidFill>
                  <a:srgbClr val="C00000"/>
                </a:solidFill>
              </a:rPr>
              <a:t>Don't inherit the native look and feel of the app</a:t>
            </a:r>
          </a:p>
          <a:p>
            <a:r>
              <a:rPr lang="en-CA" dirty="0">
                <a:solidFill>
                  <a:srgbClr val="C00000"/>
                </a:solidFill>
              </a:rPr>
              <a:t>Discovery is not simple</a:t>
            </a:r>
          </a:p>
        </p:txBody>
      </p:sp>
    </p:spTree>
    <p:extLst>
      <p:ext uri="{BB962C8B-B14F-4D97-AF65-F5344CB8AC3E}">
        <p14:creationId xmlns:p14="http://schemas.microsoft.com/office/powerpoint/2010/main" val="1012647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syntax</a:t>
            </a:r>
          </a:p>
        </p:txBody>
      </p:sp>
      <p:sp>
        <p:nvSpPr>
          <p:cNvPr id="3" name="Content Placeholder 2"/>
          <p:cNvSpPr>
            <a:spLocks noGrp="1"/>
          </p:cNvSpPr>
          <p:nvPr>
            <p:ph idx="1"/>
          </p:nvPr>
        </p:nvSpPr>
        <p:spPr/>
        <p:txBody>
          <a:bodyPr>
            <a:normAutofit lnSpcReduction="10000"/>
          </a:bodyPr>
          <a:lstStyle/>
          <a:p>
            <a:pPr marL="0" indent="0">
              <a:buNone/>
            </a:pPr>
            <a:r>
              <a:rPr lang="en-CA" b="1" dirty="0"/>
              <a:t>Defined in CSS or HTML file</a:t>
            </a:r>
          </a:p>
          <a:p>
            <a:pPr marL="0" indent="0">
              <a:buNone/>
            </a:pPr>
            <a:r>
              <a:rPr lang="en-CA" dirty="0">
                <a:latin typeface="Courier New" panose="02070309020205020404" pitchFamily="49" charset="0"/>
                <a:cs typeface="Courier New" panose="02070309020205020404" pitchFamily="49" charset="0"/>
              </a:rPr>
              <a:t>@media </a:t>
            </a:r>
            <a:r>
              <a:rPr lang="en-CA" dirty="0" err="1">
                <a:latin typeface="Courier New" panose="02070309020205020404" pitchFamily="49" charset="0"/>
                <a:cs typeface="Courier New" panose="02070309020205020404" pitchFamily="49" charset="0"/>
              </a:rPr>
              <a:t>not|only</a:t>
            </a:r>
            <a:r>
              <a:rPr lang="en-CA" dirty="0">
                <a:latin typeface="Courier New" panose="02070309020205020404" pitchFamily="49" charset="0"/>
                <a:cs typeface="Courier New" panose="02070309020205020404" pitchFamily="49" charset="0"/>
              </a:rPr>
              <a:t> </a:t>
            </a:r>
            <a:r>
              <a:rPr lang="en-CA" i="1" dirty="0" err="1">
                <a:latin typeface="Courier New" panose="02070309020205020404" pitchFamily="49" charset="0"/>
                <a:cs typeface="Courier New" panose="02070309020205020404" pitchFamily="49" charset="0"/>
              </a:rPr>
              <a:t>mediatype</a:t>
            </a:r>
            <a:r>
              <a:rPr lang="en-CA" i="1"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and</a:t>
            </a:r>
            <a:r>
              <a:rPr lang="en-CA" i="1" dirty="0">
                <a:latin typeface="Courier New" panose="02070309020205020404" pitchFamily="49" charset="0"/>
                <a:cs typeface="Courier New" panose="02070309020205020404" pitchFamily="49" charset="0"/>
              </a:rPr>
              <a:t> (media feature)</a:t>
            </a:r>
            <a:r>
              <a:rPr lang="en-CA" dirty="0">
                <a:latin typeface="Courier New" panose="02070309020205020404" pitchFamily="49" charset="0"/>
                <a:cs typeface="Courier New" panose="02070309020205020404" pitchFamily="49" charset="0"/>
              </a:rPr>
              <a:t> </a:t>
            </a:r>
          </a:p>
          <a:p>
            <a:pPr marL="0" indent="0">
              <a:buNone/>
            </a:pPr>
            <a:r>
              <a:rPr lang="en-CA" dirty="0">
                <a:latin typeface="Courier New" panose="02070309020205020404" pitchFamily="49" charset="0"/>
                <a:cs typeface="Courier New" panose="02070309020205020404" pitchFamily="49" charset="0"/>
              </a:rPr>
              <a:t>{</a:t>
            </a:r>
            <a:br>
              <a:rPr lang="en-CA" i="1" dirty="0">
                <a:latin typeface="Courier New" panose="02070309020205020404" pitchFamily="49" charset="0"/>
                <a:cs typeface="Courier New" panose="02070309020205020404" pitchFamily="49" charset="0"/>
              </a:rPr>
            </a:br>
            <a:r>
              <a:rPr lang="en-CA" i="1" dirty="0">
                <a:latin typeface="Courier New" panose="02070309020205020404" pitchFamily="49" charset="0"/>
                <a:cs typeface="Courier New" panose="02070309020205020404" pitchFamily="49" charset="0"/>
              </a:rPr>
              <a:t>    CSS-Code;</a:t>
            </a:r>
            <a:br>
              <a:rPr lang="en-CA" i="1"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a:t>
            </a:r>
          </a:p>
          <a:p>
            <a:pPr marL="0" indent="0">
              <a:buNone/>
            </a:pPr>
            <a:endParaRPr lang="en-CA" dirty="0"/>
          </a:p>
          <a:p>
            <a:pPr marL="0" indent="0">
              <a:buNone/>
            </a:pPr>
            <a:r>
              <a:rPr lang="en-CA" b="1" dirty="0"/>
              <a:t>Defined in HTML when importing file</a:t>
            </a:r>
          </a:p>
          <a:p>
            <a:pPr marL="0" indent="0">
              <a:buNone/>
            </a:pPr>
            <a:r>
              <a:rPr lang="en-CA" dirty="0">
                <a:latin typeface="Courier New" panose="02070309020205020404" pitchFamily="49" charset="0"/>
                <a:cs typeface="Courier New" panose="02070309020205020404" pitchFamily="49" charset="0"/>
              </a:rPr>
              <a:t>&lt;link </a:t>
            </a:r>
            <a:r>
              <a:rPr lang="en-CA" dirty="0" err="1">
                <a:latin typeface="Courier New" panose="02070309020205020404" pitchFamily="49" charset="0"/>
                <a:cs typeface="Courier New" panose="02070309020205020404" pitchFamily="49" charset="0"/>
              </a:rPr>
              <a:t>rel</a:t>
            </a:r>
            <a:r>
              <a:rPr lang="en-CA" dirty="0">
                <a:latin typeface="Courier New" panose="02070309020205020404" pitchFamily="49" charset="0"/>
                <a:cs typeface="Courier New" panose="02070309020205020404" pitchFamily="49" charset="0"/>
              </a:rPr>
              <a:t>="stylesheet"   	media="</a:t>
            </a:r>
            <a:r>
              <a:rPr lang="en-CA" i="1" dirty="0" err="1">
                <a:latin typeface="Courier New" panose="02070309020205020404" pitchFamily="49" charset="0"/>
                <a:cs typeface="Courier New" panose="02070309020205020404" pitchFamily="49" charset="0"/>
              </a:rPr>
              <a:t>mediatype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and|not|only</a:t>
            </a:r>
            <a:r>
              <a:rPr lang="en-CA" dirty="0">
                <a:latin typeface="Courier New" panose="02070309020205020404" pitchFamily="49" charset="0"/>
                <a:cs typeface="Courier New" panose="02070309020205020404" pitchFamily="49" charset="0"/>
              </a:rPr>
              <a:t> (</a:t>
            </a:r>
            <a:r>
              <a:rPr lang="en-CA" i="1" dirty="0">
                <a:latin typeface="Courier New" panose="02070309020205020404" pitchFamily="49" charset="0"/>
                <a:cs typeface="Courier New" panose="02070309020205020404" pitchFamily="49" charset="0"/>
              </a:rPr>
              <a:t>media 			 	feature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href</a:t>
            </a:r>
            <a:r>
              <a:rPr lang="en-CA" dirty="0">
                <a:latin typeface="Courier New" panose="02070309020205020404" pitchFamily="49" charset="0"/>
                <a:cs typeface="Courier New" panose="02070309020205020404" pitchFamily="49" charset="0"/>
              </a:rPr>
              <a:t>="</a:t>
            </a:r>
            <a:r>
              <a:rPr lang="en-CA" i="1" dirty="0">
                <a:latin typeface="Courier New" panose="02070309020205020404" pitchFamily="49" charset="0"/>
                <a:cs typeface="Courier New" panose="02070309020205020404" pitchFamily="49" charset="0"/>
              </a:rPr>
              <a:t>mystylesheet.css</a:t>
            </a:r>
            <a:r>
              <a:rPr lang="en-CA"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517541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Media query</a:t>
            </a:r>
          </a:p>
        </p:txBody>
      </p:sp>
      <p:sp>
        <p:nvSpPr>
          <p:cNvPr id="4" name="Content Placeholder 3"/>
          <p:cNvSpPr>
            <a:spLocks noGrp="1"/>
          </p:cNvSpPr>
          <p:nvPr>
            <p:ph idx="1"/>
          </p:nvPr>
        </p:nvSpPr>
        <p:spPr>
          <a:xfrm>
            <a:off x="838200" y="1825625"/>
            <a:ext cx="10515600" cy="2547364"/>
          </a:xfrm>
          <a:prstGeom prst="rect">
            <a:avLst/>
          </a:prstGeom>
        </p:spPr>
        <p:txBody>
          <a:bodyPr wrap="square">
            <a:spAutoFit/>
          </a:bodyPr>
          <a:lstStyle/>
          <a:p>
            <a:pPr marL="0" indent="0">
              <a:buNone/>
            </a:pPr>
            <a:endParaRPr lang="en-CA" b="0" i="0" dirty="0">
              <a:solidFill>
                <a:srgbClr val="A52A2A"/>
              </a:solidFill>
              <a:effectLst/>
              <a:latin typeface="Consolas" panose="020B0609020204030204" pitchFamily="49" charset="0"/>
            </a:endParaRPr>
          </a:p>
          <a:p>
            <a:pPr marL="0" indent="0">
              <a:buNone/>
            </a:pPr>
            <a:r>
              <a:rPr lang="en-CA" b="0" i="0" dirty="0">
                <a:solidFill>
                  <a:srgbClr val="A52A2A"/>
                </a:solidFill>
                <a:effectLst/>
                <a:latin typeface="Consolas" panose="020B0609020204030204" pitchFamily="49" charset="0"/>
              </a:rPr>
              <a:t>@media only screen and (max-width: 500px) </a:t>
            </a:r>
            <a:r>
              <a:rPr lang="en-CA" b="0" i="0" dirty="0">
                <a:solidFill>
                  <a:srgbClr val="000000"/>
                </a:solidFill>
                <a:effectLst/>
                <a:latin typeface="Consolas" panose="020B0609020204030204" pitchFamily="49" charset="0"/>
              </a:rPr>
              <a:t>{</a:t>
            </a:r>
            <a:br>
              <a:rPr lang="en-CA" b="0" i="0" dirty="0">
                <a:solidFill>
                  <a:srgbClr val="A52A2A"/>
                </a:solidFill>
                <a:effectLst/>
                <a:latin typeface="Consolas" panose="020B0609020204030204" pitchFamily="49" charset="0"/>
              </a:rPr>
            </a:br>
            <a:r>
              <a:rPr lang="en-CA" b="0" i="0" dirty="0">
                <a:solidFill>
                  <a:srgbClr val="A52A2A"/>
                </a:solidFill>
                <a:effectLst/>
                <a:latin typeface="Consolas" panose="020B0609020204030204" pitchFamily="49" charset="0"/>
              </a:rPr>
              <a:t>    body </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background-color</a:t>
            </a:r>
            <a:r>
              <a:rPr lang="en-CA" b="0" i="0" dirty="0">
                <a:solidFill>
                  <a:srgbClr val="000000"/>
                </a:solidFill>
                <a:effectLst/>
                <a:latin typeface="Consolas" panose="020B0609020204030204" pitchFamily="49" charset="0"/>
              </a:rPr>
              <a:t>:</a:t>
            </a:r>
            <a:r>
              <a:rPr lang="en-CA" b="0" i="0" dirty="0">
                <a:solidFill>
                  <a:srgbClr val="0000CD"/>
                </a:solidFill>
                <a:effectLst/>
                <a:latin typeface="Consolas" panose="020B0609020204030204" pitchFamily="49" charset="0"/>
              </a:rPr>
              <a:t> </a:t>
            </a:r>
            <a:r>
              <a:rPr lang="en-CA" b="0" i="0" dirty="0" err="1">
                <a:solidFill>
                  <a:srgbClr val="0000CD"/>
                </a:solidFill>
                <a:effectLst/>
                <a:latin typeface="Consolas" panose="020B0609020204030204" pitchFamily="49" charset="0"/>
              </a:rPr>
              <a:t>lightblue</a:t>
            </a:r>
            <a:r>
              <a:rPr lang="en-CA" b="0" i="0" dirty="0">
                <a:solidFill>
                  <a:srgbClr val="000000"/>
                </a:solidFill>
                <a:effectLst/>
                <a:latin typeface="Consolas" panose="020B0609020204030204" pitchFamily="49" charset="0"/>
              </a:rPr>
              <a:t>;</a:t>
            </a:r>
            <a:br>
              <a:rPr lang="en-CA" b="0" i="0" dirty="0">
                <a:solidFill>
                  <a:srgbClr val="FF0000"/>
                </a:solidFill>
                <a:effectLst/>
                <a:latin typeface="Consolas" panose="020B0609020204030204" pitchFamily="49" charset="0"/>
              </a:rPr>
            </a:br>
            <a:r>
              <a:rPr lang="en-CA" b="0" i="0" dirty="0">
                <a:solidFill>
                  <a:srgbClr val="FF0000"/>
                </a:solidFill>
                <a:effectLst/>
                <a:latin typeface="Consolas" panose="020B0609020204030204" pitchFamily="49" charset="0"/>
              </a:rPr>
              <a:t>    </a:t>
            </a:r>
            <a:r>
              <a:rPr lang="en-CA" b="0" i="0" dirty="0">
                <a:solidFill>
                  <a:srgbClr val="000000"/>
                </a:solidFill>
                <a:effectLst/>
                <a:latin typeface="Consolas" panose="020B0609020204030204" pitchFamily="49" charset="0"/>
              </a:rPr>
              <a:t>}</a:t>
            </a:r>
            <a:br>
              <a:rPr lang="en-CA" b="0" i="0" dirty="0">
                <a:solidFill>
                  <a:srgbClr val="A52A2A"/>
                </a:solidFill>
                <a:effectLst/>
                <a:latin typeface="Consolas" panose="020B0609020204030204" pitchFamily="49" charset="0"/>
              </a:rPr>
            </a:br>
            <a:r>
              <a:rPr lang="en-CA" b="0" i="0" dirty="0">
                <a:solidFill>
                  <a:srgbClr val="000000"/>
                </a:solidFill>
                <a:effectLst/>
                <a:latin typeface="Consolas" panose="020B0609020204030204" pitchFamily="49" charset="0"/>
              </a:rPr>
              <a:t>}</a:t>
            </a:r>
            <a:endParaRPr lang="en-CA" dirty="0"/>
          </a:p>
        </p:txBody>
      </p:sp>
      <p:sp>
        <p:nvSpPr>
          <p:cNvPr id="5" name="TextBox 4"/>
          <p:cNvSpPr txBox="1"/>
          <p:nvPr/>
        </p:nvSpPr>
        <p:spPr>
          <a:xfrm>
            <a:off x="7467600" y="4914900"/>
            <a:ext cx="3581400" cy="584775"/>
          </a:xfrm>
          <a:prstGeom prst="rect">
            <a:avLst/>
          </a:prstGeom>
          <a:noFill/>
          <a:ln>
            <a:solidFill>
              <a:schemeClr val="accent1"/>
            </a:solidFill>
          </a:ln>
        </p:spPr>
        <p:txBody>
          <a:bodyPr wrap="square" rtlCol="0">
            <a:spAutoFit/>
          </a:bodyPr>
          <a:lstStyle/>
          <a:p>
            <a:pPr algn="ctr"/>
            <a:r>
              <a:rPr lang="en-CA" sz="3200" dirty="0"/>
              <a:t>Media feature</a:t>
            </a:r>
          </a:p>
        </p:txBody>
      </p:sp>
      <p:cxnSp>
        <p:nvCxnSpPr>
          <p:cNvPr id="7" name="Straight Arrow Connector 6"/>
          <p:cNvCxnSpPr>
            <a:stCxn id="5" idx="0"/>
            <a:endCxn id="11" idx="2"/>
          </p:cNvCxnSpPr>
          <p:nvPr/>
        </p:nvCxnSpPr>
        <p:spPr>
          <a:xfrm flipH="1" flipV="1">
            <a:off x="7188200" y="2780725"/>
            <a:ext cx="2070100" cy="2134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0" y="2286000"/>
            <a:ext cx="2286000" cy="469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778000" y="4830189"/>
            <a:ext cx="3581400" cy="584775"/>
          </a:xfrm>
          <a:prstGeom prst="rect">
            <a:avLst/>
          </a:prstGeom>
          <a:noFill/>
          <a:ln>
            <a:solidFill>
              <a:schemeClr val="accent1"/>
            </a:solidFill>
          </a:ln>
        </p:spPr>
        <p:txBody>
          <a:bodyPr wrap="square" rtlCol="0">
            <a:spAutoFit/>
          </a:bodyPr>
          <a:lstStyle/>
          <a:p>
            <a:pPr algn="ctr"/>
            <a:r>
              <a:rPr lang="en-CA" sz="3200" dirty="0"/>
              <a:t>Media type</a:t>
            </a:r>
          </a:p>
        </p:txBody>
      </p:sp>
      <p:cxnSp>
        <p:nvCxnSpPr>
          <p:cNvPr id="10" name="Straight Arrow Connector 9"/>
          <p:cNvCxnSpPr/>
          <p:nvPr/>
        </p:nvCxnSpPr>
        <p:spPr>
          <a:xfrm flipV="1">
            <a:off x="3352800" y="2743200"/>
            <a:ext cx="190500" cy="20901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35600" y="2310825"/>
            <a:ext cx="3505200" cy="4699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9907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Media types</a:t>
            </a:r>
          </a:p>
        </p:txBody>
      </p:sp>
      <p:sp>
        <p:nvSpPr>
          <p:cNvPr id="3" name="Content Placeholder 2"/>
          <p:cNvSpPr>
            <a:spLocks noGrp="1"/>
          </p:cNvSpPr>
          <p:nvPr>
            <p:ph idx="1"/>
          </p:nvPr>
        </p:nvSpPr>
        <p:spPr/>
        <p:txBody>
          <a:bodyPr/>
          <a:lstStyle/>
          <a:p>
            <a:endParaRPr lang="en-CA"/>
          </a:p>
        </p:txBody>
      </p:sp>
      <p:graphicFrame>
        <p:nvGraphicFramePr>
          <p:cNvPr id="4" name="Content Placeholder 3"/>
          <p:cNvGraphicFramePr>
            <a:graphicFrameLocks/>
          </p:cNvGraphicFramePr>
          <p:nvPr/>
        </p:nvGraphicFramePr>
        <p:xfrm>
          <a:off x="850900" y="1698834"/>
          <a:ext cx="10502899" cy="5023454"/>
        </p:xfrm>
        <a:graphic>
          <a:graphicData uri="http://schemas.openxmlformats.org/drawingml/2006/table">
            <a:tbl>
              <a:tblPr/>
              <a:tblGrid>
                <a:gridCol w="2618648">
                  <a:extLst>
                    <a:ext uri="{9D8B030D-6E8A-4147-A177-3AD203B41FA5}">
                      <a16:colId xmlns:a16="http://schemas.microsoft.com/office/drawing/2014/main" val="755049306"/>
                    </a:ext>
                  </a:extLst>
                </a:gridCol>
                <a:gridCol w="7884251">
                  <a:extLst>
                    <a:ext uri="{9D8B030D-6E8A-4147-A177-3AD203B41FA5}">
                      <a16:colId xmlns:a16="http://schemas.microsoft.com/office/drawing/2014/main" val="2059984545"/>
                    </a:ext>
                  </a:extLst>
                </a:gridCol>
              </a:tblGrid>
              <a:tr h="378240">
                <a:tc>
                  <a:txBody>
                    <a:bodyPr/>
                    <a:lstStyle/>
                    <a:p>
                      <a:pPr algn="l" fontAlgn="t"/>
                      <a:r>
                        <a:rPr lang="en-CA" sz="2000" b="1" dirty="0">
                          <a:effectLst/>
                        </a:rPr>
                        <a:t>Value</a:t>
                      </a:r>
                    </a:p>
                  </a:txBody>
                  <a:tcPr marL="36720" marR="36720" marT="36720" marB="36720">
                    <a:lnL>
                      <a:noFill/>
                    </a:lnL>
                    <a:lnR>
                      <a:noFill/>
                    </a:lnR>
                    <a:lnT>
                      <a:noFill/>
                    </a:lnT>
                    <a:lnB>
                      <a:noFill/>
                    </a:lnB>
                    <a:solidFill>
                      <a:srgbClr val="FFFFFF"/>
                    </a:solidFill>
                  </a:tcPr>
                </a:tc>
                <a:tc>
                  <a:txBody>
                    <a:bodyPr/>
                    <a:lstStyle/>
                    <a:p>
                      <a:pPr algn="l" fontAlgn="t"/>
                      <a:r>
                        <a:rPr lang="en-CA" sz="2000" b="1" dirty="0">
                          <a:effectLst/>
                        </a:rPr>
                        <a:t>Description</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4071245642"/>
                  </a:ext>
                </a:extLst>
              </a:tr>
              <a:tr h="378240">
                <a:tc>
                  <a:txBody>
                    <a:bodyPr/>
                    <a:lstStyle/>
                    <a:p>
                      <a:pPr algn="l" fontAlgn="t"/>
                      <a:r>
                        <a:rPr lang="en-CA" sz="2000" b="1" i="1" dirty="0">
                          <a:effectLst/>
                        </a:rPr>
                        <a:t>all</a:t>
                      </a:r>
                    </a:p>
                  </a:txBody>
                  <a:tcPr marL="36720" marR="36720" marT="36720" marB="36720">
                    <a:lnL>
                      <a:noFill/>
                    </a:lnL>
                    <a:lnR>
                      <a:noFill/>
                    </a:lnR>
                    <a:lnT>
                      <a:noFill/>
                    </a:lnT>
                    <a:lnB>
                      <a:noFill/>
                    </a:lnB>
                    <a:solidFill>
                      <a:srgbClr val="F1F1F1"/>
                    </a:solidFill>
                  </a:tcPr>
                </a:tc>
                <a:tc>
                  <a:txBody>
                    <a:bodyPr/>
                    <a:lstStyle/>
                    <a:p>
                      <a:pPr algn="l" fontAlgn="t"/>
                      <a:r>
                        <a:rPr lang="en-CA" sz="2000" dirty="0">
                          <a:effectLst/>
                        </a:rPr>
                        <a:t>Used for all media type devices</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3472615218"/>
                  </a:ext>
                </a:extLst>
              </a:tr>
              <a:tr h="403922">
                <a:tc>
                  <a:txBody>
                    <a:bodyPr/>
                    <a:lstStyle/>
                    <a:p>
                      <a:pPr algn="l" fontAlgn="t"/>
                      <a:r>
                        <a:rPr lang="en-CA" sz="2000" dirty="0">
                          <a:effectLst/>
                        </a:rPr>
                        <a:t>aural</a:t>
                      </a:r>
                    </a:p>
                  </a:txBody>
                  <a:tcPr marL="36720" marR="36720" marT="36720" marB="36720">
                    <a:lnL>
                      <a:noFill/>
                    </a:lnL>
                    <a:lnR>
                      <a:noFill/>
                    </a:lnR>
                    <a:lnT>
                      <a:noFill/>
                    </a:lnT>
                    <a:lnB>
                      <a:noFill/>
                    </a:lnB>
                    <a:solidFill>
                      <a:srgbClr val="FFFFFF"/>
                    </a:solidFill>
                  </a:tcPr>
                </a:tc>
                <a:tc>
                  <a:txBody>
                    <a:bodyPr/>
                    <a:lstStyle/>
                    <a:p>
                      <a:pPr algn="l" fontAlgn="t"/>
                      <a:r>
                        <a:rPr lang="en-CA" sz="2000" dirty="0">
                          <a:solidFill>
                            <a:srgbClr val="E80000"/>
                          </a:solidFill>
                          <a:effectLst/>
                        </a:rPr>
                        <a:t>Deprecated.</a:t>
                      </a:r>
                      <a:r>
                        <a:rPr lang="en-CA" sz="2000" dirty="0">
                          <a:effectLst/>
                        </a:rPr>
                        <a:t> Used for speech and sound synthesizers</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817478938"/>
                  </a:ext>
                </a:extLst>
              </a:tr>
              <a:tr h="403922">
                <a:tc>
                  <a:txBody>
                    <a:bodyPr/>
                    <a:lstStyle/>
                    <a:p>
                      <a:pPr algn="l" fontAlgn="t"/>
                      <a:r>
                        <a:rPr lang="en-CA" sz="2000" dirty="0">
                          <a:effectLst/>
                        </a:rPr>
                        <a:t>braille</a:t>
                      </a:r>
                    </a:p>
                  </a:txBody>
                  <a:tcPr marL="36720" marR="36720" marT="36720" marB="36720">
                    <a:lnL>
                      <a:noFill/>
                    </a:lnL>
                    <a:lnR>
                      <a:noFill/>
                    </a:lnR>
                    <a:lnT>
                      <a:noFill/>
                    </a:lnT>
                    <a:lnB>
                      <a:noFill/>
                    </a:lnB>
                    <a:solidFill>
                      <a:srgbClr val="F1F1F1"/>
                    </a:solidFill>
                  </a:tcPr>
                </a:tc>
                <a:tc>
                  <a:txBody>
                    <a:bodyPr/>
                    <a:lstStyle/>
                    <a:p>
                      <a:pPr algn="l" fontAlgn="t"/>
                      <a:r>
                        <a:rPr lang="en-CA" sz="2000" dirty="0">
                          <a:solidFill>
                            <a:srgbClr val="E80000"/>
                          </a:solidFill>
                          <a:effectLst/>
                        </a:rPr>
                        <a:t>Deprecated.</a:t>
                      </a:r>
                      <a:r>
                        <a:rPr lang="en-CA" sz="2000" dirty="0">
                          <a:effectLst/>
                        </a:rPr>
                        <a:t> Used for braille tactile feedback devices</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3018551800"/>
                  </a:ext>
                </a:extLst>
              </a:tr>
              <a:tr h="378240">
                <a:tc>
                  <a:txBody>
                    <a:bodyPr/>
                    <a:lstStyle/>
                    <a:p>
                      <a:pPr algn="l" fontAlgn="t"/>
                      <a:r>
                        <a:rPr lang="en-CA" sz="2000" dirty="0">
                          <a:effectLst/>
                        </a:rPr>
                        <a:t>embossed</a:t>
                      </a:r>
                    </a:p>
                  </a:txBody>
                  <a:tcPr marL="36720" marR="36720" marT="36720" marB="36720">
                    <a:lnL>
                      <a:noFill/>
                    </a:lnL>
                    <a:lnR>
                      <a:noFill/>
                    </a:lnR>
                    <a:lnT>
                      <a:noFill/>
                    </a:lnT>
                    <a:lnB>
                      <a:noFill/>
                    </a:lnB>
                    <a:solidFill>
                      <a:srgbClr val="FFFFFF"/>
                    </a:solidFill>
                  </a:tcPr>
                </a:tc>
                <a:tc>
                  <a:txBody>
                    <a:bodyPr/>
                    <a:lstStyle/>
                    <a:p>
                      <a:pPr algn="l" fontAlgn="t"/>
                      <a:r>
                        <a:rPr lang="en-CA" sz="2000" dirty="0">
                          <a:solidFill>
                            <a:srgbClr val="E80000"/>
                          </a:solidFill>
                          <a:effectLst/>
                        </a:rPr>
                        <a:t>Deprecated.</a:t>
                      </a:r>
                      <a:r>
                        <a:rPr lang="en-CA" sz="2000" dirty="0">
                          <a:effectLst/>
                        </a:rPr>
                        <a:t> Used for paged braille printers</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2416279728"/>
                  </a:ext>
                </a:extLst>
              </a:tr>
              <a:tr h="403922">
                <a:tc>
                  <a:txBody>
                    <a:bodyPr/>
                    <a:lstStyle/>
                    <a:p>
                      <a:pPr algn="l" fontAlgn="t"/>
                      <a:r>
                        <a:rPr lang="en-CA" sz="2000" dirty="0">
                          <a:effectLst/>
                        </a:rPr>
                        <a:t>handheld</a:t>
                      </a:r>
                    </a:p>
                  </a:txBody>
                  <a:tcPr marL="36720" marR="36720" marT="36720" marB="36720">
                    <a:lnL>
                      <a:noFill/>
                    </a:lnL>
                    <a:lnR>
                      <a:noFill/>
                    </a:lnR>
                    <a:lnT>
                      <a:noFill/>
                    </a:lnT>
                    <a:lnB>
                      <a:noFill/>
                    </a:lnB>
                    <a:solidFill>
                      <a:srgbClr val="F1F1F1"/>
                    </a:solidFill>
                  </a:tcPr>
                </a:tc>
                <a:tc>
                  <a:txBody>
                    <a:bodyPr/>
                    <a:lstStyle/>
                    <a:p>
                      <a:pPr algn="l" fontAlgn="t"/>
                      <a:r>
                        <a:rPr lang="en-CA" sz="2000" dirty="0">
                          <a:solidFill>
                            <a:srgbClr val="E80000"/>
                          </a:solidFill>
                          <a:effectLst/>
                        </a:rPr>
                        <a:t>Deprecated.</a:t>
                      </a:r>
                      <a:r>
                        <a:rPr lang="en-CA" sz="2000" dirty="0">
                          <a:effectLst/>
                        </a:rPr>
                        <a:t> Used for small or handheld devices</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142821048"/>
                  </a:ext>
                </a:extLst>
              </a:tr>
              <a:tr h="378240">
                <a:tc>
                  <a:txBody>
                    <a:bodyPr/>
                    <a:lstStyle/>
                    <a:p>
                      <a:pPr algn="l" fontAlgn="t"/>
                      <a:r>
                        <a:rPr lang="en-CA" sz="2000" b="1" i="1" dirty="0">
                          <a:effectLst/>
                        </a:rPr>
                        <a:t>print</a:t>
                      </a:r>
                    </a:p>
                  </a:txBody>
                  <a:tcPr marL="36720" marR="36720" marT="36720" marB="36720">
                    <a:lnL>
                      <a:noFill/>
                    </a:lnL>
                    <a:lnR>
                      <a:noFill/>
                    </a:lnR>
                    <a:lnT>
                      <a:noFill/>
                    </a:lnT>
                    <a:lnB>
                      <a:noFill/>
                    </a:lnB>
                    <a:solidFill>
                      <a:srgbClr val="FFFFFF"/>
                    </a:solidFill>
                  </a:tcPr>
                </a:tc>
                <a:tc>
                  <a:txBody>
                    <a:bodyPr/>
                    <a:lstStyle/>
                    <a:p>
                      <a:pPr algn="l" fontAlgn="t"/>
                      <a:r>
                        <a:rPr lang="en-CA" sz="2000" dirty="0">
                          <a:effectLst/>
                        </a:rPr>
                        <a:t>Used for printers</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1194860655"/>
                  </a:ext>
                </a:extLst>
              </a:tr>
              <a:tr h="403922">
                <a:tc>
                  <a:txBody>
                    <a:bodyPr/>
                    <a:lstStyle/>
                    <a:p>
                      <a:pPr algn="l" fontAlgn="t"/>
                      <a:r>
                        <a:rPr lang="en-CA" sz="2000" dirty="0">
                          <a:effectLst/>
                        </a:rPr>
                        <a:t>projection</a:t>
                      </a:r>
                    </a:p>
                  </a:txBody>
                  <a:tcPr marL="36720" marR="36720" marT="36720" marB="36720">
                    <a:lnL>
                      <a:noFill/>
                    </a:lnL>
                    <a:lnR>
                      <a:noFill/>
                    </a:lnR>
                    <a:lnT>
                      <a:noFill/>
                    </a:lnT>
                    <a:lnB>
                      <a:noFill/>
                    </a:lnB>
                    <a:solidFill>
                      <a:srgbClr val="F1F1F1"/>
                    </a:solidFill>
                  </a:tcPr>
                </a:tc>
                <a:tc>
                  <a:txBody>
                    <a:bodyPr/>
                    <a:lstStyle/>
                    <a:p>
                      <a:pPr algn="l" fontAlgn="t"/>
                      <a:r>
                        <a:rPr lang="en-CA" sz="2000" dirty="0">
                          <a:solidFill>
                            <a:srgbClr val="E80000"/>
                          </a:solidFill>
                          <a:effectLst/>
                        </a:rPr>
                        <a:t>Deprecated.</a:t>
                      </a:r>
                      <a:r>
                        <a:rPr lang="en-CA" sz="2000" dirty="0">
                          <a:effectLst/>
                        </a:rPr>
                        <a:t> Used for projected presentations, like slides</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331417014"/>
                  </a:ext>
                </a:extLst>
              </a:tr>
              <a:tr h="403922">
                <a:tc>
                  <a:txBody>
                    <a:bodyPr/>
                    <a:lstStyle/>
                    <a:p>
                      <a:pPr algn="l" fontAlgn="t"/>
                      <a:r>
                        <a:rPr lang="en-CA" sz="2000" b="1" i="1" dirty="0">
                          <a:effectLst/>
                        </a:rPr>
                        <a:t>screen</a:t>
                      </a:r>
                    </a:p>
                  </a:txBody>
                  <a:tcPr marL="36720" marR="36720" marT="36720" marB="36720">
                    <a:lnL>
                      <a:noFill/>
                    </a:lnL>
                    <a:lnR>
                      <a:noFill/>
                    </a:lnR>
                    <a:lnT>
                      <a:noFill/>
                    </a:lnT>
                    <a:lnB>
                      <a:noFill/>
                    </a:lnB>
                    <a:solidFill>
                      <a:srgbClr val="FFFFFF"/>
                    </a:solidFill>
                  </a:tcPr>
                </a:tc>
                <a:tc>
                  <a:txBody>
                    <a:bodyPr/>
                    <a:lstStyle/>
                    <a:p>
                      <a:pPr algn="l" fontAlgn="t"/>
                      <a:r>
                        <a:rPr lang="en-CA" sz="2000" dirty="0">
                          <a:effectLst/>
                        </a:rPr>
                        <a:t>Used for computer screens, tablets, smart-phones etc.</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565930801"/>
                  </a:ext>
                </a:extLst>
              </a:tr>
              <a:tr h="403922">
                <a:tc>
                  <a:txBody>
                    <a:bodyPr/>
                    <a:lstStyle/>
                    <a:p>
                      <a:pPr algn="l" fontAlgn="t"/>
                      <a:r>
                        <a:rPr lang="en-CA" sz="2000" b="1" i="1" dirty="0">
                          <a:effectLst/>
                        </a:rPr>
                        <a:t>speech</a:t>
                      </a:r>
                    </a:p>
                  </a:txBody>
                  <a:tcPr marL="36720" marR="36720" marT="36720" marB="36720">
                    <a:lnL>
                      <a:noFill/>
                    </a:lnL>
                    <a:lnR>
                      <a:noFill/>
                    </a:lnR>
                    <a:lnT>
                      <a:noFill/>
                    </a:lnT>
                    <a:lnB>
                      <a:noFill/>
                    </a:lnB>
                    <a:solidFill>
                      <a:srgbClr val="F1F1F1"/>
                    </a:solidFill>
                  </a:tcPr>
                </a:tc>
                <a:tc>
                  <a:txBody>
                    <a:bodyPr/>
                    <a:lstStyle/>
                    <a:p>
                      <a:pPr algn="l" fontAlgn="t"/>
                      <a:r>
                        <a:rPr lang="en-CA" sz="2000" dirty="0">
                          <a:effectLst/>
                        </a:rPr>
                        <a:t>Used for </a:t>
                      </a:r>
                      <a:r>
                        <a:rPr lang="en-CA" sz="2000" dirty="0" err="1">
                          <a:effectLst/>
                        </a:rPr>
                        <a:t>screenreaders</a:t>
                      </a:r>
                      <a:r>
                        <a:rPr lang="en-CA" sz="2000" dirty="0">
                          <a:effectLst/>
                        </a:rPr>
                        <a:t> that "reads" the page out loud</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212175569"/>
                  </a:ext>
                </a:extLst>
              </a:tr>
              <a:tr h="683040">
                <a:tc>
                  <a:txBody>
                    <a:bodyPr/>
                    <a:lstStyle/>
                    <a:p>
                      <a:pPr algn="l" fontAlgn="t"/>
                      <a:r>
                        <a:rPr lang="en-CA" sz="2000" dirty="0" err="1">
                          <a:effectLst/>
                        </a:rPr>
                        <a:t>tty</a:t>
                      </a:r>
                      <a:endParaRPr lang="en-CA" sz="2000" dirty="0">
                        <a:effectLst/>
                      </a:endParaRPr>
                    </a:p>
                  </a:txBody>
                  <a:tcPr marL="36720" marR="36720" marT="36720" marB="36720">
                    <a:lnL>
                      <a:noFill/>
                    </a:lnL>
                    <a:lnR>
                      <a:noFill/>
                    </a:lnR>
                    <a:lnT>
                      <a:noFill/>
                    </a:lnT>
                    <a:lnB>
                      <a:noFill/>
                    </a:lnB>
                    <a:solidFill>
                      <a:srgbClr val="FFFFFF"/>
                    </a:solidFill>
                  </a:tcPr>
                </a:tc>
                <a:tc>
                  <a:txBody>
                    <a:bodyPr/>
                    <a:lstStyle/>
                    <a:p>
                      <a:pPr algn="l" fontAlgn="t"/>
                      <a:r>
                        <a:rPr lang="en-CA" sz="2000" dirty="0">
                          <a:solidFill>
                            <a:srgbClr val="E80000"/>
                          </a:solidFill>
                          <a:effectLst/>
                        </a:rPr>
                        <a:t>Deprecated.</a:t>
                      </a:r>
                      <a:r>
                        <a:rPr lang="en-CA" sz="2000" dirty="0">
                          <a:effectLst/>
                        </a:rPr>
                        <a:t> Used for media using a fixed-pitch character grid, like teletypes and terminals</a:t>
                      </a:r>
                    </a:p>
                  </a:txBody>
                  <a:tcPr marL="36720" marR="36720" marT="36720" marB="36720">
                    <a:lnL>
                      <a:noFill/>
                    </a:lnL>
                    <a:lnR>
                      <a:noFill/>
                    </a:lnR>
                    <a:lnT>
                      <a:noFill/>
                    </a:lnT>
                    <a:lnB>
                      <a:noFill/>
                    </a:lnB>
                    <a:solidFill>
                      <a:srgbClr val="FFFFFF"/>
                    </a:solidFill>
                  </a:tcPr>
                </a:tc>
                <a:extLst>
                  <a:ext uri="{0D108BD9-81ED-4DB2-BD59-A6C34878D82A}">
                    <a16:rowId xmlns:a16="http://schemas.microsoft.com/office/drawing/2014/main" val="2947614243"/>
                  </a:ext>
                </a:extLst>
              </a:tr>
              <a:tr h="403922">
                <a:tc>
                  <a:txBody>
                    <a:bodyPr/>
                    <a:lstStyle/>
                    <a:p>
                      <a:pPr algn="l" fontAlgn="t"/>
                      <a:r>
                        <a:rPr lang="en-CA" sz="2000" dirty="0" err="1">
                          <a:effectLst/>
                        </a:rPr>
                        <a:t>Tv</a:t>
                      </a:r>
                      <a:endParaRPr lang="en-CA" sz="2000" dirty="0">
                        <a:effectLst/>
                      </a:endParaRPr>
                    </a:p>
                  </a:txBody>
                  <a:tcPr marL="36720" marR="36720" marT="36720" marB="36720">
                    <a:lnL>
                      <a:noFill/>
                    </a:lnL>
                    <a:lnR>
                      <a:noFill/>
                    </a:lnR>
                    <a:lnT>
                      <a:noFill/>
                    </a:lnT>
                    <a:lnB>
                      <a:noFill/>
                    </a:lnB>
                    <a:solidFill>
                      <a:srgbClr val="F1F1F1"/>
                    </a:solidFill>
                  </a:tcPr>
                </a:tc>
                <a:tc>
                  <a:txBody>
                    <a:bodyPr/>
                    <a:lstStyle/>
                    <a:p>
                      <a:pPr algn="l" fontAlgn="t"/>
                      <a:r>
                        <a:rPr lang="en-CA" sz="2000" dirty="0">
                          <a:solidFill>
                            <a:srgbClr val="E80000"/>
                          </a:solidFill>
                          <a:effectLst/>
                        </a:rPr>
                        <a:t>Deprecated.</a:t>
                      </a:r>
                      <a:r>
                        <a:rPr lang="en-CA" sz="2000" dirty="0">
                          <a:effectLst/>
                        </a:rPr>
                        <a:t> Used for television-type devices</a:t>
                      </a:r>
                    </a:p>
                  </a:txBody>
                  <a:tcPr marL="36720" marR="36720" marT="36720" marB="36720">
                    <a:lnL>
                      <a:noFill/>
                    </a:lnL>
                    <a:lnR>
                      <a:noFill/>
                    </a:lnR>
                    <a:lnT>
                      <a:noFill/>
                    </a:lnT>
                    <a:lnB>
                      <a:noFill/>
                    </a:lnB>
                    <a:solidFill>
                      <a:srgbClr val="F1F1F1"/>
                    </a:solidFill>
                  </a:tcPr>
                </a:tc>
                <a:extLst>
                  <a:ext uri="{0D108BD9-81ED-4DB2-BD59-A6C34878D82A}">
                    <a16:rowId xmlns:a16="http://schemas.microsoft.com/office/drawing/2014/main" val="3304115201"/>
                  </a:ext>
                </a:extLst>
              </a:tr>
            </a:tbl>
          </a:graphicData>
        </a:graphic>
      </p:graphicFrame>
    </p:spTree>
    <p:extLst>
      <p:ext uri="{BB962C8B-B14F-4D97-AF65-F5344CB8AC3E}">
        <p14:creationId xmlns:p14="http://schemas.microsoft.com/office/powerpoint/2010/main" val="224569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Media features</a:t>
            </a:r>
          </a:p>
        </p:txBody>
      </p:sp>
      <p:graphicFrame>
        <p:nvGraphicFramePr>
          <p:cNvPr id="6" name="Content Placeholder 5"/>
          <p:cNvGraphicFramePr>
            <a:graphicFrameLocks noGrp="1"/>
          </p:cNvGraphicFramePr>
          <p:nvPr>
            <p:ph idx="1"/>
          </p:nvPr>
        </p:nvGraphicFramePr>
        <p:xfrm>
          <a:off x="1154430" y="1867694"/>
          <a:ext cx="9883140" cy="3962400"/>
        </p:xfrm>
        <a:graphic>
          <a:graphicData uri="http://schemas.openxmlformats.org/drawingml/2006/table">
            <a:tbl>
              <a:tblPr/>
              <a:tblGrid>
                <a:gridCol w="2468880">
                  <a:extLst>
                    <a:ext uri="{9D8B030D-6E8A-4147-A177-3AD203B41FA5}">
                      <a16:colId xmlns:a16="http://schemas.microsoft.com/office/drawing/2014/main" val="2398611134"/>
                    </a:ext>
                  </a:extLst>
                </a:gridCol>
                <a:gridCol w="7414260">
                  <a:extLst>
                    <a:ext uri="{9D8B030D-6E8A-4147-A177-3AD203B41FA5}">
                      <a16:colId xmlns:a16="http://schemas.microsoft.com/office/drawing/2014/main" val="3297426564"/>
                    </a:ext>
                  </a:extLst>
                </a:gridCol>
              </a:tblGrid>
              <a:tr h="396240">
                <a:tc>
                  <a:txBody>
                    <a:bodyPr/>
                    <a:lstStyle/>
                    <a:p>
                      <a:pPr algn="l" fontAlgn="t"/>
                      <a:r>
                        <a:rPr lang="en-CA" b="1">
                          <a:effectLst/>
                        </a:rPr>
                        <a:t>Value</a:t>
                      </a:r>
                    </a:p>
                  </a:txBody>
                  <a:tcPr marL="60960" marR="60960" marT="60960" marB="60960">
                    <a:lnL>
                      <a:noFill/>
                    </a:lnL>
                    <a:lnR>
                      <a:noFill/>
                    </a:lnR>
                    <a:lnT>
                      <a:noFill/>
                    </a:lnT>
                    <a:lnB>
                      <a:noFill/>
                    </a:lnB>
                    <a:solidFill>
                      <a:srgbClr val="FFFFFF"/>
                    </a:solidFill>
                  </a:tcPr>
                </a:tc>
                <a:tc>
                  <a:txBody>
                    <a:bodyPr/>
                    <a:lstStyle/>
                    <a:p>
                      <a:pPr algn="l" fontAlgn="t"/>
                      <a:r>
                        <a:rPr lang="en-CA" b="1" dirty="0">
                          <a:effectLst/>
                        </a:rPr>
                        <a:t>Description</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1409609814"/>
                  </a:ext>
                </a:extLst>
              </a:tr>
              <a:tr h="396240">
                <a:tc>
                  <a:txBody>
                    <a:bodyPr/>
                    <a:lstStyle/>
                    <a:p>
                      <a:pPr algn="l" fontAlgn="t"/>
                      <a:r>
                        <a:rPr lang="en-CA">
                          <a:effectLst/>
                        </a:rPr>
                        <a:t>aspect-ratio</a:t>
                      </a:r>
                    </a:p>
                  </a:txBody>
                  <a:tcPr marL="60960" marR="60960" marT="60960" marB="60960">
                    <a:lnL>
                      <a:noFill/>
                    </a:lnL>
                    <a:lnR>
                      <a:noFill/>
                    </a:lnR>
                    <a:lnT>
                      <a:noFill/>
                    </a:lnT>
                    <a:lnB>
                      <a:noFill/>
                    </a:lnB>
                    <a:solidFill>
                      <a:srgbClr val="F1F1F1"/>
                    </a:solidFill>
                  </a:tcPr>
                </a:tc>
                <a:tc>
                  <a:txBody>
                    <a:bodyPr/>
                    <a:lstStyle/>
                    <a:p>
                      <a:pPr algn="l" fontAlgn="t"/>
                      <a:r>
                        <a:rPr lang="en-CA">
                          <a:effectLst/>
                        </a:rPr>
                        <a:t>The ratio between the width and the height of the viewport</a:t>
                      </a:r>
                    </a:p>
                  </a:txBody>
                  <a:tcPr marL="60960" marR="60960" marT="60960" marB="60960">
                    <a:lnL>
                      <a:noFill/>
                    </a:lnL>
                    <a:lnR>
                      <a:noFill/>
                    </a:lnR>
                    <a:lnT>
                      <a:noFill/>
                    </a:lnT>
                    <a:lnB>
                      <a:noFill/>
                    </a:lnB>
                    <a:solidFill>
                      <a:srgbClr val="F1F1F1"/>
                    </a:solidFill>
                  </a:tcPr>
                </a:tc>
                <a:extLst>
                  <a:ext uri="{0D108BD9-81ED-4DB2-BD59-A6C34878D82A}">
                    <a16:rowId xmlns:a16="http://schemas.microsoft.com/office/drawing/2014/main" val="1579485186"/>
                  </a:ext>
                </a:extLst>
              </a:tr>
              <a:tr h="396240">
                <a:tc>
                  <a:txBody>
                    <a:bodyPr/>
                    <a:lstStyle/>
                    <a:p>
                      <a:pPr algn="l" fontAlgn="t"/>
                      <a:r>
                        <a:rPr lang="en-CA">
                          <a:effectLst/>
                        </a:rPr>
                        <a:t>color</a:t>
                      </a:r>
                    </a:p>
                  </a:txBody>
                  <a:tcPr marL="60960" marR="60960" marT="60960" marB="60960">
                    <a:lnL>
                      <a:noFill/>
                    </a:lnL>
                    <a:lnR>
                      <a:noFill/>
                    </a:lnR>
                    <a:lnT>
                      <a:noFill/>
                    </a:lnT>
                    <a:lnB>
                      <a:noFill/>
                    </a:lnB>
                    <a:solidFill>
                      <a:srgbClr val="FFFFFF"/>
                    </a:solidFill>
                  </a:tcPr>
                </a:tc>
                <a:tc>
                  <a:txBody>
                    <a:bodyPr/>
                    <a:lstStyle/>
                    <a:p>
                      <a:pPr algn="l" fontAlgn="t"/>
                      <a:r>
                        <a:rPr lang="en-CA">
                          <a:effectLst/>
                        </a:rPr>
                        <a:t>The number of bits per color component for the output device</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270139069"/>
                  </a:ext>
                </a:extLst>
              </a:tr>
              <a:tr h="396240">
                <a:tc>
                  <a:txBody>
                    <a:bodyPr/>
                    <a:lstStyle/>
                    <a:p>
                      <a:pPr algn="l" fontAlgn="t"/>
                      <a:r>
                        <a:rPr lang="en-CA">
                          <a:effectLst/>
                        </a:rPr>
                        <a:t>color-index</a:t>
                      </a:r>
                    </a:p>
                  </a:txBody>
                  <a:tcPr marL="60960" marR="60960" marT="60960" marB="60960">
                    <a:lnL>
                      <a:noFill/>
                    </a:lnL>
                    <a:lnR>
                      <a:noFill/>
                    </a:lnR>
                    <a:lnT>
                      <a:noFill/>
                    </a:lnT>
                    <a:lnB>
                      <a:noFill/>
                    </a:lnB>
                    <a:solidFill>
                      <a:srgbClr val="F1F1F1"/>
                    </a:solidFill>
                  </a:tcPr>
                </a:tc>
                <a:tc>
                  <a:txBody>
                    <a:bodyPr/>
                    <a:lstStyle/>
                    <a:p>
                      <a:pPr algn="l" fontAlgn="t"/>
                      <a:r>
                        <a:rPr lang="en-CA" dirty="0">
                          <a:effectLst/>
                        </a:rPr>
                        <a:t>The number of colors the device can display</a:t>
                      </a:r>
                    </a:p>
                  </a:txBody>
                  <a:tcPr marL="60960" marR="60960" marT="60960" marB="60960">
                    <a:lnL>
                      <a:noFill/>
                    </a:lnL>
                    <a:lnR>
                      <a:noFill/>
                    </a:lnR>
                    <a:lnT>
                      <a:noFill/>
                    </a:lnT>
                    <a:lnB>
                      <a:noFill/>
                    </a:lnB>
                    <a:solidFill>
                      <a:srgbClr val="F1F1F1"/>
                    </a:solidFill>
                  </a:tcPr>
                </a:tc>
                <a:extLst>
                  <a:ext uri="{0D108BD9-81ED-4DB2-BD59-A6C34878D82A}">
                    <a16:rowId xmlns:a16="http://schemas.microsoft.com/office/drawing/2014/main" val="690989700"/>
                  </a:ext>
                </a:extLst>
              </a:tr>
              <a:tr h="396240">
                <a:tc>
                  <a:txBody>
                    <a:bodyPr/>
                    <a:lstStyle/>
                    <a:p>
                      <a:pPr algn="l" fontAlgn="t"/>
                      <a:r>
                        <a:rPr lang="en-CA">
                          <a:effectLst/>
                        </a:rPr>
                        <a:t>device-aspect-ratio</a:t>
                      </a:r>
                    </a:p>
                  </a:txBody>
                  <a:tcPr marL="60960" marR="60960" marT="60960" marB="60960">
                    <a:lnL>
                      <a:noFill/>
                    </a:lnL>
                    <a:lnR>
                      <a:noFill/>
                    </a:lnR>
                    <a:lnT>
                      <a:noFill/>
                    </a:lnT>
                    <a:lnB>
                      <a:noFill/>
                    </a:lnB>
                    <a:solidFill>
                      <a:srgbClr val="FFFFFF"/>
                    </a:solidFill>
                  </a:tcPr>
                </a:tc>
                <a:tc>
                  <a:txBody>
                    <a:bodyPr/>
                    <a:lstStyle/>
                    <a:p>
                      <a:pPr algn="l" fontAlgn="t"/>
                      <a:r>
                        <a:rPr lang="en-CA">
                          <a:effectLst/>
                        </a:rPr>
                        <a:t>The ratio between the width and the height of the device</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2155890679"/>
                  </a:ext>
                </a:extLst>
              </a:tr>
              <a:tr h="396240">
                <a:tc>
                  <a:txBody>
                    <a:bodyPr/>
                    <a:lstStyle/>
                    <a:p>
                      <a:pPr algn="l" fontAlgn="t"/>
                      <a:r>
                        <a:rPr lang="en-CA">
                          <a:effectLst/>
                        </a:rPr>
                        <a:t>device-height</a:t>
                      </a:r>
                    </a:p>
                  </a:txBody>
                  <a:tcPr marL="60960" marR="60960" marT="60960" marB="60960">
                    <a:lnL>
                      <a:noFill/>
                    </a:lnL>
                    <a:lnR>
                      <a:noFill/>
                    </a:lnR>
                    <a:lnT>
                      <a:noFill/>
                    </a:lnT>
                    <a:lnB>
                      <a:noFill/>
                    </a:lnB>
                    <a:solidFill>
                      <a:srgbClr val="F1F1F1"/>
                    </a:solidFill>
                  </a:tcPr>
                </a:tc>
                <a:tc>
                  <a:txBody>
                    <a:bodyPr/>
                    <a:lstStyle/>
                    <a:p>
                      <a:pPr algn="l" fontAlgn="t"/>
                      <a:r>
                        <a:rPr lang="en-CA">
                          <a:effectLst/>
                        </a:rPr>
                        <a:t>The height of the device, such as a computer screen</a:t>
                      </a:r>
                    </a:p>
                  </a:txBody>
                  <a:tcPr marL="60960" marR="60960" marT="60960" marB="60960">
                    <a:lnL>
                      <a:noFill/>
                    </a:lnL>
                    <a:lnR>
                      <a:noFill/>
                    </a:lnR>
                    <a:lnT>
                      <a:noFill/>
                    </a:lnT>
                    <a:lnB>
                      <a:noFill/>
                    </a:lnB>
                    <a:solidFill>
                      <a:srgbClr val="F1F1F1"/>
                    </a:solidFill>
                  </a:tcPr>
                </a:tc>
                <a:extLst>
                  <a:ext uri="{0D108BD9-81ED-4DB2-BD59-A6C34878D82A}">
                    <a16:rowId xmlns:a16="http://schemas.microsoft.com/office/drawing/2014/main" val="724836510"/>
                  </a:ext>
                </a:extLst>
              </a:tr>
              <a:tr h="396240">
                <a:tc>
                  <a:txBody>
                    <a:bodyPr/>
                    <a:lstStyle/>
                    <a:p>
                      <a:pPr algn="l" fontAlgn="t"/>
                      <a:r>
                        <a:rPr lang="en-CA">
                          <a:effectLst/>
                        </a:rPr>
                        <a:t>device-width</a:t>
                      </a:r>
                    </a:p>
                  </a:txBody>
                  <a:tcPr marL="60960" marR="60960" marT="60960" marB="60960">
                    <a:lnL>
                      <a:noFill/>
                    </a:lnL>
                    <a:lnR>
                      <a:noFill/>
                    </a:lnR>
                    <a:lnT>
                      <a:noFill/>
                    </a:lnT>
                    <a:lnB>
                      <a:noFill/>
                    </a:lnB>
                    <a:solidFill>
                      <a:srgbClr val="FFFFFF"/>
                    </a:solidFill>
                  </a:tcPr>
                </a:tc>
                <a:tc>
                  <a:txBody>
                    <a:bodyPr/>
                    <a:lstStyle/>
                    <a:p>
                      <a:pPr algn="l" fontAlgn="t"/>
                      <a:r>
                        <a:rPr lang="en-CA">
                          <a:effectLst/>
                        </a:rPr>
                        <a:t>The width of the device, such as a computer screen</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3237671410"/>
                  </a:ext>
                </a:extLst>
              </a:tr>
              <a:tr h="396240">
                <a:tc>
                  <a:txBody>
                    <a:bodyPr/>
                    <a:lstStyle/>
                    <a:p>
                      <a:pPr algn="l" fontAlgn="t"/>
                      <a:r>
                        <a:rPr lang="en-CA">
                          <a:effectLst/>
                        </a:rPr>
                        <a:t>grid</a:t>
                      </a:r>
                    </a:p>
                  </a:txBody>
                  <a:tcPr marL="60960" marR="60960" marT="60960" marB="60960">
                    <a:lnL>
                      <a:noFill/>
                    </a:lnL>
                    <a:lnR>
                      <a:noFill/>
                    </a:lnR>
                    <a:lnT>
                      <a:noFill/>
                    </a:lnT>
                    <a:lnB>
                      <a:noFill/>
                    </a:lnB>
                    <a:solidFill>
                      <a:srgbClr val="F1F1F1"/>
                    </a:solidFill>
                  </a:tcPr>
                </a:tc>
                <a:tc>
                  <a:txBody>
                    <a:bodyPr/>
                    <a:lstStyle/>
                    <a:p>
                      <a:pPr algn="l" fontAlgn="t"/>
                      <a:r>
                        <a:rPr lang="en-CA">
                          <a:effectLst/>
                        </a:rPr>
                        <a:t>Whether the device is a grid or bitmap</a:t>
                      </a:r>
                    </a:p>
                  </a:txBody>
                  <a:tcPr marL="60960" marR="60960" marT="60960" marB="60960">
                    <a:lnL>
                      <a:noFill/>
                    </a:lnL>
                    <a:lnR>
                      <a:noFill/>
                    </a:lnR>
                    <a:lnT>
                      <a:noFill/>
                    </a:lnT>
                    <a:lnB>
                      <a:noFill/>
                    </a:lnB>
                    <a:solidFill>
                      <a:srgbClr val="F1F1F1"/>
                    </a:solidFill>
                  </a:tcPr>
                </a:tc>
                <a:extLst>
                  <a:ext uri="{0D108BD9-81ED-4DB2-BD59-A6C34878D82A}">
                    <a16:rowId xmlns:a16="http://schemas.microsoft.com/office/drawing/2014/main" val="2370276346"/>
                  </a:ext>
                </a:extLst>
              </a:tr>
              <a:tr h="396240">
                <a:tc>
                  <a:txBody>
                    <a:bodyPr/>
                    <a:lstStyle/>
                    <a:p>
                      <a:pPr algn="l" fontAlgn="t"/>
                      <a:r>
                        <a:rPr lang="en-CA">
                          <a:effectLst/>
                        </a:rPr>
                        <a:t>height</a:t>
                      </a:r>
                    </a:p>
                  </a:txBody>
                  <a:tcPr marL="60960" marR="60960" marT="60960" marB="60960">
                    <a:lnL>
                      <a:noFill/>
                    </a:lnL>
                    <a:lnR>
                      <a:noFill/>
                    </a:lnR>
                    <a:lnT>
                      <a:noFill/>
                    </a:lnT>
                    <a:lnB>
                      <a:noFill/>
                    </a:lnB>
                    <a:solidFill>
                      <a:srgbClr val="FFFFFF"/>
                    </a:solidFill>
                  </a:tcPr>
                </a:tc>
                <a:tc>
                  <a:txBody>
                    <a:bodyPr/>
                    <a:lstStyle/>
                    <a:p>
                      <a:pPr algn="l" fontAlgn="t"/>
                      <a:r>
                        <a:rPr lang="en-CA">
                          <a:effectLst/>
                        </a:rPr>
                        <a:t>The viewport height</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4100402149"/>
                  </a:ext>
                </a:extLst>
              </a:tr>
              <a:tr h="396240">
                <a:tc>
                  <a:txBody>
                    <a:bodyPr/>
                    <a:lstStyle/>
                    <a:p>
                      <a:pPr algn="l" fontAlgn="t"/>
                      <a:r>
                        <a:rPr lang="en-CA">
                          <a:effectLst/>
                        </a:rPr>
                        <a:t>max-aspect-ratio</a:t>
                      </a:r>
                    </a:p>
                  </a:txBody>
                  <a:tcPr marL="60960" marR="60960" marT="60960" marB="60960">
                    <a:lnL>
                      <a:noFill/>
                    </a:lnL>
                    <a:lnR>
                      <a:noFill/>
                    </a:lnR>
                    <a:lnT>
                      <a:noFill/>
                    </a:lnT>
                    <a:lnB>
                      <a:noFill/>
                    </a:lnB>
                    <a:solidFill>
                      <a:srgbClr val="F1F1F1"/>
                    </a:solidFill>
                  </a:tcPr>
                </a:tc>
                <a:tc>
                  <a:txBody>
                    <a:bodyPr/>
                    <a:lstStyle/>
                    <a:p>
                      <a:pPr algn="l" fontAlgn="t"/>
                      <a:r>
                        <a:rPr lang="en-CA" dirty="0">
                          <a:effectLst/>
                        </a:rPr>
                        <a:t>The maximum ratio between the width and the height of the display area</a:t>
                      </a:r>
                    </a:p>
                  </a:txBody>
                  <a:tcPr marL="60960" marR="60960" marT="60960" marB="60960">
                    <a:lnL>
                      <a:noFill/>
                    </a:lnL>
                    <a:lnR>
                      <a:noFill/>
                    </a:lnR>
                    <a:lnT>
                      <a:noFill/>
                    </a:lnT>
                    <a:lnB>
                      <a:noFill/>
                    </a:lnB>
                    <a:solidFill>
                      <a:srgbClr val="F1F1F1"/>
                    </a:solidFill>
                  </a:tcPr>
                </a:tc>
                <a:extLst>
                  <a:ext uri="{0D108BD9-81ED-4DB2-BD59-A6C34878D82A}">
                    <a16:rowId xmlns:a16="http://schemas.microsoft.com/office/drawing/2014/main" val="1884568238"/>
                  </a:ext>
                </a:extLst>
              </a:tr>
            </a:tbl>
          </a:graphicData>
        </a:graphic>
      </p:graphicFrame>
      <p:sp>
        <p:nvSpPr>
          <p:cNvPr id="7" name="TextBox 6"/>
          <p:cNvSpPr txBox="1"/>
          <p:nvPr/>
        </p:nvSpPr>
        <p:spPr>
          <a:xfrm>
            <a:off x="1143000" y="6184900"/>
            <a:ext cx="9994900" cy="523220"/>
          </a:xfrm>
          <a:prstGeom prst="rect">
            <a:avLst/>
          </a:prstGeom>
          <a:noFill/>
        </p:spPr>
        <p:txBody>
          <a:bodyPr wrap="square" rtlCol="0">
            <a:spAutoFit/>
          </a:bodyPr>
          <a:lstStyle/>
          <a:p>
            <a:r>
              <a:rPr lang="en-CA" sz="2800" dirty="0">
                <a:hlinkClick r:id="rId3"/>
              </a:rPr>
              <a:t>See all: http://www.w3schools.com/cssref/css3_pr_mediaquery.asp</a:t>
            </a:r>
            <a:r>
              <a:rPr lang="en-CA" sz="2800" dirty="0"/>
              <a:t> </a:t>
            </a:r>
          </a:p>
        </p:txBody>
      </p:sp>
    </p:spTree>
    <p:extLst>
      <p:ext uri="{BB962C8B-B14F-4D97-AF65-F5344CB8AC3E}">
        <p14:creationId xmlns:p14="http://schemas.microsoft.com/office/powerpoint/2010/main" val="8143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Media queries example: grid system</a:t>
            </a:r>
          </a:p>
        </p:txBody>
      </p:sp>
      <p:sp>
        <p:nvSpPr>
          <p:cNvPr id="4" name="Text Placeholder 3"/>
          <p:cNvSpPr>
            <a:spLocks noGrp="1"/>
          </p:cNvSpPr>
          <p:nvPr>
            <p:ph type="body" idx="1"/>
          </p:nvPr>
        </p:nvSpPr>
        <p:spPr/>
        <p:txBody>
          <a:bodyPr/>
          <a:lstStyle/>
          <a:p>
            <a:r>
              <a:rPr lang="en-CA" dirty="0"/>
              <a:t>Big screens</a:t>
            </a:r>
          </a:p>
        </p:txBody>
      </p:sp>
      <p:sp>
        <p:nvSpPr>
          <p:cNvPr id="5" name="Content Placeholder 4"/>
          <p:cNvSpPr>
            <a:spLocks noGrp="1"/>
          </p:cNvSpPr>
          <p:nvPr>
            <p:ph sz="half" idx="2"/>
          </p:nvPr>
        </p:nvSpPr>
        <p:spPr/>
        <p:txBody>
          <a:bodyPr/>
          <a:lstStyle/>
          <a:p>
            <a:r>
              <a:rPr lang="en-CA" dirty="0"/>
              <a:t>Set up sizes for the columns e.g.:</a:t>
            </a:r>
          </a:p>
          <a:p>
            <a:pPr lvl="1"/>
            <a:r>
              <a:rPr lang="en-CA" dirty="0"/>
              <a:t>12 columns each 8.33% wide</a:t>
            </a:r>
          </a:p>
          <a:p>
            <a:pPr lvl="1"/>
            <a:r>
              <a:rPr lang="en-CA" dirty="0"/>
              <a:t>6 columns each 16.66% wide</a:t>
            </a:r>
          </a:p>
          <a:p>
            <a:r>
              <a:rPr lang="en-CA" dirty="0"/>
              <a:t>For each column define a class in your </a:t>
            </a:r>
            <a:r>
              <a:rPr lang="en-CA" dirty="0" err="1"/>
              <a:t>css</a:t>
            </a:r>
            <a:endParaRPr lang="en-CA" dirty="0"/>
          </a:p>
          <a:p>
            <a:pPr marL="0" indent="0">
              <a:buNone/>
            </a:pPr>
            <a:r>
              <a:rPr lang="en-CA" dirty="0">
                <a:latin typeface="Courier New" panose="02070309020205020404" pitchFamily="49" charset="0"/>
                <a:cs typeface="Courier New" panose="02070309020205020404" pitchFamily="49" charset="0"/>
              </a:rPr>
              <a:t>.col-1 {width: 8.33%;}</a:t>
            </a:r>
          </a:p>
          <a:p>
            <a:pPr marL="0" indent="0">
              <a:buNone/>
            </a:pPr>
            <a:r>
              <a:rPr lang="en-CA" dirty="0">
                <a:latin typeface="Courier New" panose="02070309020205020404" pitchFamily="49" charset="0"/>
                <a:cs typeface="Courier New" panose="02070309020205020404" pitchFamily="49" charset="0"/>
              </a:rPr>
              <a:t>.col-2 {width: 16.66%;}</a:t>
            </a:r>
          </a:p>
        </p:txBody>
      </p:sp>
      <p:sp>
        <p:nvSpPr>
          <p:cNvPr id="6" name="Text Placeholder 5"/>
          <p:cNvSpPr>
            <a:spLocks noGrp="1"/>
          </p:cNvSpPr>
          <p:nvPr>
            <p:ph type="body" sz="quarter" idx="3"/>
          </p:nvPr>
        </p:nvSpPr>
        <p:spPr/>
        <p:txBody>
          <a:bodyPr/>
          <a:lstStyle/>
          <a:p>
            <a:r>
              <a:rPr lang="en-CA" dirty="0"/>
              <a:t>Small screens (&lt;768px)</a:t>
            </a:r>
          </a:p>
        </p:txBody>
      </p:sp>
      <p:sp>
        <p:nvSpPr>
          <p:cNvPr id="7" name="Content Placeholder 6"/>
          <p:cNvSpPr>
            <a:spLocks noGrp="1"/>
          </p:cNvSpPr>
          <p:nvPr>
            <p:ph sz="quarter" idx="4"/>
          </p:nvPr>
        </p:nvSpPr>
        <p:spPr>
          <a:xfrm>
            <a:off x="6172200" y="2505074"/>
            <a:ext cx="5183188" cy="4149725"/>
          </a:xfrm>
        </p:spPr>
        <p:txBody>
          <a:bodyPr>
            <a:normAutofit lnSpcReduction="10000"/>
          </a:bodyPr>
          <a:lstStyle/>
          <a:p>
            <a:r>
              <a:rPr lang="en-CA" dirty="0"/>
              <a:t>Decide what happens when the screen is smaller that your threshold </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sz="1900" dirty="0">
                <a:latin typeface="Courier New" panose="02070309020205020404" pitchFamily="49" charset="0"/>
                <a:cs typeface="Courier New" panose="02070309020205020404" pitchFamily="49" charset="0"/>
              </a:rPr>
              <a:t>@media only screen and (max-width: 768px) {</a:t>
            </a:r>
          </a:p>
          <a:p>
            <a:pPr marL="0" indent="0">
              <a:buNone/>
            </a:pPr>
            <a:r>
              <a:rPr lang="en-CA" sz="1900" dirty="0">
                <a:latin typeface="Courier New" panose="02070309020205020404" pitchFamily="49" charset="0"/>
                <a:cs typeface="Courier New" panose="02070309020205020404" pitchFamily="49" charset="0"/>
              </a:rPr>
              <a:t>    /* For mobile phones: */</a:t>
            </a:r>
          </a:p>
          <a:p>
            <a:pPr marL="0" indent="0">
              <a:buNone/>
            </a:pPr>
            <a:r>
              <a:rPr lang="en-CA" sz="1900" dirty="0">
                <a:latin typeface="Courier New" panose="02070309020205020404" pitchFamily="49" charset="0"/>
                <a:cs typeface="Courier New" panose="02070309020205020404" pitchFamily="49" charset="0"/>
              </a:rPr>
              <a:t>    [class*="col-"] {</a:t>
            </a:r>
          </a:p>
          <a:p>
            <a:pPr marL="0" indent="0">
              <a:buNone/>
            </a:pPr>
            <a:r>
              <a:rPr lang="en-CA" sz="1900" dirty="0">
                <a:latin typeface="Courier New" panose="02070309020205020404" pitchFamily="49" charset="0"/>
                <a:cs typeface="Courier New" panose="02070309020205020404" pitchFamily="49" charset="0"/>
              </a:rPr>
              <a:t>        width: 100%;</a:t>
            </a:r>
          </a:p>
          <a:p>
            <a:pPr marL="0" indent="0">
              <a:buNone/>
            </a:pPr>
            <a:r>
              <a:rPr lang="en-CA" sz="1900" dirty="0">
                <a:latin typeface="Courier New" panose="02070309020205020404" pitchFamily="49" charset="0"/>
                <a:cs typeface="Courier New" panose="02070309020205020404" pitchFamily="49" charset="0"/>
              </a:rPr>
              <a:t>    }</a:t>
            </a:r>
          </a:p>
          <a:p>
            <a:pPr marL="0" indent="0">
              <a:buNone/>
            </a:pPr>
            <a:r>
              <a:rPr lang="en-CA" sz="1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999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Dealing with different screen sizes in Cordova</a:t>
            </a:r>
          </a:p>
        </p:txBody>
      </p:sp>
      <p:sp>
        <p:nvSpPr>
          <p:cNvPr id="8" name="Text Placeholder 7"/>
          <p:cNvSpPr>
            <a:spLocks noGrp="1"/>
          </p:cNvSpPr>
          <p:nvPr>
            <p:ph type="body" idx="1"/>
          </p:nvPr>
        </p:nvSpPr>
        <p:spPr/>
        <p:txBody>
          <a:bodyPr/>
          <a:lstStyle/>
          <a:p>
            <a:endParaRPr lang="en-CA"/>
          </a:p>
        </p:txBody>
      </p:sp>
    </p:spTree>
    <p:extLst>
      <p:ext uri="{BB962C8B-B14F-4D97-AF65-F5344CB8AC3E}">
        <p14:creationId xmlns:p14="http://schemas.microsoft.com/office/powerpoint/2010/main" val="410153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Problems</a:t>
            </a:r>
          </a:p>
        </p:txBody>
      </p:sp>
      <p:sp>
        <p:nvSpPr>
          <p:cNvPr id="5" name="Content Placeholder 4"/>
          <p:cNvSpPr>
            <a:spLocks noGrp="1"/>
          </p:cNvSpPr>
          <p:nvPr>
            <p:ph idx="1"/>
          </p:nvPr>
        </p:nvSpPr>
        <p:spPr/>
        <p:txBody>
          <a:bodyPr/>
          <a:lstStyle/>
          <a:p>
            <a:r>
              <a:rPr lang="en-CA" dirty="0"/>
              <a:t>Resolutions: 600x800, 640x1136, 2560x1600 etc.</a:t>
            </a:r>
          </a:p>
          <a:p>
            <a:r>
              <a:rPr lang="en-CA" dirty="0"/>
              <a:t>Aspect ratios: 4:3, 16:10 etc.</a:t>
            </a:r>
          </a:p>
          <a:p>
            <a:endParaRPr lang="en-CA" dirty="0"/>
          </a:p>
          <a:p>
            <a:endParaRPr lang="en-CA" dirty="0"/>
          </a:p>
        </p:txBody>
      </p:sp>
      <p:pic>
        <p:nvPicPr>
          <p:cNvPr id="6" name="Picture 5"/>
          <p:cNvPicPr>
            <a:picLocks noChangeAspect="1"/>
          </p:cNvPicPr>
          <p:nvPr/>
        </p:nvPicPr>
        <p:blipFill>
          <a:blip r:embed="rId3"/>
          <a:stretch>
            <a:fillRect/>
          </a:stretch>
        </p:blipFill>
        <p:spPr>
          <a:xfrm>
            <a:off x="3342640" y="3381671"/>
            <a:ext cx="5506720" cy="2548442"/>
          </a:xfrm>
          <a:prstGeom prst="rect">
            <a:avLst/>
          </a:prstGeom>
        </p:spPr>
      </p:pic>
    </p:spTree>
    <p:extLst>
      <p:ext uri="{BB962C8B-B14F-4D97-AF65-F5344CB8AC3E}">
        <p14:creationId xmlns:p14="http://schemas.microsoft.com/office/powerpoint/2010/main" val="108566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Dealing with issues</a:t>
            </a:r>
          </a:p>
        </p:txBody>
      </p:sp>
      <p:sp>
        <p:nvSpPr>
          <p:cNvPr id="3" name="Content Placeholder 2"/>
          <p:cNvSpPr>
            <a:spLocks noGrp="1"/>
          </p:cNvSpPr>
          <p:nvPr>
            <p:ph idx="1"/>
          </p:nvPr>
        </p:nvSpPr>
        <p:spPr/>
        <p:txBody>
          <a:bodyPr/>
          <a:lstStyle/>
          <a:p>
            <a:pPr>
              <a:lnSpc>
                <a:spcPct val="200000"/>
              </a:lnSpc>
            </a:pPr>
            <a:r>
              <a:rPr lang="en-CA" dirty="0"/>
              <a:t>Response 1: scaling   </a:t>
            </a:r>
          </a:p>
          <a:p>
            <a:pPr>
              <a:lnSpc>
                <a:spcPct val="200000"/>
              </a:lnSpc>
            </a:pPr>
            <a:r>
              <a:rPr lang="en-CA" dirty="0"/>
              <a:t>Response 2: changing layout  </a:t>
            </a:r>
          </a:p>
          <a:p>
            <a:pPr>
              <a:lnSpc>
                <a:spcPct val="200000"/>
              </a:lnSpc>
            </a:pPr>
            <a:r>
              <a:rPr lang="en-CA" dirty="0"/>
              <a:t>Response 3: split view </a:t>
            </a:r>
          </a:p>
        </p:txBody>
      </p:sp>
    </p:spTree>
    <p:extLst>
      <p:ext uri="{BB962C8B-B14F-4D97-AF65-F5344CB8AC3E}">
        <p14:creationId xmlns:p14="http://schemas.microsoft.com/office/powerpoint/2010/main" val="2452956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Responsive design</a:t>
            </a:r>
          </a:p>
        </p:txBody>
      </p:sp>
      <p:sp>
        <p:nvSpPr>
          <p:cNvPr id="3" name="Content Placeholder 2"/>
          <p:cNvSpPr>
            <a:spLocks noGrp="1"/>
          </p:cNvSpPr>
          <p:nvPr>
            <p:ph idx="1"/>
          </p:nvPr>
        </p:nvSpPr>
        <p:spPr/>
        <p:txBody>
          <a:bodyPr/>
          <a:lstStyle/>
          <a:p>
            <a:endParaRPr lang="en-CA" dirty="0"/>
          </a:p>
          <a:p>
            <a:r>
              <a:rPr lang="en-CA" dirty="0"/>
              <a:t>Responsive design isn't limited to the width of a device; it can (and for hybrid apps, needs to) respond to the device's height as well. </a:t>
            </a:r>
          </a:p>
          <a:p>
            <a:endParaRPr lang="en-CA" dirty="0"/>
          </a:p>
          <a:p>
            <a:r>
              <a:rPr lang="en-CA" dirty="0"/>
              <a:t>Alternatively, it is often useful to respond to the device's orientation or screen quality and capabilities.</a:t>
            </a:r>
          </a:p>
          <a:p>
            <a:endParaRPr lang="en-CA" dirty="0"/>
          </a:p>
        </p:txBody>
      </p:sp>
    </p:spTree>
    <p:extLst>
      <p:ext uri="{BB962C8B-B14F-4D97-AF65-F5344CB8AC3E}">
        <p14:creationId xmlns:p14="http://schemas.microsoft.com/office/powerpoint/2010/main" val="1429548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Positioning the content</a:t>
            </a:r>
          </a:p>
        </p:txBody>
      </p:sp>
      <p:sp>
        <p:nvSpPr>
          <p:cNvPr id="3" name="Content Placeholder 2"/>
          <p:cNvSpPr>
            <a:spLocks noGrp="1"/>
          </p:cNvSpPr>
          <p:nvPr>
            <p:ph idx="1"/>
          </p:nvPr>
        </p:nvSpPr>
        <p:spPr/>
        <p:txBody>
          <a:bodyPr/>
          <a:lstStyle/>
          <a:p>
            <a:r>
              <a:rPr lang="en-CA" dirty="0"/>
              <a:t>Containers are block elements that contain other elements, perhaps even other containers</a:t>
            </a:r>
          </a:p>
          <a:p>
            <a:r>
              <a:rPr lang="en-CA" dirty="0"/>
              <a:t>You want containers to attach to the edges of the screen or of their parent element. This means your containers need to be absolutely positioned using the position: absolute style</a:t>
            </a:r>
          </a:p>
          <a:p>
            <a:r>
              <a:rPr lang="en-CA" dirty="0"/>
              <a:t>The attachments are specified using the top, left, right, and bottom styles. These specify offsets in pixels or other units from the edge of the parent (assuming the parent is in the absolute or relative position)</a:t>
            </a:r>
          </a:p>
        </p:txBody>
      </p:sp>
    </p:spTree>
    <p:extLst>
      <p:ext uri="{BB962C8B-B14F-4D97-AF65-F5344CB8AC3E}">
        <p14:creationId xmlns:p14="http://schemas.microsoft.com/office/powerpoint/2010/main" val="359947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1407" y="1093470"/>
            <a:ext cx="8448675" cy="4443128"/>
          </a:xfrm>
          <a:prstGeom prst="rect">
            <a:avLst/>
          </a:prstGeom>
        </p:spPr>
      </p:pic>
    </p:spTree>
    <p:extLst>
      <p:ext uri="{BB962C8B-B14F-4D97-AF65-F5344CB8AC3E}">
        <p14:creationId xmlns:p14="http://schemas.microsoft.com/office/powerpoint/2010/main" val="3860118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JS and TS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79197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JavaScript in a nutshell </a:t>
            </a:r>
          </a:p>
        </p:txBody>
      </p:sp>
      <p:sp>
        <p:nvSpPr>
          <p:cNvPr id="5" name="Content Placeholder 4"/>
          <p:cNvSpPr>
            <a:spLocks noGrp="1"/>
          </p:cNvSpPr>
          <p:nvPr>
            <p:ph idx="1"/>
          </p:nvPr>
        </p:nvSpPr>
        <p:spPr/>
        <p:txBody>
          <a:bodyPr>
            <a:normAutofit lnSpcReduction="10000"/>
          </a:bodyPr>
          <a:lstStyle/>
          <a:p>
            <a:r>
              <a:rPr lang="en-CA" dirty="0"/>
              <a:t>A highly popular language used to build front-end and back-end (with node.js)</a:t>
            </a:r>
          </a:p>
          <a:p>
            <a:r>
              <a:rPr lang="en-CA" dirty="0"/>
              <a:t>Part of the HTML5 trio: HTML, CSS, JavaScript</a:t>
            </a:r>
          </a:p>
          <a:p>
            <a:r>
              <a:rPr lang="en-CA" dirty="0"/>
              <a:t>Case sensitive</a:t>
            </a:r>
          </a:p>
          <a:p>
            <a:r>
              <a:rPr lang="en-CA" dirty="0"/>
              <a:t>JavaScript statements are composed of: Values, Operators, Expressions, Keywords, and Comments</a:t>
            </a:r>
          </a:p>
          <a:p>
            <a:r>
              <a:rPr lang="en-CA" dirty="0"/>
              <a:t>Two types of values: literals and </a:t>
            </a:r>
            <a:r>
              <a:rPr lang="en-CA" dirty="0" err="1"/>
              <a:t>variabls</a:t>
            </a:r>
            <a:r>
              <a:rPr lang="en-CA" dirty="0"/>
              <a:t> (</a:t>
            </a:r>
            <a:r>
              <a:rPr lang="en-CA" dirty="0" err="1">
                <a:solidFill>
                  <a:schemeClr val="accent5">
                    <a:lumMod val="75000"/>
                  </a:schemeClr>
                </a:solidFill>
              </a:rPr>
              <a:t>var</a:t>
            </a:r>
            <a:r>
              <a:rPr lang="en-CA" dirty="0"/>
              <a:t>)</a:t>
            </a:r>
          </a:p>
          <a:p>
            <a:r>
              <a:rPr lang="en-CA" dirty="0"/>
              <a:t>Comments </a:t>
            </a:r>
            <a:r>
              <a:rPr lang="en-CA" dirty="0">
                <a:solidFill>
                  <a:schemeClr val="accent6">
                    <a:lumMod val="75000"/>
                  </a:schemeClr>
                </a:solidFill>
              </a:rPr>
              <a:t>// single line</a:t>
            </a:r>
            <a:r>
              <a:rPr lang="en-CA" dirty="0"/>
              <a:t> or </a:t>
            </a:r>
            <a:r>
              <a:rPr lang="en-CA" dirty="0">
                <a:solidFill>
                  <a:schemeClr val="accent6">
                    <a:lumMod val="75000"/>
                  </a:schemeClr>
                </a:solidFill>
              </a:rPr>
              <a:t>/* multiple lines */</a:t>
            </a:r>
          </a:p>
          <a:p>
            <a:r>
              <a:rPr lang="en-CA" dirty="0"/>
              <a:t>Uses Unicode</a:t>
            </a:r>
            <a:br>
              <a:rPr lang="en-CA" dirty="0"/>
            </a:br>
            <a:endParaRPr lang="en-CA" dirty="0"/>
          </a:p>
        </p:txBody>
      </p:sp>
    </p:spTree>
    <p:extLst>
      <p:ext uri="{BB962C8B-B14F-4D97-AF65-F5344CB8AC3E}">
        <p14:creationId xmlns:p14="http://schemas.microsoft.com/office/powerpoint/2010/main" val="2958301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types</a:t>
            </a:r>
          </a:p>
        </p:txBody>
      </p:sp>
      <p:sp>
        <p:nvSpPr>
          <p:cNvPr id="3" name="Content Placeholder 2"/>
          <p:cNvSpPr>
            <a:spLocks noGrp="1"/>
          </p:cNvSpPr>
          <p:nvPr>
            <p:ph idx="1"/>
          </p:nvPr>
        </p:nvSpPr>
        <p:spPr/>
        <p:txBody>
          <a:bodyPr/>
          <a:lstStyle/>
          <a:p>
            <a:r>
              <a:rPr lang="en-CA" dirty="0"/>
              <a:t>Basic data types:</a:t>
            </a:r>
          </a:p>
          <a:p>
            <a:pPr lvl="1"/>
            <a:r>
              <a:rPr lang="en-CA" dirty="0"/>
              <a:t>String, Number, Boolean, Array, Object</a:t>
            </a:r>
          </a:p>
          <a:p>
            <a:r>
              <a:rPr lang="en-CA" dirty="0"/>
              <a:t>Casts values automatically </a:t>
            </a:r>
          </a:p>
          <a:p>
            <a:pPr lvl="1"/>
            <a:r>
              <a:rPr lang="en-CA" dirty="0">
                <a:solidFill>
                  <a:schemeClr val="accent5">
                    <a:lumMod val="75000"/>
                  </a:schemeClr>
                </a:solidFill>
              </a:rPr>
              <a:t>16 + "Volvo";</a:t>
            </a:r>
            <a:r>
              <a:rPr lang="en-CA" dirty="0"/>
              <a:t> is actually </a:t>
            </a:r>
            <a:r>
              <a:rPr lang="en-CA" dirty="0">
                <a:solidFill>
                  <a:schemeClr val="accent5">
                    <a:lumMod val="75000"/>
                  </a:schemeClr>
                </a:solidFill>
              </a:rPr>
              <a:t>"16" + "Volvo";</a:t>
            </a:r>
          </a:p>
          <a:p>
            <a:endParaRPr lang="en-CA" dirty="0"/>
          </a:p>
        </p:txBody>
      </p:sp>
    </p:spTree>
    <p:extLst>
      <p:ext uri="{BB962C8B-B14F-4D97-AF65-F5344CB8AC3E}">
        <p14:creationId xmlns:p14="http://schemas.microsoft.com/office/powerpoint/2010/main" val="1960025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 to output (web)</a:t>
            </a:r>
          </a:p>
        </p:txBody>
      </p:sp>
      <p:sp>
        <p:nvSpPr>
          <p:cNvPr id="3" name="Content Placeholder 2"/>
          <p:cNvSpPr>
            <a:spLocks noGrp="1"/>
          </p:cNvSpPr>
          <p:nvPr>
            <p:ph idx="1"/>
          </p:nvPr>
        </p:nvSpPr>
        <p:spPr/>
        <p:txBody>
          <a:bodyPr/>
          <a:lstStyle/>
          <a:p>
            <a:pPr>
              <a:lnSpc>
                <a:spcPct val="150000"/>
              </a:lnSpc>
            </a:pPr>
            <a:r>
              <a:rPr lang="en-CA" dirty="0"/>
              <a:t>JavaScript can "display" data in different ways:</a:t>
            </a:r>
          </a:p>
          <a:p>
            <a:pPr lvl="1">
              <a:lnSpc>
                <a:spcPct val="150000"/>
              </a:lnSpc>
            </a:pPr>
            <a:r>
              <a:rPr lang="en-CA" dirty="0"/>
              <a:t>Writing into an alert box, using </a:t>
            </a:r>
            <a:r>
              <a:rPr lang="en-CA" b="1" dirty="0" err="1"/>
              <a:t>window.alert</a:t>
            </a:r>
            <a:r>
              <a:rPr lang="en-CA" b="1" dirty="0"/>
              <a:t>()</a:t>
            </a:r>
            <a:r>
              <a:rPr lang="en-CA" dirty="0"/>
              <a:t>.</a:t>
            </a:r>
          </a:p>
          <a:p>
            <a:pPr lvl="1">
              <a:lnSpc>
                <a:spcPct val="150000"/>
              </a:lnSpc>
            </a:pPr>
            <a:r>
              <a:rPr lang="en-CA" dirty="0"/>
              <a:t>Writing into the HTML output using </a:t>
            </a:r>
            <a:r>
              <a:rPr lang="en-CA" b="1" dirty="0" err="1"/>
              <a:t>document.write</a:t>
            </a:r>
            <a:r>
              <a:rPr lang="en-CA" b="1" dirty="0"/>
              <a:t>()</a:t>
            </a:r>
            <a:r>
              <a:rPr lang="en-CA" dirty="0"/>
              <a:t>.</a:t>
            </a:r>
          </a:p>
          <a:p>
            <a:pPr lvl="1">
              <a:lnSpc>
                <a:spcPct val="150000"/>
              </a:lnSpc>
            </a:pPr>
            <a:r>
              <a:rPr lang="en-CA" dirty="0"/>
              <a:t>Writing into an HTML element, using </a:t>
            </a:r>
            <a:r>
              <a:rPr lang="en-CA" b="1" dirty="0" err="1"/>
              <a:t>innerHTML</a:t>
            </a:r>
            <a:r>
              <a:rPr lang="en-CA" dirty="0"/>
              <a:t>.</a:t>
            </a:r>
          </a:p>
          <a:p>
            <a:pPr lvl="1">
              <a:lnSpc>
                <a:spcPct val="150000"/>
              </a:lnSpc>
            </a:pPr>
            <a:r>
              <a:rPr lang="en-CA" dirty="0"/>
              <a:t>Writing into the browser console, using </a:t>
            </a:r>
            <a:r>
              <a:rPr lang="en-CA" b="1" dirty="0"/>
              <a:t>console.log()</a:t>
            </a:r>
            <a:r>
              <a:rPr lang="en-CA" dirty="0"/>
              <a:t>.</a:t>
            </a:r>
          </a:p>
          <a:p>
            <a:pPr lvl="1">
              <a:lnSpc>
                <a:spcPct val="150000"/>
              </a:lnSpc>
            </a:pPr>
            <a:endParaRPr lang="en-CA" dirty="0"/>
          </a:p>
        </p:txBody>
      </p:sp>
    </p:spTree>
    <p:extLst>
      <p:ext uri="{BB962C8B-B14F-4D97-AF65-F5344CB8AC3E}">
        <p14:creationId xmlns:p14="http://schemas.microsoft.com/office/powerpoint/2010/main" val="1852959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element in the document</a:t>
            </a:r>
          </a:p>
        </p:txBody>
      </p:sp>
      <p:sp>
        <p:nvSpPr>
          <p:cNvPr id="3" name="Content Placeholder 2"/>
          <p:cNvSpPr>
            <a:spLocks noGrp="1"/>
          </p:cNvSpPr>
          <p:nvPr>
            <p:ph idx="1"/>
          </p:nvPr>
        </p:nvSpPr>
        <p:spPr/>
        <p:txBody>
          <a:bodyPr/>
          <a:lstStyle/>
          <a:p>
            <a:pPr>
              <a:lnSpc>
                <a:spcPct val="100000"/>
              </a:lnSpc>
            </a:pPr>
            <a:r>
              <a:rPr lang="en-CA" dirty="0"/>
              <a:t>To access an HTML element, JavaScript can use the </a:t>
            </a:r>
            <a:r>
              <a:rPr lang="en-CA" b="1" dirty="0" err="1"/>
              <a:t>document.getElementById</a:t>
            </a:r>
            <a:r>
              <a:rPr lang="en-CA" b="1" dirty="0"/>
              <a:t>(id)</a:t>
            </a:r>
            <a:r>
              <a:rPr lang="en-CA" dirty="0"/>
              <a:t> method</a:t>
            </a:r>
          </a:p>
          <a:p>
            <a:pPr>
              <a:lnSpc>
                <a:spcPct val="100000"/>
              </a:lnSpc>
            </a:pPr>
            <a:endParaRPr lang="en-CA" dirty="0"/>
          </a:p>
          <a:p>
            <a:pPr>
              <a:lnSpc>
                <a:spcPct val="100000"/>
              </a:lnSpc>
            </a:pPr>
            <a:r>
              <a:rPr lang="en-CA" dirty="0"/>
              <a:t>The </a:t>
            </a:r>
            <a:r>
              <a:rPr lang="en-CA" b="1" dirty="0"/>
              <a:t>id</a:t>
            </a:r>
            <a:r>
              <a:rPr lang="en-CA" dirty="0"/>
              <a:t> attribute identifies the HTML element. The </a:t>
            </a:r>
            <a:r>
              <a:rPr lang="en-CA" b="1" dirty="0" err="1"/>
              <a:t>innerHTML</a:t>
            </a:r>
            <a:r>
              <a:rPr lang="en-CA" dirty="0"/>
              <a:t> property is used to access the HTML content of the element</a:t>
            </a:r>
          </a:p>
          <a:p>
            <a:pPr>
              <a:lnSpc>
                <a:spcPct val="150000"/>
              </a:lnSpc>
            </a:pPr>
            <a:endParaRPr lang="en-CA" dirty="0"/>
          </a:p>
        </p:txBody>
      </p:sp>
    </p:spTree>
    <p:extLst>
      <p:ext uri="{BB962C8B-B14F-4D97-AF65-F5344CB8AC3E}">
        <p14:creationId xmlns:p14="http://schemas.microsoft.com/office/powerpoint/2010/main" val="2431523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Events</a:t>
            </a:r>
          </a:p>
        </p:txBody>
      </p:sp>
      <p:sp>
        <p:nvSpPr>
          <p:cNvPr id="3" name="Content Placeholder 2"/>
          <p:cNvSpPr>
            <a:spLocks noGrp="1"/>
          </p:cNvSpPr>
          <p:nvPr>
            <p:ph idx="1"/>
          </p:nvPr>
        </p:nvSpPr>
        <p:spPr/>
        <p:txBody>
          <a:bodyPr>
            <a:normAutofit lnSpcReduction="10000"/>
          </a:bodyPr>
          <a:lstStyle/>
          <a:p>
            <a:r>
              <a:rPr lang="en-CA" dirty="0"/>
              <a:t>An HTML event can be something the browser does, or something a user does</a:t>
            </a:r>
          </a:p>
          <a:p>
            <a:pPr lvl="1"/>
            <a:r>
              <a:rPr lang="en-CA" dirty="0"/>
              <a:t>An HTML web page has finished loading</a:t>
            </a:r>
          </a:p>
          <a:p>
            <a:pPr lvl="1"/>
            <a:r>
              <a:rPr lang="en-CA" dirty="0"/>
              <a:t>An HTML input field content was changed</a:t>
            </a:r>
          </a:p>
          <a:p>
            <a:pPr lvl="1"/>
            <a:r>
              <a:rPr lang="en-CA" dirty="0"/>
              <a:t>An HTML button was clicked</a:t>
            </a:r>
          </a:p>
          <a:p>
            <a:r>
              <a:rPr lang="en-CA" dirty="0"/>
              <a:t>JavaScript lets you execute code when events are detected through handlers and </a:t>
            </a:r>
            <a:r>
              <a:rPr lang="en-CA" dirty="0" err="1"/>
              <a:t>callbacks</a:t>
            </a:r>
            <a:r>
              <a:rPr lang="en-CA" dirty="0"/>
              <a:t>.</a:t>
            </a:r>
          </a:p>
          <a:p>
            <a:r>
              <a:rPr lang="en-CA" dirty="0"/>
              <a:t>HTML allows event handler attributes, </a:t>
            </a:r>
            <a:r>
              <a:rPr lang="en-CA" b="1" dirty="0"/>
              <a:t>with JavaScript code</a:t>
            </a:r>
            <a:r>
              <a:rPr lang="en-CA" dirty="0"/>
              <a:t>, to be added to HTML elements</a:t>
            </a:r>
          </a:p>
          <a:p>
            <a:pPr marL="0" indent="0">
              <a:buNone/>
            </a:pPr>
            <a:endParaRPr lang="en-CA" sz="2000" dirty="0">
              <a:solidFill>
                <a:schemeClr val="accent5">
                  <a:lumMod val="50000"/>
                </a:schemeClr>
              </a:solidFill>
            </a:endParaRPr>
          </a:p>
          <a:p>
            <a:pPr marL="0" indent="0">
              <a:buNone/>
            </a:pPr>
            <a:r>
              <a:rPr lang="en-CA" sz="2000" dirty="0">
                <a:solidFill>
                  <a:schemeClr val="accent5">
                    <a:lumMod val="50000"/>
                  </a:schemeClr>
                </a:solidFill>
              </a:rPr>
              <a:t>&lt;button </a:t>
            </a:r>
            <a:r>
              <a:rPr lang="en-CA" sz="2000" dirty="0" err="1">
                <a:solidFill>
                  <a:schemeClr val="accent5">
                    <a:lumMod val="50000"/>
                  </a:schemeClr>
                </a:solidFill>
              </a:rPr>
              <a:t>onclick</a:t>
            </a:r>
            <a:r>
              <a:rPr lang="en-CA" sz="2000" dirty="0">
                <a:solidFill>
                  <a:schemeClr val="accent5">
                    <a:lumMod val="50000"/>
                  </a:schemeClr>
                </a:solidFill>
              </a:rPr>
              <a:t>='</a:t>
            </a:r>
            <a:r>
              <a:rPr lang="en-CA" sz="2000" dirty="0" err="1">
                <a:solidFill>
                  <a:schemeClr val="accent5">
                    <a:lumMod val="50000"/>
                  </a:schemeClr>
                </a:solidFill>
              </a:rPr>
              <a:t>document.getElementById</a:t>
            </a:r>
            <a:r>
              <a:rPr lang="en-CA" sz="2000" dirty="0">
                <a:solidFill>
                  <a:schemeClr val="accent5">
                    <a:lumMod val="50000"/>
                  </a:schemeClr>
                </a:solidFill>
              </a:rPr>
              <a:t>("demo").</a:t>
            </a:r>
            <a:r>
              <a:rPr lang="en-CA" sz="2000" dirty="0" err="1">
                <a:solidFill>
                  <a:schemeClr val="accent5">
                    <a:lumMod val="50000"/>
                  </a:schemeClr>
                </a:solidFill>
              </a:rPr>
              <a:t>innerHTML</a:t>
            </a:r>
            <a:r>
              <a:rPr lang="en-CA" sz="2000" dirty="0">
                <a:solidFill>
                  <a:schemeClr val="accent5">
                    <a:lumMod val="50000"/>
                  </a:schemeClr>
                </a:solidFill>
              </a:rPr>
              <a:t>=Date()'&gt;The time is?&lt;/button&gt;</a:t>
            </a:r>
            <a:endParaRPr lang="en-CA" dirty="0">
              <a:solidFill>
                <a:schemeClr val="accent5">
                  <a:lumMod val="50000"/>
                </a:schemeClr>
              </a:solidFill>
            </a:endParaRPr>
          </a:p>
          <a:p>
            <a:endParaRPr lang="en-CA" dirty="0"/>
          </a:p>
        </p:txBody>
      </p:sp>
    </p:spTree>
    <p:extLst>
      <p:ext uri="{BB962C8B-B14F-4D97-AF65-F5344CB8AC3E}">
        <p14:creationId xmlns:p14="http://schemas.microsoft.com/office/powerpoint/2010/main" val="3447644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Prototypes</a:t>
            </a:r>
          </a:p>
        </p:txBody>
      </p:sp>
      <p:sp>
        <p:nvSpPr>
          <p:cNvPr id="7" name="Content Placeholder 6"/>
          <p:cNvSpPr>
            <a:spLocks noGrp="1"/>
          </p:cNvSpPr>
          <p:nvPr>
            <p:ph idx="1"/>
          </p:nvPr>
        </p:nvSpPr>
        <p:spPr>
          <a:xfrm>
            <a:off x="838200" y="1825625"/>
            <a:ext cx="5310188" cy="4351338"/>
          </a:xfrm>
        </p:spPr>
        <p:txBody>
          <a:bodyPr>
            <a:normAutofit fontScale="92500"/>
          </a:bodyPr>
          <a:lstStyle/>
          <a:p>
            <a:r>
              <a:rPr lang="en-CA" dirty="0"/>
              <a:t>Every JavaScript object has a prototype. </a:t>
            </a:r>
          </a:p>
          <a:p>
            <a:r>
              <a:rPr lang="en-CA" dirty="0"/>
              <a:t>The prototype is also an object.</a:t>
            </a:r>
          </a:p>
          <a:p>
            <a:r>
              <a:rPr lang="en-CA" dirty="0"/>
              <a:t>All JavaScript objects inherit their properties and methods from their prototype.</a:t>
            </a:r>
          </a:p>
          <a:p>
            <a:r>
              <a:rPr lang="en-CA" dirty="0"/>
              <a:t>Prototypes can be created by using an object constructor function</a:t>
            </a:r>
          </a:p>
          <a:p>
            <a:r>
              <a:rPr lang="en-CA" dirty="0"/>
              <a:t>You can use prototype property to add methods or attributes </a:t>
            </a:r>
          </a:p>
        </p:txBody>
      </p:sp>
      <p:sp>
        <p:nvSpPr>
          <p:cNvPr id="8" name="Rectangle 7"/>
          <p:cNvSpPr/>
          <p:nvPr/>
        </p:nvSpPr>
        <p:spPr>
          <a:xfrm>
            <a:off x="6353175" y="2066079"/>
            <a:ext cx="4953000" cy="3785652"/>
          </a:xfrm>
          <a:prstGeom prst="rect">
            <a:avLst/>
          </a:prstGeom>
        </p:spPr>
        <p:txBody>
          <a:bodyPr wrap="square">
            <a:spAutoFit/>
          </a:bodyPr>
          <a:lstStyle/>
          <a:p>
            <a:r>
              <a:rPr lang="en-CA" sz="2400" dirty="0">
                <a:solidFill>
                  <a:srgbClr val="0000CD"/>
                </a:solidFill>
                <a:latin typeface="Consolas" panose="020B0609020204030204" pitchFamily="49" charset="0"/>
              </a:rPr>
              <a:t>function</a:t>
            </a:r>
            <a:r>
              <a:rPr lang="en-CA" sz="2400" dirty="0">
                <a:solidFill>
                  <a:srgbClr val="000000"/>
                </a:solidFill>
                <a:latin typeface="Consolas" panose="020B0609020204030204" pitchFamily="49" charset="0"/>
              </a:rPr>
              <a:t> Person(</a:t>
            </a:r>
          </a:p>
          <a:p>
            <a:r>
              <a:rPr lang="en-CA" sz="2400" dirty="0">
                <a:solidFill>
                  <a:srgbClr val="000000"/>
                </a:solidFill>
                <a:latin typeface="Consolas" panose="020B0609020204030204" pitchFamily="49" charset="0"/>
              </a:rPr>
              <a:t>	first, last, </a:t>
            </a:r>
          </a:p>
          <a:p>
            <a:r>
              <a:rPr lang="en-CA" sz="2400" dirty="0">
                <a:solidFill>
                  <a:srgbClr val="000000"/>
                </a:solidFill>
                <a:latin typeface="Consolas" panose="020B0609020204030204" pitchFamily="49" charset="0"/>
              </a:rPr>
              <a:t>	age, </a:t>
            </a:r>
            <a:r>
              <a:rPr lang="en-CA" sz="2400" dirty="0" err="1">
                <a:solidFill>
                  <a:srgbClr val="000000"/>
                </a:solidFill>
                <a:latin typeface="Consolas" panose="020B0609020204030204" pitchFamily="49" charset="0"/>
              </a:rPr>
              <a:t>eyecolor</a:t>
            </a:r>
            <a:r>
              <a:rPr lang="en-CA" sz="2400" dirty="0">
                <a:solidFill>
                  <a:srgbClr val="000000"/>
                </a:solidFill>
                <a:latin typeface="Consolas" panose="020B0609020204030204" pitchFamily="49" charset="0"/>
              </a:rPr>
              <a:t>) </a:t>
            </a:r>
          </a:p>
          <a:p>
            <a:r>
              <a:rPr lang="en-CA" sz="2400" dirty="0">
                <a:solidFill>
                  <a:srgbClr val="000000"/>
                </a:solidFill>
                <a:latin typeface="Consolas" panose="020B0609020204030204" pitchFamily="49" charset="0"/>
              </a:rPr>
              <a:t>{</a:t>
            </a:r>
            <a:br>
              <a:rPr lang="en-CA" sz="2400" dirty="0"/>
            </a:br>
            <a:r>
              <a:rPr lang="en-CA" sz="2400" dirty="0">
                <a:solidFill>
                  <a:srgbClr val="000000"/>
                </a:solidFill>
                <a:latin typeface="Consolas" panose="020B0609020204030204" pitchFamily="49" charset="0"/>
              </a:rPr>
              <a:t>    </a:t>
            </a:r>
            <a:r>
              <a:rPr lang="en-CA" sz="2400" dirty="0" err="1">
                <a:solidFill>
                  <a:srgbClr val="0000CD"/>
                </a:solidFill>
                <a:latin typeface="Consolas" panose="020B0609020204030204" pitchFamily="49" charset="0"/>
              </a:rPr>
              <a:t>this</a:t>
            </a:r>
            <a:r>
              <a:rPr lang="en-CA" sz="2400" dirty="0" err="1">
                <a:solidFill>
                  <a:srgbClr val="000000"/>
                </a:solidFill>
                <a:latin typeface="Consolas" panose="020B0609020204030204" pitchFamily="49" charset="0"/>
              </a:rPr>
              <a:t>.firstName</a:t>
            </a:r>
            <a:r>
              <a:rPr lang="en-CA" sz="2400" dirty="0">
                <a:solidFill>
                  <a:srgbClr val="000000"/>
                </a:solidFill>
                <a:latin typeface="Consolas" panose="020B0609020204030204" pitchFamily="49" charset="0"/>
              </a:rPr>
              <a:t> = first;</a:t>
            </a:r>
            <a:br>
              <a:rPr lang="en-CA" sz="2400" dirty="0"/>
            </a:br>
            <a:r>
              <a:rPr lang="en-CA" sz="2400" dirty="0">
                <a:solidFill>
                  <a:srgbClr val="000000"/>
                </a:solidFill>
                <a:latin typeface="Consolas" panose="020B0609020204030204" pitchFamily="49" charset="0"/>
              </a:rPr>
              <a:t>    </a:t>
            </a:r>
            <a:r>
              <a:rPr lang="en-CA" sz="2400" dirty="0" err="1">
                <a:solidFill>
                  <a:srgbClr val="0000CD"/>
                </a:solidFill>
                <a:latin typeface="Consolas" panose="020B0609020204030204" pitchFamily="49" charset="0"/>
              </a:rPr>
              <a:t>this</a:t>
            </a:r>
            <a:r>
              <a:rPr lang="en-CA" sz="2400" dirty="0" err="1">
                <a:solidFill>
                  <a:srgbClr val="000000"/>
                </a:solidFill>
                <a:latin typeface="Consolas" panose="020B0609020204030204" pitchFamily="49" charset="0"/>
              </a:rPr>
              <a:t>.lastName</a:t>
            </a:r>
            <a:r>
              <a:rPr lang="en-CA" sz="2400" dirty="0">
                <a:solidFill>
                  <a:srgbClr val="000000"/>
                </a:solidFill>
                <a:latin typeface="Consolas" panose="020B0609020204030204" pitchFamily="49" charset="0"/>
              </a:rPr>
              <a:t> = last;</a:t>
            </a:r>
            <a:br>
              <a:rPr lang="en-CA" sz="2400" dirty="0"/>
            </a:br>
            <a:r>
              <a:rPr lang="en-CA" sz="2400" dirty="0">
                <a:solidFill>
                  <a:srgbClr val="000000"/>
                </a:solidFill>
                <a:latin typeface="Consolas" panose="020B0609020204030204" pitchFamily="49" charset="0"/>
              </a:rPr>
              <a:t>    </a:t>
            </a:r>
            <a:r>
              <a:rPr lang="en-CA" sz="2400" dirty="0" err="1">
                <a:solidFill>
                  <a:srgbClr val="0000CD"/>
                </a:solidFill>
                <a:latin typeface="Consolas" panose="020B0609020204030204" pitchFamily="49" charset="0"/>
              </a:rPr>
              <a:t>this</a:t>
            </a:r>
            <a:r>
              <a:rPr lang="en-CA" sz="2400" dirty="0" err="1">
                <a:solidFill>
                  <a:srgbClr val="000000"/>
                </a:solidFill>
                <a:latin typeface="Consolas" panose="020B0609020204030204" pitchFamily="49" charset="0"/>
              </a:rPr>
              <a:t>.age</a:t>
            </a:r>
            <a:r>
              <a:rPr lang="en-CA" sz="2400" dirty="0">
                <a:solidFill>
                  <a:srgbClr val="000000"/>
                </a:solidFill>
                <a:latin typeface="Consolas" panose="020B0609020204030204" pitchFamily="49" charset="0"/>
              </a:rPr>
              <a:t> = age;</a:t>
            </a:r>
            <a:br>
              <a:rPr lang="en-CA" sz="2400" dirty="0"/>
            </a:br>
            <a:r>
              <a:rPr lang="en-CA" sz="2400" dirty="0">
                <a:solidFill>
                  <a:srgbClr val="000000"/>
                </a:solidFill>
                <a:latin typeface="Consolas" panose="020B0609020204030204" pitchFamily="49" charset="0"/>
              </a:rPr>
              <a:t>    </a:t>
            </a:r>
            <a:r>
              <a:rPr lang="en-CA" sz="2400" dirty="0" err="1">
                <a:solidFill>
                  <a:srgbClr val="0000CD"/>
                </a:solidFill>
                <a:latin typeface="Consolas" panose="020B0609020204030204" pitchFamily="49" charset="0"/>
              </a:rPr>
              <a:t>this</a:t>
            </a:r>
            <a:r>
              <a:rPr lang="en-CA" sz="2400" dirty="0" err="1">
                <a:solidFill>
                  <a:srgbClr val="000000"/>
                </a:solidFill>
                <a:latin typeface="Consolas" panose="020B0609020204030204" pitchFamily="49" charset="0"/>
              </a:rPr>
              <a:t>.eyeColor</a:t>
            </a:r>
            <a:r>
              <a:rPr lang="en-CA" sz="2400" dirty="0">
                <a:solidFill>
                  <a:srgbClr val="000000"/>
                </a:solidFill>
                <a:latin typeface="Consolas" panose="020B0609020204030204" pitchFamily="49" charset="0"/>
              </a:rPr>
              <a:t> = </a:t>
            </a:r>
          </a:p>
          <a:p>
            <a:r>
              <a:rPr lang="en-CA" sz="2400" dirty="0">
                <a:solidFill>
                  <a:srgbClr val="000000"/>
                </a:solidFill>
                <a:latin typeface="Consolas" panose="020B0609020204030204" pitchFamily="49" charset="0"/>
              </a:rPr>
              <a:t>			</a:t>
            </a:r>
            <a:r>
              <a:rPr lang="en-CA" sz="2400" dirty="0" err="1">
                <a:solidFill>
                  <a:srgbClr val="000000"/>
                </a:solidFill>
                <a:latin typeface="Consolas" panose="020B0609020204030204" pitchFamily="49" charset="0"/>
              </a:rPr>
              <a:t>eyecolor</a:t>
            </a:r>
            <a:r>
              <a:rPr lang="en-CA" sz="2400" dirty="0">
                <a:solidFill>
                  <a:srgbClr val="000000"/>
                </a:solidFill>
                <a:latin typeface="Consolas" panose="020B0609020204030204" pitchFamily="49" charset="0"/>
              </a:rPr>
              <a:t>;</a:t>
            </a:r>
            <a:br>
              <a:rPr lang="en-CA" sz="2400" dirty="0"/>
            </a:br>
            <a:r>
              <a:rPr lang="en-CA" sz="2400" dirty="0">
                <a:solidFill>
                  <a:srgbClr val="000000"/>
                </a:solidFill>
                <a:latin typeface="Consolas" panose="020B0609020204030204" pitchFamily="49" charset="0"/>
              </a:rPr>
              <a:t>}</a:t>
            </a:r>
            <a:endParaRPr lang="en-CA" sz="2400" dirty="0"/>
          </a:p>
        </p:txBody>
      </p:sp>
    </p:spTree>
    <p:extLst>
      <p:ext uri="{BB962C8B-B14F-4D97-AF65-F5344CB8AC3E}">
        <p14:creationId xmlns:p14="http://schemas.microsoft.com/office/powerpoint/2010/main" val="1375044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jQuery</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72662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jQuery</a:t>
            </a:r>
          </a:p>
        </p:txBody>
      </p:sp>
      <p:sp>
        <p:nvSpPr>
          <p:cNvPr id="3" name="Content Placeholder 2"/>
          <p:cNvSpPr>
            <a:spLocks noGrp="1"/>
          </p:cNvSpPr>
          <p:nvPr>
            <p:ph idx="1"/>
          </p:nvPr>
        </p:nvSpPr>
        <p:spPr/>
        <p:txBody>
          <a:bodyPr>
            <a:normAutofit lnSpcReduction="10000"/>
          </a:bodyPr>
          <a:lstStyle/>
          <a:p>
            <a:r>
              <a:rPr lang="en-CA" dirty="0"/>
              <a:t>The purpose of jQuery is to make it easier to use JavaScript on your website</a:t>
            </a:r>
          </a:p>
          <a:p>
            <a:r>
              <a:rPr lang="en-CA" dirty="0"/>
              <a:t>It is a popular, lightweight, "write less, do more", JavaScript library</a:t>
            </a:r>
          </a:p>
          <a:p>
            <a:endParaRPr lang="en-CA" dirty="0"/>
          </a:p>
          <a:p>
            <a:r>
              <a:rPr lang="en-CA" dirty="0"/>
              <a:t>Library contains the following features:</a:t>
            </a:r>
          </a:p>
          <a:p>
            <a:pPr lvl="1"/>
            <a:r>
              <a:rPr lang="en-CA" dirty="0"/>
              <a:t>HTML/DOM manipulation</a:t>
            </a:r>
          </a:p>
          <a:p>
            <a:pPr lvl="1"/>
            <a:r>
              <a:rPr lang="en-CA" dirty="0"/>
              <a:t>CSS manipulation</a:t>
            </a:r>
          </a:p>
          <a:p>
            <a:pPr lvl="1"/>
            <a:r>
              <a:rPr lang="en-CA" dirty="0"/>
              <a:t>HTML event methods</a:t>
            </a:r>
          </a:p>
          <a:p>
            <a:pPr lvl="1"/>
            <a:r>
              <a:rPr lang="en-CA" dirty="0"/>
              <a:t>Effects and animations</a:t>
            </a:r>
          </a:p>
          <a:p>
            <a:pPr lvl="1"/>
            <a:r>
              <a:rPr lang="en-CA" dirty="0"/>
              <a:t>AJAX</a:t>
            </a:r>
          </a:p>
          <a:p>
            <a:pPr lvl="1"/>
            <a:r>
              <a:rPr lang="en-CA" dirty="0"/>
              <a:t>Utilities</a:t>
            </a:r>
          </a:p>
        </p:txBody>
      </p:sp>
    </p:spTree>
    <p:extLst>
      <p:ext uri="{BB962C8B-B14F-4D97-AF65-F5344CB8AC3E}">
        <p14:creationId xmlns:p14="http://schemas.microsoft.com/office/powerpoint/2010/main" val="3181103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jQuery</a:t>
            </a:r>
          </a:p>
        </p:txBody>
      </p:sp>
      <p:sp>
        <p:nvSpPr>
          <p:cNvPr id="3" name="Content Placeholder 2"/>
          <p:cNvSpPr>
            <a:spLocks noGrp="1"/>
          </p:cNvSpPr>
          <p:nvPr>
            <p:ph idx="1"/>
          </p:nvPr>
        </p:nvSpPr>
        <p:spPr/>
        <p:txBody>
          <a:bodyPr>
            <a:normAutofit lnSpcReduction="10000"/>
          </a:bodyPr>
          <a:lstStyle/>
          <a:p>
            <a:endParaRPr lang="en-CA" dirty="0"/>
          </a:p>
          <a:p>
            <a:r>
              <a:rPr lang="en-CA" dirty="0"/>
              <a:t>jQuery library is a single JavaScript file, and you reference it with the HTML &lt;script&gt; tag</a:t>
            </a:r>
          </a:p>
          <a:p>
            <a:pPr lvl="1"/>
            <a:r>
              <a:rPr lang="en-CA" dirty="0"/>
              <a:t>You can download it and use a local version</a:t>
            </a:r>
          </a:p>
          <a:p>
            <a:pPr lvl="1"/>
            <a:r>
              <a:rPr lang="en-CA" dirty="0"/>
              <a:t>Or use a link </a:t>
            </a:r>
          </a:p>
          <a:p>
            <a:pPr marL="0" indent="0">
              <a:buNone/>
            </a:pPr>
            <a:endParaRPr lang="en-CA" sz="1600" dirty="0">
              <a:solidFill>
                <a:srgbClr val="0000CD"/>
              </a:solidFill>
              <a:latin typeface="Consolas" panose="020B0609020204030204" pitchFamily="49" charset="0"/>
            </a:endParaRPr>
          </a:p>
          <a:p>
            <a:pPr marL="0" indent="0">
              <a:buNone/>
            </a:pPr>
            <a:endParaRPr lang="en-CA" sz="1600" dirty="0">
              <a:solidFill>
                <a:srgbClr val="0000CD"/>
              </a:solidFill>
              <a:latin typeface="Consolas" panose="020B0609020204030204" pitchFamily="49" charset="0"/>
            </a:endParaRPr>
          </a:p>
          <a:p>
            <a:pPr marL="0" indent="0">
              <a:buNone/>
            </a:pPr>
            <a:r>
              <a:rPr lang="en-CA" sz="1600" dirty="0">
                <a:solidFill>
                  <a:srgbClr val="0000CD"/>
                </a:solidFill>
                <a:latin typeface="Consolas" panose="020B0609020204030204" pitchFamily="49" charset="0"/>
              </a:rPr>
              <a:t>&lt;</a:t>
            </a:r>
            <a:r>
              <a:rPr lang="en-CA" sz="1600" dirty="0">
                <a:solidFill>
                  <a:srgbClr val="A52A2A"/>
                </a:solidFill>
                <a:latin typeface="Consolas" panose="020B0609020204030204" pitchFamily="49" charset="0"/>
              </a:rPr>
              <a:t>script</a:t>
            </a:r>
            <a:r>
              <a:rPr lang="en-CA" sz="1600" dirty="0">
                <a:solidFill>
                  <a:srgbClr val="FF0000"/>
                </a:solidFill>
                <a:latin typeface="Consolas" panose="020B0609020204030204" pitchFamily="49" charset="0"/>
              </a:rPr>
              <a:t> </a:t>
            </a:r>
            <a:r>
              <a:rPr lang="en-CA" sz="1600" dirty="0" err="1">
                <a:solidFill>
                  <a:srgbClr val="FF0000"/>
                </a:solidFill>
                <a:latin typeface="Consolas" panose="020B0609020204030204" pitchFamily="49" charset="0"/>
              </a:rPr>
              <a:t>src</a:t>
            </a:r>
            <a:r>
              <a:rPr lang="en-CA" sz="1600" dirty="0">
                <a:solidFill>
                  <a:srgbClr val="0000CD"/>
                </a:solidFill>
                <a:latin typeface="Consolas" panose="020B0609020204030204" pitchFamily="49" charset="0"/>
              </a:rPr>
              <a:t>="https://ajax.googleapis.com/ajax/libs/</a:t>
            </a:r>
            <a:r>
              <a:rPr lang="en-CA" sz="1600" dirty="0" err="1">
                <a:solidFill>
                  <a:srgbClr val="0000CD"/>
                </a:solidFill>
                <a:latin typeface="Consolas" panose="020B0609020204030204" pitchFamily="49" charset="0"/>
              </a:rPr>
              <a:t>jquery</a:t>
            </a:r>
            <a:r>
              <a:rPr lang="en-CA" sz="1600" dirty="0">
                <a:solidFill>
                  <a:srgbClr val="0000CD"/>
                </a:solidFill>
                <a:latin typeface="Consolas" panose="020B0609020204030204" pitchFamily="49" charset="0"/>
              </a:rPr>
              <a:t>/1.12.4/jquery.min.js"&gt;&lt;</a:t>
            </a:r>
            <a:r>
              <a:rPr lang="en-CA" sz="1600" dirty="0">
                <a:solidFill>
                  <a:srgbClr val="A52A2A"/>
                </a:solidFill>
                <a:latin typeface="Consolas" panose="020B0609020204030204" pitchFamily="49" charset="0"/>
              </a:rPr>
              <a:t>/script</a:t>
            </a:r>
            <a:r>
              <a:rPr lang="en-CA" sz="1600" dirty="0">
                <a:solidFill>
                  <a:srgbClr val="0000CD"/>
                </a:solidFill>
                <a:latin typeface="Consolas" panose="020B0609020204030204" pitchFamily="49" charset="0"/>
              </a:rPr>
              <a:t>&gt;</a:t>
            </a:r>
          </a:p>
          <a:p>
            <a:pPr marL="0" indent="0">
              <a:buNone/>
            </a:pPr>
            <a:endParaRPr lang="en-CA" sz="1600" dirty="0">
              <a:solidFill>
                <a:srgbClr val="0000CD"/>
              </a:solidFill>
              <a:latin typeface="Consolas" panose="020B0609020204030204" pitchFamily="49" charset="0"/>
            </a:endParaRPr>
          </a:p>
          <a:p>
            <a:pPr marL="0" indent="0">
              <a:buNone/>
            </a:pPr>
            <a:r>
              <a:rPr lang="en-CA" sz="1600" dirty="0">
                <a:latin typeface="Consolas" panose="020B0609020204030204" pitchFamily="49" charset="0"/>
              </a:rPr>
              <a:t>OR</a:t>
            </a:r>
          </a:p>
          <a:p>
            <a:pPr marL="0" indent="0">
              <a:buNone/>
            </a:pPr>
            <a:br>
              <a:rPr lang="en-CA" sz="1600" dirty="0"/>
            </a:br>
            <a:r>
              <a:rPr lang="en-CA" sz="1600" dirty="0">
                <a:solidFill>
                  <a:srgbClr val="0000CD"/>
                </a:solidFill>
                <a:latin typeface="Consolas" panose="020B0609020204030204" pitchFamily="49" charset="0"/>
              </a:rPr>
              <a:t>&lt;</a:t>
            </a:r>
            <a:r>
              <a:rPr lang="en-CA" sz="1600" dirty="0">
                <a:solidFill>
                  <a:srgbClr val="A52A2A"/>
                </a:solidFill>
                <a:latin typeface="Consolas" panose="020B0609020204030204" pitchFamily="49" charset="0"/>
              </a:rPr>
              <a:t>script</a:t>
            </a:r>
            <a:r>
              <a:rPr lang="en-CA" sz="1600" dirty="0">
                <a:solidFill>
                  <a:srgbClr val="FF0000"/>
                </a:solidFill>
                <a:latin typeface="Consolas" panose="020B0609020204030204" pitchFamily="49" charset="0"/>
              </a:rPr>
              <a:t> </a:t>
            </a:r>
            <a:r>
              <a:rPr lang="en-CA" sz="1600" dirty="0" err="1">
                <a:solidFill>
                  <a:srgbClr val="FF0000"/>
                </a:solidFill>
                <a:latin typeface="Consolas" panose="020B0609020204030204" pitchFamily="49" charset="0"/>
              </a:rPr>
              <a:t>src</a:t>
            </a:r>
            <a:r>
              <a:rPr lang="en-CA" sz="1600" dirty="0">
                <a:solidFill>
                  <a:srgbClr val="0000CD"/>
                </a:solidFill>
                <a:latin typeface="Consolas" panose="020B0609020204030204" pitchFamily="49" charset="0"/>
              </a:rPr>
              <a:t>="http://ajax.aspnetcdn.com/ajax/jQuery/jquery-1.12.4.min.js"&gt;&lt;</a:t>
            </a:r>
            <a:r>
              <a:rPr lang="en-CA" sz="1600" dirty="0">
                <a:solidFill>
                  <a:srgbClr val="A52A2A"/>
                </a:solidFill>
                <a:latin typeface="Consolas" panose="020B0609020204030204" pitchFamily="49" charset="0"/>
              </a:rPr>
              <a:t>/script</a:t>
            </a:r>
            <a:r>
              <a:rPr lang="en-CA" sz="1600" dirty="0">
                <a:solidFill>
                  <a:srgbClr val="0000CD"/>
                </a:solidFill>
                <a:latin typeface="Consolas" panose="020B0609020204030204" pitchFamily="49" charset="0"/>
              </a:rPr>
              <a:t>&gt;</a:t>
            </a:r>
            <a:endParaRPr lang="en-CA" sz="1600" dirty="0"/>
          </a:p>
        </p:txBody>
      </p:sp>
    </p:spTree>
    <p:extLst>
      <p:ext uri="{BB962C8B-B14F-4D97-AF65-F5344CB8AC3E}">
        <p14:creationId xmlns:p14="http://schemas.microsoft.com/office/powerpoint/2010/main" val="410679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Native application</a:t>
            </a:r>
          </a:p>
        </p:txBody>
      </p:sp>
      <p:sp>
        <p:nvSpPr>
          <p:cNvPr id="3" name="Content Placeholder 2"/>
          <p:cNvSpPr>
            <a:spLocks noGrp="1"/>
          </p:cNvSpPr>
          <p:nvPr>
            <p:ph idx="1"/>
          </p:nvPr>
        </p:nvSpPr>
        <p:spPr/>
        <p:txBody>
          <a:bodyPr/>
          <a:lstStyle/>
          <a:p>
            <a:r>
              <a:rPr lang="en-CA" dirty="0">
                <a:solidFill>
                  <a:schemeClr val="accent6">
                    <a:lumMod val="75000"/>
                  </a:schemeClr>
                </a:solidFill>
              </a:rPr>
              <a:t>Works by leveraging the built-in system frameworks present on the device</a:t>
            </a:r>
          </a:p>
          <a:p>
            <a:r>
              <a:rPr lang="en-CA" dirty="0">
                <a:solidFill>
                  <a:schemeClr val="accent6">
                    <a:lumMod val="75000"/>
                  </a:schemeClr>
                </a:solidFill>
              </a:rPr>
              <a:t>Written in languages that are compiled for quick execution, such as Objective C/Swift or Java</a:t>
            </a:r>
          </a:p>
          <a:p>
            <a:r>
              <a:rPr lang="en-CA" dirty="0">
                <a:solidFill>
                  <a:schemeClr val="accent6">
                    <a:lumMod val="75000"/>
                  </a:schemeClr>
                </a:solidFill>
              </a:rPr>
              <a:t>They use the built-in frameworks, they get a lot of features (including look and feel) nearly for free</a:t>
            </a:r>
          </a:p>
          <a:p>
            <a:r>
              <a:rPr lang="en-CA" dirty="0">
                <a:solidFill>
                  <a:srgbClr val="C00000"/>
                </a:solidFill>
              </a:rPr>
              <a:t>Not portable to other platforms</a:t>
            </a:r>
          </a:p>
        </p:txBody>
      </p:sp>
    </p:spTree>
    <p:extLst>
      <p:ext uri="{BB962C8B-B14F-4D97-AF65-F5344CB8AC3E}">
        <p14:creationId xmlns:p14="http://schemas.microsoft.com/office/powerpoint/2010/main" val="145854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Syntax</a:t>
            </a:r>
          </a:p>
        </p:txBody>
      </p:sp>
      <p:sp>
        <p:nvSpPr>
          <p:cNvPr id="3" name="Content Placeholder 2"/>
          <p:cNvSpPr>
            <a:spLocks noGrp="1"/>
          </p:cNvSpPr>
          <p:nvPr>
            <p:ph idx="1"/>
          </p:nvPr>
        </p:nvSpPr>
        <p:spPr/>
        <p:txBody>
          <a:bodyPr/>
          <a:lstStyle/>
          <a:p>
            <a:r>
              <a:rPr lang="en-CA" dirty="0"/>
              <a:t>Shorter selection of element</a:t>
            </a:r>
          </a:p>
          <a:p>
            <a:pPr marL="0" indent="0">
              <a:buNone/>
            </a:pPr>
            <a:endParaRPr lang="en-CA" b="1" dirty="0"/>
          </a:p>
          <a:p>
            <a:pPr marL="0" indent="0">
              <a:buNone/>
            </a:pPr>
            <a:r>
              <a:rPr lang="en-CA" b="1" dirty="0"/>
              <a:t>			$(</a:t>
            </a:r>
            <a:r>
              <a:rPr lang="en-CA" b="1" i="1" dirty="0"/>
              <a:t>selector</a:t>
            </a:r>
            <a:r>
              <a:rPr lang="en-CA" b="1" dirty="0"/>
              <a:t>).</a:t>
            </a:r>
            <a:r>
              <a:rPr lang="en-CA" b="1" i="1" dirty="0"/>
              <a:t>action</a:t>
            </a:r>
            <a:r>
              <a:rPr lang="en-CA" b="1" dirty="0"/>
              <a:t>()</a:t>
            </a:r>
            <a:endParaRPr lang="en-CA" dirty="0"/>
          </a:p>
          <a:p>
            <a:endParaRPr lang="en-CA" dirty="0"/>
          </a:p>
          <a:p>
            <a:r>
              <a:rPr lang="en-CA" dirty="0"/>
              <a:t>A $ sign to define/access jQuery</a:t>
            </a:r>
          </a:p>
          <a:p>
            <a:r>
              <a:rPr lang="en-CA" dirty="0"/>
              <a:t>A (</a:t>
            </a:r>
            <a:r>
              <a:rPr lang="en-CA" i="1" dirty="0"/>
              <a:t>selector</a:t>
            </a:r>
            <a:r>
              <a:rPr lang="en-CA" dirty="0"/>
              <a:t>) to "query (or find)" HTML elements</a:t>
            </a:r>
          </a:p>
          <a:p>
            <a:r>
              <a:rPr lang="en-CA" dirty="0"/>
              <a:t>A jQuery </a:t>
            </a:r>
            <a:r>
              <a:rPr lang="en-CA" i="1" dirty="0"/>
              <a:t>action</a:t>
            </a:r>
            <a:r>
              <a:rPr lang="en-CA" dirty="0"/>
              <a:t>() to be performed on the element(s)</a:t>
            </a:r>
          </a:p>
          <a:p>
            <a:pPr marL="0" indent="0">
              <a:buNone/>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3173954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Selectors</a:t>
            </a:r>
          </a:p>
        </p:txBody>
      </p:sp>
      <p:graphicFrame>
        <p:nvGraphicFramePr>
          <p:cNvPr id="4" name="Table 3"/>
          <p:cNvGraphicFramePr>
            <a:graphicFrameLocks noGrp="1"/>
          </p:cNvGraphicFramePr>
          <p:nvPr/>
        </p:nvGraphicFramePr>
        <p:xfrm>
          <a:off x="861061" y="1814478"/>
          <a:ext cx="10492738" cy="4605987"/>
        </p:xfrm>
        <a:graphic>
          <a:graphicData uri="http://schemas.openxmlformats.org/drawingml/2006/table">
            <a:tbl>
              <a:tblPr/>
              <a:tblGrid>
                <a:gridCol w="2917318">
                  <a:extLst>
                    <a:ext uri="{9D8B030D-6E8A-4147-A177-3AD203B41FA5}">
                      <a16:colId xmlns:a16="http://schemas.microsoft.com/office/drawing/2014/main" val="1796283037"/>
                    </a:ext>
                  </a:extLst>
                </a:gridCol>
                <a:gridCol w="7575420">
                  <a:extLst>
                    <a:ext uri="{9D8B030D-6E8A-4147-A177-3AD203B41FA5}">
                      <a16:colId xmlns:a16="http://schemas.microsoft.com/office/drawing/2014/main" val="3765472051"/>
                    </a:ext>
                  </a:extLst>
                </a:gridCol>
              </a:tblGrid>
              <a:tr h="390677">
                <a:tc>
                  <a:txBody>
                    <a:bodyPr/>
                    <a:lstStyle/>
                    <a:p>
                      <a:pPr algn="l" fontAlgn="t"/>
                      <a:r>
                        <a:rPr lang="en-CA" sz="1800" b="1">
                          <a:effectLst/>
                        </a:rPr>
                        <a:t>Syntax</a:t>
                      </a:r>
                    </a:p>
                  </a:txBody>
                  <a:tcPr marL="13472" marR="13472" marT="13472" marB="13472">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t"/>
                      <a:r>
                        <a:rPr lang="en-CA" sz="1800" b="1" dirty="0">
                          <a:effectLst/>
                        </a:rPr>
                        <a:t>Description</a:t>
                      </a:r>
                    </a:p>
                  </a:txBody>
                  <a:tcPr marL="13472" marR="13472" marT="13472" marB="1347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29407008"/>
                  </a:ext>
                </a:extLst>
              </a:tr>
              <a:tr h="301264">
                <a:tc>
                  <a:txBody>
                    <a:bodyPr/>
                    <a:lstStyle/>
                    <a:p>
                      <a:pPr algn="l" fontAlgn="t"/>
                      <a:r>
                        <a:rPr lang="en-CA" sz="1800">
                          <a:effectLst/>
                        </a:rPr>
                        <a:t>$("*")</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all elements</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666714744"/>
                  </a:ext>
                </a:extLst>
              </a:tr>
              <a:tr h="301264">
                <a:tc>
                  <a:txBody>
                    <a:bodyPr/>
                    <a:lstStyle/>
                    <a:p>
                      <a:pPr algn="l" fontAlgn="t"/>
                      <a:r>
                        <a:rPr lang="en-CA" sz="1800">
                          <a:effectLst/>
                        </a:rPr>
                        <a:t>$(this)</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CA" sz="1800">
                          <a:effectLst/>
                        </a:rPr>
                        <a:t>Selects the current HTML element</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04101"/>
                  </a:ext>
                </a:extLst>
              </a:tr>
              <a:tr h="301264">
                <a:tc>
                  <a:txBody>
                    <a:bodyPr/>
                    <a:lstStyle/>
                    <a:p>
                      <a:pPr algn="l" fontAlgn="t"/>
                      <a:r>
                        <a:rPr lang="en-CA" sz="1800">
                          <a:effectLst/>
                        </a:rPr>
                        <a:t>$("p.intro")</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all &lt;p&gt; elements with class="intro"</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3171852702"/>
                  </a:ext>
                </a:extLst>
              </a:tr>
              <a:tr h="301264">
                <a:tc>
                  <a:txBody>
                    <a:bodyPr/>
                    <a:lstStyle/>
                    <a:p>
                      <a:pPr algn="l" fontAlgn="t"/>
                      <a:r>
                        <a:rPr lang="en-CA" sz="1800">
                          <a:effectLst/>
                        </a:rPr>
                        <a:t>$("p:first")</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CA" sz="1800">
                          <a:effectLst/>
                        </a:rPr>
                        <a:t>Selects the first &lt;p&gt; element</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3501205"/>
                  </a:ext>
                </a:extLst>
              </a:tr>
              <a:tr h="301264">
                <a:tc>
                  <a:txBody>
                    <a:bodyPr/>
                    <a:lstStyle/>
                    <a:p>
                      <a:pPr algn="l" fontAlgn="t"/>
                      <a:r>
                        <a:rPr lang="en-CA" sz="1800">
                          <a:effectLst/>
                        </a:rPr>
                        <a:t>$("ul li:first")</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the first &lt;li&gt; element of the first &lt;ul&gt;</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1857406563"/>
                  </a:ext>
                </a:extLst>
              </a:tr>
              <a:tr h="390677">
                <a:tc>
                  <a:txBody>
                    <a:bodyPr/>
                    <a:lstStyle/>
                    <a:p>
                      <a:pPr algn="l" fontAlgn="t"/>
                      <a:r>
                        <a:rPr lang="en-CA" sz="1800">
                          <a:effectLst/>
                        </a:rPr>
                        <a:t>$("ul li:first-child")</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CA" sz="1800">
                          <a:effectLst/>
                        </a:rPr>
                        <a:t>Selects the first &lt;li&gt; element of every &lt;ul&gt;</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0707794"/>
                  </a:ext>
                </a:extLst>
              </a:tr>
              <a:tr h="301264">
                <a:tc>
                  <a:txBody>
                    <a:bodyPr/>
                    <a:lstStyle/>
                    <a:p>
                      <a:pPr algn="l" fontAlgn="t"/>
                      <a:r>
                        <a:rPr lang="en-CA" sz="1800">
                          <a:effectLst/>
                        </a:rPr>
                        <a:t>$("[href]")</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all elements with an href attribute</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2835820523"/>
                  </a:ext>
                </a:extLst>
              </a:tr>
              <a:tr h="390677">
                <a:tc>
                  <a:txBody>
                    <a:bodyPr/>
                    <a:lstStyle/>
                    <a:p>
                      <a:pPr algn="l" fontAlgn="t"/>
                      <a:r>
                        <a:rPr lang="en-CA" sz="1800">
                          <a:effectLst/>
                        </a:rPr>
                        <a:t>$("a[target='_blank']")</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CA" sz="1800">
                          <a:effectLst/>
                        </a:rPr>
                        <a:t>Selects all &lt;a&gt; elements with a target attribute value equal to "_blank"</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7261129"/>
                  </a:ext>
                </a:extLst>
              </a:tr>
              <a:tr h="511922">
                <a:tc>
                  <a:txBody>
                    <a:bodyPr/>
                    <a:lstStyle/>
                    <a:p>
                      <a:pPr algn="l" fontAlgn="t"/>
                      <a:r>
                        <a:rPr lang="en-CA" sz="1800">
                          <a:effectLst/>
                        </a:rPr>
                        <a:t>$("a[target!='_blank']")</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all &lt;a&gt; elements with a target attribute value NOT equal to "_blank"</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19585412"/>
                  </a:ext>
                </a:extLst>
              </a:tr>
              <a:tr h="511922">
                <a:tc>
                  <a:txBody>
                    <a:bodyPr/>
                    <a:lstStyle/>
                    <a:p>
                      <a:pPr algn="l" fontAlgn="t"/>
                      <a:r>
                        <a:rPr lang="en-CA" sz="1800">
                          <a:effectLst/>
                        </a:rPr>
                        <a:t>$(":button")</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CA" sz="1800">
                          <a:effectLst/>
                        </a:rPr>
                        <a:t>Selects all &lt;button&gt; elements and &lt;input&gt; elements of type="button"</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2487715"/>
                  </a:ext>
                </a:extLst>
              </a:tr>
              <a:tr h="301264">
                <a:tc>
                  <a:txBody>
                    <a:bodyPr/>
                    <a:lstStyle/>
                    <a:p>
                      <a:pPr algn="l" fontAlgn="t"/>
                      <a:r>
                        <a:rPr lang="en-CA" sz="1800">
                          <a:effectLst/>
                        </a:rPr>
                        <a:t>$("tr:even")</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CA" sz="1800">
                          <a:effectLst/>
                        </a:rPr>
                        <a:t>Selects all even &lt;tr&gt; elements</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3786470967"/>
                  </a:ext>
                </a:extLst>
              </a:tr>
              <a:tr h="301264">
                <a:tc>
                  <a:txBody>
                    <a:bodyPr/>
                    <a:lstStyle/>
                    <a:p>
                      <a:pPr algn="l" fontAlgn="t"/>
                      <a:r>
                        <a:rPr lang="en-CA" sz="1800">
                          <a:effectLst/>
                        </a:rPr>
                        <a:t>$("tr:odd")</a:t>
                      </a:r>
                    </a:p>
                  </a:txBody>
                  <a:tcPr marL="13472" marR="13472" marT="13472" marB="1347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l" fontAlgn="t"/>
                      <a:r>
                        <a:rPr lang="en-CA" sz="1800" dirty="0">
                          <a:effectLst/>
                        </a:rPr>
                        <a:t>Selects all odd &lt;</a:t>
                      </a:r>
                      <a:r>
                        <a:rPr lang="en-CA" sz="1800" dirty="0" err="1">
                          <a:effectLst/>
                        </a:rPr>
                        <a:t>tr</a:t>
                      </a:r>
                      <a:r>
                        <a:rPr lang="en-CA" sz="1800" dirty="0">
                          <a:effectLst/>
                        </a:rPr>
                        <a:t>&gt; elements</a:t>
                      </a:r>
                    </a:p>
                  </a:txBody>
                  <a:tcPr marL="13472" marR="13472" marT="13472" marB="1347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81788977"/>
                  </a:ext>
                </a:extLst>
              </a:tr>
            </a:tbl>
          </a:graphicData>
        </a:graphic>
      </p:graphicFrame>
    </p:spTree>
    <p:extLst>
      <p:ext uri="{BB962C8B-B14F-4D97-AF65-F5344CB8AC3E}">
        <p14:creationId xmlns:p14="http://schemas.microsoft.com/office/powerpoint/2010/main" val="1183502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TypeScript</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90434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TypeScript</a:t>
            </a:r>
            <a:endParaRPr lang="en-CA" dirty="0"/>
          </a:p>
        </p:txBody>
      </p:sp>
      <p:sp>
        <p:nvSpPr>
          <p:cNvPr id="5" name="Content Placeholder 4"/>
          <p:cNvSpPr>
            <a:spLocks noGrp="1"/>
          </p:cNvSpPr>
          <p:nvPr>
            <p:ph idx="1"/>
          </p:nvPr>
        </p:nvSpPr>
        <p:spPr/>
        <p:txBody>
          <a:bodyPr/>
          <a:lstStyle/>
          <a:p>
            <a:pPr>
              <a:spcAft>
                <a:spcPts val="1200"/>
              </a:spcAft>
            </a:pPr>
            <a:r>
              <a:rPr lang="en-CA" dirty="0" err="1"/>
              <a:t>TypeScript</a:t>
            </a:r>
            <a:r>
              <a:rPr lang="en-CA" dirty="0"/>
              <a:t> starts from the same syntax and semantics that millions of JavaScript developers know today. </a:t>
            </a:r>
          </a:p>
          <a:p>
            <a:pPr>
              <a:spcAft>
                <a:spcPts val="1200"/>
              </a:spcAft>
            </a:pPr>
            <a:r>
              <a:rPr lang="en-CA" dirty="0"/>
              <a:t>Use existing JavaScript code, incorporate popular JavaScript libraries, and call </a:t>
            </a:r>
            <a:r>
              <a:rPr lang="en-CA" dirty="0" err="1"/>
              <a:t>TypeScript</a:t>
            </a:r>
            <a:r>
              <a:rPr lang="en-CA" dirty="0"/>
              <a:t> code from JavaScript.</a:t>
            </a:r>
          </a:p>
          <a:p>
            <a:pPr>
              <a:spcAft>
                <a:spcPts val="1200"/>
              </a:spcAft>
            </a:pPr>
            <a:r>
              <a:rPr lang="en-CA" dirty="0" err="1"/>
              <a:t>TypeScript</a:t>
            </a:r>
            <a:r>
              <a:rPr lang="en-CA" dirty="0"/>
              <a:t> compiles to clean, simple JavaScript code which runs on any browser, in Node.js, or in any JavaScript engine that supports ECMAScript 3</a:t>
            </a:r>
          </a:p>
          <a:p>
            <a:pPr>
              <a:spcAft>
                <a:spcPts val="1200"/>
              </a:spcAft>
            </a:pPr>
            <a:endParaRPr lang="en-CA" dirty="0"/>
          </a:p>
        </p:txBody>
      </p:sp>
    </p:spTree>
    <p:extLst>
      <p:ext uri="{BB962C8B-B14F-4D97-AF65-F5344CB8AC3E}">
        <p14:creationId xmlns:p14="http://schemas.microsoft.com/office/powerpoint/2010/main" val="1325201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types</a:t>
            </a:r>
          </a:p>
        </p:txBody>
      </p:sp>
      <p:sp>
        <p:nvSpPr>
          <p:cNvPr id="3" name="Content Placeholder 2"/>
          <p:cNvSpPr>
            <a:spLocks noGrp="1"/>
          </p:cNvSpPr>
          <p:nvPr>
            <p:ph idx="1"/>
          </p:nvPr>
        </p:nvSpPr>
        <p:spPr/>
        <p:txBody>
          <a:bodyPr/>
          <a:lstStyle/>
          <a:p>
            <a:r>
              <a:rPr lang="en-CA" dirty="0"/>
              <a:t>Boolean</a:t>
            </a:r>
          </a:p>
          <a:p>
            <a:r>
              <a:rPr lang="en-CA" dirty="0"/>
              <a:t>Number</a:t>
            </a:r>
          </a:p>
          <a:p>
            <a:r>
              <a:rPr lang="en-CA" dirty="0"/>
              <a:t>String</a:t>
            </a:r>
          </a:p>
          <a:p>
            <a:r>
              <a:rPr lang="en-CA" dirty="0"/>
              <a:t>Array (contains values of the same type)</a:t>
            </a:r>
          </a:p>
          <a:p>
            <a:r>
              <a:rPr lang="en-CA" dirty="0"/>
              <a:t>Tuple (a record with multiple fields of various types)</a:t>
            </a:r>
          </a:p>
          <a:p>
            <a:r>
              <a:rPr lang="en-CA" dirty="0" err="1"/>
              <a:t>Enum</a:t>
            </a:r>
            <a:r>
              <a:rPr lang="en-CA" dirty="0"/>
              <a:t> </a:t>
            </a:r>
          </a:p>
          <a:p>
            <a:r>
              <a:rPr lang="en-CA" dirty="0"/>
              <a:t>Any (can change during the execution) </a:t>
            </a:r>
          </a:p>
          <a:p>
            <a:r>
              <a:rPr lang="en-CA" dirty="0"/>
              <a:t>Void (can only take one value – undefined) </a:t>
            </a:r>
          </a:p>
        </p:txBody>
      </p:sp>
    </p:spTree>
    <p:extLst>
      <p:ext uri="{BB962C8B-B14F-4D97-AF65-F5344CB8AC3E}">
        <p14:creationId xmlns:p14="http://schemas.microsoft.com/office/powerpoint/2010/main" val="272241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 assertions (casting)</a:t>
            </a:r>
          </a:p>
        </p:txBody>
      </p:sp>
      <p:sp>
        <p:nvSpPr>
          <p:cNvPr id="3" name="Content Placeholder 2"/>
          <p:cNvSpPr>
            <a:spLocks noGrp="1"/>
          </p:cNvSpPr>
          <p:nvPr>
            <p:ph idx="1"/>
          </p:nvPr>
        </p:nvSpPr>
        <p:spPr/>
        <p:txBody>
          <a:bodyPr/>
          <a:lstStyle/>
          <a:p>
            <a:pPr>
              <a:spcAft>
                <a:spcPts val="1200"/>
              </a:spcAft>
            </a:pPr>
            <a:r>
              <a:rPr lang="en-CA" i="1" dirty="0"/>
              <a:t>Type assertions</a:t>
            </a:r>
            <a:r>
              <a:rPr lang="en-CA" dirty="0"/>
              <a:t> are a way to tell the compiler “trust me, I know what I’m doing.” </a:t>
            </a:r>
          </a:p>
          <a:p>
            <a:pPr>
              <a:spcAft>
                <a:spcPts val="1200"/>
              </a:spcAft>
            </a:pPr>
            <a:r>
              <a:rPr lang="en-CA" dirty="0"/>
              <a:t>It is like a type cast in other languages, but performs no special checking or restructuring of data. </a:t>
            </a:r>
          </a:p>
          <a:p>
            <a:pPr>
              <a:spcAft>
                <a:spcPts val="1200"/>
              </a:spcAft>
            </a:pPr>
            <a:r>
              <a:rPr lang="en-CA" dirty="0"/>
              <a:t>Two ways to do it: &lt;&gt; or as syntax</a:t>
            </a:r>
          </a:p>
          <a:p>
            <a:pPr marL="0" indent="0">
              <a:buNone/>
            </a:pPr>
            <a:endParaRPr lang="en-CA" dirty="0"/>
          </a:p>
          <a:p>
            <a:pPr marL="0" indent="0" algn="ctr">
              <a:buNone/>
            </a:pPr>
            <a:r>
              <a:rPr lang="en-CA" dirty="0">
                <a:latin typeface="Consolas" panose="020B0609020204030204" pitchFamily="49" charset="0"/>
              </a:rPr>
              <a:t>&lt;</a:t>
            </a:r>
            <a:r>
              <a:rPr lang="en-CA" b="1" dirty="0">
                <a:latin typeface="Consolas" panose="020B0609020204030204" pitchFamily="49" charset="0"/>
              </a:rPr>
              <a:t>string</a:t>
            </a:r>
            <a:r>
              <a:rPr lang="en-CA" dirty="0">
                <a:latin typeface="Consolas" panose="020B0609020204030204" pitchFamily="49" charset="0"/>
              </a:rPr>
              <a:t>&gt;</a:t>
            </a:r>
            <a:r>
              <a:rPr lang="en-CA" dirty="0" err="1">
                <a:latin typeface="Consolas" panose="020B0609020204030204" pitchFamily="49" charset="0"/>
              </a:rPr>
              <a:t>someValue</a:t>
            </a:r>
            <a:r>
              <a:rPr lang="en-CA" dirty="0"/>
              <a:t>    or    </a:t>
            </a:r>
            <a:r>
              <a:rPr lang="en-CA" dirty="0" err="1">
                <a:latin typeface="Consolas" panose="020B0609020204030204" pitchFamily="49" charset="0"/>
              </a:rPr>
              <a:t>someValue</a:t>
            </a:r>
            <a:r>
              <a:rPr lang="en-CA" dirty="0">
                <a:latin typeface="Consolas" panose="020B0609020204030204" pitchFamily="49" charset="0"/>
              </a:rPr>
              <a:t> as string</a:t>
            </a:r>
          </a:p>
        </p:txBody>
      </p:sp>
    </p:spTree>
    <p:extLst>
      <p:ext uri="{BB962C8B-B14F-4D97-AF65-F5344CB8AC3E}">
        <p14:creationId xmlns:p14="http://schemas.microsoft.com/office/powerpoint/2010/main" val="105627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var</a:t>
            </a:r>
            <a:r>
              <a:rPr lang="en-CA" dirty="0"/>
              <a:t>, let, </a:t>
            </a:r>
            <a:r>
              <a:rPr lang="en-CA" dirty="0" err="1"/>
              <a:t>const</a:t>
            </a:r>
            <a:r>
              <a:rPr lang="en-CA" dirty="0"/>
              <a:t> -  </a:t>
            </a:r>
          </a:p>
        </p:txBody>
      </p:sp>
      <p:sp>
        <p:nvSpPr>
          <p:cNvPr id="3" name="Content Placeholder 2"/>
          <p:cNvSpPr>
            <a:spLocks noGrp="1"/>
          </p:cNvSpPr>
          <p:nvPr>
            <p:ph idx="1"/>
          </p:nvPr>
        </p:nvSpPr>
        <p:spPr/>
        <p:txBody>
          <a:bodyPr/>
          <a:lstStyle/>
          <a:p>
            <a:pPr>
              <a:spcAft>
                <a:spcPts val="1200"/>
              </a:spcAft>
            </a:pPr>
            <a:r>
              <a:rPr lang="en-CA" dirty="0" err="1"/>
              <a:t>var</a:t>
            </a:r>
            <a:r>
              <a:rPr lang="en-CA" dirty="0"/>
              <a:t> – old syntax used to declare a variable, </a:t>
            </a:r>
            <a:r>
              <a:rPr lang="en-CA" dirty="0" err="1"/>
              <a:t>vars</a:t>
            </a:r>
            <a:r>
              <a:rPr lang="en-CA" dirty="0"/>
              <a:t> are not block-scoped, allows re-declaration </a:t>
            </a:r>
          </a:p>
          <a:p>
            <a:pPr>
              <a:spcAft>
                <a:spcPts val="1200"/>
              </a:spcAft>
            </a:pPr>
            <a:r>
              <a:rPr lang="en-CA" dirty="0"/>
              <a:t>let – a new syntax, </a:t>
            </a:r>
            <a:r>
              <a:rPr lang="en-CA" b="1" u="sng" dirty="0"/>
              <a:t>uses block scopes</a:t>
            </a:r>
            <a:r>
              <a:rPr lang="en-CA" dirty="0"/>
              <a:t>, </a:t>
            </a:r>
            <a:r>
              <a:rPr lang="en-CA" b="1" u="sng" dirty="0"/>
              <a:t>prevents re-declaration</a:t>
            </a:r>
          </a:p>
          <a:p>
            <a:pPr>
              <a:spcAft>
                <a:spcPts val="1200"/>
              </a:spcAft>
            </a:pPr>
            <a:r>
              <a:rPr lang="en-CA" dirty="0" err="1"/>
              <a:t>const</a:t>
            </a:r>
            <a:r>
              <a:rPr lang="en-CA" dirty="0"/>
              <a:t> – a variable, but it’s value cannot be changed </a:t>
            </a:r>
          </a:p>
        </p:txBody>
      </p:sp>
    </p:spTree>
    <p:extLst>
      <p:ext uri="{BB962C8B-B14F-4D97-AF65-F5344CB8AC3E}">
        <p14:creationId xmlns:p14="http://schemas.microsoft.com/office/powerpoint/2010/main" val="2104676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 annotations</a:t>
            </a:r>
          </a:p>
        </p:txBody>
      </p:sp>
      <p:sp>
        <p:nvSpPr>
          <p:cNvPr id="3" name="Content Placeholder 2"/>
          <p:cNvSpPr>
            <a:spLocks noGrp="1"/>
          </p:cNvSpPr>
          <p:nvPr>
            <p:ph idx="1"/>
          </p:nvPr>
        </p:nvSpPr>
        <p:spPr/>
        <p:txBody>
          <a:bodyPr/>
          <a:lstStyle/>
          <a:p>
            <a:r>
              <a:rPr lang="en-CA" dirty="0"/>
              <a:t>Type annotations in </a:t>
            </a:r>
            <a:r>
              <a:rPr lang="en-CA" dirty="0" err="1"/>
              <a:t>TypeScript</a:t>
            </a:r>
            <a:r>
              <a:rPr lang="en-CA" dirty="0"/>
              <a:t> are lightweight ways to record the intended contract of the function or variable</a:t>
            </a:r>
          </a:p>
          <a:p>
            <a:r>
              <a:rPr lang="en-CA" dirty="0"/>
              <a:t>It pushes the compiler to verify the type</a:t>
            </a:r>
          </a:p>
        </p:txBody>
      </p:sp>
      <p:sp>
        <p:nvSpPr>
          <p:cNvPr id="4" name="TextBox 3"/>
          <p:cNvSpPr txBox="1"/>
          <p:nvPr/>
        </p:nvSpPr>
        <p:spPr>
          <a:xfrm>
            <a:off x="2367888" y="3499312"/>
            <a:ext cx="7875319" cy="2677656"/>
          </a:xfrm>
          <a:prstGeom prst="rect">
            <a:avLst/>
          </a:prstGeom>
          <a:noFill/>
          <a:ln>
            <a:solidFill>
              <a:schemeClr val="accent1"/>
            </a:solidFill>
          </a:ln>
        </p:spPr>
        <p:txBody>
          <a:bodyPr wrap="square" rtlCol="0">
            <a:spAutoFit/>
          </a:bodyPr>
          <a:lstStyle/>
          <a:p>
            <a:r>
              <a:rPr lang="en-CA" sz="2400" b="1" dirty="0">
                <a:solidFill>
                  <a:schemeClr val="bg1">
                    <a:lumMod val="65000"/>
                  </a:schemeClr>
                </a:solidFill>
                <a:latin typeface="Consolas" panose="020B0609020204030204" pitchFamily="49" charset="0"/>
              </a:rPr>
              <a:t>function</a:t>
            </a:r>
            <a:r>
              <a:rPr lang="en-CA" sz="2400" dirty="0">
                <a:solidFill>
                  <a:schemeClr val="bg1">
                    <a:lumMod val="65000"/>
                  </a:schemeClr>
                </a:solidFill>
                <a:latin typeface="Consolas" panose="020B0609020204030204" pitchFamily="49" charset="0"/>
              </a:rPr>
              <a:t> </a:t>
            </a:r>
            <a:r>
              <a:rPr lang="en-CA" sz="2400" b="1" dirty="0">
                <a:solidFill>
                  <a:schemeClr val="bg1">
                    <a:lumMod val="65000"/>
                  </a:schemeClr>
                </a:solidFill>
                <a:latin typeface="Consolas" panose="020B0609020204030204" pitchFamily="49" charset="0"/>
              </a:rPr>
              <a:t>greeter</a:t>
            </a:r>
            <a:r>
              <a:rPr lang="en-CA" sz="2400" dirty="0">
                <a:solidFill>
                  <a:schemeClr val="bg1">
                    <a:lumMod val="65000"/>
                  </a:schemeClr>
                </a:solidFill>
                <a:latin typeface="Consolas" panose="020B0609020204030204" pitchFamily="49" charset="0"/>
              </a:rPr>
              <a:t>(</a:t>
            </a:r>
            <a:r>
              <a:rPr lang="en-CA" sz="2400" b="1" u="sng" dirty="0">
                <a:latin typeface="Consolas" panose="020B0609020204030204" pitchFamily="49" charset="0"/>
              </a:rPr>
              <a:t>person: string</a:t>
            </a:r>
            <a:r>
              <a:rPr lang="en-CA" sz="2400" dirty="0">
                <a:solidFill>
                  <a:schemeClr val="bg1">
                    <a:lumMod val="65000"/>
                  </a:schemeClr>
                </a:solidFill>
                <a:latin typeface="Consolas" panose="020B0609020204030204" pitchFamily="49" charset="0"/>
              </a:rPr>
              <a:t>) { </a:t>
            </a:r>
          </a:p>
          <a:p>
            <a:r>
              <a:rPr lang="en-CA" sz="2400" b="1" dirty="0">
                <a:solidFill>
                  <a:schemeClr val="bg1">
                    <a:lumMod val="65000"/>
                  </a:schemeClr>
                </a:solidFill>
                <a:latin typeface="Consolas" panose="020B0609020204030204" pitchFamily="49" charset="0"/>
              </a:rPr>
              <a:t>	return</a:t>
            </a:r>
            <a:r>
              <a:rPr lang="en-CA" sz="2400" dirty="0">
                <a:solidFill>
                  <a:schemeClr val="bg1">
                    <a:lumMod val="65000"/>
                  </a:schemeClr>
                </a:solidFill>
                <a:latin typeface="Consolas" panose="020B0609020204030204" pitchFamily="49" charset="0"/>
              </a:rPr>
              <a:t> "Hello, " + person; </a:t>
            </a:r>
          </a:p>
          <a:p>
            <a:r>
              <a:rPr lang="en-CA" sz="2400" dirty="0">
                <a:solidFill>
                  <a:schemeClr val="bg1">
                    <a:lumMod val="65000"/>
                  </a:schemeClr>
                </a:solidFill>
                <a:latin typeface="Consolas" panose="020B0609020204030204" pitchFamily="49" charset="0"/>
              </a:rPr>
              <a:t>} </a:t>
            </a:r>
          </a:p>
          <a:p>
            <a:endParaRPr lang="en-CA" sz="2400" b="1" dirty="0">
              <a:solidFill>
                <a:schemeClr val="bg1">
                  <a:lumMod val="65000"/>
                </a:schemeClr>
              </a:solidFill>
              <a:latin typeface="Consolas" panose="020B0609020204030204" pitchFamily="49" charset="0"/>
            </a:endParaRPr>
          </a:p>
          <a:p>
            <a:r>
              <a:rPr lang="en-CA" sz="2400" b="1" dirty="0" err="1">
                <a:solidFill>
                  <a:schemeClr val="bg1">
                    <a:lumMod val="65000"/>
                  </a:schemeClr>
                </a:solidFill>
                <a:latin typeface="Consolas" panose="020B0609020204030204" pitchFamily="49" charset="0"/>
              </a:rPr>
              <a:t>var</a:t>
            </a:r>
            <a:r>
              <a:rPr lang="en-CA" sz="2400" dirty="0">
                <a:solidFill>
                  <a:schemeClr val="bg1">
                    <a:lumMod val="65000"/>
                  </a:schemeClr>
                </a:solidFill>
                <a:latin typeface="Consolas" panose="020B0609020204030204" pitchFamily="49" charset="0"/>
              </a:rPr>
              <a:t> user = "Jane User"; </a:t>
            </a:r>
          </a:p>
          <a:p>
            <a:endParaRPr lang="en-CA" sz="2400" dirty="0">
              <a:solidFill>
                <a:schemeClr val="bg1">
                  <a:lumMod val="65000"/>
                </a:schemeClr>
              </a:solidFill>
              <a:latin typeface="Consolas" panose="020B0609020204030204" pitchFamily="49" charset="0"/>
            </a:endParaRPr>
          </a:p>
          <a:p>
            <a:r>
              <a:rPr lang="en-CA" sz="2400" dirty="0" err="1">
                <a:solidFill>
                  <a:schemeClr val="bg1">
                    <a:lumMod val="65000"/>
                  </a:schemeClr>
                </a:solidFill>
                <a:latin typeface="Consolas" panose="020B0609020204030204" pitchFamily="49" charset="0"/>
              </a:rPr>
              <a:t>document.body.innerHTML</a:t>
            </a:r>
            <a:r>
              <a:rPr lang="en-CA" sz="2400" dirty="0">
                <a:solidFill>
                  <a:schemeClr val="bg1">
                    <a:lumMod val="65000"/>
                  </a:schemeClr>
                </a:solidFill>
                <a:latin typeface="Consolas" panose="020B0609020204030204" pitchFamily="49" charset="0"/>
              </a:rPr>
              <a:t> = greeter(user); </a:t>
            </a:r>
          </a:p>
        </p:txBody>
      </p:sp>
    </p:spTree>
    <p:extLst>
      <p:ext uri="{BB962C8B-B14F-4D97-AF65-F5344CB8AC3E}">
        <p14:creationId xmlns:p14="http://schemas.microsoft.com/office/powerpoint/2010/main" val="1997109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Classes and Interfaces</a:t>
            </a:r>
          </a:p>
        </p:txBody>
      </p:sp>
      <p:sp>
        <p:nvSpPr>
          <p:cNvPr id="3" name="Content Placeholder 2"/>
          <p:cNvSpPr>
            <a:spLocks noGrp="1"/>
          </p:cNvSpPr>
          <p:nvPr>
            <p:ph idx="1"/>
          </p:nvPr>
        </p:nvSpPr>
        <p:spPr>
          <a:xfrm>
            <a:off x="838200" y="1831235"/>
            <a:ext cx="10515600" cy="4351338"/>
          </a:xfrm>
        </p:spPr>
        <p:txBody>
          <a:bodyPr>
            <a:normAutofit fontScale="85000" lnSpcReduction="20000"/>
          </a:bodyPr>
          <a:lstStyle/>
          <a:p>
            <a:pPr marL="0" indent="0">
              <a:spcBef>
                <a:spcPts val="0"/>
              </a:spcBef>
              <a:buNone/>
            </a:pPr>
            <a:r>
              <a:rPr lang="en-CA" sz="2000" b="1" dirty="0">
                <a:latin typeface="Consolas" panose="020B0609020204030204" pitchFamily="49" charset="0"/>
              </a:rPr>
              <a:t>interface</a:t>
            </a:r>
            <a:r>
              <a:rPr lang="en-CA" sz="2000" dirty="0">
                <a:latin typeface="Consolas" panose="020B0609020204030204" pitchFamily="49" charset="0"/>
              </a:rPr>
              <a:t> Person { </a:t>
            </a:r>
          </a:p>
          <a:p>
            <a:pPr marL="0" indent="0">
              <a:spcBef>
                <a:spcPts val="0"/>
              </a:spcBef>
              <a:buNone/>
            </a:pPr>
            <a:r>
              <a:rPr lang="en-CA" sz="2000" dirty="0">
                <a:latin typeface="Consolas" panose="020B0609020204030204" pitchFamily="49" charset="0"/>
              </a:rPr>
              <a:t>	</a:t>
            </a:r>
            <a:r>
              <a:rPr lang="en-CA" sz="2000" dirty="0" err="1">
                <a:latin typeface="Consolas" panose="020B0609020204030204" pitchFamily="49" charset="0"/>
              </a:rPr>
              <a:t>firstName</a:t>
            </a:r>
            <a:r>
              <a:rPr lang="en-CA" sz="2000" dirty="0">
                <a:latin typeface="Consolas" panose="020B0609020204030204" pitchFamily="49" charset="0"/>
              </a:rPr>
              <a:t>: string; </a:t>
            </a:r>
          </a:p>
          <a:p>
            <a:pPr marL="0" indent="0">
              <a:spcBef>
                <a:spcPts val="0"/>
              </a:spcBef>
              <a:buNone/>
            </a:pPr>
            <a:r>
              <a:rPr lang="en-CA" sz="2000" dirty="0">
                <a:latin typeface="Consolas" panose="020B0609020204030204" pitchFamily="49" charset="0"/>
              </a:rPr>
              <a:t>	</a:t>
            </a:r>
            <a:r>
              <a:rPr lang="en-CA" sz="2000" dirty="0" err="1">
                <a:latin typeface="Consolas" panose="020B0609020204030204" pitchFamily="49" charset="0"/>
              </a:rPr>
              <a:t>lastName</a:t>
            </a:r>
            <a:r>
              <a:rPr lang="en-CA" sz="2000" dirty="0">
                <a:latin typeface="Consolas" panose="020B0609020204030204" pitchFamily="49" charset="0"/>
              </a:rPr>
              <a:t>: string; </a:t>
            </a:r>
          </a:p>
          <a:p>
            <a:pPr marL="0" indent="0">
              <a:spcBef>
                <a:spcPts val="0"/>
              </a:spcBef>
              <a:buNone/>
            </a:pPr>
            <a:r>
              <a:rPr lang="en-CA" sz="2000" dirty="0">
                <a:latin typeface="Consolas" panose="020B0609020204030204" pitchFamily="49" charset="0"/>
              </a:rPr>
              <a:t>} </a:t>
            </a:r>
          </a:p>
          <a:p>
            <a:pPr marL="0" indent="0">
              <a:spcBef>
                <a:spcPts val="0"/>
              </a:spcBef>
              <a:buNone/>
            </a:pPr>
            <a:endParaRPr lang="en-CA" sz="2000" b="1" dirty="0">
              <a:latin typeface="Consolas" panose="020B0609020204030204" pitchFamily="49" charset="0"/>
            </a:endParaRPr>
          </a:p>
          <a:p>
            <a:pPr marL="0" indent="0">
              <a:spcBef>
                <a:spcPts val="0"/>
              </a:spcBef>
              <a:buNone/>
            </a:pPr>
            <a:r>
              <a:rPr lang="en-CA" sz="2000" b="1" dirty="0">
                <a:latin typeface="Consolas" panose="020B0609020204030204" pitchFamily="49" charset="0"/>
              </a:rPr>
              <a:t>class</a:t>
            </a:r>
            <a:r>
              <a:rPr lang="en-CA" sz="2000" dirty="0">
                <a:latin typeface="Consolas" panose="020B0609020204030204" pitchFamily="49" charset="0"/>
              </a:rPr>
              <a:t> Student </a:t>
            </a:r>
            <a:r>
              <a:rPr lang="en-CA" sz="2000" b="1" dirty="0">
                <a:latin typeface="Consolas" panose="020B0609020204030204" pitchFamily="49" charset="0"/>
              </a:rPr>
              <a:t>implements</a:t>
            </a:r>
            <a:r>
              <a:rPr lang="en-CA" sz="2000" dirty="0">
                <a:latin typeface="Consolas" panose="020B0609020204030204" pitchFamily="49" charset="0"/>
              </a:rPr>
              <a:t> Person{ </a:t>
            </a:r>
          </a:p>
          <a:p>
            <a:pPr marL="0" indent="0">
              <a:spcBef>
                <a:spcPts val="0"/>
              </a:spcBef>
              <a:buNone/>
            </a:pPr>
            <a:r>
              <a:rPr lang="en-CA" sz="2000" dirty="0">
                <a:latin typeface="Consolas" panose="020B0609020204030204" pitchFamily="49" charset="0"/>
              </a:rPr>
              <a:t>	</a:t>
            </a:r>
          </a:p>
          <a:p>
            <a:pPr marL="0" indent="0">
              <a:spcBef>
                <a:spcPts val="0"/>
              </a:spcBef>
              <a:buNone/>
            </a:pPr>
            <a:r>
              <a:rPr lang="en-CA" sz="2000" dirty="0">
                <a:latin typeface="Consolas" panose="020B0609020204030204" pitchFamily="49" charset="0"/>
              </a:rPr>
              <a:t>	</a:t>
            </a:r>
            <a:r>
              <a:rPr lang="en-CA" sz="2000" dirty="0" err="1">
                <a:latin typeface="Consolas" panose="020B0609020204030204" pitchFamily="49" charset="0"/>
              </a:rPr>
              <a:t>firstName</a:t>
            </a:r>
            <a:r>
              <a:rPr lang="en-CA" sz="2000" dirty="0">
                <a:latin typeface="Consolas" panose="020B0609020204030204" pitchFamily="49" charset="0"/>
              </a:rPr>
              <a:t>: string; </a:t>
            </a:r>
          </a:p>
          <a:p>
            <a:pPr marL="0" indent="0">
              <a:spcBef>
                <a:spcPts val="0"/>
              </a:spcBef>
              <a:buNone/>
            </a:pPr>
            <a:r>
              <a:rPr lang="en-CA" sz="2000" dirty="0">
                <a:latin typeface="Consolas" panose="020B0609020204030204" pitchFamily="49" charset="0"/>
              </a:rPr>
              <a:t>	</a:t>
            </a:r>
            <a:r>
              <a:rPr lang="en-CA" sz="2000" dirty="0" err="1">
                <a:latin typeface="Consolas" panose="020B0609020204030204" pitchFamily="49" charset="0"/>
              </a:rPr>
              <a:t>lastName</a:t>
            </a:r>
            <a:r>
              <a:rPr lang="en-CA" sz="2000" dirty="0">
                <a:latin typeface="Consolas" panose="020B0609020204030204" pitchFamily="49" charset="0"/>
              </a:rPr>
              <a:t>: string; </a:t>
            </a:r>
          </a:p>
          <a:p>
            <a:pPr marL="0" indent="0">
              <a:spcBef>
                <a:spcPts val="0"/>
              </a:spcBef>
              <a:buNone/>
            </a:pPr>
            <a:r>
              <a:rPr lang="en-CA" sz="2000" b="1" dirty="0">
                <a:latin typeface="Consolas" panose="020B0609020204030204" pitchFamily="49" charset="0"/>
              </a:rPr>
              <a:t>	constructor</a:t>
            </a:r>
            <a:r>
              <a:rPr lang="en-CA" sz="2000" dirty="0">
                <a:latin typeface="Consolas" panose="020B0609020204030204" pitchFamily="49" charset="0"/>
              </a:rPr>
              <a:t>(</a:t>
            </a:r>
            <a:r>
              <a:rPr lang="en-CA" sz="2000" b="1" dirty="0">
                <a:latin typeface="Consolas" panose="020B0609020204030204" pitchFamily="49" charset="0"/>
              </a:rPr>
              <a:t>public</a:t>
            </a:r>
            <a:r>
              <a:rPr lang="en-CA" sz="2000" dirty="0">
                <a:latin typeface="Consolas" panose="020B0609020204030204" pitchFamily="49" charset="0"/>
              </a:rPr>
              <a:t> </a:t>
            </a:r>
            <a:r>
              <a:rPr lang="en-CA" sz="2000" dirty="0" err="1">
                <a:latin typeface="Consolas" panose="020B0609020204030204" pitchFamily="49" charset="0"/>
              </a:rPr>
              <a:t>firstName</a:t>
            </a:r>
            <a:r>
              <a:rPr lang="en-CA" sz="2000" dirty="0">
                <a:latin typeface="Consolas" panose="020B0609020204030204" pitchFamily="49" charset="0"/>
              </a:rPr>
              <a:t>, </a:t>
            </a:r>
          </a:p>
          <a:p>
            <a:pPr marL="0" indent="0">
              <a:spcBef>
                <a:spcPts val="0"/>
              </a:spcBef>
              <a:buNone/>
            </a:pPr>
            <a:r>
              <a:rPr lang="en-CA" sz="2000" b="1" dirty="0">
                <a:latin typeface="Consolas" panose="020B0609020204030204" pitchFamily="49" charset="0"/>
              </a:rPr>
              <a:t>		    public</a:t>
            </a:r>
            <a:r>
              <a:rPr lang="en-CA" sz="2000" dirty="0">
                <a:latin typeface="Consolas" panose="020B0609020204030204" pitchFamily="49" charset="0"/>
              </a:rPr>
              <a:t> </a:t>
            </a:r>
            <a:r>
              <a:rPr lang="en-CA" sz="2000" dirty="0" err="1">
                <a:latin typeface="Consolas" panose="020B0609020204030204" pitchFamily="49" charset="0"/>
              </a:rPr>
              <a:t>lastName</a:t>
            </a:r>
            <a:r>
              <a:rPr lang="en-CA" sz="2000" dirty="0">
                <a:latin typeface="Consolas" panose="020B0609020204030204" pitchFamily="49" charset="0"/>
              </a:rPr>
              <a:t>) { </a:t>
            </a:r>
          </a:p>
          <a:p>
            <a:pPr marL="0" indent="0">
              <a:spcBef>
                <a:spcPts val="0"/>
              </a:spcBef>
              <a:buNone/>
            </a:pPr>
            <a:r>
              <a:rPr lang="en-CA" sz="2000" b="1" dirty="0">
                <a:latin typeface="Consolas" panose="020B0609020204030204" pitchFamily="49" charset="0"/>
              </a:rPr>
              <a:t>		</a:t>
            </a:r>
            <a:r>
              <a:rPr lang="en-CA" sz="2000" b="1" dirty="0" err="1">
                <a:latin typeface="Consolas" panose="020B0609020204030204" pitchFamily="49" charset="0"/>
              </a:rPr>
              <a:t>this</a:t>
            </a:r>
            <a:r>
              <a:rPr lang="en-CA" sz="2000" dirty="0" err="1">
                <a:latin typeface="Consolas" panose="020B0609020204030204" pitchFamily="49" charset="0"/>
              </a:rPr>
              <a:t>.firstName</a:t>
            </a:r>
            <a:r>
              <a:rPr lang="en-CA" sz="2000" dirty="0">
                <a:latin typeface="Consolas" panose="020B0609020204030204" pitchFamily="49" charset="0"/>
              </a:rPr>
              <a:t> = </a:t>
            </a:r>
            <a:r>
              <a:rPr lang="en-CA" sz="2000" dirty="0" err="1">
                <a:latin typeface="Consolas" panose="020B0609020204030204" pitchFamily="49" charset="0"/>
              </a:rPr>
              <a:t>firstName</a:t>
            </a:r>
            <a:r>
              <a:rPr lang="en-CA" sz="2000" dirty="0">
                <a:latin typeface="Consolas" panose="020B0609020204030204" pitchFamily="49" charset="0"/>
              </a:rPr>
              <a:t>;</a:t>
            </a:r>
          </a:p>
          <a:p>
            <a:pPr marL="0" indent="0">
              <a:spcBef>
                <a:spcPts val="0"/>
              </a:spcBef>
              <a:buNone/>
            </a:pPr>
            <a:r>
              <a:rPr lang="en-CA" sz="2000" dirty="0">
                <a:latin typeface="Consolas" panose="020B0609020204030204" pitchFamily="49" charset="0"/>
              </a:rPr>
              <a:t>		</a:t>
            </a:r>
            <a:r>
              <a:rPr lang="en-CA" sz="2000" b="1" dirty="0" err="1">
                <a:latin typeface="Consolas" panose="020B0609020204030204" pitchFamily="49" charset="0"/>
              </a:rPr>
              <a:t>this</a:t>
            </a:r>
            <a:r>
              <a:rPr lang="en-CA" sz="2000" dirty="0" err="1">
                <a:latin typeface="Consolas" panose="020B0609020204030204" pitchFamily="49" charset="0"/>
              </a:rPr>
              <a:t>.lastName</a:t>
            </a:r>
            <a:r>
              <a:rPr lang="en-CA" sz="2000" dirty="0">
                <a:latin typeface="Consolas" panose="020B0609020204030204" pitchFamily="49" charset="0"/>
              </a:rPr>
              <a:t> = </a:t>
            </a:r>
            <a:r>
              <a:rPr lang="en-CA" sz="2000" dirty="0" err="1">
                <a:latin typeface="Consolas" panose="020B0609020204030204" pitchFamily="49" charset="0"/>
              </a:rPr>
              <a:t>lastName</a:t>
            </a:r>
            <a:r>
              <a:rPr lang="en-CA" sz="2000" dirty="0">
                <a:latin typeface="Consolas" panose="020B0609020204030204" pitchFamily="49" charset="0"/>
              </a:rPr>
              <a:t>; </a:t>
            </a:r>
          </a:p>
          <a:p>
            <a:pPr marL="0" indent="0">
              <a:spcBef>
                <a:spcPts val="0"/>
              </a:spcBef>
              <a:buNone/>
            </a:pPr>
            <a:r>
              <a:rPr lang="en-CA" sz="2000" dirty="0">
                <a:latin typeface="Consolas" panose="020B0609020204030204" pitchFamily="49" charset="0"/>
              </a:rPr>
              <a:t>	} </a:t>
            </a:r>
          </a:p>
          <a:p>
            <a:pPr marL="0" indent="0">
              <a:spcBef>
                <a:spcPts val="0"/>
              </a:spcBef>
              <a:buNone/>
            </a:pPr>
            <a:r>
              <a:rPr lang="en-CA" sz="2000" dirty="0">
                <a:latin typeface="Consolas" panose="020B0609020204030204" pitchFamily="49" charset="0"/>
              </a:rPr>
              <a:t>} </a:t>
            </a:r>
          </a:p>
          <a:p>
            <a:pPr marL="0" indent="0">
              <a:spcBef>
                <a:spcPts val="0"/>
              </a:spcBef>
              <a:buNone/>
            </a:pPr>
            <a:endParaRPr lang="en-CA" sz="2000" b="1" dirty="0">
              <a:latin typeface="Consolas" panose="020B0609020204030204" pitchFamily="49" charset="0"/>
            </a:endParaRPr>
          </a:p>
          <a:p>
            <a:pPr marL="0" indent="0">
              <a:spcBef>
                <a:spcPts val="0"/>
              </a:spcBef>
              <a:buNone/>
            </a:pPr>
            <a:r>
              <a:rPr lang="en-CA" sz="2000" b="1" dirty="0">
                <a:latin typeface="Consolas" panose="020B0609020204030204" pitchFamily="49" charset="0"/>
              </a:rPr>
              <a:t>function</a:t>
            </a:r>
            <a:r>
              <a:rPr lang="en-CA" sz="2000" dirty="0">
                <a:latin typeface="Consolas" panose="020B0609020204030204" pitchFamily="49" charset="0"/>
              </a:rPr>
              <a:t> </a:t>
            </a:r>
            <a:r>
              <a:rPr lang="en-CA" sz="2000" b="1" dirty="0">
                <a:latin typeface="Consolas" panose="020B0609020204030204" pitchFamily="49" charset="0"/>
              </a:rPr>
              <a:t>greeter</a:t>
            </a:r>
            <a:r>
              <a:rPr lang="en-CA" sz="2000" dirty="0">
                <a:latin typeface="Consolas" panose="020B0609020204030204" pitchFamily="49" charset="0"/>
              </a:rPr>
              <a:t>(person : Person) { </a:t>
            </a:r>
          </a:p>
          <a:p>
            <a:pPr marL="0" indent="0">
              <a:spcBef>
                <a:spcPts val="0"/>
              </a:spcBef>
              <a:buNone/>
            </a:pPr>
            <a:r>
              <a:rPr lang="en-CA" sz="2000" b="1" dirty="0">
                <a:latin typeface="Consolas" panose="020B0609020204030204" pitchFamily="49" charset="0"/>
              </a:rPr>
              <a:t>	return</a:t>
            </a:r>
            <a:r>
              <a:rPr lang="en-CA" sz="2000" dirty="0">
                <a:latin typeface="Consolas" panose="020B0609020204030204" pitchFamily="49" charset="0"/>
              </a:rPr>
              <a:t> "Hello, " + </a:t>
            </a:r>
            <a:r>
              <a:rPr lang="en-CA" sz="2000" dirty="0" err="1">
                <a:latin typeface="Consolas" panose="020B0609020204030204" pitchFamily="49" charset="0"/>
              </a:rPr>
              <a:t>person.firstName</a:t>
            </a:r>
            <a:r>
              <a:rPr lang="en-CA" sz="2000" dirty="0">
                <a:latin typeface="Consolas" panose="020B0609020204030204" pitchFamily="49" charset="0"/>
              </a:rPr>
              <a:t> + " " + </a:t>
            </a:r>
            <a:r>
              <a:rPr lang="en-CA" sz="2000" dirty="0" err="1">
                <a:latin typeface="Consolas" panose="020B0609020204030204" pitchFamily="49" charset="0"/>
              </a:rPr>
              <a:t>person.lastName</a:t>
            </a:r>
            <a:r>
              <a:rPr lang="en-CA" sz="2000" dirty="0">
                <a:latin typeface="Consolas" panose="020B0609020204030204" pitchFamily="49" charset="0"/>
              </a:rPr>
              <a:t>; </a:t>
            </a:r>
          </a:p>
          <a:p>
            <a:pPr marL="0" indent="0">
              <a:spcBef>
                <a:spcPts val="0"/>
              </a:spcBef>
              <a:buNone/>
            </a:pPr>
            <a:r>
              <a:rPr lang="en-CA" sz="2000" dirty="0">
                <a:latin typeface="Consolas" panose="020B0609020204030204" pitchFamily="49" charset="0"/>
              </a:rPr>
              <a:t>} </a:t>
            </a:r>
          </a:p>
          <a:p>
            <a:pPr marL="0" indent="0">
              <a:spcBef>
                <a:spcPts val="0"/>
              </a:spcBef>
              <a:buNone/>
            </a:pPr>
            <a:endParaRPr lang="en-CA" sz="2000" b="1" dirty="0">
              <a:latin typeface="Consolas" panose="020B0609020204030204" pitchFamily="49" charset="0"/>
            </a:endParaRPr>
          </a:p>
          <a:p>
            <a:pPr marL="0" indent="0">
              <a:spcBef>
                <a:spcPts val="0"/>
              </a:spcBef>
              <a:buNone/>
            </a:pPr>
            <a:r>
              <a:rPr lang="en-CA" sz="2000" b="1" dirty="0" err="1">
                <a:latin typeface="Consolas" panose="020B0609020204030204" pitchFamily="49" charset="0"/>
              </a:rPr>
              <a:t>var</a:t>
            </a:r>
            <a:r>
              <a:rPr lang="en-CA" sz="2000" dirty="0">
                <a:latin typeface="Consolas" panose="020B0609020204030204" pitchFamily="49" charset="0"/>
              </a:rPr>
              <a:t> user = </a:t>
            </a:r>
            <a:r>
              <a:rPr lang="en-CA" sz="2000" b="1" dirty="0">
                <a:latin typeface="Consolas" panose="020B0609020204030204" pitchFamily="49" charset="0"/>
              </a:rPr>
              <a:t>new</a:t>
            </a:r>
            <a:r>
              <a:rPr lang="en-CA" sz="2000" dirty="0">
                <a:latin typeface="Consolas" panose="020B0609020204030204" pitchFamily="49" charset="0"/>
              </a:rPr>
              <a:t> Student("Jane", "User"); </a:t>
            </a:r>
          </a:p>
          <a:p>
            <a:pPr marL="0" indent="0">
              <a:spcBef>
                <a:spcPts val="0"/>
              </a:spcBef>
              <a:buNone/>
            </a:pPr>
            <a:endParaRPr lang="en-CA" sz="2000" dirty="0">
              <a:latin typeface="Consolas" panose="020B0609020204030204" pitchFamily="49" charset="0"/>
            </a:endParaRPr>
          </a:p>
          <a:p>
            <a:pPr marL="0" indent="0">
              <a:spcBef>
                <a:spcPts val="0"/>
              </a:spcBef>
              <a:buNone/>
            </a:pPr>
            <a:r>
              <a:rPr lang="en-CA" sz="2000" dirty="0" err="1">
                <a:latin typeface="Consolas" panose="020B0609020204030204" pitchFamily="49" charset="0"/>
              </a:rPr>
              <a:t>document.body.innerHTML</a:t>
            </a:r>
            <a:r>
              <a:rPr lang="en-CA" sz="2000" dirty="0">
                <a:latin typeface="Consolas" panose="020B0609020204030204" pitchFamily="49" charset="0"/>
              </a:rPr>
              <a:t> = greeter(user);</a:t>
            </a:r>
          </a:p>
        </p:txBody>
      </p:sp>
    </p:spTree>
    <p:extLst>
      <p:ext uri="{BB962C8B-B14F-4D97-AF65-F5344CB8AC3E}">
        <p14:creationId xmlns:p14="http://schemas.microsoft.com/office/powerpoint/2010/main" val="3897602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Optional properties</a:t>
            </a:r>
          </a:p>
        </p:txBody>
      </p:sp>
      <p:sp>
        <p:nvSpPr>
          <p:cNvPr id="3" name="Content Placeholder 2"/>
          <p:cNvSpPr>
            <a:spLocks noGrp="1"/>
          </p:cNvSpPr>
          <p:nvPr>
            <p:ph idx="1"/>
          </p:nvPr>
        </p:nvSpPr>
        <p:spPr/>
        <p:txBody>
          <a:bodyPr/>
          <a:lstStyle/>
          <a:p>
            <a:r>
              <a:rPr lang="en-CA" dirty="0"/>
              <a:t>Some properties may be optional</a:t>
            </a:r>
          </a:p>
          <a:p>
            <a:endParaRPr lang="en-CA" dirty="0"/>
          </a:p>
          <a:p>
            <a:pPr marL="914400" lvl="2" indent="0">
              <a:buNone/>
            </a:pPr>
            <a:r>
              <a:rPr lang="en-CA" sz="3200" b="1" dirty="0">
                <a:latin typeface="Consolas" panose="020B0609020204030204" pitchFamily="49" charset="0"/>
              </a:rPr>
              <a:t>interface</a:t>
            </a:r>
            <a:r>
              <a:rPr lang="en-CA" sz="3200" dirty="0">
                <a:latin typeface="Consolas" panose="020B0609020204030204" pitchFamily="49" charset="0"/>
              </a:rPr>
              <a:t> </a:t>
            </a:r>
            <a:r>
              <a:rPr lang="en-CA" sz="3200" dirty="0" err="1">
                <a:latin typeface="Consolas" panose="020B0609020204030204" pitchFamily="49" charset="0"/>
              </a:rPr>
              <a:t>SquareConfig</a:t>
            </a:r>
            <a:r>
              <a:rPr lang="en-CA" sz="3200" dirty="0">
                <a:latin typeface="Consolas" panose="020B0609020204030204" pitchFamily="49" charset="0"/>
              </a:rPr>
              <a:t> { </a:t>
            </a:r>
          </a:p>
          <a:p>
            <a:pPr marL="914400" lvl="2" indent="0">
              <a:buNone/>
            </a:pPr>
            <a:r>
              <a:rPr lang="en-CA" sz="3200" dirty="0">
                <a:latin typeface="Consolas" panose="020B0609020204030204" pitchFamily="49" charset="0"/>
              </a:rPr>
              <a:t>	color?: string; </a:t>
            </a:r>
          </a:p>
          <a:p>
            <a:pPr marL="914400" lvl="2" indent="0">
              <a:buNone/>
            </a:pPr>
            <a:r>
              <a:rPr lang="en-CA" sz="3200" dirty="0">
                <a:latin typeface="Consolas" panose="020B0609020204030204" pitchFamily="49" charset="0"/>
              </a:rPr>
              <a:t>	width?: number; </a:t>
            </a:r>
          </a:p>
          <a:p>
            <a:pPr marL="914400" lvl="2" indent="0">
              <a:buNone/>
            </a:pPr>
            <a:r>
              <a:rPr lang="en-CA" sz="3200" dirty="0">
                <a:latin typeface="Consolas" panose="020B0609020204030204" pitchFamily="49" charset="0"/>
              </a:rPr>
              <a:t>}</a:t>
            </a:r>
          </a:p>
        </p:txBody>
      </p:sp>
    </p:spTree>
    <p:extLst>
      <p:ext uri="{BB962C8B-B14F-4D97-AF65-F5344CB8AC3E}">
        <p14:creationId xmlns:p14="http://schemas.microsoft.com/office/powerpoint/2010/main" val="269971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08716" y="1619704"/>
            <a:ext cx="7362825" cy="3562350"/>
          </a:xfrm>
          <a:prstGeom prst="rect">
            <a:avLst/>
          </a:prstGeom>
        </p:spPr>
      </p:pic>
    </p:spTree>
    <p:extLst>
      <p:ext uri="{BB962C8B-B14F-4D97-AF65-F5344CB8AC3E}">
        <p14:creationId xmlns:p14="http://schemas.microsoft.com/office/powerpoint/2010/main" val="3929695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Functions and interfaces</a:t>
            </a:r>
          </a:p>
        </p:txBody>
      </p:sp>
      <p:sp>
        <p:nvSpPr>
          <p:cNvPr id="3" name="Content Placeholder 2"/>
          <p:cNvSpPr>
            <a:spLocks noGrp="1"/>
          </p:cNvSpPr>
          <p:nvPr>
            <p:ph idx="1"/>
          </p:nvPr>
        </p:nvSpPr>
        <p:spPr/>
        <p:txBody>
          <a:bodyPr/>
          <a:lstStyle/>
          <a:p>
            <a:pPr marL="0" indent="0">
              <a:buNone/>
            </a:pPr>
            <a:r>
              <a:rPr lang="en-CA" b="1" dirty="0">
                <a:latin typeface="Consolas" panose="020B0609020204030204" pitchFamily="49" charset="0"/>
              </a:rPr>
              <a:t>interface</a:t>
            </a:r>
            <a:r>
              <a:rPr lang="en-CA" dirty="0">
                <a:latin typeface="Consolas" panose="020B0609020204030204" pitchFamily="49" charset="0"/>
              </a:rPr>
              <a:t> </a:t>
            </a:r>
            <a:r>
              <a:rPr lang="en-CA" dirty="0" err="1">
                <a:latin typeface="Consolas" panose="020B0609020204030204" pitchFamily="49" charset="0"/>
              </a:rPr>
              <a:t>SearchFunc</a:t>
            </a:r>
            <a:r>
              <a:rPr lang="en-CA" dirty="0">
                <a:latin typeface="Consolas" panose="020B0609020204030204" pitchFamily="49" charset="0"/>
              </a:rPr>
              <a:t> { </a:t>
            </a:r>
          </a:p>
          <a:p>
            <a:pPr marL="0" indent="0">
              <a:buNone/>
            </a:pPr>
            <a:r>
              <a:rPr lang="en-CA" dirty="0">
                <a:latin typeface="Consolas" panose="020B0609020204030204" pitchFamily="49" charset="0"/>
              </a:rPr>
              <a:t>	(source: </a:t>
            </a:r>
            <a:r>
              <a:rPr lang="en-CA" b="1" dirty="0">
                <a:latin typeface="Consolas" panose="020B0609020204030204" pitchFamily="49" charset="0"/>
              </a:rPr>
              <a:t>string</a:t>
            </a:r>
            <a:r>
              <a:rPr lang="en-CA" dirty="0">
                <a:latin typeface="Consolas" panose="020B0609020204030204" pitchFamily="49" charset="0"/>
              </a:rPr>
              <a:t>, </a:t>
            </a:r>
            <a:r>
              <a:rPr lang="en-CA" dirty="0" err="1">
                <a:latin typeface="Consolas" panose="020B0609020204030204" pitchFamily="49" charset="0"/>
              </a:rPr>
              <a:t>subString</a:t>
            </a:r>
            <a:r>
              <a:rPr lang="en-CA" dirty="0">
                <a:latin typeface="Consolas" panose="020B0609020204030204" pitchFamily="49" charset="0"/>
              </a:rPr>
              <a:t>: </a:t>
            </a:r>
            <a:r>
              <a:rPr lang="en-CA" b="1" dirty="0">
                <a:latin typeface="Consolas" panose="020B0609020204030204" pitchFamily="49" charset="0"/>
              </a:rPr>
              <a:t>string</a:t>
            </a:r>
            <a:r>
              <a:rPr lang="en-CA" dirty="0">
                <a:latin typeface="Consolas" panose="020B0609020204030204" pitchFamily="49" charset="0"/>
              </a:rPr>
              <a:t>): </a:t>
            </a:r>
            <a:r>
              <a:rPr lang="en-CA" b="1" dirty="0" err="1">
                <a:latin typeface="Consolas" panose="020B0609020204030204" pitchFamily="49" charset="0"/>
              </a:rPr>
              <a:t>boolean</a:t>
            </a:r>
            <a:r>
              <a:rPr lang="en-CA" dirty="0">
                <a:latin typeface="Consolas" panose="020B0609020204030204" pitchFamily="49" charset="0"/>
              </a:rPr>
              <a:t>; </a:t>
            </a:r>
          </a:p>
          <a:p>
            <a:pPr marL="0" indent="0">
              <a:buNone/>
            </a:pPr>
            <a:r>
              <a:rPr lang="en-CA" dirty="0">
                <a:latin typeface="Consolas" panose="020B0609020204030204" pitchFamily="49" charset="0"/>
              </a:rPr>
              <a:t>}</a:t>
            </a:r>
          </a:p>
          <a:p>
            <a:pPr marL="0" indent="0">
              <a:buNone/>
            </a:pPr>
            <a:endParaRPr lang="en-CA" dirty="0"/>
          </a:p>
          <a:p>
            <a:r>
              <a:rPr lang="en-CA" dirty="0"/>
              <a:t>It is a declaration of a function that takes two strings and returns </a:t>
            </a:r>
            <a:r>
              <a:rPr lang="en-CA" dirty="0" err="1"/>
              <a:t>boolean</a:t>
            </a:r>
            <a:endParaRPr lang="en-CA" dirty="0"/>
          </a:p>
          <a:p>
            <a:r>
              <a:rPr lang="en-CA" dirty="0"/>
              <a:t>Use the interface to define the actual function and it will be type checked.</a:t>
            </a:r>
          </a:p>
        </p:txBody>
      </p:sp>
    </p:spTree>
    <p:extLst>
      <p:ext uri="{BB962C8B-B14F-4D97-AF65-F5344CB8AC3E}">
        <p14:creationId xmlns:p14="http://schemas.microsoft.com/office/powerpoint/2010/main" val="2227717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Classes</a:t>
            </a:r>
          </a:p>
        </p:txBody>
      </p:sp>
      <p:sp>
        <p:nvSpPr>
          <p:cNvPr id="3" name="Content Placeholder 2"/>
          <p:cNvSpPr>
            <a:spLocks noGrp="1"/>
          </p:cNvSpPr>
          <p:nvPr>
            <p:ph idx="1"/>
          </p:nvPr>
        </p:nvSpPr>
        <p:spPr/>
        <p:txBody>
          <a:bodyPr/>
          <a:lstStyle/>
          <a:p>
            <a:r>
              <a:rPr lang="en-CA" dirty="0"/>
              <a:t>In </a:t>
            </a:r>
            <a:r>
              <a:rPr lang="en-CA" dirty="0" err="1"/>
              <a:t>TypeScript</a:t>
            </a:r>
            <a:r>
              <a:rPr lang="en-CA" dirty="0"/>
              <a:t>, we can use common object-oriented patterns</a:t>
            </a:r>
          </a:p>
          <a:p>
            <a:r>
              <a:rPr lang="en-CA" dirty="0"/>
              <a:t>One of the most fundamental patterns in class-based programming is being able to extend existing classes to create new ones using inheritance</a:t>
            </a:r>
          </a:p>
          <a:p>
            <a:r>
              <a:rPr lang="en-CA" dirty="0"/>
              <a:t>Syntax:</a:t>
            </a:r>
          </a:p>
          <a:p>
            <a:pPr marL="0" indent="0">
              <a:buNone/>
            </a:pPr>
            <a:endParaRPr lang="en-CA" dirty="0"/>
          </a:p>
          <a:p>
            <a:pPr marL="0" indent="0" algn="ctr">
              <a:buNone/>
            </a:pPr>
            <a:r>
              <a:rPr lang="en-CA" b="1" dirty="0">
                <a:latin typeface="Consolas" panose="020B0609020204030204" pitchFamily="49" charset="0"/>
              </a:rPr>
              <a:t>class</a:t>
            </a:r>
            <a:r>
              <a:rPr lang="en-CA" dirty="0">
                <a:latin typeface="Consolas" panose="020B0609020204030204" pitchFamily="49" charset="0"/>
              </a:rPr>
              <a:t> Snake extends Animal</a:t>
            </a:r>
          </a:p>
          <a:p>
            <a:r>
              <a:rPr lang="en-CA" dirty="0"/>
              <a:t>Classes allow for encapsulation and information hiding through access control and </a:t>
            </a:r>
            <a:r>
              <a:rPr lang="en-CA" b="1" dirty="0">
                <a:latin typeface="Consolas" panose="020B0609020204030204" pitchFamily="49" charset="0"/>
              </a:rPr>
              <a:t>get</a:t>
            </a:r>
            <a:r>
              <a:rPr lang="en-CA" dirty="0"/>
              <a:t> and </a:t>
            </a:r>
            <a:r>
              <a:rPr lang="en-CA" b="1" dirty="0">
                <a:latin typeface="Consolas" panose="020B0609020204030204" pitchFamily="49" charset="0"/>
              </a:rPr>
              <a:t>set</a:t>
            </a:r>
            <a:r>
              <a:rPr lang="en-CA" dirty="0"/>
              <a:t> accessors</a:t>
            </a:r>
          </a:p>
        </p:txBody>
      </p:sp>
    </p:spTree>
    <p:extLst>
      <p:ext uri="{BB962C8B-B14F-4D97-AF65-F5344CB8AC3E}">
        <p14:creationId xmlns:p14="http://schemas.microsoft.com/office/powerpoint/2010/main" val="1427924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Classes</a:t>
            </a:r>
          </a:p>
        </p:txBody>
      </p:sp>
      <p:sp>
        <p:nvSpPr>
          <p:cNvPr id="3" name="Content Placeholder 2"/>
          <p:cNvSpPr>
            <a:spLocks noGrp="1"/>
          </p:cNvSpPr>
          <p:nvPr>
            <p:ph idx="1"/>
          </p:nvPr>
        </p:nvSpPr>
        <p:spPr>
          <a:xfrm>
            <a:off x="838200" y="1825625"/>
            <a:ext cx="10515600" cy="1293433"/>
          </a:xfrm>
        </p:spPr>
        <p:txBody>
          <a:bodyPr/>
          <a:lstStyle/>
          <a:p>
            <a:r>
              <a:rPr lang="en-CA" dirty="0"/>
              <a:t>Classes can be abstract (no instantiation possible)</a:t>
            </a:r>
          </a:p>
          <a:p>
            <a:r>
              <a:rPr lang="en-CA" dirty="0"/>
              <a:t>They can provide constructor functions</a:t>
            </a:r>
          </a:p>
          <a:p>
            <a:endParaRPr lang="en-CA" dirty="0"/>
          </a:p>
        </p:txBody>
      </p:sp>
      <p:sp>
        <p:nvSpPr>
          <p:cNvPr id="4" name="Rectangle 3"/>
          <p:cNvSpPr/>
          <p:nvPr/>
        </p:nvSpPr>
        <p:spPr>
          <a:xfrm>
            <a:off x="838199" y="2828836"/>
            <a:ext cx="10515599" cy="3693319"/>
          </a:xfrm>
          <a:prstGeom prst="rect">
            <a:avLst/>
          </a:prstGeom>
        </p:spPr>
        <p:txBody>
          <a:bodyPr wrap="square">
            <a:spAutoFit/>
          </a:bodyPr>
          <a:lstStyle/>
          <a:p>
            <a:r>
              <a:rPr lang="en-CA" b="1" dirty="0">
                <a:solidFill>
                  <a:srgbClr val="2F4F4F"/>
                </a:solidFill>
                <a:latin typeface="Consolas" panose="020B0609020204030204" pitchFamily="49" charset="0"/>
              </a:rPr>
              <a:t>class</a:t>
            </a:r>
            <a:r>
              <a:rPr lang="en-CA" dirty="0">
                <a:solidFill>
                  <a:srgbClr val="2F4F4F"/>
                </a:solidFill>
                <a:latin typeface="Consolas" panose="020B0609020204030204" pitchFamily="49" charset="0"/>
              </a:rPr>
              <a:t> Greeter { </a:t>
            </a:r>
          </a:p>
          <a:p>
            <a:r>
              <a:rPr lang="en-CA" dirty="0">
                <a:solidFill>
                  <a:srgbClr val="2F4F4F"/>
                </a:solidFill>
                <a:latin typeface="Consolas" panose="020B0609020204030204" pitchFamily="49" charset="0"/>
              </a:rPr>
              <a:t>	greeting: </a:t>
            </a:r>
            <a:r>
              <a:rPr lang="en-CA" dirty="0">
                <a:solidFill>
                  <a:srgbClr val="0048AB"/>
                </a:solidFill>
                <a:latin typeface="Consolas" panose="020B0609020204030204" pitchFamily="49" charset="0"/>
              </a:rPr>
              <a:t>string</a:t>
            </a:r>
            <a:r>
              <a:rPr lang="en-CA" dirty="0">
                <a:solidFill>
                  <a:srgbClr val="2F4F4F"/>
                </a:solidFill>
                <a:latin typeface="Consolas" panose="020B0609020204030204" pitchFamily="49" charset="0"/>
              </a:rPr>
              <a:t>; </a:t>
            </a:r>
          </a:p>
          <a:p>
            <a:r>
              <a:rPr lang="en-CA" b="1" dirty="0">
                <a:solidFill>
                  <a:srgbClr val="2F4F4F"/>
                </a:solidFill>
                <a:latin typeface="Consolas" panose="020B0609020204030204" pitchFamily="49" charset="0"/>
              </a:rPr>
              <a:t>	constructor</a:t>
            </a:r>
            <a:r>
              <a:rPr lang="en-CA" dirty="0">
                <a:solidFill>
                  <a:srgbClr val="2F4F4F"/>
                </a:solidFill>
                <a:latin typeface="Consolas" panose="020B0609020204030204" pitchFamily="49" charset="0"/>
              </a:rPr>
              <a:t>(message: </a:t>
            </a:r>
            <a:r>
              <a:rPr lang="en-CA" dirty="0">
                <a:solidFill>
                  <a:srgbClr val="0048AB"/>
                </a:solidFill>
                <a:latin typeface="Consolas" panose="020B0609020204030204" pitchFamily="49" charset="0"/>
              </a:rPr>
              <a:t>string</a:t>
            </a:r>
            <a:r>
              <a:rPr lang="en-CA" dirty="0">
                <a:solidFill>
                  <a:srgbClr val="2F4F4F"/>
                </a:solidFill>
                <a:latin typeface="Consolas" panose="020B0609020204030204" pitchFamily="49" charset="0"/>
              </a:rPr>
              <a:t>) { </a:t>
            </a:r>
          </a:p>
          <a:p>
            <a:r>
              <a:rPr lang="en-CA" b="1" dirty="0">
                <a:solidFill>
                  <a:srgbClr val="2F4F4F"/>
                </a:solidFill>
                <a:latin typeface="Consolas" panose="020B0609020204030204" pitchFamily="49" charset="0"/>
              </a:rPr>
              <a:t>		</a:t>
            </a:r>
            <a:r>
              <a:rPr lang="en-CA" b="1" dirty="0" err="1">
                <a:solidFill>
                  <a:srgbClr val="2F4F4F"/>
                </a:solidFill>
                <a:latin typeface="Consolas" panose="020B0609020204030204" pitchFamily="49" charset="0"/>
              </a:rPr>
              <a:t>this</a:t>
            </a:r>
            <a:r>
              <a:rPr lang="en-CA" dirty="0" err="1">
                <a:solidFill>
                  <a:srgbClr val="2F4F4F"/>
                </a:solidFill>
                <a:latin typeface="Consolas" panose="020B0609020204030204" pitchFamily="49" charset="0"/>
              </a:rPr>
              <a:t>.greeting</a:t>
            </a:r>
            <a:r>
              <a:rPr lang="en-CA" dirty="0">
                <a:solidFill>
                  <a:srgbClr val="2F4F4F"/>
                </a:solidFill>
                <a:latin typeface="Consolas" panose="020B0609020204030204" pitchFamily="49" charset="0"/>
              </a:rPr>
              <a:t> = message; </a:t>
            </a:r>
          </a:p>
          <a:p>
            <a:r>
              <a:rPr lang="en-CA" dirty="0">
                <a:solidFill>
                  <a:srgbClr val="2F4F4F"/>
                </a:solidFill>
                <a:latin typeface="Consolas" panose="020B0609020204030204" pitchFamily="49" charset="0"/>
              </a:rPr>
              <a:t>	}</a:t>
            </a:r>
          </a:p>
          <a:p>
            <a:r>
              <a:rPr lang="en-CA" dirty="0">
                <a:solidFill>
                  <a:srgbClr val="2F4F4F"/>
                </a:solidFill>
                <a:latin typeface="Consolas" panose="020B0609020204030204" pitchFamily="49" charset="0"/>
              </a:rPr>
              <a:t>	 greet() { </a:t>
            </a:r>
            <a:r>
              <a:rPr lang="en-CA" b="1" dirty="0">
                <a:solidFill>
                  <a:srgbClr val="2F4F4F"/>
                </a:solidFill>
                <a:latin typeface="Consolas" panose="020B0609020204030204" pitchFamily="49" charset="0"/>
              </a:rPr>
              <a:t>return</a:t>
            </a:r>
            <a:r>
              <a:rPr lang="en-CA" dirty="0">
                <a:solidFill>
                  <a:srgbClr val="2F4F4F"/>
                </a:solidFill>
                <a:latin typeface="Consolas" panose="020B0609020204030204" pitchFamily="49" charset="0"/>
              </a:rPr>
              <a:t> </a:t>
            </a:r>
            <a:r>
              <a:rPr lang="en-CA" dirty="0">
                <a:solidFill>
                  <a:srgbClr val="0048AB"/>
                </a:solidFill>
                <a:latin typeface="Consolas" panose="020B0609020204030204" pitchFamily="49" charset="0"/>
              </a:rPr>
              <a:t>"Hello, "</a:t>
            </a:r>
            <a:r>
              <a:rPr lang="en-CA" dirty="0">
                <a:solidFill>
                  <a:srgbClr val="2F4F4F"/>
                </a:solidFill>
                <a:latin typeface="Consolas" panose="020B0609020204030204" pitchFamily="49" charset="0"/>
              </a:rPr>
              <a:t> + </a:t>
            </a:r>
            <a:r>
              <a:rPr lang="en-CA" b="1" dirty="0" err="1">
                <a:solidFill>
                  <a:srgbClr val="2F4F4F"/>
                </a:solidFill>
                <a:latin typeface="Consolas" panose="020B0609020204030204" pitchFamily="49" charset="0"/>
              </a:rPr>
              <a:t>this</a:t>
            </a:r>
            <a:r>
              <a:rPr lang="en-CA" dirty="0" err="1">
                <a:solidFill>
                  <a:srgbClr val="2F4F4F"/>
                </a:solidFill>
                <a:latin typeface="Consolas" panose="020B0609020204030204" pitchFamily="49" charset="0"/>
              </a:rPr>
              <a:t>.greeting</a:t>
            </a:r>
            <a:r>
              <a:rPr lang="en-CA" dirty="0">
                <a:solidFill>
                  <a:srgbClr val="2F4F4F"/>
                </a:solidFill>
                <a:latin typeface="Consolas" panose="020B0609020204030204" pitchFamily="49" charset="0"/>
              </a:rPr>
              <a:t>; } </a:t>
            </a:r>
          </a:p>
          <a:p>
            <a:r>
              <a:rPr lang="en-CA" dirty="0">
                <a:solidFill>
                  <a:srgbClr val="2F4F4F"/>
                </a:solidFill>
                <a:latin typeface="Consolas" panose="020B0609020204030204" pitchFamily="49" charset="0"/>
              </a:rPr>
              <a:t>} </a:t>
            </a:r>
          </a:p>
          <a:p>
            <a:endParaRPr lang="en-CA" b="1" dirty="0">
              <a:solidFill>
                <a:srgbClr val="2F4F4F"/>
              </a:solidFill>
              <a:latin typeface="Consolas" panose="020B0609020204030204" pitchFamily="49" charset="0"/>
            </a:endParaRPr>
          </a:p>
          <a:p>
            <a:r>
              <a:rPr lang="en-CA" b="1" dirty="0">
                <a:solidFill>
                  <a:srgbClr val="2F4F4F"/>
                </a:solidFill>
                <a:latin typeface="Consolas" panose="020B0609020204030204" pitchFamily="49" charset="0"/>
              </a:rPr>
              <a:t>let</a:t>
            </a:r>
            <a:r>
              <a:rPr lang="en-CA" dirty="0">
                <a:solidFill>
                  <a:srgbClr val="2F4F4F"/>
                </a:solidFill>
                <a:latin typeface="Consolas" panose="020B0609020204030204" pitchFamily="49" charset="0"/>
              </a:rPr>
              <a:t> greeter: Greeter; </a:t>
            </a:r>
          </a:p>
          <a:p>
            <a:endParaRPr lang="en-CA" dirty="0">
              <a:solidFill>
                <a:srgbClr val="2F4F4F"/>
              </a:solidFill>
              <a:latin typeface="Consolas" panose="020B0609020204030204" pitchFamily="49" charset="0"/>
            </a:endParaRPr>
          </a:p>
          <a:p>
            <a:r>
              <a:rPr lang="en-CA" dirty="0">
                <a:solidFill>
                  <a:srgbClr val="2F4F4F"/>
                </a:solidFill>
                <a:latin typeface="Consolas" panose="020B0609020204030204" pitchFamily="49" charset="0"/>
              </a:rPr>
              <a:t>greeter = </a:t>
            </a:r>
            <a:r>
              <a:rPr lang="en-CA" b="1" dirty="0">
                <a:solidFill>
                  <a:srgbClr val="2F4F4F"/>
                </a:solidFill>
                <a:latin typeface="Consolas" panose="020B0609020204030204" pitchFamily="49" charset="0"/>
              </a:rPr>
              <a:t>new</a:t>
            </a:r>
            <a:r>
              <a:rPr lang="en-CA" dirty="0">
                <a:solidFill>
                  <a:srgbClr val="2F4F4F"/>
                </a:solidFill>
                <a:latin typeface="Consolas" panose="020B0609020204030204" pitchFamily="49" charset="0"/>
              </a:rPr>
              <a:t> Greeter(</a:t>
            </a:r>
            <a:r>
              <a:rPr lang="en-CA" dirty="0">
                <a:solidFill>
                  <a:srgbClr val="0048AB"/>
                </a:solidFill>
                <a:latin typeface="Consolas" panose="020B0609020204030204" pitchFamily="49" charset="0"/>
              </a:rPr>
              <a:t>"world"</a:t>
            </a:r>
            <a:r>
              <a:rPr lang="en-CA" dirty="0">
                <a:solidFill>
                  <a:srgbClr val="2F4F4F"/>
                </a:solidFill>
                <a:latin typeface="Consolas" panose="020B0609020204030204" pitchFamily="49" charset="0"/>
              </a:rPr>
              <a:t>); </a:t>
            </a:r>
          </a:p>
          <a:p>
            <a:endParaRPr lang="en-CA" dirty="0">
              <a:solidFill>
                <a:srgbClr val="2F4F4F"/>
              </a:solidFill>
              <a:latin typeface="Consolas" panose="020B0609020204030204" pitchFamily="49" charset="0"/>
            </a:endParaRPr>
          </a:p>
          <a:p>
            <a:r>
              <a:rPr lang="en-CA" dirty="0">
                <a:solidFill>
                  <a:srgbClr val="0048AB"/>
                </a:solidFill>
                <a:latin typeface="Consolas" panose="020B0609020204030204" pitchFamily="49" charset="0"/>
              </a:rPr>
              <a:t>console</a:t>
            </a:r>
            <a:r>
              <a:rPr lang="en-CA" dirty="0">
                <a:solidFill>
                  <a:srgbClr val="2F4F4F"/>
                </a:solidFill>
                <a:latin typeface="Consolas" panose="020B0609020204030204" pitchFamily="49" charset="0"/>
              </a:rPr>
              <a:t>.log(</a:t>
            </a:r>
            <a:r>
              <a:rPr lang="en-CA" dirty="0" err="1">
                <a:solidFill>
                  <a:srgbClr val="2F4F4F"/>
                </a:solidFill>
                <a:latin typeface="Consolas" panose="020B0609020204030204" pitchFamily="49" charset="0"/>
              </a:rPr>
              <a:t>greeter.greet</a:t>
            </a:r>
            <a:r>
              <a:rPr lang="en-CA" dirty="0">
                <a:solidFill>
                  <a:srgbClr val="2F4F4F"/>
                </a:solidFill>
                <a:latin typeface="Consolas" panose="020B0609020204030204" pitchFamily="49" charset="0"/>
              </a:rPr>
              <a:t>());</a:t>
            </a:r>
            <a:endParaRPr lang="en-CA" dirty="0">
              <a:latin typeface="Consolas" panose="020B0609020204030204" pitchFamily="49" charset="0"/>
            </a:endParaRPr>
          </a:p>
        </p:txBody>
      </p:sp>
    </p:spTree>
    <p:extLst>
      <p:ext uri="{BB962C8B-B14F-4D97-AF65-F5344CB8AC3E}">
        <p14:creationId xmlns:p14="http://schemas.microsoft.com/office/powerpoint/2010/main" val="21887620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Generics</a:t>
            </a:r>
          </a:p>
        </p:txBody>
      </p:sp>
      <p:sp>
        <p:nvSpPr>
          <p:cNvPr id="3" name="Content Placeholder 2"/>
          <p:cNvSpPr>
            <a:spLocks noGrp="1"/>
          </p:cNvSpPr>
          <p:nvPr>
            <p:ph idx="1"/>
          </p:nvPr>
        </p:nvSpPr>
        <p:spPr/>
        <p:txBody>
          <a:bodyPr>
            <a:normAutofit lnSpcReduction="10000"/>
          </a:bodyPr>
          <a:lstStyle/>
          <a:p>
            <a:r>
              <a:rPr lang="en-CA" dirty="0" err="1"/>
              <a:t>TypeScript</a:t>
            </a:r>
            <a:r>
              <a:rPr lang="en-CA" dirty="0"/>
              <a:t> offers ability to create generic functions , interfaces and classes</a:t>
            </a:r>
          </a:p>
          <a:p>
            <a:endParaRPr lang="en-CA" dirty="0"/>
          </a:p>
          <a:p>
            <a:pPr marL="0" indent="0">
              <a:buNone/>
            </a:pPr>
            <a:r>
              <a:rPr lang="fr-FR" sz="2400" b="1" dirty="0" err="1">
                <a:latin typeface="Consolas" panose="020B0609020204030204" pitchFamily="49" charset="0"/>
              </a:rPr>
              <a:t>function</a:t>
            </a:r>
            <a:r>
              <a:rPr lang="fr-FR" sz="2400" dirty="0">
                <a:latin typeface="Consolas" panose="020B0609020204030204" pitchFamily="49" charset="0"/>
              </a:rPr>
              <a:t> </a:t>
            </a:r>
            <a:r>
              <a:rPr lang="fr-FR" sz="2400" b="1" dirty="0" err="1">
                <a:latin typeface="Consolas" panose="020B0609020204030204" pitchFamily="49" charset="0"/>
              </a:rPr>
              <a:t>fName</a:t>
            </a:r>
            <a:r>
              <a:rPr lang="fr-FR" sz="2400" dirty="0">
                <a:latin typeface="Consolas" panose="020B0609020204030204" pitchFamily="49" charset="0"/>
              </a:rPr>
              <a:t>&lt;</a:t>
            </a:r>
            <a:r>
              <a:rPr lang="fr-FR" sz="2400" b="1" dirty="0">
                <a:latin typeface="Consolas" panose="020B0609020204030204" pitchFamily="49" charset="0"/>
              </a:rPr>
              <a:t>T</a:t>
            </a:r>
            <a:r>
              <a:rPr lang="fr-FR" sz="2400" dirty="0">
                <a:latin typeface="Consolas" panose="020B0609020204030204" pitchFamily="49" charset="0"/>
              </a:rPr>
              <a:t>&gt;(</a:t>
            </a:r>
            <a:r>
              <a:rPr lang="fr-FR" sz="2400" dirty="0" err="1">
                <a:latin typeface="Consolas" panose="020B0609020204030204" pitchFamily="49" charset="0"/>
              </a:rPr>
              <a:t>arg</a:t>
            </a:r>
            <a:r>
              <a:rPr lang="fr-FR" sz="2400" dirty="0">
                <a:latin typeface="Consolas" panose="020B0609020204030204" pitchFamily="49" charset="0"/>
              </a:rPr>
              <a:t>: T): </a:t>
            </a:r>
            <a:r>
              <a:rPr lang="fr-FR" sz="2400" b="1" dirty="0">
                <a:latin typeface="Consolas" panose="020B0609020204030204" pitchFamily="49" charset="0"/>
              </a:rPr>
              <a:t>T</a:t>
            </a:r>
            <a:r>
              <a:rPr lang="fr-FR" sz="2400" dirty="0">
                <a:latin typeface="Consolas" panose="020B0609020204030204" pitchFamily="49" charset="0"/>
              </a:rPr>
              <a:t> { … </a:t>
            </a:r>
            <a:r>
              <a:rPr lang="fr-FR" sz="2400" b="1" dirty="0">
                <a:latin typeface="Consolas" panose="020B0609020204030204" pitchFamily="49" charset="0"/>
              </a:rPr>
              <a:t>return</a:t>
            </a:r>
            <a:r>
              <a:rPr lang="fr-FR" sz="2400" dirty="0">
                <a:latin typeface="Consolas" panose="020B0609020204030204" pitchFamily="49" charset="0"/>
              </a:rPr>
              <a:t> </a:t>
            </a:r>
            <a:r>
              <a:rPr lang="fr-FR" sz="2400" dirty="0" err="1">
                <a:latin typeface="Consolas" panose="020B0609020204030204" pitchFamily="49" charset="0"/>
              </a:rPr>
              <a:t>arg</a:t>
            </a:r>
            <a:r>
              <a:rPr lang="fr-FR" sz="2400" dirty="0">
                <a:latin typeface="Consolas" panose="020B0609020204030204" pitchFamily="49" charset="0"/>
              </a:rPr>
              <a:t>; }</a:t>
            </a:r>
          </a:p>
          <a:p>
            <a:pPr marL="0" indent="0">
              <a:buNone/>
            </a:pPr>
            <a:endParaRPr lang="en-CA" sz="2400" b="1" dirty="0">
              <a:latin typeface="Consolas" panose="020B0609020204030204" pitchFamily="49" charset="0"/>
            </a:endParaRPr>
          </a:p>
          <a:p>
            <a:pPr marL="0" indent="0">
              <a:buNone/>
            </a:pPr>
            <a:r>
              <a:rPr lang="en-CA" sz="2400" b="1" dirty="0">
                <a:latin typeface="Consolas" panose="020B0609020204030204" pitchFamily="49" charset="0"/>
              </a:rPr>
              <a:t>interface</a:t>
            </a:r>
            <a:r>
              <a:rPr lang="en-CA" sz="2400" dirty="0">
                <a:latin typeface="Consolas" panose="020B0609020204030204" pitchFamily="49" charset="0"/>
              </a:rPr>
              <a:t> </a:t>
            </a:r>
            <a:r>
              <a:rPr lang="en-CA" sz="2400" dirty="0" err="1">
                <a:latin typeface="Consolas" panose="020B0609020204030204" pitchFamily="49" charset="0"/>
              </a:rPr>
              <a:t>GenericInterfaceFn</a:t>
            </a:r>
            <a:r>
              <a:rPr lang="en-CA" sz="2400" dirty="0">
                <a:latin typeface="Consolas" panose="020B0609020204030204" pitchFamily="49" charset="0"/>
              </a:rPr>
              <a:t>&lt;T&gt; { (</a:t>
            </a:r>
            <a:r>
              <a:rPr lang="en-CA" sz="2400" dirty="0" err="1">
                <a:latin typeface="Consolas" panose="020B0609020204030204" pitchFamily="49" charset="0"/>
              </a:rPr>
              <a:t>arg</a:t>
            </a:r>
            <a:r>
              <a:rPr lang="en-CA" sz="2400" dirty="0">
                <a:latin typeface="Consolas" panose="020B0609020204030204" pitchFamily="49" charset="0"/>
              </a:rPr>
              <a:t>: T): T; } </a:t>
            </a:r>
            <a:br>
              <a:rPr lang="en-CA" sz="2400" dirty="0">
                <a:latin typeface="Consolas" panose="020B0609020204030204" pitchFamily="49" charset="0"/>
              </a:rPr>
            </a:br>
            <a:endParaRPr lang="en-CA" sz="2400" dirty="0">
              <a:latin typeface="Consolas" panose="020B0609020204030204" pitchFamily="49" charset="0"/>
            </a:endParaRPr>
          </a:p>
          <a:p>
            <a:pPr marL="0" indent="0">
              <a:buNone/>
            </a:pPr>
            <a:r>
              <a:rPr lang="fr-FR" sz="2400" b="1" dirty="0">
                <a:latin typeface="Consolas" panose="020B0609020204030204" pitchFamily="49" charset="0"/>
              </a:rPr>
              <a:t>class</a:t>
            </a:r>
            <a:r>
              <a:rPr lang="fr-FR" sz="2400" dirty="0">
                <a:latin typeface="Consolas" panose="020B0609020204030204" pitchFamily="49" charset="0"/>
              </a:rPr>
              <a:t> </a:t>
            </a:r>
            <a:r>
              <a:rPr lang="fr-FR" sz="2400" dirty="0" err="1">
                <a:latin typeface="Consolas" panose="020B0609020204030204" pitchFamily="49" charset="0"/>
              </a:rPr>
              <a:t>GenericClass</a:t>
            </a:r>
            <a:r>
              <a:rPr lang="fr-FR" sz="2400" dirty="0">
                <a:latin typeface="Consolas" panose="020B0609020204030204" pitchFamily="49" charset="0"/>
              </a:rPr>
              <a:t>&lt;T&gt; { </a:t>
            </a:r>
          </a:p>
          <a:p>
            <a:pPr marL="0" indent="0">
              <a:buNone/>
            </a:pPr>
            <a:r>
              <a:rPr lang="fr-FR" sz="2400" dirty="0">
                <a:latin typeface="Consolas" panose="020B0609020204030204" pitchFamily="49" charset="0"/>
              </a:rPr>
              <a:t>	… </a:t>
            </a:r>
          </a:p>
          <a:p>
            <a:pPr marL="0" indent="0">
              <a:buNone/>
            </a:pPr>
            <a:r>
              <a:rPr lang="fr-FR" sz="2400" dirty="0">
                <a:latin typeface="Consolas" panose="020B0609020204030204" pitchFamily="49" charset="0"/>
              </a:rPr>
              <a:t>}</a:t>
            </a:r>
            <a:endParaRPr lang="en-CA" sz="2400" dirty="0">
              <a:latin typeface="Consolas" panose="020B0609020204030204" pitchFamily="49" charset="0"/>
            </a:endParaRPr>
          </a:p>
        </p:txBody>
      </p:sp>
    </p:spTree>
    <p:extLst>
      <p:ext uri="{BB962C8B-B14F-4D97-AF65-F5344CB8AC3E}">
        <p14:creationId xmlns:p14="http://schemas.microsoft.com/office/powerpoint/2010/main" val="3935663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Modules and namespaces</a:t>
            </a:r>
          </a:p>
        </p:txBody>
      </p:sp>
      <p:sp>
        <p:nvSpPr>
          <p:cNvPr id="3" name="Content Placeholder 2"/>
          <p:cNvSpPr>
            <a:spLocks noGrp="1"/>
          </p:cNvSpPr>
          <p:nvPr>
            <p:ph idx="1"/>
          </p:nvPr>
        </p:nvSpPr>
        <p:spPr/>
        <p:txBody>
          <a:bodyPr/>
          <a:lstStyle/>
          <a:p>
            <a:pPr>
              <a:spcAft>
                <a:spcPts val="1200"/>
              </a:spcAft>
            </a:pPr>
            <a:r>
              <a:rPr lang="en-CA" dirty="0"/>
              <a:t>Keep your code organized</a:t>
            </a:r>
          </a:p>
          <a:p>
            <a:pPr>
              <a:spcAft>
                <a:spcPts val="1200"/>
              </a:spcAft>
            </a:pPr>
            <a:r>
              <a:rPr lang="en-CA" dirty="0"/>
              <a:t>Enjoy scoping </a:t>
            </a:r>
          </a:p>
          <a:p>
            <a:pPr>
              <a:spcAft>
                <a:spcPts val="1200"/>
              </a:spcAft>
            </a:pPr>
            <a:r>
              <a:rPr lang="en-CA" dirty="0"/>
              <a:t>Modules are external and namespaces are internal</a:t>
            </a:r>
          </a:p>
          <a:p>
            <a:pPr>
              <a:spcAft>
                <a:spcPts val="1200"/>
              </a:spcAft>
            </a:pPr>
            <a:r>
              <a:rPr lang="en-CA" dirty="0"/>
              <a:t>Selected declarations and statements can be exported / imported between modules</a:t>
            </a:r>
          </a:p>
          <a:p>
            <a:pPr>
              <a:spcAft>
                <a:spcPts val="1200"/>
              </a:spcAft>
            </a:pPr>
            <a:r>
              <a:rPr lang="en-CA" dirty="0"/>
              <a:t>Namespace is </a:t>
            </a:r>
            <a:r>
              <a:rPr lang="en-CA"/>
              <a:t>now preferred </a:t>
            </a:r>
            <a:r>
              <a:rPr lang="en-CA" dirty="0"/>
              <a:t>over module</a:t>
            </a:r>
          </a:p>
        </p:txBody>
      </p:sp>
    </p:spTree>
    <p:extLst>
      <p:ext uri="{BB962C8B-B14F-4D97-AF65-F5344CB8AC3E}">
        <p14:creationId xmlns:p14="http://schemas.microsoft.com/office/powerpoint/2010/main" val="348789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7674-E614-6D40-81CC-198A8851D1D1}"/>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3C7250FE-E613-AC4D-9EF1-FC9ECD8DA184}"/>
              </a:ext>
            </a:extLst>
          </p:cNvPr>
          <p:cNvSpPr>
            <a:spLocks noGrp="1"/>
          </p:cNvSpPr>
          <p:nvPr>
            <p:ph idx="1"/>
          </p:nvPr>
        </p:nvSpPr>
        <p:spPr/>
        <p:txBody>
          <a:bodyPr/>
          <a:lstStyle/>
          <a:p>
            <a:r>
              <a:rPr lang="en-US" dirty="0"/>
              <a:t>Please watch this tutorial on TS</a:t>
            </a:r>
          </a:p>
          <a:p>
            <a:r>
              <a:rPr lang="en-US" dirty="0"/>
              <a:t>https://</a:t>
            </a:r>
            <a:r>
              <a:rPr lang="en-US" dirty="0" err="1"/>
              <a:t>www.youtube.com</a:t>
            </a:r>
            <a:r>
              <a:rPr lang="en-US" dirty="0"/>
              <a:t>/</a:t>
            </a:r>
            <a:r>
              <a:rPr lang="en-US" dirty="0" err="1"/>
              <a:t>watch?v</a:t>
            </a:r>
            <a:r>
              <a:rPr lang="en-US" dirty="0"/>
              <a:t>=BwuLxPH8IDs</a:t>
            </a:r>
          </a:p>
        </p:txBody>
      </p:sp>
    </p:spTree>
    <p:extLst>
      <p:ext uri="{BB962C8B-B14F-4D97-AF65-F5344CB8AC3E}">
        <p14:creationId xmlns:p14="http://schemas.microsoft.com/office/powerpoint/2010/main" val="3681120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Lab exercise </a:t>
            </a:r>
          </a:p>
        </p:txBody>
      </p:sp>
      <p:sp>
        <p:nvSpPr>
          <p:cNvPr id="6" name="Content Placeholder 5"/>
          <p:cNvSpPr>
            <a:spLocks noGrp="1"/>
          </p:cNvSpPr>
          <p:nvPr>
            <p:ph idx="1"/>
          </p:nvPr>
        </p:nvSpPr>
        <p:spPr/>
        <p:txBody>
          <a:bodyPr/>
          <a:lstStyle/>
          <a:p>
            <a:endParaRPr lang="en-CA" dirty="0"/>
          </a:p>
          <a:p>
            <a:r>
              <a:rPr lang="en-CA" dirty="0"/>
              <a:t>Building responsive hybrid application</a:t>
            </a:r>
          </a:p>
          <a:p>
            <a:r>
              <a:rPr lang="en-CA" dirty="0"/>
              <a:t>Think about the  content in an application. Show examples of the following approaches to the content management</a:t>
            </a:r>
          </a:p>
          <a:p>
            <a:pPr lvl="1"/>
            <a:r>
              <a:rPr lang="en-CA" dirty="0"/>
              <a:t>Resize</a:t>
            </a:r>
          </a:p>
          <a:p>
            <a:pPr lvl="1"/>
            <a:r>
              <a:rPr lang="en-CA" dirty="0"/>
              <a:t>Reorder</a:t>
            </a:r>
          </a:p>
          <a:p>
            <a:pPr lvl="1"/>
            <a:r>
              <a:rPr lang="en-CA" dirty="0"/>
              <a:t>Split</a:t>
            </a:r>
          </a:p>
          <a:p>
            <a:endParaRPr lang="en-CA" dirty="0"/>
          </a:p>
        </p:txBody>
      </p:sp>
    </p:spTree>
    <p:extLst>
      <p:ext uri="{BB962C8B-B14F-4D97-AF65-F5344CB8AC3E}">
        <p14:creationId xmlns:p14="http://schemas.microsoft.com/office/powerpoint/2010/main" val="23490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Hybrid applications</a:t>
            </a:r>
          </a:p>
        </p:txBody>
      </p:sp>
      <p:sp>
        <p:nvSpPr>
          <p:cNvPr id="3" name="Content Placeholder 2"/>
          <p:cNvSpPr>
            <a:spLocks noGrp="1"/>
          </p:cNvSpPr>
          <p:nvPr>
            <p:ph idx="1"/>
          </p:nvPr>
        </p:nvSpPr>
        <p:spPr/>
        <p:txBody>
          <a:bodyPr>
            <a:normAutofit/>
          </a:bodyPr>
          <a:lstStyle/>
          <a:p>
            <a:r>
              <a:rPr lang="en-CA" dirty="0">
                <a:solidFill>
                  <a:schemeClr val="accent6">
                    <a:lumMod val="75000"/>
                  </a:schemeClr>
                </a:solidFill>
              </a:rPr>
              <a:t>Try to be the best of both worlds. </a:t>
            </a:r>
          </a:p>
          <a:p>
            <a:r>
              <a:rPr lang="en-CA" dirty="0">
                <a:solidFill>
                  <a:schemeClr val="accent6">
                    <a:lumMod val="75000"/>
                  </a:schemeClr>
                </a:solidFill>
              </a:rPr>
              <a:t>Since hybrid apps use some native code, the app has access to the native features of the device. </a:t>
            </a:r>
          </a:p>
          <a:p>
            <a:r>
              <a:rPr lang="en-CA" dirty="0">
                <a:solidFill>
                  <a:schemeClr val="accent6">
                    <a:lumMod val="75000"/>
                  </a:schemeClr>
                </a:solidFill>
              </a:rPr>
              <a:t>App stores will allow the app in their stores, allowing easy discovery.</a:t>
            </a:r>
          </a:p>
          <a:p>
            <a:r>
              <a:rPr lang="en-CA" dirty="0">
                <a:solidFill>
                  <a:schemeClr val="accent6">
                    <a:lumMod val="75000"/>
                  </a:schemeClr>
                </a:solidFill>
              </a:rPr>
              <a:t>Because hybrid apps use web technology, your code is largely cross-platform (assuming you follow the Web standards), and easy to port to other platforms. </a:t>
            </a:r>
          </a:p>
          <a:p>
            <a:r>
              <a:rPr lang="en-CA" dirty="0">
                <a:solidFill>
                  <a:srgbClr val="C00000"/>
                </a:solidFill>
              </a:rPr>
              <a:t>Web portion of a hybrid  app will likely still run slower than a native app</a:t>
            </a:r>
          </a:p>
        </p:txBody>
      </p:sp>
    </p:spTree>
    <p:extLst>
      <p:ext uri="{BB962C8B-B14F-4D97-AF65-F5344CB8AC3E}">
        <p14:creationId xmlns:p14="http://schemas.microsoft.com/office/powerpoint/2010/main" val="262418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Architecture</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02026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Client-server architecture</a:t>
            </a:r>
          </a:p>
        </p:txBody>
      </p:sp>
      <p:sp>
        <p:nvSpPr>
          <p:cNvPr id="3" name="Content Placeholder 2"/>
          <p:cNvSpPr>
            <a:spLocks noGrp="1"/>
          </p:cNvSpPr>
          <p:nvPr>
            <p:ph idx="1"/>
          </p:nvPr>
        </p:nvSpPr>
        <p:spPr>
          <a:xfrm>
            <a:off x="838200" y="1825625"/>
            <a:ext cx="4493821" cy="4351338"/>
          </a:xfrm>
        </p:spPr>
        <p:txBody>
          <a:bodyPr/>
          <a:lstStyle/>
          <a:p>
            <a:r>
              <a:rPr lang="en-CA" dirty="0"/>
              <a:t>Web server</a:t>
            </a:r>
          </a:p>
          <a:p>
            <a:pPr lvl="1"/>
            <a:r>
              <a:rPr lang="en-CA" dirty="0"/>
              <a:t>Protocols and UIs</a:t>
            </a:r>
          </a:p>
          <a:p>
            <a:pPr lvl="1"/>
            <a:r>
              <a:rPr lang="en-CA" dirty="0"/>
              <a:t>Websites</a:t>
            </a:r>
          </a:p>
          <a:p>
            <a:r>
              <a:rPr lang="en-CA" dirty="0"/>
              <a:t>Application server</a:t>
            </a:r>
          </a:p>
          <a:p>
            <a:pPr lvl="1"/>
            <a:r>
              <a:rPr lang="en-CA" dirty="0"/>
              <a:t>Applications – business logic</a:t>
            </a:r>
          </a:p>
          <a:p>
            <a:r>
              <a:rPr lang="en-CA" dirty="0"/>
              <a:t>Database server</a:t>
            </a:r>
          </a:p>
          <a:p>
            <a:pPr lvl="1"/>
            <a:r>
              <a:rPr lang="en-CA" dirty="0"/>
              <a:t>Application’s data storage</a:t>
            </a:r>
          </a:p>
        </p:txBody>
      </p:sp>
      <p:pic>
        <p:nvPicPr>
          <p:cNvPr id="4" name="Picture 3"/>
          <p:cNvPicPr>
            <a:picLocks noChangeAspect="1"/>
          </p:cNvPicPr>
          <p:nvPr/>
        </p:nvPicPr>
        <p:blipFill>
          <a:blip r:embed="rId3"/>
          <a:stretch>
            <a:fillRect/>
          </a:stretch>
        </p:blipFill>
        <p:spPr>
          <a:xfrm>
            <a:off x="5142016" y="1965815"/>
            <a:ext cx="6530128" cy="3556211"/>
          </a:xfrm>
          <a:prstGeom prst="rect">
            <a:avLst/>
          </a:prstGeom>
        </p:spPr>
      </p:pic>
    </p:spTree>
    <p:extLst>
      <p:ext uri="{BB962C8B-B14F-4D97-AF65-F5344CB8AC3E}">
        <p14:creationId xmlns:p14="http://schemas.microsoft.com/office/powerpoint/2010/main" val="107263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299" y="365125"/>
            <a:ext cx="7147562" cy="1306597"/>
          </a:xfrm>
        </p:spPr>
        <p:txBody>
          <a:bodyPr/>
          <a:lstStyle/>
          <a:p>
            <a:r>
              <a:rPr lang="en-CA" dirty="0"/>
              <a:t>Hybrid app architecture</a:t>
            </a:r>
          </a:p>
        </p:txBody>
      </p:sp>
      <p:sp>
        <p:nvSpPr>
          <p:cNvPr id="3" name="Content Placeholder 2"/>
          <p:cNvSpPr>
            <a:spLocks noGrp="1"/>
          </p:cNvSpPr>
          <p:nvPr>
            <p:ph idx="1"/>
          </p:nvPr>
        </p:nvSpPr>
        <p:spPr>
          <a:xfrm>
            <a:off x="838200" y="1825625"/>
            <a:ext cx="7566661" cy="4351338"/>
          </a:xfrm>
        </p:spPr>
        <p:txBody>
          <a:bodyPr/>
          <a:lstStyle/>
          <a:p>
            <a:r>
              <a:rPr lang="en-CA" dirty="0"/>
              <a:t>Cordova uses a WebView  </a:t>
            </a:r>
          </a:p>
          <a:p>
            <a:endParaRPr lang="en-CA" dirty="0"/>
          </a:p>
          <a:p>
            <a:r>
              <a:rPr lang="en-CA" dirty="0"/>
              <a:t>WebView is embedded in the native wrapper</a:t>
            </a:r>
          </a:p>
          <a:p>
            <a:endParaRPr lang="en-CA" dirty="0"/>
          </a:p>
          <a:p>
            <a:r>
              <a:rPr lang="en-CA" dirty="0"/>
              <a:t>Plugins allow access to selected features of the operating system</a:t>
            </a:r>
          </a:p>
          <a:p>
            <a:endParaRPr lang="en-CA" dirty="0"/>
          </a:p>
          <a:p>
            <a:r>
              <a:rPr lang="en-CA" dirty="0"/>
              <a:t>Plugin mechanism allows for extensions to be build</a:t>
            </a:r>
          </a:p>
        </p:txBody>
      </p:sp>
      <p:pic>
        <p:nvPicPr>
          <p:cNvPr id="4" name="Picture 3"/>
          <p:cNvPicPr>
            <a:picLocks noChangeAspect="1"/>
          </p:cNvPicPr>
          <p:nvPr/>
        </p:nvPicPr>
        <p:blipFill>
          <a:blip r:embed="rId2"/>
          <a:stretch>
            <a:fillRect/>
          </a:stretch>
        </p:blipFill>
        <p:spPr>
          <a:xfrm>
            <a:off x="8591549" y="366713"/>
            <a:ext cx="2762250" cy="5810250"/>
          </a:xfrm>
          <a:prstGeom prst="rect">
            <a:avLst/>
          </a:prstGeom>
        </p:spPr>
      </p:pic>
    </p:spTree>
    <p:extLst>
      <p:ext uri="{BB962C8B-B14F-4D97-AF65-F5344CB8AC3E}">
        <p14:creationId xmlns:p14="http://schemas.microsoft.com/office/powerpoint/2010/main" val="2003204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1c3b346a86cee90eb9d9493787361a4e4f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3417</TotalTime>
  <Words>3293</Words>
  <Application>Microsoft Macintosh PowerPoint</Application>
  <PresentationFormat>Widescreen</PresentationFormat>
  <Paragraphs>446</Paragraphs>
  <Slides>56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Consolas</vt:lpstr>
      <vt:lpstr>Courier New</vt:lpstr>
      <vt:lpstr>Office Theme</vt:lpstr>
      <vt:lpstr>Overview of JS, TS, jQuery  and  responsive design  for Hybrid Mobile Apps</vt:lpstr>
      <vt:lpstr>Web apps</vt:lpstr>
      <vt:lpstr>PowerPoint Presentation</vt:lpstr>
      <vt:lpstr>Native application</vt:lpstr>
      <vt:lpstr>PowerPoint Presentation</vt:lpstr>
      <vt:lpstr>Hybrid applications</vt:lpstr>
      <vt:lpstr>Architecture</vt:lpstr>
      <vt:lpstr>Client-server architecture</vt:lpstr>
      <vt:lpstr>Hybrid app architecture</vt:lpstr>
      <vt:lpstr>Tools</vt:lpstr>
      <vt:lpstr>Tools that we will require</vt:lpstr>
      <vt:lpstr>Installation </vt:lpstr>
      <vt:lpstr>Project and templates</vt:lpstr>
      <vt:lpstr>Start project</vt:lpstr>
      <vt:lpstr>This week</vt:lpstr>
      <vt:lpstr>Media queries</vt:lpstr>
      <vt:lpstr>Responsive design for web</vt:lpstr>
      <vt:lpstr>PowerPoint Presentation</vt:lpstr>
      <vt:lpstr>Media query</vt:lpstr>
      <vt:lpstr>Basic syntax</vt:lpstr>
      <vt:lpstr>Media query</vt:lpstr>
      <vt:lpstr>Media types</vt:lpstr>
      <vt:lpstr>Media features</vt:lpstr>
      <vt:lpstr>Media queries example: grid system</vt:lpstr>
      <vt:lpstr>Dealing with different screen sizes in Cordova</vt:lpstr>
      <vt:lpstr>Problems</vt:lpstr>
      <vt:lpstr>Dealing with issues</vt:lpstr>
      <vt:lpstr>Responsive design</vt:lpstr>
      <vt:lpstr>Positioning the content</vt:lpstr>
      <vt:lpstr>JS and TS</vt:lpstr>
      <vt:lpstr>JavaScript in a nutshell </vt:lpstr>
      <vt:lpstr>Data types</vt:lpstr>
      <vt:lpstr>Access to output (web)</vt:lpstr>
      <vt:lpstr>Finding element in the document</vt:lpstr>
      <vt:lpstr>Events</vt:lpstr>
      <vt:lpstr>Prototypes</vt:lpstr>
      <vt:lpstr>jQuery</vt:lpstr>
      <vt:lpstr>jQuery</vt:lpstr>
      <vt:lpstr>jQuery</vt:lpstr>
      <vt:lpstr>Syntax</vt:lpstr>
      <vt:lpstr>Selectors</vt:lpstr>
      <vt:lpstr>TypeScript</vt:lpstr>
      <vt:lpstr>TypeScript</vt:lpstr>
      <vt:lpstr>Basic types</vt:lpstr>
      <vt:lpstr>Type assertions (casting)</vt:lpstr>
      <vt:lpstr>var, let, const -  </vt:lpstr>
      <vt:lpstr>Type annotations</vt:lpstr>
      <vt:lpstr>Classes and Interfaces</vt:lpstr>
      <vt:lpstr>Optional properties</vt:lpstr>
      <vt:lpstr>Functions and interfaces</vt:lpstr>
      <vt:lpstr>Classes</vt:lpstr>
      <vt:lpstr>Classes</vt:lpstr>
      <vt:lpstr>Generics</vt:lpstr>
      <vt:lpstr>Modules and namespaces</vt:lpstr>
      <vt:lpstr>Video</vt:lpstr>
      <vt:lpstr>Lab 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Web Technology</dc:title>
  <dc:creator>Przemyslaw Pawluk</dc:creator>
  <cp:lastModifiedBy>Przemyslaw Pawluk</cp:lastModifiedBy>
  <cp:revision>64</cp:revision>
  <dcterms:created xsi:type="dcterms:W3CDTF">2016-06-02T15:05:54Z</dcterms:created>
  <dcterms:modified xsi:type="dcterms:W3CDTF">2021-03-16T04:37:11Z</dcterms:modified>
</cp:coreProperties>
</file>