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76" r:id="rId7"/>
    <p:sldId id="280" r:id="rId8"/>
    <p:sldId id="277" r:id="rId9"/>
    <p:sldId id="281" r:id="rId10"/>
    <p:sldId id="279" r:id="rId11"/>
    <p:sldId id="283" r:id="rId12"/>
    <p:sldId id="278" r:id="rId13"/>
    <p:sldId id="282" r:id="rId14"/>
    <p:sldId id="264" r:id="rId15"/>
    <p:sldId id="285" r:id="rId16"/>
    <p:sldId id="284" r:id="rId17"/>
    <p:sldId id="290" r:id="rId18"/>
    <p:sldId id="286" r:id="rId19"/>
    <p:sldId id="289" r:id="rId20"/>
    <p:sldId id="288" r:id="rId21"/>
    <p:sldId id="291" r:id="rId22"/>
    <p:sldId id="293" r:id="rId23"/>
    <p:sldId id="266" r:id="rId24"/>
    <p:sldId id="272" r:id="rId25"/>
    <p:sldId id="263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FQw01EYHM" TargetMode="External"/><Relationship Id="rId2" Type="http://schemas.openxmlformats.org/officeDocument/2006/relationships/hyperlink" Target="https://portswigger.net/web-security/sql-inj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13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7A4-E253-409D-9602-ADB4E21D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Data is organized in two-dimensional tables </a:t>
            </a:r>
          </a:p>
          <a:p>
            <a:pPr lvl="1"/>
            <a:r>
              <a:rPr lang="en-US" dirty="0"/>
              <a:t>Relationship is maintained by storing a common field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Relationship between objects are clearly defined</a:t>
            </a:r>
          </a:p>
          <a:p>
            <a:pPr lvl="1"/>
            <a:r>
              <a:rPr lang="en-US" dirty="0"/>
              <a:t>Data is well structured / organized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Management System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0F034C-73BD-450E-AD33-FD19436A5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38" y="1394124"/>
            <a:ext cx="8061038" cy="53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2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Database </a:t>
            </a:r>
            <a:br>
              <a:rPr lang="en-US" dirty="0"/>
            </a:br>
            <a:r>
              <a:rPr lang="en-US" dirty="0"/>
              <a:t>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7A4-E253-409D-9602-ADB4E21D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Every data stored is represented as object</a:t>
            </a:r>
          </a:p>
          <a:p>
            <a:pPr lvl="2"/>
            <a:r>
              <a:rPr lang="en-US" dirty="0"/>
              <a:t>A data structure</a:t>
            </a:r>
          </a:p>
          <a:p>
            <a:pPr lvl="1"/>
            <a:r>
              <a:rPr lang="en-US" dirty="0"/>
              <a:t>Each object has its set of attributes which represent its characteristics </a:t>
            </a:r>
          </a:p>
          <a:p>
            <a:pPr lvl="1"/>
            <a:r>
              <a:rPr lang="en-US" dirty="0"/>
              <a:t>Different objects are related using relationships</a:t>
            </a:r>
          </a:p>
          <a:p>
            <a:pPr lvl="1"/>
            <a:r>
              <a:rPr lang="en-US" dirty="0"/>
              <a:t>Also know as Entity-relationship Management System</a:t>
            </a:r>
          </a:p>
          <a:p>
            <a:pPr lvl="2"/>
            <a:r>
              <a:rPr lang="en-US" dirty="0"/>
              <a:t>Replace object with entity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Create to overcome limitations of large relational databased</a:t>
            </a:r>
          </a:p>
          <a:p>
            <a:pPr lvl="2"/>
            <a:r>
              <a:rPr lang="en-US" dirty="0"/>
              <a:t>Relations between objects are defined by values</a:t>
            </a:r>
          </a:p>
        </p:txBody>
      </p:sp>
    </p:spTree>
    <p:extLst>
      <p:ext uri="{BB962C8B-B14F-4D97-AF65-F5344CB8AC3E}">
        <p14:creationId xmlns:p14="http://schemas.microsoft.com/office/powerpoint/2010/main" val="76795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05DF-4554-439C-B8DA-133B67EA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Database </a:t>
            </a:r>
            <a:br>
              <a:rPr lang="en-US" dirty="0"/>
            </a:br>
            <a:r>
              <a:rPr lang="en-US" dirty="0"/>
              <a:t>Management System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82AF7D-903D-4A99-8ADC-ED2B7CF19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14" y="1767598"/>
            <a:ext cx="9250971" cy="46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adds/alters queries application makes to database server</a:t>
            </a:r>
          </a:p>
          <a:p>
            <a:pPr lvl="1"/>
            <a:r>
              <a:rPr lang="en-US" dirty="0"/>
              <a:t>SQL </a:t>
            </a:r>
          </a:p>
          <a:p>
            <a:pPr lvl="2"/>
            <a:r>
              <a:rPr lang="en-US" dirty="0"/>
              <a:t>Structured Query Language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Two people make one order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Attacker executes queries to access/modify info otherwise inaccessible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9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Appending statement(s) to original query to execute additional queries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Disallow direct execution of SQL statements from user input</a:t>
            </a:r>
          </a:p>
          <a:p>
            <a:pPr lvl="1"/>
            <a:r>
              <a:rPr lang="en-US" dirty="0"/>
              <a:t>Run as non-admin SQL user</a:t>
            </a:r>
          </a:p>
        </p:txBody>
      </p:sp>
    </p:spTree>
    <p:extLst>
      <p:ext uri="{BB962C8B-B14F-4D97-AF65-F5344CB8AC3E}">
        <p14:creationId xmlns:p14="http://schemas.microsoft.com/office/powerpoint/2010/main" val="297323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In-Band SQL Injection</a:t>
            </a:r>
          </a:p>
          <a:p>
            <a:pPr lvl="1"/>
            <a:r>
              <a:rPr lang="en-US" dirty="0"/>
              <a:t>Receive data using same channel (application) to inject SQL code</a:t>
            </a:r>
          </a:p>
          <a:p>
            <a:pPr lvl="2"/>
            <a:r>
              <a:rPr lang="en-US" dirty="0"/>
              <a:t>Get info from hijacking app query</a:t>
            </a:r>
          </a:p>
          <a:p>
            <a:r>
              <a:rPr lang="en-US" dirty="0"/>
              <a:t>Out-of-Band SQL Injection</a:t>
            </a:r>
          </a:p>
          <a:p>
            <a:pPr lvl="1"/>
            <a:r>
              <a:rPr lang="en-US" dirty="0"/>
              <a:t>Receive data using different channel</a:t>
            </a:r>
          </a:p>
          <a:p>
            <a:pPr lvl="2"/>
            <a:r>
              <a:rPr lang="en-US" dirty="0"/>
              <a:t>Get info from email, text,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r>
              <a:rPr lang="en-US" dirty="0"/>
              <a:t>Blind (or inferential) SQL Injection</a:t>
            </a:r>
          </a:p>
          <a:p>
            <a:pPr lvl="1"/>
            <a:r>
              <a:rPr lang="en-US" dirty="0"/>
              <a:t>Data reconstructed by sending specific statements and discerning behavior of application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2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258F-2D5A-4D09-A69F-0AB88767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EE49-4343-46EC-AEA2-5FC9714C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748"/>
          </a:xfrm>
        </p:spPr>
        <p:txBody>
          <a:bodyPr>
            <a:normAutofit/>
          </a:bodyPr>
          <a:lstStyle/>
          <a:p>
            <a:r>
              <a:rPr lang="en-US" dirty="0"/>
              <a:t>Union Operator</a:t>
            </a:r>
          </a:p>
          <a:p>
            <a:pPr lvl="1"/>
            <a:r>
              <a:rPr lang="en-US" dirty="0"/>
              <a:t>Union statement used to combine multiple queries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Boolean operators used to verify validity of certain conditions</a:t>
            </a:r>
          </a:p>
          <a:p>
            <a:r>
              <a:rPr lang="en-US" dirty="0"/>
              <a:t>Error-based</a:t>
            </a:r>
          </a:p>
          <a:p>
            <a:pPr lvl="1"/>
            <a:r>
              <a:rPr lang="en-US" dirty="0"/>
              <a:t>Force database to generate error to enhance/refine injection</a:t>
            </a:r>
          </a:p>
          <a:p>
            <a:r>
              <a:rPr lang="en-US" dirty="0"/>
              <a:t>Time delay</a:t>
            </a:r>
          </a:p>
          <a:p>
            <a:pPr lvl="1"/>
            <a:r>
              <a:rPr lang="en-US" dirty="0"/>
              <a:t>Use database commands to delay responses</a:t>
            </a:r>
          </a:p>
          <a:p>
            <a:r>
              <a:rPr lang="en-US" dirty="0"/>
              <a:t>Out-of-band</a:t>
            </a:r>
          </a:p>
          <a:p>
            <a:pPr lvl="1"/>
            <a:r>
              <a:rPr lang="en-US" dirty="0"/>
              <a:t>Obtain records from database using different channel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1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5059-7A1B-48F8-B88D-5BA450C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In-Band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9876-9617-42BA-93D0-C975A4C4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able to use the same communication channel to both launch the attack and gather results.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Error Based</a:t>
            </a:r>
          </a:p>
          <a:p>
            <a:pPr lvl="1"/>
            <a:r>
              <a:rPr lang="en-US" dirty="0"/>
              <a:t>Union Based</a:t>
            </a:r>
          </a:p>
          <a:p>
            <a:r>
              <a:rPr lang="en-US" dirty="0"/>
              <a:t>Error Based</a:t>
            </a:r>
          </a:p>
          <a:p>
            <a:pPr lvl="1"/>
            <a:r>
              <a:rPr lang="en-US" dirty="0"/>
              <a:t>Attacker relies on error messages thrown by the database server to obtain information about the structure of the database.</a:t>
            </a:r>
          </a:p>
          <a:p>
            <a:r>
              <a:rPr lang="en-US" dirty="0"/>
              <a:t>Union Based</a:t>
            </a:r>
          </a:p>
          <a:p>
            <a:pPr lvl="1"/>
            <a:r>
              <a:rPr lang="en-US" dirty="0"/>
              <a:t>Attacker  leverages the UNION SQL operator to combine the results of two or more SELECT statements into a single result which is then returned as part of the HTTP response.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2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5059-7A1B-48F8-B88D-5BA450C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9876-9617-42BA-93D0-C975A4C4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is unable to use the same channel to launch the attack and gather results</a:t>
            </a:r>
          </a:p>
          <a:p>
            <a:pPr lvl="1"/>
            <a:r>
              <a:rPr lang="en-US" dirty="0"/>
              <a:t>Attacker makes DNS or HTTP requests to database server to retrieve data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Microsoft SQL Server’s </a:t>
            </a:r>
            <a:r>
              <a:rPr lang="en-US" dirty="0" err="1"/>
              <a:t>xp_dirtree</a:t>
            </a:r>
            <a:r>
              <a:rPr lang="en-US" dirty="0"/>
              <a:t> command </a:t>
            </a:r>
          </a:p>
          <a:p>
            <a:pPr lvl="2"/>
            <a:r>
              <a:rPr lang="en-US" dirty="0"/>
              <a:t>Can be used to make DNS requests to a server that an attacker controls</a:t>
            </a:r>
          </a:p>
          <a:p>
            <a:pPr lvl="1"/>
            <a:r>
              <a:rPr lang="en-US" dirty="0"/>
              <a:t>Oracle Database’s UTL_HTTP package </a:t>
            </a:r>
          </a:p>
          <a:p>
            <a:pPr lvl="2"/>
            <a:r>
              <a:rPr lang="en-US" dirty="0"/>
              <a:t>Can be used to send HTTP requests from SQL and PL/SQL to a server that an attacker controls.</a:t>
            </a:r>
          </a:p>
        </p:txBody>
      </p:sp>
    </p:spTree>
    <p:extLst>
      <p:ext uri="{BB962C8B-B14F-4D97-AF65-F5344CB8AC3E}">
        <p14:creationId xmlns:p14="http://schemas.microsoft.com/office/powerpoint/2010/main" val="52392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Database Hacking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Database server holds very sensitive information</a:t>
            </a:r>
          </a:p>
          <a:p>
            <a:pPr lvl="1"/>
            <a:r>
              <a:rPr lang="en-US" dirty="0"/>
              <a:t>Application is portal to database server</a:t>
            </a:r>
          </a:p>
          <a:p>
            <a:pPr lvl="1"/>
            <a:r>
              <a:rPr lang="en-US" dirty="0"/>
              <a:t>Portal needs to be secure 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Classify levels of database insecurities</a:t>
            </a:r>
          </a:p>
          <a:p>
            <a:pPr lvl="1"/>
            <a:r>
              <a:rPr lang="en-US" dirty="0"/>
              <a:t>Compare and differentiate SQL injections</a:t>
            </a:r>
          </a:p>
          <a:p>
            <a:pPr lvl="1"/>
            <a:r>
              <a:rPr lang="en-US" dirty="0"/>
              <a:t>Critique and execute mitigation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5059-7A1B-48F8-B88D-5BA450C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(or inferential)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9876-9617-42BA-93D0-C975A4C4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Attacker reconstructs the database</a:t>
            </a:r>
          </a:p>
          <a:p>
            <a:pPr lvl="2"/>
            <a:r>
              <a:rPr lang="en-US" dirty="0"/>
              <a:t>Structure not data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Sending payloads to server to observing the application’s response 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/>
              <a:t>Boolean-Based (Content-Based) Blind SQL</a:t>
            </a:r>
          </a:p>
          <a:p>
            <a:pPr lvl="1"/>
            <a:r>
              <a:rPr lang="en-US" dirty="0"/>
              <a:t>Time-Based Blind 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5059-7A1B-48F8-B88D-5BA450C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Boolean-Based (Content-Based) Blind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9876-9617-42BA-93D0-C975A4C4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sending a query to the database which forces a Boolean value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Slowest guessing game ever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Attacker needs to enumerate a database, character by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0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9522-614E-444B-AC95-2E7E31B7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Blind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3E2C-3D16-4F32-BCC3-36D2496B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sending a query to the database which forces the database to wait for a specified amount of time (in seconds) before responding. </a:t>
            </a:r>
          </a:p>
          <a:p>
            <a:pPr lvl="1"/>
            <a:r>
              <a:rPr lang="en-US" dirty="0"/>
              <a:t>The response time will indicate to the attacker whether the result of the query is TRUE or FALSE.</a:t>
            </a:r>
          </a:p>
          <a:p>
            <a:pPr lvl="1"/>
            <a:r>
              <a:rPr lang="en-US" dirty="0"/>
              <a:t>True value returned after delay</a:t>
            </a:r>
          </a:p>
          <a:p>
            <a:pPr lvl="1"/>
            <a:r>
              <a:rPr lang="en-US" dirty="0"/>
              <a:t>False value returned immediately</a:t>
            </a:r>
          </a:p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Boolean vs time-based</a:t>
            </a:r>
          </a:p>
          <a:p>
            <a:pPr lvl="2"/>
            <a:r>
              <a:rPr lang="en-US" dirty="0"/>
              <a:t>May not be able to get return value</a:t>
            </a:r>
          </a:p>
          <a:p>
            <a:pPr lvl="2"/>
            <a:r>
              <a:rPr lang="en-US" dirty="0"/>
              <a:t>If application hangs for specified time =&gt; know statement is correct</a:t>
            </a:r>
          </a:p>
        </p:txBody>
      </p:sp>
    </p:spTree>
    <p:extLst>
      <p:ext uri="{BB962C8B-B14F-4D97-AF65-F5344CB8AC3E}">
        <p14:creationId xmlns:p14="http://schemas.microsoft.com/office/powerpoint/2010/main" val="170506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Get as much information about Database as possible</a:t>
            </a:r>
          </a:p>
          <a:p>
            <a:pPr lvl="2"/>
            <a:r>
              <a:rPr lang="en-US" dirty="0"/>
              <a:t>Management System, Version,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Fingerprinting human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Once attacker knows database =&gt; can exploit more efficiently</a:t>
            </a:r>
          </a:p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Executing statements that retrieve metadata of database</a:t>
            </a:r>
          </a:p>
          <a:p>
            <a:pPr lvl="1"/>
            <a:r>
              <a:rPr lang="en-US" dirty="0"/>
              <a:t>Researching error messages if 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3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How to best protect application, database application from SQL injections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Use immutable queries</a:t>
            </a:r>
          </a:p>
          <a:p>
            <a:pPr lvl="2"/>
            <a:r>
              <a:rPr lang="en-US" dirty="0"/>
              <a:t>Static queries</a:t>
            </a:r>
          </a:p>
          <a:p>
            <a:pPr lvl="2"/>
            <a:r>
              <a:rPr lang="en-US" dirty="0"/>
              <a:t>Parameterized queries</a:t>
            </a:r>
          </a:p>
          <a:p>
            <a:pPr lvl="2"/>
            <a:r>
              <a:rPr lang="en-US" dirty="0"/>
              <a:t>Stored procedures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0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Hacking</a:t>
            </a:r>
          </a:p>
          <a:p>
            <a:r>
              <a:rPr lang="en-US" dirty="0"/>
              <a:t>Database Models</a:t>
            </a:r>
          </a:p>
          <a:p>
            <a:r>
              <a:rPr lang="en-US" dirty="0"/>
              <a:t>HDMS, NDMS, RDMS, OODMS</a:t>
            </a:r>
          </a:p>
          <a:p>
            <a:r>
              <a:rPr lang="en-US" dirty="0"/>
              <a:t>SQL Injection Categories &amp; Techniques</a:t>
            </a:r>
          </a:p>
          <a:p>
            <a:r>
              <a:rPr lang="en-US" dirty="0"/>
              <a:t>In-Band, Out-of-Band, Blind SQL Injection</a:t>
            </a:r>
          </a:p>
          <a:p>
            <a:r>
              <a:rPr lang="en-US" dirty="0"/>
              <a:t>Fingerprinting Database</a:t>
            </a:r>
          </a:p>
          <a:p>
            <a:r>
              <a:rPr lang="en-US" dirty="0"/>
              <a:t>SQL Injection Mitigations</a:t>
            </a:r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https://portswigger.net/web-security/sql-injection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https://www.youtube.com/watch?v=WFFQw01EYHM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Hacking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Web server host files / folders to display company online presence</a:t>
            </a:r>
          </a:p>
          <a:p>
            <a:pPr lvl="1"/>
            <a:r>
              <a:rPr lang="en-US" dirty="0"/>
              <a:t>Database server holds proprietary secrets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Hierarchical database management system</a:t>
            </a:r>
          </a:p>
          <a:p>
            <a:pPr lvl="1"/>
            <a:r>
              <a:rPr lang="en-US" dirty="0"/>
              <a:t>Network database management system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Object-oriented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Accomplished by</a:t>
            </a:r>
          </a:p>
          <a:p>
            <a:pPr lvl="1"/>
            <a:r>
              <a:rPr lang="en-US" dirty="0"/>
              <a:t>SQL Injection</a:t>
            </a:r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Application may provide easier roadmap to access database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Secure database interface with application by applying various techniques that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160657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7A4-E253-409D-9602-ADB4E21D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Organizes data into a tree-like-structure, with a single root, to which all the other data is linked </a:t>
            </a:r>
          </a:p>
          <a:p>
            <a:pPr lvl="1"/>
            <a:r>
              <a:rPr lang="en-US" dirty="0"/>
              <a:t>A child node will only have a single parent node.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Efficiently describes many real-world relationships </a:t>
            </a:r>
          </a:p>
          <a:p>
            <a:pPr lvl="2"/>
            <a:r>
              <a:rPr lang="en-US" dirty="0"/>
              <a:t>Examples</a:t>
            </a:r>
          </a:p>
          <a:p>
            <a:pPr lvl="3"/>
            <a:r>
              <a:rPr lang="en-US" dirty="0"/>
              <a:t>index of a book </a:t>
            </a:r>
          </a:p>
          <a:p>
            <a:pPr lvl="3"/>
            <a:r>
              <a:rPr lang="en-US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18031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Database Management System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24284-2583-434E-91C9-EBDE2836FA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8" y="1690688"/>
            <a:ext cx="10515600" cy="43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5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F039-F4B0-4B04-8A64-2F72EFA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7A4-E253-409D-9602-ADB4E21D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Extension of the Hierarchical model. </a:t>
            </a:r>
          </a:p>
          <a:p>
            <a:pPr lvl="1"/>
            <a:r>
              <a:rPr lang="en-US" dirty="0"/>
              <a:t>Organized more like a graph</a:t>
            </a:r>
          </a:p>
          <a:p>
            <a:pPr lvl="1"/>
            <a:r>
              <a:rPr lang="en-US" dirty="0"/>
              <a:t>Allowed to have more than one parent node</a:t>
            </a:r>
          </a:p>
          <a:p>
            <a:pPr lvl="1"/>
            <a:r>
              <a:rPr lang="en-US" dirty="0"/>
              <a:t>Used to map many-to-many data relationships.</a:t>
            </a:r>
          </a:p>
          <a:p>
            <a:r>
              <a:rPr lang="en-US" dirty="0"/>
              <a:t>Significance</a:t>
            </a:r>
          </a:p>
          <a:p>
            <a:pPr lvl="1"/>
            <a:r>
              <a:rPr lang="en-US" dirty="0"/>
              <a:t>Data is more related because more relationships permitted</a:t>
            </a:r>
          </a:p>
          <a:p>
            <a:pPr lvl="2"/>
            <a:r>
              <a:rPr lang="en-US" dirty="0"/>
              <a:t>Data access becomes easier and faster. </a:t>
            </a:r>
          </a:p>
          <a:p>
            <a:pPr lvl="1"/>
            <a:r>
              <a:rPr lang="en-US" dirty="0"/>
              <a:t>Was the most widely used database model before Relational Model was created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4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D169-93C2-476A-ADF0-DC68EB19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Database Management System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ADB2C9-771C-4342-B17A-7DAABB21C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72" y="1475217"/>
            <a:ext cx="6206955" cy="466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56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955</Words>
  <Application>Microsoft Office PowerPoint</Application>
  <PresentationFormat>Widescreen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Database Hacking</vt:lpstr>
      <vt:lpstr>Database Hacking</vt:lpstr>
      <vt:lpstr>Database Hacking</vt:lpstr>
      <vt:lpstr>Hierarchical Database Management System</vt:lpstr>
      <vt:lpstr>Hierarchical Database Management System</vt:lpstr>
      <vt:lpstr>Network Database Management System</vt:lpstr>
      <vt:lpstr>Network Database Management System</vt:lpstr>
      <vt:lpstr>Relational Database Management System</vt:lpstr>
      <vt:lpstr>Relational Database Management System</vt:lpstr>
      <vt:lpstr>Object-oriented Database  Management System</vt:lpstr>
      <vt:lpstr>Object-oriented Database  Management System</vt:lpstr>
      <vt:lpstr>SQL Injection</vt:lpstr>
      <vt:lpstr>SQL Injection</vt:lpstr>
      <vt:lpstr>SQL Injection Categories</vt:lpstr>
      <vt:lpstr>SQL Injection Techniques</vt:lpstr>
      <vt:lpstr>In-Band SQL Injection</vt:lpstr>
      <vt:lpstr>Out-of-Band SQL Injection</vt:lpstr>
      <vt:lpstr>Blind (or inferential) SQL Injection</vt:lpstr>
      <vt:lpstr>Boolean-Based (Content-Based) Blind SQL</vt:lpstr>
      <vt:lpstr>Time-Based Blind SQL</vt:lpstr>
      <vt:lpstr>Fingerprinting the Database</vt:lpstr>
      <vt:lpstr>SQL Injection Mitigations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Ben Blanc</cp:lastModifiedBy>
  <cp:revision>46</cp:revision>
  <dcterms:created xsi:type="dcterms:W3CDTF">2019-11-29T15:53:42Z</dcterms:created>
  <dcterms:modified xsi:type="dcterms:W3CDTF">2020-03-17T19:55:44Z</dcterms:modified>
</cp:coreProperties>
</file>