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85" r:id="rId7"/>
    <p:sldId id="264" r:id="rId8"/>
    <p:sldId id="266" r:id="rId9"/>
    <p:sldId id="268" r:id="rId10"/>
    <p:sldId id="269" r:id="rId11"/>
    <p:sldId id="286" r:id="rId12"/>
    <p:sldId id="287" r:id="rId13"/>
    <p:sldId id="288" r:id="rId14"/>
    <p:sldId id="284" r:id="rId15"/>
    <p:sldId id="270" r:id="rId16"/>
    <p:sldId id="271" r:id="rId17"/>
    <p:sldId id="275" r:id="rId18"/>
    <p:sldId id="274" r:id="rId19"/>
    <p:sldId id="277" r:id="rId20"/>
    <p:sldId id="276" r:id="rId21"/>
    <p:sldId id="278" r:id="rId22"/>
    <p:sldId id="289" r:id="rId23"/>
    <p:sldId id="290" r:id="rId24"/>
    <p:sldId id="279" r:id="rId25"/>
    <p:sldId id="280" r:id="rId26"/>
    <p:sldId id="291" r:id="rId27"/>
    <p:sldId id="292" r:id="rId28"/>
    <p:sldId id="282" r:id="rId29"/>
    <p:sldId id="283" r:id="rId30"/>
    <p:sldId id="263" r:id="rId31"/>
    <p:sldId id="293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XSS_Filter_Evasion_Cheat_Shee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Cross_Site_Scripting_Prevention_Cheat_Shee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qGlxJxItg" TargetMode="External"/><Relationship Id="rId2" Type="http://schemas.openxmlformats.org/officeDocument/2006/relationships/hyperlink" Target="https://owasp.org/www-community/attacks/x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System Command</a:t>
            </a:r>
          </a:p>
          <a:p>
            <a:pPr lvl="1"/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206572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4CD-8FEF-434D-A8BF-735CBE09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Flaw Target: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1988-4AE0-47A5-A330-FF7FE6CB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Injection via database management system of SQL</a:t>
            </a:r>
          </a:p>
          <a:p>
            <a:pPr lvl="2"/>
            <a:r>
              <a:rPr lang="en-US" dirty="0"/>
              <a:t>Structured Query Language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Most application have a database connection</a:t>
            </a:r>
          </a:p>
          <a:p>
            <a:pPr lvl="1"/>
            <a:r>
              <a:rPr lang="en-US" dirty="0"/>
              <a:t>Sometimes connection is not a secure as can be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7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4CD-8FEF-434D-A8BF-735CBE09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Injection Flaw Target: System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1988-4AE0-47A5-A330-FF7FE6CB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Injection of a command line statement via application vulnerability </a:t>
            </a:r>
          </a:p>
          <a:p>
            <a:pPr lvl="1"/>
            <a:r>
              <a:rPr lang="en-US" dirty="0"/>
              <a:t>Occurs because of lack on input data validation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Command statements affect network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8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4CD-8FEF-434D-A8BF-735CBE09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Flaw Target: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1988-4AE0-47A5-A330-FF7FE6CB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uploads file or installs &amp; runs program onto victim’s server</a:t>
            </a:r>
          </a:p>
          <a:p>
            <a:pPr lvl="1"/>
            <a:r>
              <a:rPr lang="en-US" dirty="0"/>
              <a:t>Occurs when command is </a:t>
            </a:r>
            <a:r>
              <a:rPr lang="en-US" b="1" dirty="0"/>
              <a:t>exec()</a:t>
            </a:r>
            <a:r>
              <a:rPr lang="en-US" dirty="0"/>
              <a:t>-</a:t>
            </a:r>
            <a:r>
              <a:rPr lang="en-US" dirty="0" err="1"/>
              <a:t>uted</a:t>
            </a:r>
            <a:r>
              <a:rPr lang="en-US" dirty="0"/>
              <a:t> directly from user input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Ability to alter file system structure gets attacker ultimate control</a:t>
            </a:r>
          </a:p>
          <a:p>
            <a:pPr lvl="2"/>
            <a:r>
              <a:rPr lang="en-US" dirty="0"/>
              <a:t>If and only if has permissions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1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6A26F-E712-4DBE-88B1-5DCC4E04C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Cross-site Scripting (XSS)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204EC0-80F2-4E52-BBF9-45BEDAFDE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 that injects malicious code into a vulnerable web application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XSS vs Injection</a:t>
            </a:r>
          </a:p>
          <a:p>
            <a:pPr lvl="2"/>
            <a:r>
              <a:rPr lang="en-US" dirty="0"/>
              <a:t>target the application VS target users of application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User machine is affected by visiting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1820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Categories</a:t>
            </a:r>
          </a:p>
          <a:p>
            <a:pPr lvl="1"/>
            <a:r>
              <a:rPr lang="en-US" dirty="0"/>
              <a:t>Reflected</a:t>
            </a:r>
          </a:p>
          <a:p>
            <a:pPr lvl="1"/>
            <a:r>
              <a:rPr lang="en-US" dirty="0"/>
              <a:t>Stored</a:t>
            </a:r>
          </a:p>
          <a:p>
            <a:pPr lvl="1"/>
            <a:r>
              <a:rPr lang="en-US" dirty="0"/>
              <a:t>DOM-based</a:t>
            </a:r>
          </a:p>
          <a:p>
            <a:r>
              <a:rPr lang="en-US" dirty="0"/>
              <a:t>Susceptibilities 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Form fields that directly output content to user</a:t>
            </a:r>
          </a:p>
        </p:txBody>
      </p:sp>
    </p:spTree>
    <p:extLst>
      <p:ext uri="{BB962C8B-B14F-4D97-AF65-F5344CB8AC3E}">
        <p14:creationId xmlns:p14="http://schemas.microsoft.com/office/powerpoint/2010/main" val="361391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Reflected XSS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37112-1C67-4B9B-A0F7-2A5B341B9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0112"/>
            <a:ext cx="10299971" cy="50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6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 as non-persistent XSS</a:t>
            </a:r>
          </a:p>
          <a:p>
            <a:pPr lvl="1"/>
            <a:r>
              <a:rPr lang="en-US" dirty="0"/>
              <a:t>Attacker sends link to server that yields http request =&gt; malicious code to execute on victim’s machine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1) Attacker finds vulnerability in application</a:t>
            </a:r>
          </a:p>
          <a:p>
            <a:pPr lvl="1"/>
            <a:r>
              <a:rPr lang="en-US" dirty="0"/>
              <a:t>2) Attacker send link to victim</a:t>
            </a:r>
          </a:p>
          <a:p>
            <a:pPr lvl="1"/>
            <a:r>
              <a:rPr lang="en-US" dirty="0"/>
              <a:t>3) Victim clicks on links</a:t>
            </a:r>
          </a:p>
          <a:p>
            <a:pPr lvl="1"/>
            <a:r>
              <a:rPr lang="en-US" dirty="0"/>
              <a:t>4) Victim is sent to vulnerability of application</a:t>
            </a:r>
          </a:p>
          <a:p>
            <a:pPr lvl="1"/>
            <a:r>
              <a:rPr lang="en-US" dirty="0"/>
              <a:t>5) Data is taken (user info, session cookies, </a:t>
            </a:r>
            <a:r>
              <a:rPr lang="en-US" dirty="0" err="1"/>
              <a:t>etc</a:t>
            </a:r>
            <a:r>
              <a:rPr lang="en-US" dirty="0"/>
              <a:t>) or malware installed</a:t>
            </a:r>
          </a:p>
          <a:p>
            <a:pPr lvl="1"/>
            <a:r>
              <a:rPr lang="en-US" dirty="0"/>
              <a:t>6)  Info in sent to attacker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XSS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300199-A5C1-4D92-821E-546975C5E5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5" y="1311984"/>
            <a:ext cx="10515599" cy="4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64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Web Application Hacking</a:t>
            </a:r>
          </a:p>
          <a:p>
            <a:pPr lvl="1"/>
            <a:r>
              <a:rPr lang="en-US" dirty="0"/>
              <a:t>Cross-site Scripting (XSS)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When there is an opening, you must validate </a:t>
            </a:r>
          </a:p>
          <a:p>
            <a:pPr lvl="1"/>
            <a:r>
              <a:rPr lang="en-US" dirty="0"/>
              <a:t>Inputs/imported items must be verified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Implement various tactics to attack a network or application</a:t>
            </a:r>
          </a:p>
          <a:p>
            <a:pPr lvl="1"/>
            <a:r>
              <a:rPr lang="fr-FR" dirty="0"/>
              <a:t>Critique and </a:t>
            </a:r>
            <a:r>
              <a:rPr lang="fr-FR" dirty="0" err="1"/>
              <a:t>execute</a:t>
            </a:r>
            <a:r>
              <a:rPr lang="fr-FR" dirty="0"/>
              <a:t> mitigation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 as persistent XSS</a:t>
            </a:r>
          </a:p>
          <a:p>
            <a:pPr lvl="1"/>
            <a:r>
              <a:rPr lang="en-US" dirty="0"/>
              <a:t>Malicious code or script is permanently stored on a vulnerable application via a persistence storage medium</a:t>
            </a:r>
          </a:p>
          <a:p>
            <a:pPr lvl="2"/>
            <a:r>
              <a:rPr lang="en-US" dirty="0"/>
              <a:t>Database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1) Attacker finds vulnerability in application</a:t>
            </a:r>
          </a:p>
          <a:p>
            <a:pPr lvl="1"/>
            <a:r>
              <a:rPr lang="en-US" dirty="0"/>
              <a:t>2) Attacker embeds malicious code in application</a:t>
            </a:r>
          </a:p>
          <a:p>
            <a:pPr lvl="1"/>
            <a:r>
              <a:rPr lang="en-US" dirty="0"/>
              <a:t>3) Victim accesses application</a:t>
            </a:r>
          </a:p>
          <a:p>
            <a:pPr lvl="1"/>
            <a:r>
              <a:rPr lang="en-US" dirty="0"/>
              <a:t>4) Malicious code is executed</a:t>
            </a:r>
          </a:p>
          <a:p>
            <a:pPr lvl="1"/>
            <a:r>
              <a:rPr lang="en-US" dirty="0"/>
              <a:t>5) Data is taken (user info, session cookies, </a:t>
            </a:r>
            <a:r>
              <a:rPr lang="en-US" dirty="0" err="1"/>
              <a:t>etc</a:t>
            </a:r>
            <a:r>
              <a:rPr lang="en-US" dirty="0"/>
              <a:t>) or malware installed</a:t>
            </a:r>
          </a:p>
          <a:p>
            <a:pPr lvl="1"/>
            <a:r>
              <a:rPr lang="en-US" dirty="0"/>
              <a:t>6)  Info in sent to attacker</a:t>
            </a:r>
          </a:p>
        </p:txBody>
      </p:sp>
    </p:spTree>
    <p:extLst>
      <p:ext uri="{BB962C8B-B14F-4D97-AF65-F5344CB8AC3E}">
        <p14:creationId xmlns:p14="http://schemas.microsoft.com/office/powerpoint/2010/main" val="292043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DOM-based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Document Object Model-based Cross-site Scripting</a:t>
            </a:r>
          </a:p>
          <a:p>
            <a:pPr lvl="1"/>
            <a:r>
              <a:rPr lang="en-US" dirty="0"/>
              <a:t>When application contains JavaScript that processes data from an untrusted source in an unsafe way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269272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DOM-based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</a:t>
            </a:r>
          </a:p>
          <a:p>
            <a:pPr lvl="1"/>
            <a:r>
              <a:rPr lang="en-US" dirty="0"/>
              <a:t>A source is a JavaScript property that contains data that an attacker could potentially control. </a:t>
            </a:r>
          </a:p>
          <a:p>
            <a:pPr lvl="2"/>
            <a:r>
              <a:rPr lang="en-US" dirty="0"/>
              <a:t>document.URL</a:t>
            </a:r>
          </a:p>
          <a:p>
            <a:pPr lvl="2"/>
            <a:r>
              <a:rPr lang="en-US" dirty="0" err="1"/>
              <a:t>document.referrer</a:t>
            </a:r>
            <a:endParaRPr lang="en-US" dirty="0"/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 err="1"/>
              <a:t>location.href</a:t>
            </a:r>
            <a:endParaRPr lang="en-US" dirty="0"/>
          </a:p>
          <a:p>
            <a:pPr lvl="2"/>
            <a:r>
              <a:rPr lang="en-US" dirty="0" err="1"/>
              <a:t>location.search</a:t>
            </a:r>
            <a:endParaRPr lang="en-US" dirty="0"/>
          </a:p>
          <a:p>
            <a:pPr lvl="2"/>
            <a:r>
              <a:rPr lang="en-US" dirty="0" err="1"/>
              <a:t>location.hash</a:t>
            </a:r>
            <a:endParaRPr lang="en-US" dirty="0"/>
          </a:p>
          <a:p>
            <a:pPr lvl="2"/>
            <a:r>
              <a:rPr lang="en-US" dirty="0" err="1"/>
              <a:t>location.pathname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4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DOM-based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Sink</a:t>
            </a:r>
          </a:p>
          <a:p>
            <a:pPr lvl="1"/>
            <a:r>
              <a:rPr lang="en-US" dirty="0"/>
              <a:t>A sink is a DOM object or function that allows JavaScript code execution or HTML rendering.</a:t>
            </a:r>
          </a:p>
          <a:p>
            <a:pPr lvl="2"/>
            <a:r>
              <a:rPr lang="en-US" dirty="0"/>
              <a:t>eval</a:t>
            </a:r>
          </a:p>
          <a:p>
            <a:pPr lvl="2"/>
            <a:r>
              <a:rPr lang="en-US" dirty="0" err="1"/>
              <a:t>setTimeout</a:t>
            </a:r>
            <a:endParaRPr lang="en-US" dirty="0"/>
          </a:p>
          <a:p>
            <a:pPr lvl="2"/>
            <a:r>
              <a:rPr lang="en-US" dirty="0" err="1"/>
              <a:t>setInterval</a:t>
            </a:r>
            <a:endParaRPr lang="en-US" dirty="0"/>
          </a:p>
          <a:p>
            <a:pPr lvl="2"/>
            <a:r>
              <a:rPr lang="en-US" dirty="0" err="1"/>
              <a:t>document.write</a:t>
            </a:r>
            <a:endParaRPr lang="en-US" dirty="0"/>
          </a:p>
          <a:p>
            <a:pPr lvl="2"/>
            <a:r>
              <a:rPr lang="en-US" dirty="0" err="1"/>
              <a:t>element.innerHTML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8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DOM-based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Place data into a source, such that it is propagated to a sink =&gt; causes JavaScript execution</a:t>
            </a:r>
          </a:p>
          <a:p>
            <a:pPr lvl="1"/>
            <a:r>
              <a:rPr lang="en-US" dirty="0"/>
              <a:t>Create new process or DOM elements exploiting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4023155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Evasion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Methods attackers use to bypass XSS filters. </a:t>
            </a:r>
          </a:p>
          <a:p>
            <a:r>
              <a:rPr lang="en-US" dirty="0"/>
              <a:t>Evade</a:t>
            </a:r>
          </a:p>
          <a:p>
            <a:pPr lvl="1"/>
            <a:r>
              <a:rPr lang="en-US" dirty="0"/>
              <a:t>Built-in XSS filters by modern browsers</a:t>
            </a:r>
          </a:p>
          <a:p>
            <a:pPr lvl="1"/>
            <a:r>
              <a:rPr lang="en-US" dirty="0"/>
              <a:t>Input validation performed by the application and server</a:t>
            </a:r>
          </a:p>
        </p:txBody>
      </p:sp>
    </p:spTree>
    <p:extLst>
      <p:ext uri="{BB962C8B-B14F-4D97-AF65-F5344CB8AC3E}">
        <p14:creationId xmlns:p14="http://schemas.microsoft.com/office/powerpoint/2010/main" val="400384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9F85-0D7C-4C85-898A-5EE89511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Evasion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6F2-5952-4FAE-A1E2-74AE8F91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filters</a:t>
            </a:r>
          </a:p>
          <a:p>
            <a:pPr lvl="1"/>
            <a:r>
              <a:rPr lang="en-US" dirty="0"/>
              <a:t>Ineffective against Stored and DOM XSS</a:t>
            </a:r>
          </a:p>
          <a:p>
            <a:pPr lvl="1"/>
            <a:r>
              <a:rPr lang="en-US" dirty="0"/>
              <a:t>Looks for suspicious &lt;script&gt; tags =&gt; blocks either code block or entire code</a:t>
            </a:r>
          </a:p>
          <a:p>
            <a:pPr lvl="2"/>
            <a:r>
              <a:rPr lang="en-US" dirty="0"/>
              <a:t>What are some disadvantages of either behavior?</a:t>
            </a:r>
          </a:p>
          <a:p>
            <a:pPr lvl="1"/>
            <a:r>
              <a:rPr lang="en-US" dirty="0"/>
              <a:t>Search often done by regex</a:t>
            </a:r>
          </a:p>
          <a:p>
            <a:r>
              <a:rPr lang="en-US" dirty="0"/>
              <a:t> Server-side application</a:t>
            </a:r>
          </a:p>
          <a:p>
            <a:pPr lvl="1"/>
            <a:r>
              <a:rPr lang="en-US" dirty="0"/>
              <a:t>Effective against Stored and Reflected XSS</a:t>
            </a:r>
          </a:p>
          <a:p>
            <a:pPr lvl="1"/>
            <a:r>
              <a:rPr lang="en-US" dirty="0"/>
              <a:t>Developer must manually update code to protect against newer threats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3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76BB-B6EB-42F0-9D6C-BC68970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Evasion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E7C8-A3DD-4926-9FBE-5A457EE1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Encode Characters</a:t>
            </a:r>
          </a:p>
          <a:p>
            <a:pPr lvl="1"/>
            <a:r>
              <a:rPr lang="en-US" dirty="0"/>
              <a:t>Avoid regex detection</a:t>
            </a:r>
          </a:p>
          <a:p>
            <a:pPr lvl="1"/>
            <a:r>
              <a:rPr lang="en-US" dirty="0"/>
              <a:t>Enter html entity codes or hexadecimal encoding</a:t>
            </a:r>
          </a:p>
          <a:p>
            <a:r>
              <a:rPr lang="en-US" dirty="0"/>
              <a:t>Whitespace Embedding</a:t>
            </a:r>
          </a:p>
          <a:p>
            <a:pPr lvl="1"/>
            <a:r>
              <a:rPr lang="en-US" dirty="0"/>
              <a:t>Consecutive whitespace ignored by html</a:t>
            </a:r>
          </a:p>
          <a:p>
            <a:pPr lvl="2"/>
            <a:r>
              <a:rPr lang="en-US" dirty="0"/>
              <a:t>Breaks regex rules</a:t>
            </a:r>
          </a:p>
          <a:p>
            <a:r>
              <a:rPr lang="en-US" dirty="0"/>
              <a:t>Tag manipulation</a:t>
            </a:r>
          </a:p>
          <a:p>
            <a:pPr lvl="1"/>
            <a:r>
              <a:rPr lang="en-US" dirty="0"/>
              <a:t>Nest tag within tag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scr</a:t>
            </a:r>
            <a:r>
              <a:rPr lang="en-US" dirty="0"/>
              <a:t>&lt;script&gt;</a:t>
            </a:r>
            <a:r>
              <a:rPr lang="en-US" dirty="0" err="1"/>
              <a:t>ipt</a:t>
            </a:r>
            <a:r>
              <a:rPr lang="en-US" dirty="0"/>
              <a:t>&gt;</a:t>
            </a:r>
            <a:r>
              <a:rPr lang="en-US" dirty="0" err="1"/>
              <a:t>document.write</a:t>
            </a:r>
            <a:r>
              <a:rPr lang="en-US" dirty="0"/>
              <a:t>("Successful XSS")&lt;/</a:t>
            </a:r>
            <a:r>
              <a:rPr lang="en-US" dirty="0" err="1"/>
              <a:t>scr</a:t>
            </a:r>
            <a:r>
              <a:rPr lang="en-US" dirty="0"/>
              <a:t>&lt;script&gt;</a:t>
            </a:r>
            <a:r>
              <a:rPr lang="en-US" dirty="0" err="1"/>
              <a:t>ipt</a:t>
            </a:r>
            <a:r>
              <a:rPr lang="en-US" dirty="0"/>
              <a:t>&gt;</a:t>
            </a:r>
          </a:p>
          <a:p>
            <a:r>
              <a:rPr lang="en-US" dirty="0"/>
              <a:t>More</a:t>
            </a:r>
          </a:p>
          <a:p>
            <a:pPr lvl="1"/>
            <a:r>
              <a:rPr lang="en-US" dirty="0">
                <a:hlinkClick r:id="rId2"/>
              </a:rPr>
              <a:t>https://www.owasp.org/index.php/XSS_Filter_Evasion_Cheat_Sheet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89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Strategy to prepare for and lessen the effects of potential threats faced by a data center.</a:t>
            </a:r>
          </a:p>
          <a:p>
            <a:r>
              <a:rPr lang="en-US" dirty="0"/>
              <a:t>Prevention Source</a:t>
            </a:r>
          </a:p>
          <a:p>
            <a:pPr lvl="1"/>
            <a:r>
              <a:rPr lang="en-US" dirty="0"/>
              <a:t>OWASP site</a:t>
            </a:r>
          </a:p>
          <a:p>
            <a:pPr lvl="2"/>
            <a:r>
              <a:rPr lang="en-US" dirty="0">
                <a:hlinkClick r:id="rId2"/>
              </a:rPr>
              <a:t>https://cheatsheetseries.owasp.org/cheatsheets/Cross_Site_Scripting_Prevention_Cheat_Sheet.html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5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Deny all content unless the rules below are followed</a:t>
            </a:r>
          </a:p>
          <a:p>
            <a:pPr lvl="1"/>
            <a:r>
              <a:rPr lang="en-US" dirty="0"/>
              <a:t>HTML Escape Before Inserting Untrusted Data into HTML Element Content</a:t>
            </a:r>
          </a:p>
          <a:p>
            <a:pPr lvl="1"/>
            <a:r>
              <a:rPr lang="en-US" dirty="0"/>
              <a:t>Attribute Escape Before Inserting Untrusted Data into HTML Common Attributes</a:t>
            </a:r>
          </a:p>
          <a:p>
            <a:pPr lvl="1"/>
            <a:r>
              <a:rPr lang="en-US" dirty="0"/>
              <a:t>JavaScript Escape Before Inserting Untrusted Data into JavaScript Data Values</a:t>
            </a:r>
          </a:p>
          <a:p>
            <a:pPr lvl="2"/>
            <a:r>
              <a:rPr lang="en-US" dirty="0"/>
              <a:t>Please note there are some JavaScript functions that can never safely use untrusted data as input - EVEN IF JAVASCRIPT ESCAPED!</a:t>
            </a:r>
          </a:p>
          <a:p>
            <a:pPr lvl="1"/>
            <a:r>
              <a:rPr lang="en-US" dirty="0"/>
              <a:t>CSS Escape And Strictly Validate Before Inserting Untrusted Data into HTML Style Property Values</a:t>
            </a:r>
          </a:p>
          <a:p>
            <a:pPr lvl="1"/>
            <a:r>
              <a:rPr lang="en-US" dirty="0"/>
              <a:t>URL Escape Before Inserting Untrusted Data into HTML URL Parameter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Hacking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Unvalidated Input</a:t>
            </a:r>
          </a:p>
          <a:p>
            <a:r>
              <a:rPr lang="en-US" dirty="0"/>
              <a:t>Parameter/Form Tampering</a:t>
            </a:r>
          </a:p>
          <a:p>
            <a:r>
              <a:rPr lang="en-US" dirty="0"/>
              <a:t>Injection Flaws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Command Injection</a:t>
            </a:r>
          </a:p>
          <a:p>
            <a:pPr lvl="1"/>
            <a:r>
              <a:rPr lang="en-US" dirty="0"/>
              <a:t>File Injection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XSS</a:t>
            </a:r>
          </a:p>
          <a:p>
            <a:pPr lvl="1"/>
            <a:r>
              <a:rPr lang="en-US" dirty="0"/>
              <a:t>Reflected XSS</a:t>
            </a:r>
          </a:p>
          <a:p>
            <a:pPr lvl="1"/>
            <a:r>
              <a:rPr lang="en-US" dirty="0"/>
              <a:t>Stored XSS</a:t>
            </a:r>
          </a:p>
          <a:p>
            <a:pPr lvl="1"/>
            <a:r>
              <a:rPr lang="en-US" dirty="0"/>
              <a:t>DOM-based XSS</a:t>
            </a:r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Persistent</a:t>
            </a:r>
          </a:p>
          <a:p>
            <a:r>
              <a:rPr lang="en-US" dirty="0"/>
              <a:t>Non-persistent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Sink</a:t>
            </a:r>
          </a:p>
          <a:p>
            <a:r>
              <a:rPr lang="en-US" dirty="0"/>
              <a:t>Evasion technique</a:t>
            </a:r>
          </a:p>
          <a:p>
            <a:r>
              <a:rPr lang="en-US" dirty="0"/>
              <a:t>XSS Mitigation</a:t>
            </a:r>
          </a:p>
        </p:txBody>
      </p:sp>
    </p:spTree>
    <p:extLst>
      <p:ext uri="{BB962C8B-B14F-4D97-AF65-F5344CB8AC3E}">
        <p14:creationId xmlns:p14="http://schemas.microsoft.com/office/powerpoint/2010/main" val="1996116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https://owasp.org/www-community/attacks/xss/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https://www.youtube.com/watch?v=GoqGlxJxItg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Focus is on construction, protection from attackers secondary</a:t>
            </a:r>
          </a:p>
          <a:p>
            <a:pPr lvl="1"/>
            <a:r>
              <a:rPr lang="en-US" dirty="0"/>
              <a:t>Development sometimes outsourced</a:t>
            </a:r>
          </a:p>
          <a:p>
            <a:pPr lvl="1"/>
            <a:r>
              <a:rPr lang="en-US" dirty="0"/>
              <a:t>Developers move on to other projects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Hiring painter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Company and attacker may have same starting point</a:t>
            </a:r>
          </a:p>
          <a:p>
            <a:pPr lvl="2"/>
            <a:r>
              <a:rPr lang="en-US" dirty="0"/>
              <a:t>Attacker has specialized skill</a:t>
            </a:r>
          </a:p>
          <a:p>
            <a:pPr lvl="2"/>
            <a:r>
              <a:rPr lang="en-US" dirty="0"/>
              <a:t>Company may not have specialized knowledge in IT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With same starting point but contrast of skill</a:t>
            </a:r>
          </a:p>
          <a:p>
            <a:pPr lvl="2"/>
            <a:r>
              <a:rPr lang="en-US" dirty="0"/>
              <a:t>Who has advantage?</a:t>
            </a:r>
          </a:p>
          <a:p>
            <a:pPr lvl="1"/>
            <a:r>
              <a:rPr lang="en-US" dirty="0"/>
              <a:t>Attack techniques always ahead of mitigation techniques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Areas of concern</a:t>
            </a:r>
          </a:p>
          <a:p>
            <a:pPr lvl="2"/>
            <a:r>
              <a:rPr lang="en-US" dirty="0"/>
              <a:t>Information passed to application</a:t>
            </a:r>
          </a:p>
          <a:p>
            <a:pPr lvl="2"/>
            <a:r>
              <a:rPr lang="en-US" dirty="0"/>
              <a:t>Forms</a:t>
            </a:r>
          </a:p>
          <a:p>
            <a:pPr lvl="2"/>
            <a:r>
              <a:rPr lang="en-US" dirty="0"/>
              <a:t>Errors messages returned</a:t>
            </a:r>
          </a:p>
        </p:txBody>
      </p:sp>
    </p:spTree>
    <p:extLst>
      <p:ext uri="{BB962C8B-B14F-4D97-AF65-F5344CB8AC3E}">
        <p14:creationId xmlns:p14="http://schemas.microsoft.com/office/powerpoint/2010/main" val="160657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1C3C-B352-4440-8AD1-C5154946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5342-C6D2-409F-A8EC-C5247004D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Techniques</a:t>
            </a:r>
          </a:p>
          <a:p>
            <a:pPr lvl="1"/>
            <a:r>
              <a:rPr lang="en-US" dirty="0"/>
              <a:t>Unvalidated Input</a:t>
            </a:r>
          </a:p>
          <a:p>
            <a:pPr lvl="1"/>
            <a:r>
              <a:rPr lang="en-US" dirty="0"/>
              <a:t>Parameter/Form Tampering</a:t>
            </a:r>
          </a:p>
          <a:p>
            <a:pPr lvl="1"/>
            <a:r>
              <a:rPr lang="en-US" dirty="0"/>
              <a:t>Injection Flaws</a:t>
            </a:r>
          </a:p>
          <a:p>
            <a:pPr lvl="1"/>
            <a:r>
              <a:rPr lang="en-US" dirty="0"/>
              <a:t>Cross-site Scripting (XSS)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4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Unvalidated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Input from client not validated before being processed</a:t>
            </a:r>
          </a:p>
          <a:p>
            <a:pPr lvl="1"/>
            <a:r>
              <a:rPr lang="en-US" dirty="0"/>
              <a:t>“All user controller input is evil and therefore must be tested”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Ask for currency, receive game coin 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Sometimes user input in directly processed in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9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Parameter/Form Tampering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Manipulation of parameters passed between client and web application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Integrity between parameter passed and web application compromised </a:t>
            </a:r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C</a:t>
            </a:r>
            <a:r>
              <a:rPr lang="en-US" b="1" dirty="0"/>
              <a:t>I</a:t>
            </a:r>
            <a:r>
              <a:rPr lang="en-US" dirty="0"/>
              <a:t>A violated if verifications not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0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Untrusted data is interpreted and executed as valid data or command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Constructing malicious command or queries</a:t>
            </a:r>
          </a:p>
          <a:p>
            <a:pPr lvl="2"/>
            <a:r>
              <a:rPr lang="en-US" dirty="0"/>
              <a:t>Passing them as valid commands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Invalid data vs Injected data</a:t>
            </a:r>
          </a:p>
          <a:p>
            <a:pPr lvl="2"/>
            <a:r>
              <a:rPr lang="en-US" dirty="0"/>
              <a:t>Incorrect vs malicious</a:t>
            </a:r>
          </a:p>
        </p:txBody>
      </p:sp>
    </p:spTree>
    <p:extLst>
      <p:ext uri="{BB962C8B-B14F-4D97-AF65-F5344CB8AC3E}">
        <p14:creationId xmlns:p14="http://schemas.microsoft.com/office/powerpoint/2010/main" val="170955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1102</Words>
  <Application>Microsoft Office PowerPoint</Application>
  <PresentationFormat>Widescreen</PresentationFormat>
  <Paragraphs>227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Web Application Hacking</vt:lpstr>
      <vt:lpstr>Web Application Hacking</vt:lpstr>
      <vt:lpstr>Web Application Hacking</vt:lpstr>
      <vt:lpstr>Web Application Hacking</vt:lpstr>
      <vt:lpstr>Unvalidated Input</vt:lpstr>
      <vt:lpstr>Parameter/Form Tampering</vt:lpstr>
      <vt:lpstr>Injection Flaws</vt:lpstr>
      <vt:lpstr>Injection Flaws</vt:lpstr>
      <vt:lpstr>Injection Flaw Target: SQL Server</vt:lpstr>
      <vt:lpstr>Injection Flaw Target: System Command</vt:lpstr>
      <vt:lpstr>Injection Flaw Target: File</vt:lpstr>
      <vt:lpstr> Cross-site Scripting (XSS)</vt:lpstr>
      <vt:lpstr> Cross-site Scripting (XSS)</vt:lpstr>
      <vt:lpstr> Cross-site Scripting (XSS)</vt:lpstr>
      <vt:lpstr>Reflected XSS</vt:lpstr>
      <vt:lpstr>Reflected XSS</vt:lpstr>
      <vt:lpstr>Stored XSS</vt:lpstr>
      <vt:lpstr>Stored XSS</vt:lpstr>
      <vt:lpstr>DOM-based XSS</vt:lpstr>
      <vt:lpstr>DOM-based XSS</vt:lpstr>
      <vt:lpstr>DOM-based XSS</vt:lpstr>
      <vt:lpstr>DOM-based XSS</vt:lpstr>
      <vt:lpstr>XSS Evasion Techniques</vt:lpstr>
      <vt:lpstr>XSS Evasion Techniques</vt:lpstr>
      <vt:lpstr>XSS Evasion Techniques</vt:lpstr>
      <vt:lpstr>XSS Mitigations</vt:lpstr>
      <vt:lpstr>XSS Mitigations</vt:lpstr>
      <vt:lpstr>Terms to Know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Ben Blanc</cp:lastModifiedBy>
  <cp:revision>46</cp:revision>
  <dcterms:created xsi:type="dcterms:W3CDTF">2019-11-29T15:53:42Z</dcterms:created>
  <dcterms:modified xsi:type="dcterms:W3CDTF">2020-03-18T02:02:58Z</dcterms:modified>
</cp:coreProperties>
</file>