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5" r:id="rId5"/>
    <p:sldId id="258" r:id="rId6"/>
    <p:sldId id="259" r:id="rId7"/>
    <p:sldId id="284" r:id="rId8"/>
    <p:sldId id="287" r:id="rId9"/>
    <p:sldId id="288" r:id="rId10"/>
    <p:sldId id="264" r:id="rId11"/>
    <p:sldId id="265" r:id="rId12"/>
    <p:sldId id="289" r:id="rId13"/>
    <p:sldId id="280" r:id="rId14"/>
    <p:sldId id="266" r:id="rId15"/>
    <p:sldId id="291" r:id="rId16"/>
    <p:sldId id="268" r:id="rId17"/>
    <p:sldId id="269" r:id="rId18"/>
    <p:sldId id="270" r:id="rId19"/>
    <p:sldId id="292" r:id="rId20"/>
    <p:sldId id="26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QPmRuhbhU" TargetMode="External"/><Relationship Id="rId2" Type="http://schemas.openxmlformats.org/officeDocument/2006/relationships/hyperlink" Target="https://owasp.org/www-community/attacks/csr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 that tricks a user into clicking a webpage element which is invisible or disguised as another element. 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Touch doorknob and receive a shock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Can cause users to unwittingly engage in attackers malicious plan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8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Displaying invisible HTML element inside or on top of another HTML element</a:t>
            </a:r>
          </a:p>
          <a:p>
            <a:pPr lvl="1"/>
            <a:r>
              <a:rPr lang="en-US" dirty="0"/>
              <a:t>User believes they are clicking the visible element but in fact they are clicking an invisible element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Likejacking 	</a:t>
            </a:r>
          </a:p>
          <a:p>
            <a:pPr lvl="2"/>
            <a:r>
              <a:rPr lang="en-US" dirty="0"/>
              <a:t>Facebook Like button is manipulated, causing users to like a page they did not intend to like.</a:t>
            </a:r>
          </a:p>
          <a:p>
            <a:pPr lvl="1"/>
            <a:r>
              <a:rPr lang="en-US" dirty="0" err="1"/>
              <a:t>Cursorjacking</a:t>
            </a:r>
            <a:endParaRPr lang="en-US" dirty="0"/>
          </a:p>
          <a:p>
            <a:pPr lvl="2"/>
            <a:r>
              <a:rPr lang="en-US" dirty="0"/>
              <a:t> Changes the cursor for the position the user perceives to another position. </a:t>
            </a:r>
          </a:p>
          <a:p>
            <a:pPr lvl="3"/>
            <a:r>
              <a:rPr lang="en-US" dirty="0"/>
              <a:t>Worked for flash applications and the Firefox browser</a:t>
            </a:r>
          </a:p>
          <a:p>
            <a:pPr lvl="4"/>
            <a:r>
              <a:rPr lang="en-US" dirty="0"/>
              <a:t>Has been </a:t>
            </a:r>
            <a:r>
              <a:rPr lang="en-US" dirty="0" err="1"/>
              <a:t>sinced</a:t>
            </a:r>
            <a:r>
              <a:rPr lang="en-US" dirty="0"/>
              <a:t> been fixed</a:t>
            </a:r>
          </a:p>
        </p:txBody>
      </p:sp>
    </p:spTree>
    <p:extLst>
      <p:ext uri="{BB962C8B-B14F-4D97-AF65-F5344CB8AC3E}">
        <p14:creationId xmlns:p14="http://schemas.microsoft.com/office/powerpoint/2010/main" val="271815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BAEA-7611-41AA-970C-1D77D5D9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739B-69FC-4012-962F-0818D25D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Client-Side</a:t>
            </a:r>
          </a:p>
          <a:p>
            <a:pPr lvl="2"/>
            <a:r>
              <a:rPr lang="en-US" dirty="0"/>
              <a:t>Frame Breaking</a:t>
            </a:r>
          </a:p>
          <a:p>
            <a:pPr lvl="3"/>
            <a:r>
              <a:rPr lang="en-US" dirty="0"/>
              <a:t>Do not allow your webpage to be displayed within a frame (&lt;frame&gt;, &lt;iframe&gt;, &lt;object&gt;</a:t>
            </a:r>
          </a:p>
          <a:p>
            <a:pPr lvl="4"/>
            <a:r>
              <a:rPr lang="en-US" dirty="0"/>
              <a:t>Add JavaScript code to site</a:t>
            </a:r>
          </a:p>
          <a:p>
            <a:pPr lvl="3"/>
            <a:r>
              <a:rPr lang="en-US" dirty="0"/>
              <a:t>Not best solution</a:t>
            </a:r>
          </a:p>
          <a:p>
            <a:pPr lvl="4"/>
            <a:r>
              <a:rPr lang="en-US" dirty="0"/>
              <a:t>Can easily be by-passed</a:t>
            </a:r>
          </a:p>
          <a:p>
            <a:pPr lvl="1"/>
            <a:r>
              <a:rPr lang="en-US" dirty="0"/>
              <a:t>Server-Side</a:t>
            </a:r>
          </a:p>
          <a:p>
            <a:pPr lvl="2"/>
            <a:r>
              <a:rPr lang="en-US" dirty="0"/>
              <a:t>HTTP security headers</a:t>
            </a:r>
          </a:p>
          <a:p>
            <a:pPr lvl="3"/>
            <a:r>
              <a:rPr lang="en-US" dirty="0"/>
              <a:t> X-Frame-Options</a:t>
            </a:r>
          </a:p>
          <a:p>
            <a:pPr lvl="4"/>
            <a:r>
              <a:rPr lang="en-US" dirty="0"/>
              <a:t>Disallows rendering of a page in a frame</a:t>
            </a:r>
          </a:p>
        </p:txBody>
      </p:sp>
    </p:spTree>
    <p:extLst>
      <p:ext uri="{BB962C8B-B14F-4D97-AF65-F5344CB8AC3E}">
        <p14:creationId xmlns:p14="http://schemas.microsoft.com/office/powerpoint/2010/main" val="14569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Process of guessing password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If no mitigation defense put in place =&gt; only matter of time before password guessed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Lockout policy</a:t>
            </a:r>
          </a:p>
          <a:p>
            <a:pPr lvl="2"/>
            <a:r>
              <a:rPr lang="en-US" dirty="0"/>
              <a:t>You must wait N minutes before attempting to log in again</a:t>
            </a:r>
          </a:p>
          <a:p>
            <a:pPr lvl="1"/>
            <a:r>
              <a:rPr lang="en-US" dirty="0"/>
              <a:t>Captcha </a:t>
            </a:r>
          </a:p>
          <a:p>
            <a:pPr lvl="1"/>
            <a:r>
              <a:rPr lang="en-US" dirty="0"/>
              <a:t>Ban 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Types</a:t>
            </a:r>
          </a:p>
          <a:p>
            <a:pPr lvl="1"/>
            <a:r>
              <a:rPr lang="en-US" dirty="0"/>
              <a:t>Dictionary</a:t>
            </a:r>
          </a:p>
          <a:p>
            <a:pPr lvl="2"/>
            <a:r>
              <a:rPr lang="en-US" dirty="0"/>
              <a:t>Create text file of words =&gt; load into program =&gt; attempt each word as password</a:t>
            </a:r>
          </a:p>
          <a:p>
            <a:pPr lvl="1"/>
            <a:r>
              <a:rPr lang="en-US" dirty="0"/>
              <a:t>Hybrid</a:t>
            </a:r>
          </a:p>
          <a:p>
            <a:pPr lvl="2"/>
            <a:r>
              <a:rPr lang="en-US" dirty="0"/>
              <a:t>File of words, file of symbols =&gt; follow same process of Dictionary</a:t>
            </a:r>
          </a:p>
          <a:p>
            <a:pPr lvl="1"/>
            <a:r>
              <a:rPr lang="en-US" dirty="0"/>
              <a:t>Brute-force</a:t>
            </a:r>
          </a:p>
          <a:p>
            <a:pPr lvl="2"/>
            <a:r>
              <a:rPr lang="en-US" dirty="0"/>
              <a:t>Trial and error approach and hoping, eventually, to guess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What Cookies Are &amp; Their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Cookies are used to store information about user to be accessed later</a:t>
            </a:r>
          </a:p>
          <a:p>
            <a:pPr lvl="2"/>
            <a:r>
              <a:rPr lang="en-US" dirty="0"/>
              <a:t>Facilitate user-experience on site</a:t>
            </a:r>
          </a:p>
          <a:p>
            <a:pPr lvl="1"/>
            <a:r>
              <a:rPr lang="en-US" dirty="0"/>
              <a:t>Stored as small files on file system =&gt; easily accessed</a:t>
            </a:r>
          </a:p>
          <a:p>
            <a:pPr lvl="1"/>
            <a:r>
              <a:rPr lang="en-US" dirty="0"/>
              <a:t>Unencrypted, plain text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When humans remember personal things about other humans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Holds personal information about user, does not adhere to 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What Cookies Are &amp; Their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Attacker gains physical access to user machine =&gt; cookie info exposed	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User</a:t>
            </a:r>
          </a:p>
          <a:p>
            <a:pPr lvl="2"/>
            <a:r>
              <a:rPr lang="en-US" dirty="0"/>
              <a:t>Do not select “Remember Me” option</a:t>
            </a:r>
          </a:p>
          <a:p>
            <a:pPr lvl="2"/>
            <a:r>
              <a:rPr lang="en-US" dirty="0"/>
              <a:t>Clear cookies periodically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Do not store authentication of users</a:t>
            </a:r>
          </a:p>
          <a:p>
            <a:pPr lvl="2"/>
            <a:r>
              <a:rPr lang="en-US" dirty="0"/>
              <a:t>Secure cookie by setting the secure and </a:t>
            </a:r>
            <a:r>
              <a:rPr lang="en-US" dirty="0" err="1"/>
              <a:t>HttpOnly</a:t>
            </a:r>
            <a:r>
              <a:rPr lang="en-US" dirty="0"/>
              <a:t> cookie attributes</a:t>
            </a:r>
          </a:p>
        </p:txBody>
      </p:sp>
    </p:spTree>
    <p:extLst>
      <p:ext uri="{BB962C8B-B14F-4D97-AF65-F5344CB8AC3E}">
        <p14:creationId xmlns:p14="http://schemas.microsoft.com/office/powerpoint/2010/main" val="10489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 where the real URL that a user is directed to is obfuscated in hopes to trick user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Which of these words/terms spelled correctly</a:t>
            </a:r>
          </a:p>
          <a:p>
            <a:pPr lvl="2"/>
            <a:r>
              <a:rPr lang="en-US" dirty="0" err="1"/>
              <a:t>Mispelled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Principal</a:t>
            </a:r>
          </a:p>
          <a:p>
            <a:pPr lvl="2"/>
            <a:r>
              <a:rPr lang="en-US" dirty="0" err="1"/>
              <a:t>Sucessfull</a:t>
            </a:r>
            <a:endParaRPr lang="en-US" dirty="0"/>
          </a:p>
          <a:p>
            <a:pPr lvl="2"/>
            <a:r>
              <a:rPr lang="en-US" dirty="0" err="1"/>
              <a:t>Independant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1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Very hard to distinguish obfuscated URL from real one</a:t>
            </a:r>
          </a:p>
          <a:p>
            <a:pPr lvl="2"/>
            <a:r>
              <a:rPr lang="en-US" dirty="0"/>
              <a:t>Site landing page will look same too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Double check spelling of URL on which you are clicking</a:t>
            </a:r>
          </a:p>
          <a:p>
            <a:pPr lvl="1"/>
            <a:r>
              <a:rPr lang="en-US" dirty="0"/>
              <a:t>Understand which communications application would send you</a:t>
            </a:r>
          </a:p>
        </p:txBody>
      </p:sp>
    </p:spTree>
    <p:extLst>
      <p:ext uri="{BB962C8B-B14F-4D97-AF65-F5344CB8AC3E}">
        <p14:creationId xmlns:p14="http://schemas.microsoft.com/office/powerpoint/2010/main" val="25066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Fraudulent Activities &amp; Authentication</a:t>
            </a:r>
          </a:p>
          <a:p>
            <a:pPr lvl="1"/>
            <a:r>
              <a:rPr lang="en-US" dirty="0"/>
              <a:t>Securing Application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Goal should be to minimize vulnerabilities to reduce application risks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CSRF, XSRF</a:t>
            </a:r>
          </a:p>
          <a:p>
            <a:r>
              <a:rPr lang="en-US" dirty="0"/>
              <a:t>Clickjacking</a:t>
            </a:r>
          </a:p>
          <a:p>
            <a:r>
              <a:rPr lang="en-US" dirty="0"/>
              <a:t>Likejacking</a:t>
            </a:r>
          </a:p>
          <a:p>
            <a:r>
              <a:rPr lang="en-US" dirty="0" err="1"/>
              <a:t>Cursorjacking</a:t>
            </a:r>
            <a:endParaRPr lang="en-US" dirty="0"/>
          </a:p>
          <a:p>
            <a:r>
              <a:rPr lang="en-US" dirty="0"/>
              <a:t>Cookie</a:t>
            </a:r>
          </a:p>
          <a:p>
            <a:r>
              <a:rPr lang="en-US"/>
              <a:t>URL Obfuscation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https://owasp.org/www-community/attacks/csrf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https://www.youtube.com/watch?v=13QPmRuhbhU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Fraudulent Activities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C728-9633-406C-8053-93EEAAA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5DB226-5BF0-471F-82C1-6A3F9B50F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7915"/>
            <a:ext cx="10620983" cy="48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7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CSRF, XSRF</a:t>
            </a:r>
          </a:p>
          <a:p>
            <a:pPr lvl="1"/>
            <a:r>
              <a:rPr lang="en-US" dirty="0"/>
              <a:t>Unauthorized commands transmitted from a user that is trusted by application</a:t>
            </a:r>
          </a:p>
          <a:p>
            <a:pPr lvl="1"/>
            <a:r>
              <a:rPr lang="en-US" dirty="0"/>
              <a:t>Also known as one-click attacks, session riding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XSS vs CSRF</a:t>
            </a:r>
          </a:p>
          <a:p>
            <a:pPr lvl="2"/>
            <a:r>
              <a:rPr lang="en-US" dirty="0"/>
              <a:t>Exploits trust that application has in a user’s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Tricking a web browser into executing an unwanted action in an application to which a user is logged in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User believes request is processed by company</a:t>
            </a:r>
          </a:p>
          <a:p>
            <a:pPr lvl="2"/>
            <a:r>
              <a:rPr lang="en-US" dirty="0"/>
              <a:t>Once spoofed, user distrusts company</a:t>
            </a:r>
          </a:p>
          <a:p>
            <a:pPr lvl="3"/>
            <a:r>
              <a:rPr lang="en-US" dirty="0"/>
              <a:t>Damaged client relationships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Sending email or link that tricks the victim into sending a forged request to a server. </a:t>
            </a:r>
          </a:p>
          <a:p>
            <a:pPr lvl="2"/>
            <a:r>
              <a:rPr lang="en-US" dirty="0"/>
              <a:t>User is usually authenticated </a:t>
            </a:r>
          </a:p>
          <a:p>
            <a:pPr lvl="3"/>
            <a:r>
              <a:rPr lang="en-US" dirty="0"/>
              <a:t>Makes it impossible to distinguish a legitimate request from a forged one.</a:t>
            </a:r>
          </a:p>
        </p:txBody>
      </p:sp>
    </p:spTree>
    <p:extLst>
      <p:ext uri="{BB962C8B-B14F-4D97-AF65-F5344CB8AC3E}">
        <p14:creationId xmlns:p14="http://schemas.microsoft.com/office/powerpoint/2010/main" val="121481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User</a:t>
            </a:r>
          </a:p>
          <a:p>
            <a:pPr lvl="2"/>
            <a:r>
              <a:rPr lang="en-US" dirty="0"/>
              <a:t>Logging off web applications when not in use</a:t>
            </a:r>
          </a:p>
          <a:p>
            <a:pPr lvl="2"/>
            <a:r>
              <a:rPr lang="en-US" dirty="0"/>
              <a:t>Securing usernames and passwords</a:t>
            </a:r>
          </a:p>
          <a:p>
            <a:pPr lvl="2"/>
            <a:r>
              <a:rPr lang="en-US" dirty="0"/>
              <a:t>Not allowing browsers to remember passwords</a:t>
            </a:r>
          </a:p>
          <a:p>
            <a:pPr lvl="2"/>
            <a:r>
              <a:rPr lang="en-US" dirty="0"/>
              <a:t>Avoiding simultaneously browsing while logged into an application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Generate unique random tokens for every session request or ID.</a:t>
            </a:r>
          </a:p>
          <a:p>
            <a:pPr lvl="3"/>
            <a:r>
              <a:rPr lang="en-US" dirty="0"/>
              <a:t>Checked &amp; verified by the server. </a:t>
            </a:r>
          </a:p>
          <a:p>
            <a:pPr lvl="3"/>
            <a:r>
              <a:rPr lang="en-US" dirty="0"/>
              <a:t>Session requests having either duplicate tokens or missing values are blocked</a:t>
            </a:r>
          </a:p>
          <a:p>
            <a:pPr lvl="1"/>
            <a:r>
              <a:rPr lang="en-US" dirty="0"/>
              <a:t>Attacks are customized to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7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D04A-AF9B-4741-804D-5A71694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92DE6-F437-493B-9060-467F9CA3A8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4350"/>
            <a:ext cx="10406974" cy="4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8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729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Fraudulent Activities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Clickjacking</vt:lpstr>
      <vt:lpstr>Clickjacking</vt:lpstr>
      <vt:lpstr>Clickjacking</vt:lpstr>
      <vt:lpstr>Clickjacking</vt:lpstr>
      <vt:lpstr>Authentication</vt:lpstr>
      <vt:lpstr>Password Cracking</vt:lpstr>
      <vt:lpstr>Password Cracking</vt:lpstr>
      <vt:lpstr>Understanding What Cookies Are &amp; Their Use</vt:lpstr>
      <vt:lpstr>Understanding What Cookies Are &amp; Their Use</vt:lpstr>
      <vt:lpstr>URL Obfuscation</vt:lpstr>
      <vt:lpstr>URL Obfuscation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27</cp:revision>
  <dcterms:created xsi:type="dcterms:W3CDTF">2019-11-29T15:53:42Z</dcterms:created>
  <dcterms:modified xsi:type="dcterms:W3CDTF">2020-03-17T19:52:19Z</dcterms:modified>
</cp:coreProperties>
</file>