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78" autoAdjust="0"/>
    <p:restoredTop sz="85912"/>
  </p:normalViewPr>
  <p:slideViewPr>
    <p:cSldViewPr snapToGrid="0">
      <p:cViewPr varScale="1">
        <p:scale>
          <a:sx n="100" d="100"/>
          <a:sy n="100" d="100"/>
        </p:scale>
        <p:origin x="1061" y="6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안녕하세요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조 발표를 맡은 김대찬입니다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저희 조는 공하영님과 저 두 명이 진행했고</a:t>
            </a:r>
            <a:r>
              <a:rPr lang="en-US" altLang="ko-KR"/>
              <a:t>,</a:t>
            </a:r>
            <a:r>
              <a:rPr lang="ko-KR" altLang="en-US"/>
              <a:t> 주제는 미세먼지 농도에 따른 서울시 교통량 분석입니다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미세먼지 수치는 에어코리아를 통해 수집했으며 연도별 추이를 보기 위해 </a:t>
            </a:r>
            <a:r>
              <a:rPr lang="en-US" altLang="ko-KR"/>
              <a:t>2000</a:t>
            </a:r>
            <a:r>
              <a:rPr lang="ko-KR" altLang="en-US"/>
              <a:t>년부터 </a:t>
            </a:r>
            <a:r>
              <a:rPr lang="en-US" altLang="ko-KR"/>
              <a:t>2020</a:t>
            </a:r>
            <a:r>
              <a:rPr lang="ko-KR" altLang="en-US"/>
              <a:t>년까지의 월 평균 데이터를 수집했습니다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미세먼지와 관련된 기사 제목과 실시간 검색을 통해 볼 수 있는 기사의 댓글과 트위터 글 등을 수집하여 워드클라우드를 만들었습니다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날씨</a:t>
            </a:r>
            <a:r>
              <a:rPr lang="en-US" altLang="ko-KR"/>
              <a:t>,</a:t>
            </a:r>
            <a:r>
              <a:rPr lang="ko-KR" altLang="en-US"/>
              <a:t> 황사</a:t>
            </a:r>
            <a:r>
              <a:rPr lang="en-US" altLang="ko-KR"/>
              <a:t>,</a:t>
            </a:r>
            <a:r>
              <a:rPr lang="ko-KR" altLang="en-US"/>
              <a:t> 저감</a:t>
            </a:r>
            <a:r>
              <a:rPr lang="en-US" altLang="ko-KR"/>
              <a:t>,</a:t>
            </a:r>
            <a:r>
              <a:rPr lang="ko-KR" altLang="en-US"/>
              <a:t> 중국발 등의 키워드를 확인할 수 있었습니다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수집된 데이터를 바탕으로 회귀분석을 해봤습니다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비상저감조치의 기준이 되는 초미세먼지를 종속변수로 설정하여 진행해봤고</a:t>
            </a:r>
            <a:r>
              <a:rPr lang="en-US" altLang="ko-KR"/>
              <a:t>,</a:t>
            </a:r>
            <a:r>
              <a:rPr lang="ko-KR" altLang="en-US"/>
              <a:t> 분석 결과는 이렇게 나왔습니다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2000</a:t>
            </a:r>
            <a:r>
              <a:rPr lang="ko-KR" altLang="en-US"/>
              <a:t>년부터 </a:t>
            </a:r>
            <a:r>
              <a:rPr lang="en-US" altLang="ko-KR"/>
              <a:t>2020</a:t>
            </a:r>
            <a:r>
              <a:rPr lang="ko-KR" altLang="en-US"/>
              <a:t>년까지의 연도별 미세먼지 평균 농도롤 그린 그래프입니다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전체적으로 우상향하고 있고 </a:t>
            </a:r>
            <a:r>
              <a:rPr lang="en-US" altLang="ko-KR"/>
              <a:t>2000</a:t>
            </a:r>
            <a:r>
              <a:rPr lang="ko-KR" altLang="en-US"/>
              <a:t>년 초반에 비해 평균 농도가 약 </a:t>
            </a:r>
            <a:r>
              <a:rPr lang="en-US" altLang="ko-KR"/>
              <a:t>30</a:t>
            </a:r>
            <a:r>
              <a:rPr lang="ko-KR" altLang="en-US"/>
              <a:t>정도 증가했습니다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</a:t>
            </a:r>
            <a:r>
              <a:rPr lang="en-US" altLang="ko-KR"/>
              <a:t>2019</a:t>
            </a:r>
            <a:r>
              <a:rPr lang="ko-KR" altLang="en-US"/>
              <a:t>년도의 월별 미세먼지 농도의 변화입니다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중국 방향에서 불어오는 편서풍이 강한 봄철에 미세먼지 농도가 상대적으로 높다는 것을 알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날씨에 따라 미세먼지 농도가 갑작스럽게 올라가거나 내려가는 경우가 많아 이상치가 발생하게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미세먼지 농도에 따른 외출량을 보기 위해 비상저감조치의 기준인 </a:t>
            </a:r>
            <a:r>
              <a:rPr lang="en-US" altLang="ko-KR"/>
              <a:t>50μg</a:t>
            </a:r>
            <a:r>
              <a:rPr lang="ko-KR" altLang="en-US"/>
              <a:t>을 기준으로 지하철 승객의 수와 교통량을 분석해봤습니다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그래프에서 볼 수 있듯이 주말의 지하철 승객의 수가 감소하지만 이는 출퇴근에 영향을 받는 것이어서 미세먼지와는 관계가 없다고 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오히려 주말에는 비상저감조치가 발령되었지만 지하철 승객 수가 증가한 것을 확인할 수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하지만 미세먼지가 나쁨 수준으로 올라가는 </a:t>
            </a:r>
            <a:r>
              <a:rPr lang="en-US" altLang="ko-KR"/>
              <a:t>75μg</a:t>
            </a:r>
            <a:r>
              <a:rPr lang="ko-KR" altLang="en-US"/>
              <a:t>을 기준으로 했을 때를 외출이 감소한다는 것을 확인할 수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미세먼지가 심해서 안개 낀 것처럼 보이는 날이 있는데 여기서 차이가 발생하지 않았나 추측해 봤습니다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마지막 결론입니다</a:t>
            </a:r>
            <a:r>
              <a:rPr lang="en-US" altLang="ko-KR"/>
              <a:t>.</a:t>
            </a:r>
            <a:r>
              <a:rPr lang="ko-KR" altLang="en-US"/>
              <a:t> 그동안 그래프를 통해 미세먼지에 따른 지하철 승객 수와 교통량을 알아봤습니다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앞에서 봤던 그래프와 현재 보이는 산포도에서 볼 수 있듯이 미세먼지와 우리의 외출은 큰 상관이 없다는 것을 이번 분석을 통해 알 수 있었습니다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마지막으로 느낀 점입니다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요약해서 말씀드리자면 목적에 따라 데이터를 수집하고 처리하고 분석하는 것이 어려웠지만 </a:t>
            </a:r>
            <a:endParaRPr lang="ko-KR" altLang="en-US"/>
          </a:p>
          <a:p>
            <a:pPr>
              <a:defRPr/>
            </a:pPr>
            <a:r>
              <a:rPr lang="ko-KR" altLang="en-US"/>
              <a:t>이번 프로젝트를 통해 좋은 경험을 해봤다는 것이 저희의 느낀 점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발표순서는 다음과 같습니다</a:t>
            </a:r>
            <a:r>
              <a:rPr lang="en-US" altLang="ko-KR"/>
              <a:t>.</a:t>
            </a:r>
            <a:r>
              <a:rPr lang="ko-KR" altLang="en-US"/>
              <a:t> 프로젝트 개요</a:t>
            </a:r>
            <a:r>
              <a:rPr lang="en-US" altLang="ko-KR"/>
              <a:t>,</a:t>
            </a:r>
            <a:r>
              <a:rPr lang="ko-KR" altLang="en-US"/>
              <a:t> 데이터 분석</a:t>
            </a:r>
            <a:r>
              <a:rPr lang="en-US" altLang="ko-KR"/>
              <a:t>,</a:t>
            </a:r>
            <a:r>
              <a:rPr lang="ko-KR" altLang="en-US"/>
              <a:t> 느낌 점 순으로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이상으로 발표 마치겠습니다</a:t>
            </a:r>
            <a:r>
              <a:rPr lang="en-US" altLang="ko-KR"/>
              <a:t>.</a:t>
            </a:r>
            <a:r>
              <a:rPr lang="ko-KR" altLang="en-US"/>
              <a:t> 감사합니다</a:t>
            </a:r>
            <a:r>
              <a:rPr lang="en-US" altLang="ko-KR"/>
              <a:t>~~!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프로젝트 개요입니다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조의 주제는 </a:t>
            </a:r>
            <a:r>
              <a:rPr lang="ko-KR" altLang="en-US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미세먼지 농도에 따른 교통량 분석입니다</a:t>
            </a:r>
            <a:r>
              <a:rPr lang="en-US" altLang="ko-KR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.</a:t>
            </a:r>
            <a:r>
              <a:rPr lang="ko-KR" altLang="en-US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 아마 뉴스나 일기예보를 통해 미세먼지에 대한 소식을 들어보셨을 겁니다</a:t>
            </a:r>
            <a:r>
              <a:rPr lang="en-US" altLang="ko-KR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.</a:t>
            </a:r>
            <a:endParaRPr lang="en-US" altLang="ko-KR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  <a:p>
            <a:pPr>
              <a:defRPr/>
            </a:pPr>
            <a:r>
              <a:rPr lang="ko-KR" altLang="en-US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미세먼지 농도가 </a:t>
            </a:r>
            <a:r>
              <a:rPr lang="en-US" altLang="ko-KR"/>
              <a:t>50μg</a:t>
            </a:r>
            <a:r>
              <a:rPr lang="ko-KR" altLang="en-US"/>
              <a:t>을 </a:t>
            </a:r>
            <a:r>
              <a:rPr lang="ko-KR" altLang="en-US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넘어가면 미세먼지 농도를 낮추기 위해 비상저감조치를 발령하게 됩니다</a:t>
            </a:r>
            <a:r>
              <a:rPr lang="en-US" altLang="ko-KR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.</a:t>
            </a:r>
            <a:endParaRPr lang="en-US" altLang="ko-KR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  <a:p>
            <a:pPr lvl="0">
              <a:defRPr/>
            </a:pPr>
            <a:r>
              <a:rPr lang="ko-KR" altLang="en-US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저희는 비상저감조치가 유의미한 조치인지 알아보기 위해 이 주제를 선정했습니다</a:t>
            </a:r>
            <a:r>
              <a:rPr lang="en-US" altLang="ko-KR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.</a:t>
            </a:r>
            <a:endParaRPr lang="en-US" altLang="ko-KR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비상저감조치란 고농도 미세먼지</a:t>
            </a:r>
            <a:r>
              <a:rPr lang="en-US" altLang="ko-KR"/>
              <a:t>(</a:t>
            </a:r>
            <a:r>
              <a:rPr lang="ko-KR" altLang="en-US"/>
              <a:t>초미세먼지</a:t>
            </a:r>
            <a:r>
              <a:rPr lang="en-US" altLang="ko-KR"/>
              <a:t>)</a:t>
            </a:r>
            <a:r>
              <a:rPr lang="ko-KR" altLang="en-US"/>
              <a:t>가 </a:t>
            </a:r>
            <a:r>
              <a:rPr lang="en-US" altLang="ko-KR"/>
              <a:t>50μg</a:t>
            </a:r>
            <a:r>
              <a:rPr lang="ko-KR" altLang="en-US"/>
              <a:t>을 넘어가면 미세먼지 줄이기 위한 조치를 취하는 것입니다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대표적으로 차량 </a:t>
            </a:r>
            <a:r>
              <a:rPr lang="en-US" altLang="ko-KR"/>
              <a:t>2</a:t>
            </a:r>
            <a:r>
              <a:rPr lang="ko-KR" altLang="en-US"/>
              <a:t>부제</a:t>
            </a:r>
            <a:r>
              <a:rPr lang="en-US" altLang="ko-KR"/>
              <a:t>,</a:t>
            </a:r>
            <a:r>
              <a:rPr lang="ko-KR" altLang="en-US"/>
              <a:t> 공사장의 공사시간 단축 등이 있고</a:t>
            </a:r>
            <a:r>
              <a:rPr lang="en-US" altLang="ko-KR"/>
              <a:t>,</a:t>
            </a:r>
            <a:r>
              <a:rPr lang="ko-KR" altLang="en-US"/>
              <a:t> 시민들에게 외출 자제를 권고하게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저희는 차량 </a:t>
            </a:r>
            <a:r>
              <a:rPr lang="en-US" altLang="ko-KR"/>
              <a:t>2</a:t>
            </a:r>
            <a:r>
              <a:rPr lang="ko-KR" altLang="en-US"/>
              <a:t>부제와 외출 자제에 초점을 맞춰 비상저감조치가 유의미한지 알아보고자 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저희는 필요에 따라 데이터 수집 및 전처리</a:t>
            </a:r>
            <a:r>
              <a:rPr lang="en-US" altLang="ko-KR"/>
              <a:t>,</a:t>
            </a:r>
            <a:r>
              <a:rPr lang="ko-KR" altLang="en-US"/>
              <a:t> 데이터 분석</a:t>
            </a:r>
            <a:r>
              <a:rPr lang="en-US" altLang="ko-KR"/>
              <a:t>,</a:t>
            </a:r>
            <a:r>
              <a:rPr lang="ko-KR" altLang="en-US"/>
              <a:t> 시각화를 나눠서 진행했습니다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저희는 본격적으로 프로젝트를 시작하기 전에 </a:t>
            </a:r>
            <a:r>
              <a:rPr lang="en-US" altLang="ko-KR"/>
              <a:t>“</a:t>
            </a:r>
            <a:r>
              <a:rPr lang="ko-KR" altLang="en-US"/>
              <a:t>미세먼지 농도에 따라 사람들의 외출이 감소할 것이다</a:t>
            </a:r>
            <a:r>
              <a:rPr lang="en-US" altLang="ko-KR"/>
              <a:t>”</a:t>
            </a:r>
            <a:r>
              <a:rPr lang="ko-KR" altLang="en-US"/>
              <a:t> 라는 가설을 새우고 프로젝트를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외출은 서울 시내 교통량과 지하철 승객 수를 통해 측정했습니다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분석입니다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저희는 웹 크롤링을 통해 미세먼지 관련 키워드와 미세먼지 수치 데이터를 수집했습니다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그리고 서울 열린데이터 광장과 서울교통정보 센터를 통해 지하철 승객 수와 교통량 데이터를 수집했습니다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저희는 코로나 상황에서의 급격한 외출의 감소가 있었음을 고려하여 코로나 이전인 </a:t>
            </a:r>
            <a:r>
              <a:rPr lang="en-US" altLang="ko-KR"/>
              <a:t>2019</a:t>
            </a:r>
            <a:r>
              <a:rPr lang="ko-KR" altLang="en-US"/>
              <a:t>년의 데이터를 기준으로 분석을 진행했습니다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2" y="0"/>
            <a:ext cx="12192003" cy="6858000"/>
            <a:chOff x="-2" y="0"/>
            <a:chExt cx="12192003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63" y="0"/>
              <a:ext cx="9692273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05"/>
            <a:stretch/>
          </p:blipFill>
          <p:spPr>
            <a:xfrm>
              <a:off x="10942137" y="0"/>
              <a:ext cx="1249864" cy="6858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05"/>
            <a:stretch/>
          </p:blipFill>
          <p:spPr>
            <a:xfrm>
              <a:off x="-2" y="0"/>
              <a:ext cx="1249864" cy="68580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 userDrawn="1"/>
        </p:nvSpPr>
        <p:spPr>
          <a:xfrm>
            <a:off x="285404" y="191193"/>
            <a:ext cx="11621193" cy="6475614"/>
          </a:xfrm>
          <a:prstGeom prst="rect">
            <a:avLst/>
          </a:prstGeom>
          <a:noFill/>
          <a:ln w="38100">
            <a:solidFill>
              <a:srgbClr val="B9C3C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85404" y="191193"/>
            <a:ext cx="11621193" cy="6475614"/>
          </a:xfrm>
          <a:prstGeom prst="rect">
            <a:avLst/>
          </a:prstGeom>
          <a:noFill/>
          <a:ln w="38100">
            <a:solidFill>
              <a:srgbClr val="B9C3C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2" y="0"/>
            <a:ext cx="12192003" cy="6858000"/>
            <a:chOff x="-2" y="0"/>
            <a:chExt cx="12192003" cy="6858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863" y="0"/>
              <a:ext cx="9692273" cy="6858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05"/>
            <a:stretch/>
          </p:blipFill>
          <p:spPr>
            <a:xfrm>
              <a:off x="10942137" y="0"/>
              <a:ext cx="1249864" cy="6858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05"/>
            <a:stretch/>
          </p:blipFill>
          <p:spPr>
            <a:xfrm>
              <a:off x="-2" y="0"/>
              <a:ext cx="124986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37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5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52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6304-0419-4F06-8DA4-449EC43FAA5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0A14-FA09-41FC-9A24-A3B2C87B2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5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456" y="3885321"/>
            <a:ext cx="29033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  <a:latin typeface="KoPub돋움체 Light"/>
                <a:ea typeface="KoPub돋움체 Light"/>
                <a:cs typeface="KoPubWorld돋움체_Pro Light"/>
              </a:rPr>
              <a:t>프로젝트형 빅데이터 분석 서비스 개발</a:t>
            </a:r>
          </a:p>
          <a:p>
            <a:pPr lvl="0">
              <a:defRPr/>
            </a:pP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  <a:latin typeface="KoPub돋움체 Light"/>
                <a:ea typeface="KoPub돋움체 Light"/>
                <a:cs typeface="KoPubWorld돋움체_Pro Light"/>
              </a:rPr>
              <a:t>R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40000"/>
                  </a:schemeClr>
                </a:solidFill>
                <a:latin typeface="KoPub돋움체 Light"/>
                <a:ea typeface="KoPub돋움체 Light"/>
                <a:cs typeface="KoPubWorld돋움체_Pro Light"/>
              </a:rPr>
              <a:t>미니 프로젝트</a:t>
            </a:r>
            <a:endParaRPr lang="en-US" altLang="ko-KR" sz="14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chemeClr val="tx1">
                  <a:lumMod val="95000"/>
                  <a:lumOff val="5000"/>
                  <a:alpha val="40000"/>
                </a:schemeClr>
              </a:solidFill>
              <a:latin typeface="KoPub돋움체 Light"/>
              <a:ea typeface="KoPub돋움체 Light"/>
              <a:cs typeface="KoPubWorld돋움체_Pr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9456" y="1961545"/>
            <a:ext cx="450796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미세먼지 농도에 따른</a:t>
            </a:r>
          </a:p>
          <a:p>
            <a:pPr lvl="0"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서울시 교통량 분석</a:t>
            </a:r>
            <a:endParaRPr lang="en-US" altLang="ko-KR" sz="4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99456" y="5805280"/>
            <a:ext cx="792056" cy="144000"/>
            <a:chOff x="9984432" y="5805280"/>
            <a:chExt cx="792056" cy="144000"/>
          </a:xfrm>
        </p:grpSpPr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10308460" y="5805280"/>
              <a:ext cx="144000" cy="144000"/>
            </a:xfrm>
            <a:prstGeom prst="ellipse">
              <a:avLst/>
            </a:prstGeom>
            <a:solidFill>
              <a:srgbClr val="555F5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>
              <a:spLocks noChangeAspect="1"/>
            </p:cNvSpPr>
            <p:nvPr/>
          </p:nvSpPr>
          <p:spPr>
            <a:xfrm>
              <a:off x="10632488" y="5805280"/>
              <a:ext cx="144000" cy="144000"/>
            </a:xfrm>
            <a:prstGeom prst="ellipse">
              <a:avLst/>
            </a:prstGeom>
            <a:solidFill>
              <a:srgbClr val="648B6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>
              <a:spLocks noChangeAspect="1"/>
            </p:cNvSpPr>
            <p:nvPr/>
          </p:nvSpPr>
          <p:spPr>
            <a:xfrm>
              <a:off x="9984432" y="5805280"/>
              <a:ext cx="144000" cy="144000"/>
            </a:xfrm>
            <a:prstGeom prst="ellipse">
              <a:avLst/>
            </a:prstGeom>
            <a:solidFill>
              <a:srgbClr val="B9C3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44" y="2539174"/>
            <a:ext cx="6897925" cy="37031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9794" y="2619478"/>
            <a:ext cx="4147457" cy="473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6455" y="3424743"/>
            <a:ext cx="2242457" cy="2242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59758" y="4670869"/>
            <a:ext cx="3727302" cy="648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altLang="ko-KR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2019</a:t>
            </a: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년 초미세먼지 </a:t>
            </a:r>
            <a:r>
              <a:rPr lang="en-US" altLang="ko-KR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/ </a:t>
            </a: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미세먼지 서울시 평균</a:t>
            </a:r>
          </a:p>
          <a:p>
            <a:pPr>
              <a:spcBef>
                <a:spcPts val="500"/>
              </a:spcBef>
              <a:defRPr/>
            </a:pPr>
            <a:r>
              <a:rPr lang="en-US" altLang="ko-KR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2000</a:t>
            </a: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년</a:t>
            </a:r>
            <a:r>
              <a:rPr lang="en-US" altLang="ko-KR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~2020</a:t>
            </a: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년 미세먼지 서울시 평균</a:t>
            </a:r>
            <a:endParaRPr lang="en-US" altLang="ko-KR" sz="16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7310" y="4990519"/>
            <a:ext cx="2519146" cy="261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9"/>
          <p:cNvSpPr txBox="1"/>
          <p:nvPr/>
        </p:nvSpPr>
        <p:spPr>
          <a:xfrm>
            <a:off x="721058" y="872887"/>
            <a:ext cx="24446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미세먼지</a:t>
            </a: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데이터</a:t>
            </a: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 수집</a:t>
            </a:r>
          </a:p>
        </p:txBody>
      </p:sp>
      <p:cxnSp>
        <p:nvCxnSpPr>
          <p:cNvPr id="16" name="직선 연결선 3"/>
          <p:cNvCxnSpPr/>
          <p:nvPr/>
        </p:nvCxnSpPr>
        <p:spPr>
          <a:xfrm>
            <a:off x="874844" y="2011448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90807" y="4633657"/>
            <a:ext cx="2273379" cy="648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altLang="ko-KR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1</a:t>
            </a: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주일간 네이버 기사 제목</a:t>
            </a:r>
          </a:p>
          <a:p>
            <a:pPr>
              <a:spcBef>
                <a:spcPts val="500"/>
              </a:spcBef>
              <a:defRPr/>
            </a:pPr>
            <a:r>
              <a:rPr lang="ko-KR" altLang="en-US" sz="16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Medium"/>
                <a:ea typeface="KoPubWorld돋움체 Medium"/>
                <a:cs typeface="KoPubWorld돋움체 Medium"/>
              </a:rPr>
              <a:t>네이버 실시간 검색 결과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44" y="2427081"/>
            <a:ext cx="5391113" cy="3558021"/>
          </a:xfrm>
          <a:prstGeom prst="rect">
            <a:avLst/>
          </a:prstGeom>
        </p:spPr>
      </p:pic>
      <p:sp>
        <p:nvSpPr>
          <p:cNvPr id="8" name="TextBox 19"/>
          <p:cNvSpPr txBox="1"/>
          <p:nvPr/>
        </p:nvSpPr>
        <p:spPr>
          <a:xfrm>
            <a:off x="721058" y="872887"/>
            <a:ext cx="33182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미세먼지</a:t>
            </a: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관련 검색어</a:t>
            </a: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 수집</a:t>
            </a:r>
          </a:p>
        </p:txBody>
      </p:sp>
      <p:cxnSp>
        <p:nvCxnSpPr>
          <p:cNvPr id="10" name="직선 연결선 3"/>
          <p:cNvCxnSpPr/>
          <p:nvPr/>
        </p:nvCxnSpPr>
        <p:spPr>
          <a:xfrm>
            <a:off x="874844" y="2011448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44" y="2280894"/>
            <a:ext cx="6029268" cy="3775232"/>
          </a:xfrm>
          <a:prstGeom prst="rect">
            <a:avLst/>
          </a:prstGeom>
        </p:spPr>
      </p:pic>
      <p:sp>
        <p:nvSpPr>
          <p:cNvPr id="8" name="TextBox 19"/>
          <p:cNvSpPr txBox="1"/>
          <p:nvPr/>
        </p:nvSpPr>
        <p:spPr>
          <a:xfrm>
            <a:off x="721057" y="872887"/>
            <a:ext cx="387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회귀분석</a:t>
            </a:r>
            <a:r>
              <a:rPr lang="en-US" altLang="ko-KR" sz="300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 </a:t>
            </a:r>
            <a:r>
              <a:rPr kumimoji="0" lang="en-US" altLang="ko-KR" sz="300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(lm</a:t>
            </a:r>
            <a:r>
              <a:rPr kumimoji="0" lang="ko-KR" altLang="en-US" sz="300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 결과</a:t>
            </a:r>
            <a:r>
              <a:rPr kumimoji="0" lang="en-US" altLang="ko-KR" sz="300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)</a:t>
            </a:r>
            <a:endParaRPr kumimoji="0" lang="en-US" altLang="ko-KR" sz="3000" i="0" u="none" strike="noStrike" kern="1200" cap="none" spc="0" normalizeH="0" baseline="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9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50507" y="5483969"/>
            <a:ext cx="1494742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2000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년대 초반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미세먼지 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4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632312">
            <a:off x="5668011" y="5525045"/>
            <a:ext cx="922963" cy="817249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2917373" y="5346799"/>
            <a:ext cx="6607628" cy="1173744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4343402" y="6066612"/>
            <a:ext cx="914399" cy="3256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Aharoni"/>
                <a:cs typeface="Aharoni"/>
              </a:rPr>
              <a:t>35~45</a:t>
            </a:r>
            <a:endParaRPr lang="ko-KR" altLang="en-US" sz="2400">
              <a:latin typeface="Aharoni"/>
              <a:cs typeface="Aharon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8383" y="5500219"/>
            <a:ext cx="1494742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2010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년대 후반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미세먼지 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4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934201" y="6066612"/>
            <a:ext cx="914399" cy="3256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Aharoni"/>
                <a:cs typeface="Aharoni"/>
              </a:rPr>
              <a:t>65~75</a:t>
            </a:r>
            <a:endParaRPr lang="ko-KR" altLang="en-US" sz="2400">
              <a:latin typeface="Aharoni"/>
              <a:cs typeface="Aharoni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721057" y="872887"/>
            <a:ext cx="58661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연도별 미세먼지 평균 농도</a:t>
            </a:r>
            <a:endParaRPr kumimoji="0" lang="en-US" altLang="ko-KR" sz="3000" i="0" u="none" strike="noStrike" kern="1200" cap="none" spc="0" normalizeH="0" baseline="0">
              <a:ln w="9525">
                <a:solidFill>
                  <a:srgbClr val="555F57"/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14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3380"/>
          <a:stretch>
            <a:fillRect/>
          </a:stretch>
        </p:blipFill>
        <p:spPr>
          <a:xfrm>
            <a:off x="1457959" y="1804683"/>
            <a:ext cx="9384437" cy="3386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20"/>
          <p:cNvCxnSpPr/>
          <p:nvPr/>
        </p:nvCxnSpPr>
        <p:spPr>
          <a:xfrm>
            <a:off x="6411467" y="6561642"/>
            <a:ext cx="3943350" cy="0"/>
          </a:xfrm>
          <a:prstGeom prst="line">
            <a:avLst/>
          </a:prstGeom>
          <a:noFill/>
          <a:ln w="6350" cap="flat" cmpd="sng" algn="ctr">
            <a:solidFill>
              <a:srgbClr val="555F57">
                <a:alpha val="100000"/>
              </a:srgbClr>
            </a:solidFill>
            <a:prstDash val="solid"/>
            <a:miter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058" y="1779246"/>
            <a:ext cx="4520700" cy="3675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398" y="5630563"/>
            <a:ext cx="421782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봄철 편서풍의 영향을 많이 받는 시기에 </a:t>
            </a:r>
          </a:p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미세먼지 농도가 높음</a:t>
            </a:r>
            <a:endParaRPr lang="en-US" altLang="ko-KR" sz="2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5560" y="6563339"/>
            <a:ext cx="3943350" cy="0"/>
          </a:xfrm>
          <a:prstGeom prst="line">
            <a:avLst/>
          </a:prstGeom>
          <a:ln>
            <a:solidFill>
              <a:srgbClr val="555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721057" y="872887"/>
            <a:ext cx="58661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월별 미세먼지 평균 농도</a:t>
            </a:r>
            <a:endParaRPr kumimoji="0" lang="en-US" altLang="ko-KR" sz="3000" i="0" u="none" strike="noStrike" kern="1200" cap="none" spc="0" normalizeH="0" baseline="0">
              <a:ln w="9525">
                <a:solidFill>
                  <a:srgbClr val="555F57"/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12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3236" y="1779246"/>
            <a:ext cx="6125227" cy="3675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97049" y="5654069"/>
            <a:ext cx="3772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미세먼지는 다양한 요인에 발생하기</a:t>
            </a:r>
          </a:p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때문에 이상치가 많음</a:t>
            </a:r>
            <a:endParaRPr lang="en-US" altLang="ko-KR" sz="2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721057" y="872887"/>
            <a:ext cx="4843203" cy="544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미세먼지농도 </a:t>
            </a:r>
            <a:r>
              <a:rPr kumimoji="0" lang="en-US" altLang="ko-KR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50μg</a:t>
            </a:r>
            <a:endParaRPr kumimoji="0" lang="en-US" altLang="ko-KR" sz="3000" b="0" i="0" u="none" strike="noStrike" kern="1200" cap="none" spc="0" normalizeH="0" baseline="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7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  <p:cxnSp>
        <p:nvCxnSpPr>
          <p:cNvPr id="9" name="직선 연결선 20"/>
          <p:cNvCxnSpPr/>
          <p:nvPr/>
        </p:nvCxnSpPr>
        <p:spPr>
          <a:xfrm>
            <a:off x="4124325" y="6212152"/>
            <a:ext cx="3943350" cy="0"/>
          </a:xfrm>
          <a:prstGeom prst="line">
            <a:avLst/>
          </a:prstGeom>
          <a:noFill/>
          <a:ln w="6350" cap="flat" cmpd="sng" algn="ctr">
            <a:solidFill>
              <a:srgbClr val="555F57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11"/>
          <p:cNvSpPr txBox="1"/>
          <p:nvPr/>
        </p:nvSpPr>
        <p:spPr>
          <a:xfrm>
            <a:off x="4173040" y="5371945"/>
            <a:ext cx="3845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평일과 주말에 따른 차이는 보이지만</a:t>
            </a:r>
          </a:p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미세먼지와는 관계 없음</a:t>
            </a:r>
            <a:endParaRPr lang="en-US" altLang="ko-KR" sz="2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480"/>
          <a:stretch>
            <a:fillRect/>
          </a:stretch>
        </p:blipFill>
        <p:spPr>
          <a:xfrm>
            <a:off x="6269785" y="1929128"/>
            <a:ext cx="5423105" cy="32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5480"/>
          <a:stretch>
            <a:fillRect/>
          </a:stretch>
        </p:blipFill>
        <p:spPr>
          <a:xfrm>
            <a:off x="499111" y="1929128"/>
            <a:ext cx="5423105" cy="32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721057" y="872887"/>
            <a:ext cx="4843203" cy="544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미세먼지농도 </a:t>
            </a:r>
            <a:r>
              <a:rPr kumimoji="0" lang="en-US" altLang="ko-KR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75μg</a:t>
            </a:r>
            <a:endParaRPr kumimoji="0" lang="en-US" altLang="ko-KR" sz="3000" b="0" i="0" u="none" strike="noStrike" kern="1200" cap="none" spc="0" normalizeH="0" baseline="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7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  <p:cxnSp>
        <p:nvCxnSpPr>
          <p:cNvPr id="9" name="직선 연결선 20"/>
          <p:cNvCxnSpPr/>
          <p:nvPr/>
        </p:nvCxnSpPr>
        <p:spPr>
          <a:xfrm>
            <a:off x="4124325" y="6212152"/>
            <a:ext cx="3943350" cy="0"/>
          </a:xfrm>
          <a:prstGeom prst="line">
            <a:avLst/>
          </a:prstGeom>
          <a:noFill/>
          <a:ln w="6350" cap="flat" cmpd="sng" algn="ctr">
            <a:solidFill>
              <a:srgbClr val="555F57">
                <a:alpha val="100000"/>
              </a:srgbClr>
            </a:solidFill>
            <a:prstDash val="solid"/>
            <a:miter/>
          </a:ln>
        </p:spPr>
      </p:cxnSp>
      <p:sp>
        <p:nvSpPr>
          <p:cNvPr id="13" name="TextBox 12"/>
          <p:cNvSpPr txBox="1"/>
          <p:nvPr/>
        </p:nvSpPr>
        <p:spPr>
          <a:xfrm>
            <a:off x="4166235" y="5603475"/>
            <a:ext cx="38119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World돋움체 Medium"/>
                <a:ea typeface="KoPubWorld돋움체 Medium"/>
                <a:cs typeface="KoPubWorld돋움체 Medium"/>
              </a:rPr>
              <a:t>미세먼지가 아주 심할 경우에는 감소</a:t>
            </a:r>
            <a:endParaRPr lang="en-US" altLang="ko-KR" sz="2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956" y="1929128"/>
            <a:ext cx="5400000" cy="32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54046" y="1929128"/>
            <a:ext cx="5400000" cy="32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12737" y="660842"/>
            <a:ext cx="15263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결   론</a:t>
            </a:r>
            <a:endParaRPr lang="en-US" altLang="ko-KR" sz="4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04252" y="1558925"/>
            <a:ext cx="3943350" cy="0"/>
          </a:xfrm>
          <a:prstGeom prst="line">
            <a:avLst/>
          </a:prstGeom>
          <a:ln>
            <a:solidFill>
              <a:srgbClr val="555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56084" y="5454934"/>
            <a:ext cx="56396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산포도에서 볼 수 있듯이 미세먼지와 외출은 큰 상관이 없다</a:t>
            </a:r>
            <a:r>
              <a:rPr lang="en-US" altLang="ko-KR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.</a:t>
            </a:r>
            <a:endParaRPr lang="en-US" altLang="ko-KR">
              <a:solidFill>
                <a:srgbClr val="648B6C"/>
              </a:solidFill>
              <a:latin typeface="KoPub돋움체 Bold"/>
              <a:ea typeface="KoPub돋움체 Bold"/>
              <a:cs typeface="KoPubWorld돋움체_Pro Ligh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204" y="1977633"/>
            <a:ext cx="5140255" cy="2902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080" y="1973559"/>
            <a:ext cx="5154684" cy="291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99456" y="1722059"/>
            <a:ext cx="16273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Bold"/>
              </a:rPr>
              <a:t>CHAPTER. 3</a:t>
            </a:r>
            <a:endParaRPr lang="en-US" altLang="ko-KR" sz="2000">
              <a:solidFill>
                <a:srgbClr val="555F57"/>
              </a:solidFill>
              <a:latin typeface="KoPub돋움체 Light"/>
              <a:ea typeface="KoPub돋움체 Light"/>
              <a:cs typeface="KoPubWorld돋움체_Pro Bol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681" y="2195021"/>
            <a:ext cx="2866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느낀 점</a:t>
            </a:r>
            <a:endParaRPr lang="en-US" altLang="ko-KR" sz="72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/>
          <p:cNvSpPr txBox="1"/>
          <p:nvPr/>
        </p:nvSpPr>
        <p:spPr>
          <a:xfrm>
            <a:off x="1039367" y="1342173"/>
            <a:ext cx="15263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공하영</a:t>
            </a:r>
            <a:endParaRPr lang="ko-KR" altLang="en-US" sz="400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39367" y="2261156"/>
            <a:ext cx="1504950" cy="0"/>
          </a:xfrm>
          <a:prstGeom prst="line">
            <a:avLst/>
          </a:prstGeom>
          <a:ln>
            <a:solidFill>
              <a:srgbClr val="648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"/>
          <p:cNvSpPr txBox="1"/>
          <p:nvPr/>
        </p:nvSpPr>
        <p:spPr>
          <a:xfrm>
            <a:off x="6800731" y="1342173"/>
            <a:ext cx="15263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김대찬</a:t>
            </a:r>
            <a:endParaRPr lang="ko-KR" altLang="en-US" sz="400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00731" y="2261156"/>
            <a:ext cx="1504950" cy="0"/>
          </a:xfrm>
          <a:prstGeom prst="line">
            <a:avLst/>
          </a:prstGeom>
          <a:ln>
            <a:solidFill>
              <a:srgbClr val="648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/>
          <p:cNvSpPr/>
          <p:nvPr/>
        </p:nvSpPr>
        <p:spPr>
          <a:xfrm>
            <a:off x="1039367" y="2569028"/>
            <a:ext cx="3968062" cy="362493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기존 데이터를 목적에 맞게 수집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처리하고 또 분석한다는 것이 얼마나 어려운 일인지 체감할 수 있었습니다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.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미니 프로젝트를 경험하며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우리가 예상했던 가설과 달라 유의미한 결과를 도출하지 못했다는 점이 아쉽지만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이번 프로젝트를 바탕으로 빅데이터 분석을 수월하게 진행 수 있는 초석으로 작용할 것 같습니다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.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6800731" y="2569028"/>
            <a:ext cx="3968062" cy="362493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내가 필요로 하는 데이터를 수집하고 그것을 전처리하는 과정까지 생각보다 어려움이 많아 고생을 꽤 했던 것 같습니다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.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하지만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배운 것들을 활용해 볼 수 있는 좋은 기회였고 많은 것을 배웠다고 생각합니다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.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또한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그동안 생각만 하던 것을 실제로 검증해 볼 수 있던 좋은 기회였습니다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. 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32756" y="1342420"/>
            <a:ext cx="161454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 </a:t>
            </a:r>
            <a:r>
              <a:rPr lang="ko-KR" altLang="en-US" sz="44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목  차</a:t>
            </a:r>
            <a:endParaRPr lang="en-US" altLang="ko-KR" sz="44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505450" y="2379888"/>
            <a:ext cx="5619750" cy="2521405"/>
            <a:chOff x="5505450" y="1400175"/>
            <a:chExt cx="5619750" cy="2521405"/>
          </a:xfrm>
        </p:grpSpPr>
        <p:grpSp>
          <p:nvGrpSpPr>
            <p:cNvPr id="21" name="그룹 20"/>
            <p:cNvGrpSpPr/>
            <p:nvPr/>
          </p:nvGrpSpPr>
          <p:grpSpPr>
            <a:xfrm>
              <a:off x="5505450" y="1400175"/>
              <a:ext cx="5619750" cy="19050"/>
              <a:chOff x="5505450" y="1400175"/>
              <a:chExt cx="5619750" cy="190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5505450" y="1419225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648575" y="1409700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9620250" y="1400175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505450" y="3902530"/>
              <a:ext cx="5619750" cy="19050"/>
              <a:chOff x="5505450" y="1454605"/>
              <a:chExt cx="5619750" cy="19050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5505450" y="1473655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48575" y="1464130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9620250" y="1454605"/>
                <a:ext cx="1504950" cy="0"/>
              </a:xfrm>
              <a:prstGeom prst="line">
                <a:avLst/>
              </a:prstGeom>
              <a:ln>
                <a:solidFill>
                  <a:srgbClr val="648B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5411569" y="2542022"/>
            <a:ext cx="4893365" cy="726936"/>
            <a:chOff x="5411569" y="1562309"/>
            <a:chExt cx="4893365" cy="726936"/>
          </a:xfrm>
        </p:grpSpPr>
        <p:sp>
          <p:nvSpPr>
            <p:cNvPr id="35" name="TextBox 34"/>
            <p:cNvSpPr txBox="1"/>
            <p:nvPr/>
          </p:nvSpPr>
          <p:spPr>
            <a:xfrm>
              <a:off x="5411569" y="1581359"/>
              <a:ext cx="7617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Bold"/>
                  <a:ea typeface="KoPub돋움체 Bold"/>
                  <a:cs typeface="KoPubWorld돋움체_Pro Bold"/>
                </a:rPr>
                <a:t>01</a:t>
              </a:r>
              <a:endParaRPr lang="en-US" altLang="ko-KR" sz="4000"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63103" y="1581359"/>
              <a:ext cx="7617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Bold"/>
                  <a:ea typeface="KoPub돋움체 Bold"/>
                  <a:cs typeface="KoPubWorld돋움체_Pro Bold"/>
                </a:rPr>
                <a:t>02</a:t>
              </a:r>
              <a:endParaRPr lang="en-US" altLang="ko-KR" sz="4000"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43187" y="1562309"/>
              <a:ext cx="7617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Bold"/>
                  <a:ea typeface="KoPub돋움체 Bold"/>
                  <a:cs typeface="KoPubWorld돋움체_Pro Bold"/>
                </a:rPr>
                <a:t>03</a:t>
              </a:r>
              <a:endParaRPr lang="en-US" altLang="ko-KR" sz="4000"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399713" y="3160901"/>
            <a:ext cx="4888720" cy="307777"/>
            <a:chOff x="5399713" y="2181188"/>
            <a:chExt cx="4888720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5399713" y="2181188"/>
              <a:ext cx="117852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n w="9525"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rgbClr val="648B6C"/>
                  </a:solidFill>
                  <a:latin typeface="KoPub돋움체 Light"/>
                  <a:ea typeface="KoPub돋움체 Light"/>
                  <a:cs typeface="KoPubWorld돋움체_Pro Bold"/>
                </a:rPr>
                <a:t>프로젝트 개요</a:t>
              </a:r>
              <a:endPara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Bold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81188" y="2181188"/>
              <a:ext cx="70724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n w="9525"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rgbClr val="648B6C"/>
                  </a:solidFill>
                  <a:latin typeface="KoPub돋움체 Light"/>
                  <a:ea typeface="KoPub돋움체 Light"/>
                  <a:cs typeface="KoPubWorld돋움체_Pro Bold"/>
                </a:rPr>
                <a:t>느낀 점</a:t>
              </a:r>
              <a:endPara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Bold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90450" y="2181188"/>
              <a:ext cx="102143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n w="9525">
                    <a:solidFill>
                      <a:srgbClr val="648B6C">
                        <a:alpha val="5000"/>
                      </a:srgbClr>
                    </a:solidFill>
                  </a:ln>
                  <a:solidFill>
                    <a:srgbClr val="648B6C"/>
                  </a:solidFill>
                  <a:latin typeface="KoPub돋움체 Light"/>
                  <a:ea typeface="KoPub돋움체 Light"/>
                  <a:cs typeface="KoPubWorld돋움체_Pro Bold"/>
                </a:rPr>
                <a:t>데이터 분석</a:t>
              </a:r>
              <a:endPara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Bold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382250" y="3750881"/>
            <a:ext cx="4620848" cy="819214"/>
            <a:chOff x="5382250" y="2771168"/>
            <a:chExt cx="4620848" cy="819214"/>
          </a:xfrm>
        </p:grpSpPr>
        <p:sp>
          <p:nvSpPr>
            <p:cNvPr id="53" name="TextBox 52"/>
            <p:cNvSpPr txBox="1"/>
            <p:nvPr/>
          </p:nvSpPr>
          <p:spPr>
            <a:xfrm>
              <a:off x="5382250" y="2771170"/>
              <a:ext cx="11272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Light"/>
                  <a:ea typeface="KoPub돋움체 Light"/>
                  <a:cs typeface="KoPubWorld돋움체_Pro Light"/>
                </a:rPr>
                <a:t>주제 선정 이유</a:t>
              </a:r>
            </a:p>
            <a:p>
              <a:pPr lvl="0">
                <a:defRPr/>
              </a:pPr>
              <a:endParaRPr lang="en-US" altLang="ko-KR" sz="1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Light"/>
              </a:endParaRPr>
            </a:p>
            <a:p>
              <a:pPr lvl="0">
                <a:defRPr/>
              </a:pPr>
              <a:r>
                <a:rPr lang="ko-KR" altLang="en-US" sz="12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Light"/>
                  <a:ea typeface="KoPub돋움체 Light"/>
                  <a:cs typeface="KoPubWorld돋움체_Pro Light"/>
                </a:rPr>
                <a:t>팀 구성 및 역할</a:t>
              </a:r>
              <a:endParaRPr lang="en-US" altLang="ko-KR" sz="1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06325" y="2771169"/>
              <a:ext cx="967115" cy="819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Light"/>
                  <a:ea typeface="KoPub돋움체 Light"/>
                  <a:cs typeface="KoPubWorld돋움체_Pro Light"/>
                </a:rPr>
                <a:t>데이터 수집</a:t>
              </a:r>
            </a:p>
            <a:p>
              <a:pPr lvl="0">
                <a:defRPr/>
              </a:pPr>
              <a:endParaRPr lang="en-US" altLang="ko-KR" sz="1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Light"/>
              </a:endParaRPr>
            </a:p>
            <a:p>
              <a:pPr lvl="0">
                <a:defRPr/>
              </a:pPr>
              <a:r>
                <a:rPr lang="ko-KR" altLang="en-US" sz="12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Light"/>
                  <a:ea typeface="KoPub돋움체 Light"/>
                  <a:cs typeface="KoPubWorld돋움체_Pro Light"/>
                </a:rPr>
                <a:t>데이터 분석</a:t>
              </a:r>
            </a:p>
            <a:p>
              <a:pPr lvl="0">
                <a:defRPr/>
              </a:pPr>
              <a:endParaRPr lang="en-US" altLang="ko-KR" sz="1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549128" y="2771168"/>
              <a:ext cx="45397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ln w="9525">
                    <a:solidFill>
                      <a:srgbClr val="555F57">
                        <a:alpha val="20000"/>
                      </a:srgbClr>
                    </a:solidFill>
                  </a:ln>
                  <a:solidFill>
                    <a:srgbClr val="555F57"/>
                  </a:solidFill>
                  <a:latin typeface="KoPub돋움체 Light"/>
                  <a:ea typeface="KoPub돋움체 Light"/>
                  <a:cs typeface="KoPubWorld돋움체_Pro Light"/>
                </a:rPr>
                <a:t>소감</a:t>
              </a:r>
              <a:endParaRPr lang="en-US" altLang="ko-KR" sz="1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0506" y="2803793"/>
            <a:ext cx="595098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0">
                <a:ln w="9525">
                  <a:solidFill>
                    <a:srgbClr val="648B6C">
                      <a:alpha val="20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바탕체_Pro Bold"/>
              </a:rPr>
              <a:t>THANK YOU</a:t>
            </a:r>
            <a:endParaRPr lang="en-US" altLang="ko-KR" sz="8000">
              <a:solidFill>
                <a:srgbClr val="648B6C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99456" y="1722059"/>
            <a:ext cx="16273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Bold"/>
              </a:rPr>
              <a:t>CHAPTER. 1</a:t>
            </a:r>
            <a:endParaRPr lang="en-US" altLang="ko-KR" sz="2000">
              <a:solidFill>
                <a:srgbClr val="555F57"/>
              </a:solidFill>
              <a:latin typeface="KoPub돋움체 Light"/>
              <a:ea typeface="KoPub돋움체 Light"/>
              <a:cs typeface="KoPubWorld돋움체_Pro Bol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681" y="2195021"/>
            <a:ext cx="5280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프로젝트</a:t>
            </a:r>
            <a:r>
              <a:rPr lang="en-US" altLang="ko-KR" sz="7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 </a:t>
            </a:r>
            <a:r>
              <a:rPr lang="ko-KR" altLang="en-US" sz="7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개요</a:t>
            </a:r>
            <a:endParaRPr lang="en-US" altLang="ko-KR" sz="72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16060" b="13450"/>
          <a:stretch>
            <a:fillRect/>
          </a:stretch>
        </p:blipFill>
        <p:spPr>
          <a:xfrm>
            <a:off x="8896194" y="3639181"/>
            <a:ext cx="3295806" cy="3218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4160" t="13060" r="25830" b="10700"/>
          <a:stretch>
            <a:fillRect/>
          </a:stretch>
        </p:blipFill>
        <p:spPr>
          <a:xfrm>
            <a:off x="6800850" y="900112"/>
            <a:ext cx="4876488" cy="495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8552" y="1801244"/>
            <a:ext cx="316625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주제 선정 이유</a:t>
            </a:r>
            <a:endParaRPr lang="en-US" altLang="ko-KR" sz="4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200" y="2942588"/>
            <a:ext cx="5936240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한반도를 뒤덮은 미세먼지가 연일 기승을 부리며 시민들의 건강을 위협하고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있다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. </a:t>
            </a:r>
          </a:p>
          <a:p>
            <a:pPr algn="ctr">
              <a:spcBef>
                <a:spcPts val="10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실제 미세먼지 농도가 일정 기준 이상으로 높을 때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시행되는 비상저감조치 </a:t>
            </a:r>
          </a:p>
          <a:p>
            <a:pPr algn="ctr">
              <a:spcBef>
                <a:spcPts val="10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전후의 교통량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변화를 분석해보고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,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이것이 대기오염 물질의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 </a:t>
            </a: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배출을</a:t>
            </a:r>
          </a:p>
          <a:p>
            <a:pPr algn="ctr">
              <a:spcBef>
                <a:spcPts val="10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낮추는 데 얼마나 유의미한 효과를 거두는지 알아보고자 해당 주제를 선정했다</a:t>
            </a:r>
            <a:r>
              <a:rPr lang="en-US" altLang="ko-KR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7845" y="4714875"/>
            <a:ext cx="4552950" cy="0"/>
          </a:xfrm>
          <a:prstGeom prst="line">
            <a:avLst/>
          </a:prstGeom>
          <a:ln w="28575">
            <a:solidFill>
              <a:srgbClr val="648B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8280" y="2498259"/>
            <a:ext cx="5955439" cy="23680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851064">
            <a:off x="6650299" y="5166432"/>
            <a:ext cx="4255688" cy="777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9210" b="32110"/>
          <a:stretch>
            <a:fillRect/>
          </a:stretch>
        </p:blipFill>
        <p:spPr>
          <a:xfrm rot="20659530">
            <a:off x="875151" y="2213505"/>
            <a:ext cx="4126771" cy="6704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359855">
            <a:off x="1022235" y="5071741"/>
            <a:ext cx="3968701" cy="6831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465474">
            <a:off x="6992369" y="2460518"/>
            <a:ext cx="4174766" cy="6898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26931" y="1223900"/>
            <a:ext cx="4229680" cy="62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8629" y="1112497"/>
            <a:ext cx="18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7483" y="1112497"/>
            <a:ext cx="1800000" cy="1800000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1611086" y="3429000"/>
            <a:ext cx="3135086" cy="2656114"/>
          </a:xfrm>
          <a:prstGeom prst="roundRect">
            <a:avLst>
              <a:gd name="adj" fmla="val 16667"/>
            </a:avLst>
          </a:prstGeom>
          <a:ln>
            <a:solidFill>
              <a:srgbClr val="648B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32545" y="4227139"/>
            <a:ext cx="2692168" cy="151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데이터 수집 및 전처리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1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데이터 분석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1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시각화</a:t>
            </a:r>
            <a:endParaRPr lang="en-US" altLang="ko-KR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71057" y="3635829"/>
            <a:ext cx="1306286" cy="381000"/>
          </a:xfrm>
          <a:prstGeom prst="rect">
            <a:avLst/>
          </a:prstGeom>
          <a:solidFill>
            <a:srgbClr val="648B6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KoPub돋움체 Bold"/>
                <a:ea typeface="KoPub돋움체 Bold"/>
              </a:rPr>
              <a:t>공 하 영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7202597" y="3429000"/>
            <a:ext cx="3135086" cy="2656114"/>
          </a:xfrm>
          <a:prstGeom prst="roundRect">
            <a:avLst>
              <a:gd name="adj" fmla="val 16667"/>
            </a:avLst>
          </a:prstGeom>
          <a:ln>
            <a:solidFill>
              <a:srgbClr val="648B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45828" y="4227139"/>
            <a:ext cx="2692168" cy="151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데이터 수집 및 전처리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1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데이터 분석</a:t>
            </a:r>
          </a:p>
          <a:p>
            <a:pPr algn="ctr">
              <a:spcBef>
                <a:spcPts val="500"/>
              </a:spcBef>
              <a:defRPr/>
            </a:pPr>
            <a:endParaRPr lang="en-US" altLang="ko-KR" sz="11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  <a:p>
            <a:pPr algn="ctr">
              <a:spcBef>
                <a:spcPts val="500"/>
              </a:spcBef>
              <a:defRPr/>
            </a:pPr>
            <a:r>
              <a:rPr lang="ko-KR" altLang="en-US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시각화</a:t>
            </a:r>
            <a:endParaRPr lang="en-US" altLang="ko-KR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돋움체 Light"/>
              <a:ea typeface="KoPub돋움체 Light"/>
              <a:cs typeface="KoPubWorld돋움체_Pro Ligh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84340" y="3635829"/>
            <a:ext cx="1306286" cy="381000"/>
          </a:xfrm>
          <a:prstGeom prst="rect">
            <a:avLst/>
          </a:prstGeom>
          <a:solidFill>
            <a:srgbClr val="648B6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KoPub돋움체 Bold"/>
                <a:ea typeface="KoPub돋움체 Bold"/>
              </a:rPr>
              <a:t>김 대 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34652" y="1963169"/>
            <a:ext cx="212269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예상 가설</a:t>
            </a:r>
            <a:endParaRPr lang="en-US" altLang="ko-KR" sz="40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211411" y="2926897"/>
            <a:ext cx="3943350" cy="0"/>
          </a:xfrm>
          <a:prstGeom prst="line">
            <a:avLst/>
          </a:prstGeom>
          <a:ln>
            <a:solidFill>
              <a:srgbClr val="555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8554" y="3635829"/>
            <a:ext cx="5949065" cy="9258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en-US" altLang="ko-KR" sz="2500" b="1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“</a:t>
            </a:r>
            <a:r>
              <a:rPr lang="ko-KR" altLang="en-US" sz="2500" b="1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미세먼지 농도</a:t>
            </a:r>
            <a:r>
              <a:rPr lang="ko-KR" altLang="en-US" sz="25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가 높아지면 사람들의 외출량과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25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서울 시내 교통량은 </a:t>
            </a:r>
            <a:r>
              <a:rPr lang="ko-KR" altLang="en-US" sz="2500" b="1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줄어들 것</a:t>
            </a:r>
            <a:r>
              <a:rPr lang="ko-KR" altLang="en-US" sz="25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이다</a:t>
            </a:r>
            <a:r>
              <a:rPr lang="en-US" altLang="ko-KR" sz="25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Light"/>
                <a:ea typeface="KoPub돋움체 Light"/>
                <a:cs typeface="KoPubWorld돋움체_Pro Light"/>
              </a:rPr>
              <a:t>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199456" y="1722059"/>
            <a:ext cx="16273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Light"/>
                <a:ea typeface="KoPub돋움체 Light"/>
                <a:cs typeface="KoPubWorld돋움체_Pro Bold"/>
              </a:rPr>
              <a:t>CHAPTER. 2</a:t>
            </a:r>
            <a:endParaRPr lang="en-US" altLang="ko-KR" sz="2000">
              <a:solidFill>
                <a:srgbClr val="555F57"/>
              </a:solidFill>
              <a:latin typeface="KoPub돋움체 Light"/>
              <a:ea typeface="KoPub돋움체 Light"/>
              <a:cs typeface="KoPubWorld돋움체_Pro Bol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681" y="2195021"/>
            <a:ext cx="4475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>
                <a:ln w="9525">
                  <a:solidFill>
                    <a:srgbClr val="555F57">
                      <a:alpha val="20000"/>
                    </a:srgbClr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돋움체_Pro Bold"/>
              </a:rPr>
              <a:t>데이터 분석</a:t>
            </a:r>
            <a:endParaRPr lang="en-US" altLang="ko-KR" sz="7200">
              <a:ln w="9525">
                <a:solidFill>
                  <a:srgbClr val="555F57">
                    <a:alpha val="20000"/>
                  </a:srgbClr>
                </a:solidFill>
              </a:ln>
              <a:solidFill>
                <a:srgbClr val="555F57"/>
              </a:solidFill>
              <a:latin typeface="KoPub돋움체 Bold"/>
              <a:ea typeface="KoPub돋움체 Bold"/>
              <a:cs typeface="KoPubWorld돋움체_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6319" y="3082601"/>
            <a:ext cx="1419717" cy="1419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96254" y="3242318"/>
            <a:ext cx="1181538" cy="10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10102" y="3082601"/>
            <a:ext cx="1419717" cy="14197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33886" y="3242318"/>
            <a:ext cx="1260000" cy="12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162" y="4655836"/>
            <a:ext cx="1335622" cy="587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미세먼지 키워드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동적 웹크롤링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5061" y="4667595"/>
            <a:ext cx="1649811" cy="587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Bold"/>
                <a:ea typeface="KoPubWorld돋움체 Bold"/>
                <a:cs typeface="KoPubWorld돋움체 Bold"/>
              </a:rPr>
              <a:t>서울시 대기환경정보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World돋움체 Bold"/>
                <a:ea typeface="KoPubWorld돋움체 Bold"/>
                <a:cs typeface="KoPubWorld돋움체 Bold"/>
              </a:rPr>
              <a:t>동적 웹크롤링</a:t>
            </a:r>
            <a:endParaRPr lang="en-US" altLang="ko-KR" sz="1400">
              <a:ln w="9525">
                <a:solidFill>
                  <a:srgbClr val="648B6C">
                    <a:alpha val="5000"/>
                  </a:srgbClr>
                </a:solidFill>
              </a:ln>
              <a:solidFill>
                <a:srgbClr val="648B6C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1182" y="4656108"/>
            <a:ext cx="1701107" cy="587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지하철 이용객 정보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서울 열린데이터 광장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8600" y="4650779"/>
            <a:ext cx="1732709" cy="58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서울시 교통량 정보</a:t>
            </a:r>
          </a:p>
          <a:p>
            <a:pPr algn="ctr">
              <a:spcBef>
                <a:spcPts val="500"/>
              </a:spcBef>
              <a:defRPr/>
            </a:pPr>
            <a:r>
              <a:rPr lang="ko-KR" altLang="en-US" sz="1400">
                <a:ln w="9525">
                  <a:solidFill>
                    <a:srgbClr val="648B6C">
                      <a:alpha val="5000"/>
                    </a:srgbClr>
                  </a:solidFill>
                </a:ln>
                <a:solidFill>
                  <a:srgbClr val="648B6C"/>
                </a:solidFill>
                <a:latin typeface="KoPub돋움체 Bold"/>
                <a:ea typeface="KoPub돋움체 Bold"/>
                <a:cs typeface="KoPubWorld돋움체_Pro Light"/>
              </a:rPr>
              <a:t>서울교통정보센터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721058" y="872887"/>
            <a:ext cx="2444634" cy="57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데이터</a:t>
            </a:r>
            <a:r>
              <a:rPr kumimoji="0" lang="ko-KR" altLang="en-US" sz="3200" b="0" i="0" u="none" strike="noStrike" kern="1200" cap="none" spc="0" normalizeH="0" baseline="0">
                <a:ln w="9525">
                  <a:solidFill>
                    <a:srgbClr val="555F57"/>
                  </a:solidFill>
                </a:ln>
                <a:solidFill>
                  <a:srgbClr val="555F57"/>
                </a:solidFill>
                <a:latin typeface="KoPub돋움체 Bold"/>
                <a:ea typeface="KoPub돋움체 Bold"/>
                <a:cs typeface="KoPubWorld바탕체_Pro Bold"/>
              </a:rPr>
              <a:t> 수집</a:t>
            </a:r>
            <a:endParaRPr kumimoji="0" lang="ko-KR" altLang="en-US" sz="3200" b="0" i="0" u="none" strike="noStrike" kern="1200" cap="none" spc="0" normalizeH="0" baseline="0">
              <a:solidFill>
                <a:srgbClr val="555F57"/>
              </a:solidFill>
              <a:latin typeface="KoPub돋움체 Bold"/>
              <a:ea typeface="KoPub돋움체 Bold"/>
              <a:cs typeface="KoPubWorld바탕체_Pro Bold"/>
            </a:endParaRPr>
          </a:p>
        </p:txBody>
      </p:sp>
      <p:cxnSp>
        <p:nvCxnSpPr>
          <p:cNvPr id="19" name="직선 연결선 3"/>
          <p:cNvCxnSpPr/>
          <p:nvPr/>
        </p:nvCxnSpPr>
        <p:spPr>
          <a:xfrm>
            <a:off x="874844" y="1603065"/>
            <a:ext cx="1504950" cy="0"/>
          </a:xfrm>
          <a:prstGeom prst="line">
            <a:avLst/>
          </a:prstGeom>
          <a:noFill/>
          <a:ln w="6350" cap="flat" cmpd="sng" algn="ctr">
            <a:solidFill>
              <a:srgbClr val="648B6C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297</ep:Words>
  <ep:PresentationFormat>와이드스크린</ep:PresentationFormat>
  <ep:Paragraphs>69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2021-01-19T05:06:07.000</dcterms:created>
  <dc:creator>GREEN</dc:creator>
  <cp:lastModifiedBy>dwinf</cp:lastModifiedBy>
  <dcterms:modified xsi:type="dcterms:W3CDTF">2021-03-24T00:50:22.966</dcterms:modified>
  <cp:revision>85</cp:revision>
  <dc:title>PowerPoint 프레젠테이션</dc:title>
  <cp:version/>
</cp:coreProperties>
</file>