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Roboto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  <p:embeddedFont>
      <p:font typeface="Helvetica Neue"/>
      <p:regular r:id="rId46"/>
      <p:bold r:id="rId47"/>
      <p:italic r:id="rId48"/>
      <p:boldItalic r:id="rId49"/>
    </p:embeddedFont>
    <p:embeddedFont>
      <p:font typeface="Roboto Mon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4" roundtripDataSignature="AMtx7mgTaG0e1FA3B8DR+m5e2gge3pNW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4FC563-5CF9-4F9E-9CB6-1C9A4BC0DE89}">
  <a:tblStyle styleId="{AE4FC563-5CF9-4F9E-9CB6-1C9A4BC0DE8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  <a:tcStyle>
        <a:fill>
          <a:solidFill>
            <a:srgbClr val="FFFFFF"/>
          </a:solidFill>
        </a:fill>
      </a:tcStyle>
    </a:band2H>
    <a:band1V>
      <a:tcTxStyle b="off" i="off"/>
    </a:band1V>
    <a:band2V>
      <a:tcTxStyle b="off" i="off"/>
    </a:band2V>
    <a:lastCol>
      <a:tcTxStyle b="off" i="off"/>
    </a:lastCol>
    <a:firstCo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42" Type="http://schemas.openxmlformats.org/officeDocument/2006/relationships/font" Target="fonts/Lato-regular.fntdata"/><Relationship Id="rId41" Type="http://schemas.openxmlformats.org/officeDocument/2006/relationships/font" Target="fonts/Roboto-boldItalic.fntdata"/><Relationship Id="rId44" Type="http://schemas.openxmlformats.org/officeDocument/2006/relationships/font" Target="fonts/Lato-italic.fntdata"/><Relationship Id="rId43" Type="http://schemas.openxmlformats.org/officeDocument/2006/relationships/font" Target="fonts/Lato-bold.fntdata"/><Relationship Id="rId46" Type="http://schemas.openxmlformats.org/officeDocument/2006/relationships/font" Target="fonts/HelveticaNeue-regular.fntdata"/><Relationship Id="rId45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HelveticaNeue-italic.fntdata"/><Relationship Id="rId47" Type="http://schemas.openxmlformats.org/officeDocument/2006/relationships/font" Target="fonts/HelveticaNeue-bold.fntdata"/><Relationship Id="rId49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Raleway-bold.fntdata"/><Relationship Id="rId34" Type="http://schemas.openxmlformats.org/officeDocument/2006/relationships/font" Target="fonts/Raleway-regular.fntdata"/><Relationship Id="rId37" Type="http://schemas.openxmlformats.org/officeDocument/2006/relationships/font" Target="fonts/Raleway-boldItalic.fntdata"/><Relationship Id="rId36" Type="http://schemas.openxmlformats.org/officeDocument/2006/relationships/font" Target="fonts/Raleway-italic.fntdata"/><Relationship Id="rId39" Type="http://schemas.openxmlformats.org/officeDocument/2006/relationships/font" Target="fonts/Roboto-bold.fntdata"/><Relationship Id="rId38" Type="http://schemas.openxmlformats.org/officeDocument/2006/relationships/font" Target="fonts/Roboto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ono-bold.fntdata"/><Relationship Id="rId50" Type="http://schemas.openxmlformats.org/officeDocument/2006/relationships/font" Target="fonts/RobotoMono-regular.fntdata"/><Relationship Id="rId53" Type="http://schemas.openxmlformats.org/officeDocument/2006/relationships/font" Target="fonts/RobotoMono-boldItalic.fntdata"/><Relationship Id="rId52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parkbyexamples.com/pyspark/pyspark-rdd-actions/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parkbyexamples.com/spark/what-is-spark-executor/" TargetMode="External"/><Relationship Id="rId3" Type="http://schemas.openxmlformats.org/officeDocument/2006/relationships/hyperlink" Target="https://spark.apache.org/docs/latest/configuration.html#memory-managemen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RDD – if you want finer control. Say, if you have unstructured data like </a:t>
            </a:r>
            <a:r>
              <a:rPr b="0" i="0" lang="en-US">
                <a:solidFill>
                  <a:srgbClr val="1B3139"/>
                </a:solidFill>
                <a:latin typeface="Arial"/>
                <a:ea typeface="Arial"/>
                <a:cs typeface="Arial"/>
                <a:sym typeface="Arial"/>
              </a:rPr>
              <a:t>media streams or streams of text. Difficult to imagine data in that style (MapReduce)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>
              <a:solidFill>
                <a:srgbClr val="1B31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>
                <a:solidFill>
                  <a:srgbClr val="1B3139"/>
                </a:solidFill>
                <a:latin typeface="Arial"/>
                <a:ea typeface="Arial"/>
                <a:cs typeface="Arial"/>
                <a:sym typeface="Arial"/>
              </a:rPr>
              <a:t>DataFrame – more familiar way of looking at data.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>
              <a:solidFill>
                <a:srgbClr val="1B31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>
                <a:solidFill>
                  <a:srgbClr val="1B3139"/>
                </a:solidFill>
                <a:latin typeface="Arial"/>
                <a:ea typeface="Arial"/>
                <a:cs typeface="Arial"/>
                <a:sym typeface="Arial"/>
              </a:rPr>
              <a:t>Koalas – closer to Pandas.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https://sparkbyexamples.com/pyspark/pyspark-rdd-actions/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212121"/>
                </a:solidFill>
                <a:highlight>
                  <a:srgbClr val="FFFFFF"/>
                </a:highlight>
              </a:rPr>
              <a:t> immutable objects are easy to parallelize. </a:t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>
                <a:solidFill>
                  <a:srgbClr val="1B3139"/>
                </a:solidFill>
                <a:latin typeface="Arial"/>
                <a:ea typeface="Arial"/>
                <a:cs typeface="Arial"/>
                <a:sym typeface="Arial"/>
              </a:rPr>
              <a:t>Can do things like plotting data in a Spark dataframe.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>
              <a:solidFill>
                <a:srgbClr val="1B31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>
                <a:solidFill>
                  <a:srgbClr val="1B3139"/>
                </a:solidFill>
                <a:latin typeface="Arial"/>
                <a:ea typeface="Arial"/>
                <a:cs typeface="Arial"/>
                <a:sym typeface="Arial"/>
              </a:rPr>
              <a:t>Caveat – very recent. Might be prone to bugs, some features might not be available – nested types for Tasks 2 and 3.</a:t>
            </a:r>
            <a:endParaRPr/>
          </a:p>
        </p:txBody>
      </p:sp>
      <p:sp>
        <p:nvSpPr>
          <p:cNvPr id="221" name="Google Shape;22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From the Apache Family. It’s grown out of Hadoop, which is much older (</a:t>
            </a:r>
            <a:r>
              <a:rPr b="0" i="0" lang="en-US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2006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Spark is a framework by itself, with its own ecosystem mostly running on </a:t>
            </a:r>
            <a:r>
              <a:rPr b="0" i="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JVM infrastructure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. An all-in-one package.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More trusted.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Dask is often used in conjunction with other libraries, as a small part of a large system.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Almost everything you can do in Spark, you can do with Dask. It’s a question of how easy and how efficient, scalability.</a:t>
            </a:r>
            <a:endParaRPr/>
          </a:p>
        </p:txBody>
      </p:sp>
      <p:sp>
        <p:nvSpPr>
          <p:cNvPr id="229" name="Google Shape;22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Regression model using Decision Tree </a:t>
            </a: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to predict the user rating for a product.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Helper functions – Initialize spark context, to read and write data,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you can focus only on the task at hand.</a:t>
            </a:r>
            <a:endParaRPr/>
          </a:p>
        </p:txBody>
      </p:sp>
      <p:sp>
        <p:nvSpPr>
          <p:cNvPr id="243" name="Google Shape;24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You are given ML-ready features in a different table for Part 2, by feature engineering + join (product and users) tables since this takes time to do it by yourself.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If you’re using numpy, please convert.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ConEmu for windows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https://spark.apache.org/docs/latest/web-ui.html </a:t>
            </a:r>
            <a:endParaRPr/>
          </a:p>
        </p:txBody>
      </p:sp>
      <p:sp>
        <p:nvSpPr>
          <p:cNvPr id="296" name="Google Shape;296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ef67bd6fb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gbef67bd6fb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ef67bd6fb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bef67bd6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9F9F9"/>
              </a:highlight>
            </a:endParaRPr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Mainly used for large-scale data analytics. Provides APIs to perform distributed computations across the cluster.</a:t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800"/>
              <a:t>Spark here refers to the design/framework of how to efficiently do data analytics in a distributed fashion.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800"/>
              <a:t>Framework has been implemented in multiple languages. Different styles/flavors of APIs.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Data </a:t>
            </a:r>
            <a:r>
              <a:rPr b="0" i="1" lang="en-US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processing</a:t>
            </a:r>
            <a:r>
              <a:rPr b="0" i="0" lang="en-US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 is handled by </a:t>
            </a:r>
            <a:r>
              <a:rPr b="1" i="0" lang="en-US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b="0" i="0" lang="en-US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 processes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Data </a:t>
            </a:r>
            <a:r>
              <a:rPr b="0" i="1" lang="en-US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persistence and transfer</a:t>
            </a:r>
            <a:r>
              <a:rPr b="0" i="0" lang="en-US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 is handled by Spark JVM processes. </a:t>
            </a:r>
            <a:r>
              <a:rPr lang="en-US" sz="1400"/>
              <a:t>Errors you get will mention Java and Scala.</a:t>
            </a:r>
            <a:endParaRPr b="0" i="0" sz="140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Spark Context = programmatically </a:t>
            </a:r>
            <a:r>
              <a:rPr b="0" i="0" lang="en-US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represents the connection to a Spark cluster. APIs are executed through the SparkContext.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Worker comms is through TCP over the network.</a:t>
            </a:r>
            <a:endParaRPr b="0" i="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u="sng">
                <a:solidFill>
                  <a:srgbClr val="4183C4"/>
                </a:solidFill>
                <a:highlight>
                  <a:srgbClr val="F9F9F9"/>
                </a:highlight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Spark or PySpark executor</a:t>
            </a:r>
            <a:r>
              <a:rPr lang="en-US" sz="1000">
                <a:solidFill>
                  <a:schemeClr val="dk1"/>
                </a:solidFill>
                <a:highlight>
                  <a:srgbClr val="F9F9F9"/>
                </a:highlight>
              </a:rPr>
              <a:t> is a worker node that runs tasks on a cluster. Each executor has its own memory that is allocated by the Spark driver. This memory is used to store cached data, intermediate results, and task output. </a:t>
            </a:r>
            <a:r>
              <a:rPr lang="en-US" sz="1000" u="sng">
                <a:solidFill>
                  <a:schemeClr val="hlink"/>
                </a:solidFill>
                <a:highlight>
                  <a:srgbClr val="F9F9F9"/>
                </a:highlight>
                <a:hlinkClick r:id="rId3"/>
              </a:rPr>
              <a:t>https://spark.apache.org/docs/latest/configuration.html#memory-management</a:t>
            </a:r>
            <a:r>
              <a:rPr lang="en-US" sz="1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SparkContext </a:t>
            </a:r>
            <a:r>
              <a:rPr lang="en-US" sz="1000">
                <a:solidFill>
                  <a:srgbClr val="040C28"/>
                </a:solidFill>
                <a:latin typeface="Roboto"/>
                <a:ea typeface="Roboto"/>
                <a:cs typeface="Roboto"/>
                <a:sym typeface="Roboto"/>
              </a:rPr>
              <a:t>represents the connection to a Spark cluster</a:t>
            </a:r>
            <a:r>
              <a:rPr lang="en-US" sz="1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and can be used to create RDDs, accumulators and broadcast variables on that cluster. Only one SparkContext should be active per JVM. You must stop() the active SparkContext before creating a new one.</a:t>
            </a:r>
            <a:endParaRPr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 txBox="1"/>
          <p:nvPr>
            <p:ph type="title"/>
          </p:nvPr>
        </p:nvSpPr>
        <p:spPr>
          <a:xfrm>
            <a:off x="729450" y="1322449"/>
            <a:ext cx="7688100" cy="166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27"/>
          <p:cNvSpPr txBox="1"/>
          <p:nvPr>
            <p:ph idx="1" type="body"/>
          </p:nvPr>
        </p:nvSpPr>
        <p:spPr>
          <a:xfrm>
            <a:off x="729626" y="3172897"/>
            <a:ext cx="7688103" cy="541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/>
            </a:lvl9pPr>
          </a:lstStyle>
          <a:p/>
        </p:txBody>
      </p:sp>
      <p:sp>
        <p:nvSpPr>
          <p:cNvPr id="16" name="Google Shape;16;p27"/>
          <p:cNvSpPr txBox="1"/>
          <p:nvPr>
            <p:ph idx="12" type="sldNum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 showMasterSp="0">
  <p:cSld name="BIG_NUMBER">
    <p:bg>
      <p:bgPr>
        <a:solidFill>
          <a:srgbClr val="1A9988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36"/>
          <p:cNvGrpSpPr/>
          <p:nvPr/>
        </p:nvGrpSpPr>
        <p:grpSpPr>
          <a:xfrm>
            <a:off x="830388" y="4169126"/>
            <a:ext cx="745771" cy="45832"/>
            <a:chOff x="-1" y="-2"/>
            <a:chExt cx="745769" cy="45831"/>
          </a:xfrm>
        </p:grpSpPr>
        <p:sp>
          <p:nvSpPr>
            <p:cNvPr id="75" name="Google Shape;75;p36"/>
            <p:cNvSpPr/>
            <p:nvPr/>
          </p:nvSpPr>
          <p:spPr>
            <a:xfrm rot="-5400000">
              <a:off x="536420" y="-163518"/>
              <a:ext cx="45831" cy="3728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6"/>
            <p:cNvSpPr/>
            <p:nvPr/>
          </p:nvSpPr>
          <p:spPr>
            <a:xfrm rot="-5400000">
              <a:off x="165091" y="-165094"/>
              <a:ext cx="45831" cy="3760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36"/>
          <p:cNvSpPr txBox="1"/>
          <p:nvPr>
            <p:ph hasCustomPrompt="1" type="title"/>
          </p:nvPr>
        </p:nvSpPr>
        <p:spPr>
          <a:xfrm>
            <a:off x="729450" y="733950"/>
            <a:ext cx="7688400" cy="124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Raleway"/>
              <a:buNone/>
              <a:defRPr sz="8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8" name="Google Shape;78;p36"/>
          <p:cNvSpPr txBox="1"/>
          <p:nvPr>
            <p:ph idx="1" type="body"/>
          </p:nvPr>
        </p:nvSpPr>
        <p:spPr>
          <a:xfrm>
            <a:off x="729450" y="2272888"/>
            <a:ext cx="7688400" cy="15804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●"/>
              <a:defRPr sz="1300">
                <a:solidFill>
                  <a:srgbClr val="FFFFFF"/>
                </a:solidFill>
              </a:defRPr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○"/>
              <a:defRPr sz="1300">
                <a:solidFill>
                  <a:srgbClr val="FFFFFF"/>
                </a:solidFill>
              </a:defRPr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■"/>
              <a:defRPr sz="1300">
                <a:solidFill>
                  <a:srgbClr val="FFFFFF"/>
                </a:solidFill>
              </a:defRPr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●"/>
              <a:defRPr sz="1300">
                <a:solidFill>
                  <a:srgbClr val="FFFFFF"/>
                </a:solidFill>
              </a:defRPr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○"/>
              <a:defRPr sz="1300">
                <a:solidFill>
                  <a:srgbClr val="FFFFFF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/>
            </a:lvl9pPr>
          </a:lstStyle>
          <a:p/>
        </p:txBody>
      </p:sp>
      <p:sp>
        <p:nvSpPr>
          <p:cNvPr id="79" name="Google Shape;79;p36"/>
          <p:cNvSpPr txBox="1"/>
          <p:nvPr>
            <p:ph idx="12" type="sldNum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7"/>
          <p:cNvSpPr txBox="1"/>
          <p:nvPr>
            <p:ph idx="12" type="sldNum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showMasterSp="0" type="tx">
  <p:cSld name="TITLE_AND_BODY">
    <p:bg>
      <p:bgPr>
        <a:solidFill>
          <a:srgbClr val="FFFFF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/>
          <p:nvPr/>
        </p:nvSpPr>
        <p:spPr>
          <a:xfrm>
            <a:off x="0" y="-2"/>
            <a:ext cx="9144000" cy="487804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8"/>
          <p:cNvGrpSpPr/>
          <p:nvPr/>
        </p:nvGrpSpPr>
        <p:grpSpPr>
          <a:xfrm>
            <a:off x="830388" y="1191252"/>
            <a:ext cx="745771" cy="45832"/>
            <a:chOff x="-1" y="-2"/>
            <a:chExt cx="745769" cy="45831"/>
          </a:xfrm>
        </p:grpSpPr>
        <p:sp>
          <p:nvSpPr>
            <p:cNvPr id="20" name="Google Shape;20;p28"/>
            <p:cNvSpPr/>
            <p:nvPr/>
          </p:nvSpPr>
          <p:spPr>
            <a:xfrm rot="-5400000">
              <a:off x="536420" y="-163518"/>
              <a:ext cx="45831" cy="3728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8"/>
            <p:cNvSpPr/>
            <p:nvPr/>
          </p:nvSpPr>
          <p:spPr>
            <a:xfrm rot="-5400000">
              <a:off x="165091" y="-165094"/>
              <a:ext cx="45831" cy="376016"/>
            </a:xfrm>
            <a:prstGeom prst="rect">
              <a:avLst/>
            </a:prstGeom>
            <a:solidFill>
              <a:srgbClr val="1A998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28"/>
          <p:cNvSpPr txBox="1"/>
          <p:nvPr>
            <p:ph type="title"/>
          </p:nvPr>
        </p:nvSpPr>
        <p:spPr>
          <a:xfrm>
            <a:off x="729450" y="1318650"/>
            <a:ext cx="7688700" cy="535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" type="body"/>
          </p:nvPr>
        </p:nvSpPr>
        <p:spPr>
          <a:xfrm>
            <a:off x="729450" y="2078875"/>
            <a:ext cx="7688700" cy="2261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●"/>
              <a:defRPr sz="1300"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○"/>
              <a:defRPr sz="1300"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■"/>
              <a:defRPr sz="1300"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●"/>
              <a:defRPr sz="1300"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○"/>
              <a:defRPr sz="13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2" type="sldNum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showMasterSp="0" type="secHead">
  <p:cSld name="SECTION_HEADER">
    <p:bg>
      <p:bgPr>
        <a:solidFill>
          <a:srgbClr val="1A9988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29"/>
          <p:cNvGrpSpPr/>
          <p:nvPr/>
        </p:nvGrpSpPr>
        <p:grpSpPr>
          <a:xfrm>
            <a:off x="830388" y="1191252"/>
            <a:ext cx="745771" cy="45832"/>
            <a:chOff x="-1" y="-2"/>
            <a:chExt cx="745769" cy="45831"/>
          </a:xfrm>
        </p:grpSpPr>
        <p:sp>
          <p:nvSpPr>
            <p:cNvPr id="27" name="Google Shape;27;p29"/>
            <p:cNvSpPr/>
            <p:nvPr/>
          </p:nvSpPr>
          <p:spPr>
            <a:xfrm rot="-5400000">
              <a:off x="536420" y="-163518"/>
              <a:ext cx="45831" cy="3728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9"/>
            <p:cNvSpPr/>
            <p:nvPr/>
          </p:nvSpPr>
          <p:spPr>
            <a:xfrm rot="-5400000">
              <a:off x="165091" y="-165094"/>
              <a:ext cx="45831" cy="3760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29"/>
          <p:cNvSpPr txBox="1"/>
          <p:nvPr>
            <p:ph type="title"/>
          </p:nvPr>
        </p:nvSpPr>
        <p:spPr>
          <a:xfrm>
            <a:off x="729450" y="1322449"/>
            <a:ext cx="7688400" cy="15186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29"/>
          <p:cNvSpPr txBox="1"/>
          <p:nvPr>
            <p:ph idx="12" type="sldNum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showMasterSp="0" type="twoColTx">
  <p:cSld name="TITLE_AND_TWO_COLUMNS">
    <p:bg>
      <p:bgPr>
        <a:solidFill>
          <a:srgbClr val="FFFFFF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/>
          <p:nvPr/>
        </p:nvSpPr>
        <p:spPr>
          <a:xfrm>
            <a:off x="0" y="-2"/>
            <a:ext cx="9144000" cy="487804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30"/>
          <p:cNvGrpSpPr/>
          <p:nvPr/>
        </p:nvGrpSpPr>
        <p:grpSpPr>
          <a:xfrm>
            <a:off x="830388" y="1191252"/>
            <a:ext cx="745771" cy="45832"/>
            <a:chOff x="-1" y="-2"/>
            <a:chExt cx="745769" cy="45831"/>
          </a:xfrm>
        </p:grpSpPr>
        <p:sp>
          <p:nvSpPr>
            <p:cNvPr id="34" name="Google Shape;34;p30"/>
            <p:cNvSpPr/>
            <p:nvPr/>
          </p:nvSpPr>
          <p:spPr>
            <a:xfrm rot="-5400000">
              <a:off x="536420" y="-163518"/>
              <a:ext cx="45831" cy="3728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0"/>
            <p:cNvSpPr/>
            <p:nvPr/>
          </p:nvSpPr>
          <p:spPr>
            <a:xfrm rot="-5400000">
              <a:off x="165091" y="-165094"/>
              <a:ext cx="45831" cy="376016"/>
            </a:xfrm>
            <a:prstGeom prst="rect">
              <a:avLst/>
            </a:prstGeom>
            <a:solidFill>
              <a:srgbClr val="1A998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0"/>
          <p:cNvSpPr txBox="1"/>
          <p:nvPr>
            <p:ph type="title"/>
          </p:nvPr>
        </p:nvSpPr>
        <p:spPr>
          <a:xfrm>
            <a:off x="729450" y="1318650"/>
            <a:ext cx="7688400" cy="535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" type="body"/>
          </p:nvPr>
        </p:nvSpPr>
        <p:spPr>
          <a:xfrm>
            <a:off x="729325" y="2078875"/>
            <a:ext cx="3774300" cy="2261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●"/>
              <a:defRPr sz="1300"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○"/>
              <a:defRPr sz="1300"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■"/>
              <a:defRPr sz="1300"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●"/>
              <a:defRPr sz="1300"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○"/>
              <a:defRPr sz="13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2" type="body"/>
          </p:nvPr>
        </p:nvSpPr>
        <p:spPr>
          <a:xfrm>
            <a:off x="4643604" y="2078875"/>
            <a:ext cx="3774300" cy="22611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2" type="sldNum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showMasterSp="0" type="titleOnly">
  <p:cSld name="TITLE_ONLY">
    <p:bg>
      <p:bgPr>
        <a:solidFill>
          <a:srgbClr val="FFFFFF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/>
          <p:nvPr/>
        </p:nvSpPr>
        <p:spPr>
          <a:xfrm>
            <a:off x="0" y="-2"/>
            <a:ext cx="9144000" cy="487804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31"/>
          <p:cNvGrpSpPr/>
          <p:nvPr/>
        </p:nvGrpSpPr>
        <p:grpSpPr>
          <a:xfrm>
            <a:off x="830388" y="1191252"/>
            <a:ext cx="745771" cy="45832"/>
            <a:chOff x="-1" y="-2"/>
            <a:chExt cx="745769" cy="45831"/>
          </a:xfrm>
        </p:grpSpPr>
        <p:sp>
          <p:nvSpPr>
            <p:cNvPr id="43" name="Google Shape;43;p31"/>
            <p:cNvSpPr/>
            <p:nvPr/>
          </p:nvSpPr>
          <p:spPr>
            <a:xfrm rot="-5400000">
              <a:off x="536420" y="-163518"/>
              <a:ext cx="45831" cy="3728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1"/>
            <p:cNvSpPr/>
            <p:nvPr/>
          </p:nvSpPr>
          <p:spPr>
            <a:xfrm rot="-5400000">
              <a:off x="165091" y="-165094"/>
              <a:ext cx="45831" cy="376016"/>
            </a:xfrm>
            <a:prstGeom prst="rect">
              <a:avLst/>
            </a:prstGeom>
            <a:solidFill>
              <a:srgbClr val="1A998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31"/>
          <p:cNvSpPr txBox="1"/>
          <p:nvPr>
            <p:ph type="title"/>
          </p:nvPr>
        </p:nvSpPr>
        <p:spPr>
          <a:xfrm>
            <a:off x="729450" y="1318650"/>
            <a:ext cx="7688400" cy="535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2" type="sldNum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 showMasterSp="0">
  <p:cSld name="ONE_COLUMN_TEXT">
    <p:bg>
      <p:bgPr>
        <a:solidFill>
          <a:srgbClr val="FFFFFF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2"/>
          <p:cNvSpPr/>
          <p:nvPr/>
        </p:nvSpPr>
        <p:spPr>
          <a:xfrm>
            <a:off x="0" y="-2"/>
            <a:ext cx="9144000" cy="487804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32"/>
          <p:cNvGrpSpPr/>
          <p:nvPr/>
        </p:nvGrpSpPr>
        <p:grpSpPr>
          <a:xfrm>
            <a:off x="830388" y="1191252"/>
            <a:ext cx="745771" cy="45832"/>
            <a:chOff x="-1" y="-2"/>
            <a:chExt cx="745769" cy="45831"/>
          </a:xfrm>
        </p:grpSpPr>
        <p:sp>
          <p:nvSpPr>
            <p:cNvPr id="50" name="Google Shape;50;p32"/>
            <p:cNvSpPr/>
            <p:nvPr/>
          </p:nvSpPr>
          <p:spPr>
            <a:xfrm rot="-5400000">
              <a:off x="536420" y="-163518"/>
              <a:ext cx="45831" cy="3728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2"/>
            <p:cNvSpPr/>
            <p:nvPr/>
          </p:nvSpPr>
          <p:spPr>
            <a:xfrm rot="-5400000">
              <a:off x="165091" y="-165094"/>
              <a:ext cx="45831" cy="376016"/>
            </a:xfrm>
            <a:prstGeom prst="rect">
              <a:avLst/>
            </a:prstGeom>
            <a:solidFill>
              <a:srgbClr val="1A998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32"/>
          <p:cNvSpPr txBox="1"/>
          <p:nvPr>
            <p:ph type="title"/>
          </p:nvPr>
        </p:nvSpPr>
        <p:spPr>
          <a:xfrm>
            <a:off x="730000" y="1318650"/>
            <a:ext cx="3300901" cy="1381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" type="body"/>
          </p:nvPr>
        </p:nvSpPr>
        <p:spPr>
          <a:xfrm>
            <a:off x="721225" y="2781724"/>
            <a:ext cx="3300901" cy="1597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●"/>
              <a:defRPr sz="1300"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○"/>
              <a:defRPr sz="1300"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■"/>
              <a:defRPr sz="1300"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●"/>
              <a:defRPr sz="1300"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○"/>
              <a:defRPr sz="13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/>
            </a:lvl9pPr>
          </a:lstStyle>
          <a:p/>
        </p:txBody>
      </p:sp>
      <p:sp>
        <p:nvSpPr>
          <p:cNvPr id="54" name="Google Shape;54;p32"/>
          <p:cNvSpPr txBox="1"/>
          <p:nvPr>
            <p:ph idx="12" type="sldNum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 showMasterSp="0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33"/>
          <p:cNvGrpSpPr/>
          <p:nvPr/>
        </p:nvGrpSpPr>
        <p:grpSpPr>
          <a:xfrm>
            <a:off x="830388" y="4169126"/>
            <a:ext cx="745771" cy="45832"/>
            <a:chOff x="-1" y="-2"/>
            <a:chExt cx="745769" cy="45831"/>
          </a:xfrm>
        </p:grpSpPr>
        <p:sp>
          <p:nvSpPr>
            <p:cNvPr id="57" name="Google Shape;57;p33"/>
            <p:cNvSpPr/>
            <p:nvPr/>
          </p:nvSpPr>
          <p:spPr>
            <a:xfrm rot="-5400000">
              <a:off x="536420" y="-163518"/>
              <a:ext cx="45831" cy="3728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3"/>
            <p:cNvSpPr/>
            <p:nvPr/>
          </p:nvSpPr>
          <p:spPr>
            <a:xfrm rot="-5400000">
              <a:off x="165091" y="-165094"/>
              <a:ext cx="45831" cy="3760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33"/>
          <p:cNvSpPr txBox="1"/>
          <p:nvPr>
            <p:ph type="title"/>
          </p:nvPr>
        </p:nvSpPr>
        <p:spPr>
          <a:xfrm>
            <a:off x="729450" y="864298"/>
            <a:ext cx="7021201" cy="298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2" type="sldNum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 showMasterSp="0">
  <p:cSld name="SECTION_TITLE_AND_DESCRIPTION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34"/>
          <p:cNvGrpSpPr/>
          <p:nvPr/>
        </p:nvGrpSpPr>
        <p:grpSpPr>
          <a:xfrm>
            <a:off x="830388" y="1191252"/>
            <a:ext cx="745771" cy="45832"/>
            <a:chOff x="-1" y="-2"/>
            <a:chExt cx="745769" cy="45831"/>
          </a:xfrm>
        </p:grpSpPr>
        <p:sp>
          <p:nvSpPr>
            <p:cNvPr id="64" name="Google Shape;64;p34"/>
            <p:cNvSpPr/>
            <p:nvPr/>
          </p:nvSpPr>
          <p:spPr>
            <a:xfrm rot="-5400000">
              <a:off x="536420" y="-163518"/>
              <a:ext cx="45831" cy="3728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4"/>
            <p:cNvSpPr/>
            <p:nvPr/>
          </p:nvSpPr>
          <p:spPr>
            <a:xfrm rot="-5400000">
              <a:off x="165091" y="-165094"/>
              <a:ext cx="45831" cy="376016"/>
            </a:xfrm>
            <a:prstGeom prst="rect">
              <a:avLst/>
            </a:prstGeom>
            <a:solidFill>
              <a:srgbClr val="1A998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34"/>
          <p:cNvSpPr txBox="1"/>
          <p:nvPr>
            <p:ph type="title"/>
          </p:nvPr>
        </p:nvSpPr>
        <p:spPr>
          <a:xfrm>
            <a:off x="730000" y="1318650"/>
            <a:ext cx="3300901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67" name="Google Shape;67;p34"/>
          <p:cNvSpPr txBox="1"/>
          <p:nvPr>
            <p:ph idx="1" type="body"/>
          </p:nvPr>
        </p:nvSpPr>
        <p:spPr>
          <a:xfrm>
            <a:off x="724949" y="3161525"/>
            <a:ext cx="3300904" cy="7590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/>
            </a:lvl9pPr>
          </a:lstStyle>
          <a:p/>
        </p:txBody>
      </p:sp>
      <p:sp>
        <p:nvSpPr>
          <p:cNvPr id="68" name="Google Shape;68;p34"/>
          <p:cNvSpPr txBox="1"/>
          <p:nvPr>
            <p:ph idx="2" type="body"/>
          </p:nvPr>
        </p:nvSpPr>
        <p:spPr>
          <a:xfrm>
            <a:off x="5174224" y="1352623"/>
            <a:ext cx="3374400" cy="30255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2" type="sldNum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 showMasterSp="0">
  <p:cSld name="CAPTION_ONLY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5"/>
          <p:cNvSpPr txBox="1"/>
          <p:nvPr>
            <p:ph idx="1" type="body"/>
          </p:nvPr>
        </p:nvSpPr>
        <p:spPr>
          <a:xfrm>
            <a:off x="724949" y="4372550"/>
            <a:ext cx="7697401" cy="460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/>
            </a:lvl1pPr>
          </a:lstStyle>
          <a:p/>
        </p:txBody>
      </p:sp>
      <p:sp>
        <p:nvSpPr>
          <p:cNvPr id="72" name="Google Shape;72;p35"/>
          <p:cNvSpPr txBox="1"/>
          <p:nvPr>
            <p:ph idx="12" type="sldNum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E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/>
          <p:nvPr/>
        </p:nvSpPr>
        <p:spPr>
          <a:xfrm>
            <a:off x="0" y="-2"/>
            <a:ext cx="9144000" cy="4878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oogle Shape;7;p26"/>
          <p:cNvGrpSpPr/>
          <p:nvPr/>
        </p:nvGrpSpPr>
        <p:grpSpPr>
          <a:xfrm>
            <a:off x="830388" y="1191252"/>
            <a:ext cx="745771" cy="45832"/>
            <a:chOff x="-1" y="-2"/>
            <a:chExt cx="745769" cy="45831"/>
          </a:xfrm>
        </p:grpSpPr>
        <p:sp>
          <p:nvSpPr>
            <p:cNvPr id="8" name="Google Shape;8;p26"/>
            <p:cNvSpPr/>
            <p:nvPr/>
          </p:nvSpPr>
          <p:spPr>
            <a:xfrm rot="-5400000">
              <a:off x="536420" y="-163518"/>
              <a:ext cx="45831" cy="3728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26"/>
            <p:cNvSpPr/>
            <p:nvPr/>
          </p:nvSpPr>
          <p:spPr>
            <a:xfrm rot="-5400000">
              <a:off x="165091" y="-165094"/>
              <a:ext cx="45831" cy="376016"/>
            </a:xfrm>
            <a:prstGeom prst="rect">
              <a:avLst/>
            </a:prstGeom>
            <a:solidFill>
              <a:srgbClr val="1A998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6"/>
          <p:cNvSpPr txBox="1"/>
          <p:nvPr>
            <p:ph type="title"/>
          </p:nvPr>
        </p:nvSpPr>
        <p:spPr>
          <a:xfrm>
            <a:off x="729450" y="1322449"/>
            <a:ext cx="7688100" cy="166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4200"/>
              <a:buFont typeface="Raleway"/>
              <a:buNone/>
              <a:defRPr b="1" i="0" sz="42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4200"/>
              <a:buFont typeface="Raleway"/>
              <a:buNone/>
              <a:defRPr b="1" i="0" sz="42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4200"/>
              <a:buFont typeface="Raleway"/>
              <a:buNone/>
              <a:defRPr b="1" i="0" sz="42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4200"/>
              <a:buFont typeface="Raleway"/>
              <a:buNone/>
              <a:defRPr b="1" i="0" sz="42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4200"/>
              <a:buFont typeface="Raleway"/>
              <a:buNone/>
              <a:defRPr b="1" i="0" sz="42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4200"/>
              <a:buFont typeface="Raleway"/>
              <a:buNone/>
              <a:defRPr b="1" i="0" sz="42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4200"/>
              <a:buFont typeface="Raleway"/>
              <a:buNone/>
              <a:defRPr b="1" i="0" sz="42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4200"/>
              <a:buFont typeface="Raleway"/>
              <a:buNone/>
              <a:defRPr b="1" i="0" sz="42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4200"/>
              <a:buFont typeface="Raleway"/>
              <a:buNone/>
              <a:defRPr b="1" i="0" sz="42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729626" y="3172897"/>
            <a:ext cx="7688103" cy="541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■"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○"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■"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2" type="sldNum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bmstutorials.com/spark/spark-aggregate-by-key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koalas.readthedocs.io/en/latest/getting_started/10min.html" TargetMode="External"/><Relationship Id="rId4" Type="http://schemas.openxmlformats.org/officeDocument/2006/relationships/hyperlink" Target="https://databricks.com/blog/2020/08/11/interoperability-between-koalas-and-apache-spark.html" TargetMode="External"/><Relationship Id="rId5" Type="http://schemas.openxmlformats.org/officeDocument/2006/relationships/hyperlink" Target="https://databricks.com/blog/2020/08/11/interoperability-between-koalas-and-apache-spark.html" TargetMode="External"/><Relationship Id="rId6" Type="http://schemas.openxmlformats.org/officeDocument/2006/relationships/hyperlink" Target="https://databricks.com/blog/2020/03/31/10-minutes-from-pandas-to-koalas-on-apache-spark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dask.org/en/latest/spark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medium.com/@achilleus/spark-udfs-we-can-use-them-but-should-we-use-them-2c5a561fde6d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link.ucsd.edu/faculty/instruction/tech-guide/dsmlp/index.html#Detailed-User-Documentat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idx="4294967295" type="ctrTitle"/>
          </p:nvPr>
        </p:nvSpPr>
        <p:spPr>
          <a:xfrm>
            <a:off x="729450" y="1322449"/>
            <a:ext cx="7688099" cy="166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000"/>
              <a:buFont typeface="Raleway"/>
              <a:buNone/>
            </a:pPr>
            <a:r>
              <a:rPr b="1" i="0" lang="en-US" sz="30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DSC </a:t>
            </a:r>
            <a:r>
              <a:rPr lang="en-US" sz="3000"/>
              <a:t>204A</a:t>
            </a:r>
            <a:r>
              <a:rPr b="1" i="0" lang="en-US" sz="30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: Systems for Scalable Analytics</a:t>
            </a:r>
            <a:endParaRPr b="1" i="0" sz="4200" u="none" cap="none" strike="noStrike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"/>
          <p:cNvSpPr txBox="1"/>
          <p:nvPr>
            <p:ph idx="4294967295" type="subTitle"/>
          </p:nvPr>
        </p:nvSpPr>
        <p:spPr>
          <a:xfrm>
            <a:off x="727950" y="4023393"/>
            <a:ext cx="76881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</a:pPr>
            <a:r>
              <a:rPr b="0" i="1" lang="en-US" sz="14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Presenter</a:t>
            </a:r>
            <a:r>
              <a:rPr b="0" i="1" lang="en-US" sz="1400" u="none" cap="none" strike="noStrike">
                <a:solidFill>
                  <a:srgbClr val="828282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i="1" lang="en-US" sz="1400">
                <a:solidFill>
                  <a:srgbClr val="828282"/>
                </a:solidFill>
              </a:rPr>
              <a:t>Megha Agarwal</a:t>
            </a:r>
            <a:endParaRPr b="0" i="0" sz="1400" u="none" cap="none" strike="noStrike">
              <a:solidFill>
                <a:srgbClr val="82828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</a:pPr>
            <a:r>
              <a:rPr b="0" i="1" lang="en-US" sz="14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Slide Contributors</a:t>
            </a:r>
            <a:r>
              <a:rPr b="0" i="1" lang="en-US" sz="1400" u="none" cap="none" strike="noStrike">
                <a:solidFill>
                  <a:srgbClr val="828282"/>
                </a:solidFill>
                <a:latin typeface="Lato"/>
                <a:ea typeface="Lato"/>
                <a:cs typeface="Lato"/>
                <a:sym typeface="Lato"/>
              </a:rPr>
              <a:t>: P</a:t>
            </a:r>
            <a:r>
              <a:rPr i="1" lang="en-US" sz="1400">
                <a:solidFill>
                  <a:srgbClr val="828282"/>
                </a:solidFill>
              </a:rPr>
              <a:t>radyumna Sridhara</a:t>
            </a:r>
            <a:endParaRPr b="0" i="0" sz="14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727950" y="2092936"/>
            <a:ext cx="76881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2200"/>
              <a:buFont typeface="Lato"/>
              <a:buNone/>
            </a:pPr>
            <a:r>
              <a:rPr i="1" lang="en-US" sz="2000">
                <a:solidFill>
                  <a:srgbClr val="828282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b="0" i="1" lang="en-US" sz="2000" u="none" cap="none" strike="noStrike">
                <a:solidFill>
                  <a:srgbClr val="828282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i="1" lang="en-US" sz="2000">
                <a:solidFill>
                  <a:srgbClr val="828282"/>
                </a:solidFill>
                <a:latin typeface="Lato"/>
                <a:ea typeface="Lato"/>
                <a:cs typeface="Lato"/>
                <a:sym typeface="Lato"/>
              </a:rPr>
              <a:t>15</a:t>
            </a:r>
            <a:r>
              <a:rPr b="0" i="1" lang="en-US" sz="2000" u="none" cap="none" strike="noStrike">
                <a:solidFill>
                  <a:srgbClr val="828282"/>
                </a:solidFill>
                <a:latin typeface="Lato"/>
                <a:ea typeface="Lato"/>
                <a:cs typeface="Lato"/>
                <a:sym typeface="Lato"/>
              </a:rPr>
              <a:t>/2</a:t>
            </a:r>
            <a:r>
              <a:rPr i="1" lang="en-US" sz="2000">
                <a:solidFill>
                  <a:srgbClr val="828282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b="0" i="1" lang="en-US" sz="2000" u="none" cap="none" strike="noStrike">
                <a:solidFill>
                  <a:srgbClr val="828282"/>
                </a:solidFill>
                <a:latin typeface="Lato"/>
                <a:ea typeface="Lato"/>
                <a:cs typeface="Lato"/>
                <a:sym typeface="Lato"/>
              </a:rPr>
              <a:t> Programming Assignment 2</a:t>
            </a:r>
            <a:r>
              <a:rPr b="0" i="0" lang="en-US" sz="3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0" i="0" sz="3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None/>
            </a:pPr>
            <a:r>
              <a:rPr b="0" i="0" lang="en-US" sz="22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Feature Engineering &amp; Model Selection with Apache Spark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>
            <p:ph idx="12" type="sldNum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/>
          <p:nvPr>
            <p:ph type="title"/>
          </p:nvPr>
        </p:nvSpPr>
        <p:spPr>
          <a:xfrm>
            <a:off x="193850" y="498300"/>
            <a:ext cx="7688699" cy="535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00"/>
              <a:buFont typeface="Raleway"/>
              <a:buNone/>
            </a:pPr>
            <a:r>
              <a:rPr lang="en-US" sz="2200"/>
              <a:t>Spark APIs: Overview</a:t>
            </a:r>
            <a:endParaRPr/>
          </a:p>
        </p:txBody>
      </p:sp>
      <p:sp>
        <p:nvSpPr>
          <p:cNvPr id="180" name="Google Shape;180;p9"/>
          <p:cNvSpPr txBox="1"/>
          <p:nvPr>
            <p:ph idx="1" type="body"/>
          </p:nvPr>
        </p:nvSpPr>
        <p:spPr>
          <a:xfrm>
            <a:off x="749849" y="1246349"/>
            <a:ext cx="8302502" cy="34690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281176" lvl="0" marL="37490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US" sz="1400"/>
              <a:t>Resilient Distributed Dataset (RDD): </a:t>
            </a:r>
            <a:endParaRPr/>
          </a:p>
          <a:p>
            <a:pPr indent="-281177" lvl="1" marL="74980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lang="en-US" sz="1400"/>
              <a:t>A distributed collection of data.</a:t>
            </a:r>
            <a:endParaRPr/>
          </a:p>
          <a:p>
            <a:pPr indent="-281177" lvl="1" marL="74980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lang="en-US" sz="1400"/>
              <a:t>Oldest. The most basic abstraction of Spark.</a:t>
            </a:r>
            <a:endParaRPr/>
          </a:p>
          <a:p>
            <a:pPr indent="-281177" lvl="1" marL="74980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lang="en-US" sz="1400"/>
              <a:t>ML support: MLlib. Maintenance only, i.e., no new features.</a:t>
            </a:r>
            <a:endParaRPr/>
          </a:p>
          <a:p>
            <a:pPr indent="-281176" lvl="0" marL="37490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US" sz="1400"/>
              <a:t>DataFrame (Recommended):</a:t>
            </a:r>
            <a:endParaRPr/>
          </a:p>
          <a:p>
            <a:pPr indent="-281177" lvl="1" marL="74980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lang="en-US" sz="1400"/>
              <a:t>Named columns, like a table</a:t>
            </a:r>
            <a:endParaRPr/>
          </a:p>
          <a:p>
            <a:pPr indent="-281177" lvl="1" marL="74980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lang="en-US" sz="1400"/>
              <a:t>More user-friendly API than RDDs.</a:t>
            </a:r>
            <a:endParaRPr/>
          </a:p>
          <a:p>
            <a:pPr indent="-281177" lvl="1" marL="74980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lang="en-US" sz="1400"/>
              <a:t>Built on top of RDD but uses several optimizations.</a:t>
            </a:r>
            <a:endParaRPr/>
          </a:p>
          <a:p>
            <a:pPr indent="-281177" lvl="1" marL="74980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lang="en-US" sz="1400"/>
              <a:t>ML support: </a:t>
            </a:r>
            <a:r>
              <a:rPr i="1" lang="en-US"/>
              <a:t>Spark ML, </a:t>
            </a:r>
            <a:r>
              <a:rPr lang="en-US" sz="1400"/>
              <a:t>actively being developed.</a:t>
            </a:r>
            <a:endParaRPr/>
          </a:p>
          <a:p>
            <a:pPr indent="-281176" lvl="0" marL="37490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US" sz="1400"/>
              <a:t>Koalas (Not part of Spark but from DataBricks):</a:t>
            </a:r>
            <a:endParaRPr/>
          </a:p>
          <a:p>
            <a:pPr indent="-281177" lvl="1" marL="74980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lang="en-US" sz="1400"/>
              <a:t>Pandas API on Spark. DataFrame under the hood.</a:t>
            </a:r>
            <a:endParaRPr/>
          </a:p>
          <a:p>
            <a:pPr indent="-281177" lvl="1" marL="74980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lang="en-US" sz="1400"/>
              <a:t>Even newer.</a:t>
            </a:r>
            <a:endParaRPr/>
          </a:p>
          <a:p>
            <a:pPr indent="-281177" lvl="1" marL="74980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lang="en-US" sz="1400"/>
              <a:t>ML support: Integrates with MLFlow, a product from DataBricks.</a:t>
            </a:r>
            <a:endParaRPr/>
          </a:p>
        </p:txBody>
      </p:sp>
      <p:sp>
        <p:nvSpPr>
          <p:cNvPr id="181" name="Google Shape;181;p9"/>
          <p:cNvSpPr txBox="1"/>
          <p:nvPr>
            <p:ph idx="12" type="sldNum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/>
          <p:nvPr>
            <p:ph type="title"/>
          </p:nvPr>
        </p:nvSpPr>
        <p:spPr>
          <a:xfrm>
            <a:off x="196525" y="495950"/>
            <a:ext cx="7688699" cy="535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00"/>
              <a:buFont typeface="Raleway"/>
              <a:buNone/>
            </a:pPr>
            <a:r>
              <a:rPr lang="en-US" sz="2200"/>
              <a:t>Spark APIs: Things in Common </a:t>
            </a:r>
            <a:endParaRPr/>
          </a:p>
        </p:txBody>
      </p:sp>
      <p:sp>
        <p:nvSpPr>
          <p:cNvPr id="187" name="Google Shape;187;p10"/>
          <p:cNvSpPr txBox="1"/>
          <p:nvPr>
            <p:ph idx="1" type="body"/>
          </p:nvPr>
        </p:nvSpPr>
        <p:spPr>
          <a:xfrm>
            <a:off x="285450" y="1517450"/>
            <a:ext cx="8573100" cy="3045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39087" lvl="0" marL="40690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AutoNum type="arabicPeriod"/>
            </a:pPr>
            <a:r>
              <a:rPr lang="en-US" sz="2100"/>
              <a:t>Immutable. No in-place operations. Koalas mimics mutability but is still immutable in its core</a:t>
            </a:r>
            <a:endParaRPr/>
          </a:p>
          <a:p>
            <a:pPr indent="-339087" lvl="0" marL="40690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AutoNum type="arabicPeriod"/>
            </a:pPr>
            <a:r>
              <a:rPr lang="en-US" sz="2100"/>
              <a:t>Distributed</a:t>
            </a:r>
            <a:endParaRPr/>
          </a:p>
          <a:p>
            <a:pPr indent="-339087" lvl="0" marL="40690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AutoNum type="arabicPeriod"/>
            </a:pPr>
            <a:r>
              <a:rPr lang="en-US" sz="2100"/>
              <a:t>Lazy. No computation happens until an </a:t>
            </a:r>
            <a:r>
              <a:rPr i="1" lang="en-US" sz="2100"/>
              <a:t>action</a:t>
            </a:r>
            <a:r>
              <a:rPr lang="en-US" sz="2100"/>
              <a:t> is called. Examples:</a:t>
            </a:r>
            <a:endParaRPr/>
          </a:p>
          <a:p>
            <a:pPr indent="-339088" lvl="1" marL="81381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AutoNum type="alphaLcPeriod"/>
            </a:pPr>
            <a:r>
              <a:rPr lang="en-US" sz="2100"/>
              <a:t>collect()</a:t>
            </a:r>
            <a:endParaRPr/>
          </a:p>
          <a:p>
            <a:pPr indent="-339088" lvl="1" marL="81381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AutoNum type="alphaLcPeriod"/>
            </a:pPr>
            <a:r>
              <a:rPr lang="en-US" sz="2100"/>
              <a:t>count()</a:t>
            </a:r>
            <a:endParaRPr/>
          </a:p>
          <a:p>
            <a:pPr indent="-339088" lvl="1" marL="81381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AutoNum type="alphaLcPeriod"/>
            </a:pPr>
            <a:r>
              <a:rPr lang="en-US" sz="2100"/>
              <a:t>take(), show(), head(), first()</a:t>
            </a:r>
            <a:endParaRPr/>
          </a:p>
        </p:txBody>
      </p:sp>
      <p:sp>
        <p:nvSpPr>
          <p:cNvPr id="188" name="Google Shape;188;p10"/>
          <p:cNvSpPr txBox="1"/>
          <p:nvPr>
            <p:ph idx="12" type="sldNum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/>
          <p:nvPr>
            <p:ph type="title"/>
          </p:nvPr>
        </p:nvSpPr>
        <p:spPr>
          <a:xfrm>
            <a:off x="195550" y="497650"/>
            <a:ext cx="7688699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00"/>
              <a:buFont typeface="Raleway"/>
              <a:buNone/>
            </a:pPr>
            <a:r>
              <a:rPr lang="en-US" sz="2200"/>
              <a:t>Spark APIs: Differences</a:t>
            </a:r>
            <a:endParaRPr/>
          </a:p>
        </p:txBody>
      </p:sp>
      <p:graphicFrame>
        <p:nvGraphicFramePr>
          <p:cNvPr id="194" name="Google Shape;194;p11"/>
          <p:cNvGraphicFramePr/>
          <p:nvPr/>
        </p:nvGraphicFramePr>
        <p:xfrm>
          <a:off x="195549" y="10328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{AE4FC563-5CF9-4F9E-9CB6-1C9A4BC0DE89}</a:tableStyleId>
              </a:tblPr>
              <a:tblGrid>
                <a:gridCol w="2188225"/>
                <a:gridCol w="2188225"/>
                <a:gridCol w="2188225"/>
                <a:gridCol w="2188225"/>
              </a:tblGrid>
              <a:tr h="355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RDD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DataFrame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Koalas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52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Abstraction level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Low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High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High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52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Named columns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52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Query optimizations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52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Programming style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map-reduce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Dataflow, SQL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Pandas-like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10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Best suited for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sz="1400" u="none" cap="none" strike="noStrike"/>
                        <a:t>Unstructured data</a:t>
                      </a:r>
                      <a:endParaRPr sz="140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sz="1400" u="none" cap="none" strike="noStrike"/>
                        <a:t>Low-level ops</a:t>
                      </a:r>
                      <a:endParaRPr sz="140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sz="1400" u="none" cap="none" strike="noStrike"/>
                        <a:t>Func. Programming / Map-reduce lovers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sz="1400" u="none" cap="none" strike="noStrike"/>
                        <a:t>Structured data</a:t>
                      </a:r>
                      <a:endParaRPr sz="140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sz="1400" u="none" cap="none" strike="noStrike"/>
                        <a:t>High-level ops with optimizations</a:t>
                      </a:r>
                      <a:endParaRPr sz="140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sz="1400" u="none" cap="none" strike="noStrike"/>
                        <a:t>Python, R, SQL users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sz="1400" u="none" cap="none" strike="noStrike"/>
                        <a:t>Pandas/Dask users who just switched to Spark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195" name="Google Shape;195;p11"/>
          <p:cNvSpPr txBox="1"/>
          <p:nvPr/>
        </p:nvSpPr>
        <p:spPr>
          <a:xfrm>
            <a:off x="675566" y="4560974"/>
            <a:ext cx="7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 need to stick to one specific API. Spark offers methods to convert from one to another.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1"/>
          <p:cNvSpPr txBox="1"/>
          <p:nvPr>
            <p:ph idx="12" type="sldNum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"/>
          <p:cNvSpPr txBox="1"/>
          <p:nvPr>
            <p:ph type="title"/>
          </p:nvPr>
        </p:nvSpPr>
        <p:spPr>
          <a:xfrm>
            <a:off x="195550" y="497650"/>
            <a:ext cx="7688699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00"/>
              <a:buFont typeface="Raleway"/>
              <a:buNone/>
            </a:pPr>
            <a:r>
              <a:rPr lang="en-US" sz="2200"/>
              <a:t>Spark APIs: Example</a:t>
            </a:r>
            <a:endParaRPr/>
          </a:p>
        </p:txBody>
      </p:sp>
      <p:sp>
        <p:nvSpPr>
          <p:cNvPr id="202" name="Google Shape;202;p12"/>
          <p:cNvSpPr txBox="1"/>
          <p:nvPr/>
        </p:nvSpPr>
        <p:spPr>
          <a:xfrm>
            <a:off x="455700" y="1728556"/>
            <a:ext cx="82326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Two-column table: (</a:t>
            </a:r>
            <a:r>
              <a:rPr b="0" i="1" lang="en-US" sz="2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key</a:t>
            </a:r>
            <a:r>
              <a:rPr b="0" i="0" lang="en-US" sz="2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0" i="1" lang="en-US" sz="2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value</a:t>
            </a:r>
            <a:r>
              <a:rPr b="0" i="0" lang="en-US" sz="2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Task: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Lato"/>
              <a:buChar char="●"/>
            </a:pPr>
            <a:r>
              <a:rPr b="0" i="0" lang="en-US" sz="2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group by </a:t>
            </a:r>
            <a:r>
              <a:rPr b="0" i="1" lang="en-US" sz="2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key</a:t>
            </a:r>
            <a:r>
              <a:rPr b="0" i="0" lang="en-US" sz="2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and calculate mean </a:t>
            </a:r>
            <a:r>
              <a:rPr b="0" i="1" lang="en-US" sz="2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values</a:t>
            </a:r>
            <a:r>
              <a:rPr b="0" i="0" lang="en-US" sz="2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Lato"/>
              <a:buChar char="●"/>
            </a:pPr>
            <a:r>
              <a:rPr b="0" i="1" lang="en-US" sz="2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value</a:t>
            </a:r>
            <a:r>
              <a:rPr b="0" i="0" lang="en-US" sz="2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contains NULLs. Ignore the NULLs.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2"/>
          <p:cNvSpPr txBox="1"/>
          <p:nvPr>
            <p:ph idx="12" type="sldNum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/>
          <p:nvPr>
            <p:ph type="title"/>
          </p:nvPr>
        </p:nvSpPr>
        <p:spPr>
          <a:xfrm>
            <a:off x="195550" y="497650"/>
            <a:ext cx="7688699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00"/>
              <a:buFont typeface="Raleway"/>
              <a:buNone/>
            </a:pPr>
            <a:r>
              <a:rPr lang="en-US" sz="2200"/>
              <a:t>Spark APIs: Example - RDD</a:t>
            </a:r>
            <a:endParaRPr/>
          </a:p>
        </p:txBody>
      </p:sp>
      <p:sp>
        <p:nvSpPr>
          <p:cNvPr id="209" name="Google Shape;209;p13"/>
          <p:cNvSpPr txBox="1"/>
          <p:nvPr/>
        </p:nvSpPr>
        <p:spPr>
          <a:xfrm>
            <a:off x="307625" y="1267425"/>
            <a:ext cx="8836500" cy="3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1B60"/>
              </a:buClr>
              <a:buSzPts val="1800"/>
              <a:buFont typeface="Roboto Mono"/>
              <a:buNone/>
            </a:pPr>
            <a:r>
              <a:rPr b="0" i="0" lang="en-US" sz="1800" u="none" cap="none" strike="noStrike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RDD</a:t>
            </a:r>
            <a:endParaRPr b="0" i="0" sz="1400" u="none" cap="none" strike="noStrike">
              <a:solidFill>
                <a:srgbClr val="3747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Roboto Mono"/>
              <a:buNone/>
            </a:pPr>
            <a:r>
              <a:rPr b="0" i="0" lang="en-US" sz="18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agg = rdd.\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Roboto Mono"/>
              <a:buNone/>
            </a:pPr>
            <a:r>
              <a:rPr b="0" i="0" lang="en-US" sz="18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filter(</a:t>
            </a:r>
            <a:r>
              <a:rPr b="0" i="0" lang="en-US" sz="1800" u="none" cap="none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b="0" i="0" lang="en-US" sz="18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x: x[</a:t>
            </a:r>
            <a:r>
              <a:rPr b="0" i="0" lang="en-US" sz="1800" u="none" cap="none" strike="noStrik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en-US" sz="18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b="0" i="0" lang="en-US" sz="1800" u="none" cap="none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is</a:t>
            </a:r>
            <a:r>
              <a:rPr b="0" i="0" lang="en-US" sz="18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800" u="none" cap="none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b="0" i="0" lang="en-US" sz="18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800" u="none" cap="none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r>
              <a:rPr b="0" i="0" lang="en-US" sz="18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).\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Roboto Mono"/>
              <a:buNone/>
            </a:pPr>
            <a:r>
              <a:rPr b="0" i="0" lang="en-US" sz="18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aggregateByKey((</a:t>
            </a:r>
            <a:r>
              <a:rPr b="0" i="0" lang="en-US" sz="1800" u="none" cap="none" strike="noStrik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0" i="0" lang="en-US" sz="18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800" u="none" cap="none" strike="noStrik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0" i="0" lang="en-US" sz="18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))(                          </a:t>
            </a:r>
            <a:r>
              <a:rPr b="0" i="0" lang="en-US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# initial value</a:t>
            </a:r>
            <a:r>
              <a:rPr b="0" i="0" lang="en-US" sz="18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Roboto Mono"/>
              <a:buNone/>
            </a:pPr>
            <a:r>
              <a:rPr b="0" i="0" lang="en-US" sz="18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en-US" sz="1800" u="none" cap="none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b="0" i="0" lang="en-US" sz="18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acc, x: (acc[</a:t>
            </a:r>
            <a:r>
              <a:rPr b="0" i="0" lang="en-US" sz="1800" u="none" cap="none" strike="noStrik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0" i="0" lang="en-US" sz="18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+ x, acc[</a:t>
            </a:r>
            <a:r>
              <a:rPr b="0" i="0" lang="en-US" sz="1800" u="none" cap="none" strike="noStrik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en-US" sz="18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+ </a:t>
            </a:r>
            <a:r>
              <a:rPr b="0" i="0" lang="en-US" sz="1800" u="none" cap="none" strike="noStrik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en-US" sz="18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     </a:t>
            </a:r>
            <a:r>
              <a:rPr b="0" i="0" lang="en-US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# combine step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Roboto Mono"/>
              <a:buNone/>
            </a:pPr>
            <a:r>
              <a:rPr b="0" i="0" lang="en-US" sz="18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en-US" sz="1800" u="none" cap="none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b="0" i="0" lang="en-US" sz="18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acc1, acc2: (                         </a:t>
            </a:r>
            <a:r>
              <a:rPr b="0" i="0" lang="en-US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# reduce step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Roboto Mono"/>
              <a:buNone/>
            </a:pPr>
            <a:r>
              <a:rPr b="0" i="0" lang="en-US" sz="18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acc1[</a:t>
            </a:r>
            <a:r>
              <a:rPr b="0" i="0" lang="en-US" sz="1800" u="none" cap="none" strike="noStrik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0" i="0" lang="en-US" sz="18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+ acc2[</a:t>
            </a:r>
            <a:r>
              <a:rPr b="0" i="0" lang="en-US" sz="1800" u="none" cap="none" strike="noStrik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0" i="0" lang="en-US" sz="18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Roboto Mono"/>
              <a:buNone/>
            </a:pPr>
            <a:r>
              <a:rPr b="0" i="0" lang="en-US" sz="18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acc1[</a:t>
            </a:r>
            <a:r>
              <a:rPr b="0" i="0" lang="en-US" sz="1800" u="none" cap="none" strike="noStrik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en-US" sz="18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+ acc2[</a:t>
            </a:r>
            <a:r>
              <a:rPr b="0" i="0" lang="en-US" sz="1800" u="none" cap="none" strike="noStrik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en-US" sz="18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Roboto Mono"/>
              <a:buNone/>
            </a:pPr>
            <a:r>
              <a:rPr b="0" i="0" lang="en-US" sz="18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Roboto Mono"/>
              <a:buNone/>
            </a:pPr>
            <a:r>
              <a:rPr b="0" i="0" lang="en-US" sz="18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Roboto Mono"/>
              <a:buNone/>
            </a:pPr>
            <a:r>
              <a:rPr b="0" i="0" lang="en-US" sz="18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mean = agg.mapValues(</a:t>
            </a:r>
            <a:r>
              <a:rPr b="0" i="0" lang="en-US" sz="1800" u="none" cap="none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b="0" i="0" lang="en-US" sz="18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x: x[</a:t>
            </a:r>
            <a:r>
              <a:rPr b="0" i="0" lang="en-US" sz="1800" u="none" cap="none" strike="noStrik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0" i="0" lang="en-US" sz="18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/ x[</a:t>
            </a:r>
            <a:r>
              <a:rPr b="0" i="0" lang="en-US" sz="1800" u="none" cap="none" strike="noStrik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en-US" sz="18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Roboto Mono"/>
              <a:buNone/>
            </a:pPr>
            <a:r>
              <a:rPr b="0" i="0" lang="en-US" sz="18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rdd = rdd.map(</a:t>
            </a:r>
            <a:r>
              <a:rPr b="0" i="0" lang="en-US" sz="1800" u="none" cap="none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b="0" i="0" lang="en-US" sz="18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x: x[</a:t>
            </a:r>
            <a:r>
              <a:rPr b="0" i="0" lang="en-US" sz="1800" u="none" cap="none" strike="noStrik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0" i="0" lang="en-US" sz="18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]).\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Roboto Mono"/>
              <a:buNone/>
            </a:pPr>
            <a:r>
              <a:rPr b="0" i="0" lang="en-US" sz="18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distinct().leftOuterJoin(mean)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8209260" y="4880207"/>
            <a:ext cx="605633" cy="172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3"/>
          <p:cNvSpPr txBox="1"/>
          <p:nvPr>
            <p:ph idx="12" type="sldNum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 txBox="1"/>
          <p:nvPr>
            <p:ph type="title"/>
          </p:nvPr>
        </p:nvSpPr>
        <p:spPr>
          <a:xfrm>
            <a:off x="195550" y="497650"/>
            <a:ext cx="7688699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00"/>
              <a:buFont typeface="Raleway"/>
              <a:buNone/>
            </a:pPr>
            <a:r>
              <a:rPr lang="en-US" sz="2200"/>
              <a:t>Spark APIs: Example - DataFrame</a:t>
            </a:r>
            <a:endParaRPr/>
          </a:p>
        </p:txBody>
      </p:sp>
      <p:sp>
        <p:nvSpPr>
          <p:cNvPr id="217" name="Google Shape;217;p14"/>
          <p:cNvSpPr txBox="1"/>
          <p:nvPr/>
        </p:nvSpPr>
        <p:spPr>
          <a:xfrm>
            <a:off x="271500" y="1422873"/>
            <a:ext cx="86010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81B60"/>
              </a:buClr>
              <a:buSzPts val="2400"/>
              <a:buFont typeface="Roboto Mono"/>
              <a:buNone/>
            </a:pPr>
            <a:r>
              <a:rPr b="0" i="0" lang="en-US" sz="2400" u="none" cap="none" strike="noStrike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Spark DataFrame</a:t>
            </a:r>
            <a:endParaRPr b="0" i="0" sz="1400" u="none" cap="none" strike="noStrike">
              <a:solidFill>
                <a:srgbClr val="3747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400"/>
              <a:buFont typeface="Roboto Mono"/>
              <a:buNone/>
            </a:pPr>
            <a:r>
              <a:rPr b="0" i="0" lang="en-US" sz="24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sdf = sdf.groupBy(</a:t>
            </a:r>
            <a:r>
              <a:rPr b="0" i="0" lang="en-US" sz="2400" u="none" cap="none" strike="noStrike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'key'</a:t>
            </a:r>
            <a:r>
              <a:rPr b="0" i="0" lang="en-US" sz="24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).agg(F.avg(</a:t>
            </a:r>
            <a:r>
              <a:rPr b="0" i="0" lang="en-US" sz="2400" u="none" cap="none" strike="noStrike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'value'</a:t>
            </a:r>
            <a:r>
              <a:rPr b="0" i="0" lang="en-US" sz="24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4"/>
          <p:cNvSpPr txBox="1"/>
          <p:nvPr>
            <p:ph idx="12" type="sldNum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"/>
          <p:cNvSpPr txBox="1"/>
          <p:nvPr>
            <p:ph type="title"/>
          </p:nvPr>
        </p:nvSpPr>
        <p:spPr>
          <a:xfrm>
            <a:off x="195550" y="497650"/>
            <a:ext cx="7688699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00"/>
              <a:buFont typeface="Raleway"/>
              <a:buNone/>
            </a:pPr>
            <a:r>
              <a:rPr lang="en-US" sz="2200"/>
              <a:t>Spark APIs: Example - Koalas</a:t>
            </a:r>
            <a:endParaRPr/>
          </a:p>
        </p:txBody>
      </p:sp>
      <p:sp>
        <p:nvSpPr>
          <p:cNvPr id="224" name="Google Shape;224;p15"/>
          <p:cNvSpPr txBox="1"/>
          <p:nvPr/>
        </p:nvSpPr>
        <p:spPr>
          <a:xfrm>
            <a:off x="271500" y="1108545"/>
            <a:ext cx="86010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81B60"/>
              </a:buClr>
              <a:buSzPts val="2400"/>
              <a:buFont typeface="Roboto Mono"/>
              <a:buNone/>
            </a:pPr>
            <a:r>
              <a:rPr b="0" i="0" lang="en-US" sz="2400" u="none" cap="none" strike="noStrike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Koalas</a:t>
            </a:r>
            <a:endParaRPr b="0" i="0" sz="1400" u="none" cap="none" strike="noStrike">
              <a:solidFill>
                <a:srgbClr val="3747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400"/>
              <a:buFont typeface="Roboto Mono"/>
              <a:buNone/>
            </a:pPr>
            <a:r>
              <a:rPr b="0" i="0" lang="en-US" sz="24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kdf = kdf.groupby(</a:t>
            </a:r>
            <a:r>
              <a:rPr b="0" i="0" lang="en-US" sz="2400" u="none" cap="none" strike="noStrike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'key'</a:t>
            </a:r>
            <a:r>
              <a:rPr b="0" i="0" lang="en-US" sz="24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).agg({</a:t>
            </a:r>
            <a:r>
              <a:rPr b="0" i="0" lang="en-US" sz="2400" u="none" cap="none" strike="noStrike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'value'</a:t>
            </a:r>
            <a:r>
              <a:rPr b="0" i="0" lang="en-US" sz="24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b="0" i="0" lang="en-US" sz="2400" u="none" cap="none" strike="noStrike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'mean'</a:t>
            </a:r>
            <a:r>
              <a:rPr b="0" i="0" lang="en-US" sz="24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5"/>
          <p:cNvSpPr txBox="1"/>
          <p:nvPr/>
        </p:nvSpPr>
        <p:spPr>
          <a:xfrm>
            <a:off x="342519" y="2397938"/>
            <a:ext cx="7232100" cy="2523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170446" lvl="0" marL="1704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•"/>
            </a:pPr>
            <a:r>
              <a:rPr b="0" i="0" lang="en-US" sz="160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Externally, Koalas DataFrames follow the structure of pandas DataFrames</a:t>
            </a:r>
            <a:endParaRPr b="0" i="0" sz="1400" u="none" cap="none" strike="noStrik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170446" lvl="0" marL="1704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•"/>
            </a:pPr>
            <a:r>
              <a:rPr b="0" i="0" lang="en-US" sz="160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Internally, Koalas translate pandas APIs into the logical plan of Spark SQL.</a:t>
            </a:r>
            <a:endParaRPr b="0" i="0" sz="1400" u="none" cap="none" strike="noStrik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170446" lvl="0" marL="1704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•"/>
            </a:pPr>
            <a:r>
              <a:rPr b="0" i="0" lang="en-US" sz="160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Helps Pandas users who want to scale out using PySpark as well as Spark users who want to leverage Koalas to become more productive.</a:t>
            </a:r>
            <a:endParaRPr b="0" i="0" sz="1400" u="none" cap="none" strike="noStrik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Check out these resources:</a:t>
            </a:r>
            <a:endParaRPr b="0" i="0" sz="1400" u="none" cap="none" strike="noStrike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7262" lvl="0" marL="2272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Helvetica Neue"/>
              <a:buAutoNum type="arabicPeriod"/>
            </a:pPr>
            <a:r>
              <a:rPr b="0" i="0" lang="en-US" sz="1400" u="sng" cap="none" strike="noStrike">
                <a:solidFill>
                  <a:srgbClr val="828282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10 Minutes to Koalas, Koalas Documentation</a:t>
            </a:r>
            <a:endParaRPr b="0" i="0" sz="1400" u="sng" cap="none" strike="noStrike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227262" lvl="0" marL="2272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Helvetica Neue"/>
              <a:buAutoNum type="arabicPeriod"/>
            </a:pPr>
            <a:r>
              <a:rPr b="0" i="0" lang="en-US" sz="14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Interoperability between Koalas and Apache Spark</a:t>
            </a:r>
            <a:r>
              <a:rPr b="0" i="0" lang="en-US" sz="1400" u="none" cap="none" strike="noStrike">
                <a:solidFill>
                  <a:srgbClr val="82828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Blog Post, Aug 2020</a:t>
            </a:r>
            <a:endParaRPr b="0" i="0" sz="1400" u="none" cap="none" strike="noStrike">
              <a:solidFill>
                <a:srgbClr val="82828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262" lvl="0" marL="2272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Helvetica Neue"/>
              <a:buAutoNum type="arabicPeriod"/>
            </a:pPr>
            <a:r>
              <a:rPr b="0" i="0" lang="en-US" sz="14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10 Minutes from pandas to Koalas on Apache Spark</a:t>
            </a:r>
            <a:r>
              <a:rPr b="0" i="0" lang="en-US" sz="1400" u="none" cap="none" strike="noStrike">
                <a:solidFill>
                  <a:srgbClr val="82828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Blog Post, March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5"/>
          <p:cNvSpPr txBox="1"/>
          <p:nvPr>
            <p:ph idx="12" type="sldNum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/>
          <p:cNvSpPr txBox="1"/>
          <p:nvPr>
            <p:ph type="title"/>
          </p:nvPr>
        </p:nvSpPr>
        <p:spPr>
          <a:xfrm>
            <a:off x="195550" y="497650"/>
            <a:ext cx="7688699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00"/>
              <a:buFont typeface="Raleway"/>
              <a:buNone/>
            </a:pPr>
            <a:r>
              <a:rPr lang="en-US" sz="2200"/>
              <a:t>How does Dask compare with Spark?</a:t>
            </a:r>
            <a:endParaRPr/>
          </a:p>
        </p:txBody>
      </p:sp>
      <p:sp>
        <p:nvSpPr>
          <p:cNvPr id="232" name="Google Shape;232;p16"/>
          <p:cNvSpPr txBox="1"/>
          <p:nvPr/>
        </p:nvSpPr>
        <p:spPr>
          <a:xfrm>
            <a:off x="342519" y="1696266"/>
            <a:ext cx="72321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170446" lvl="0" marL="1704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Lato"/>
              <a:buChar char="•"/>
            </a:pPr>
            <a:r>
              <a:rPr b="0" i="0" lang="en-US" sz="16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Spark is older (since 2010) and well-trusted!</a:t>
            </a:r>
            <a:endParaRPr b="0" i="0" sz="14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170447" lvl="1" marL="5514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Lato"/>
              <a:buChar char="•"/>
            </a:pPr>
            <a:r>
              <a:rPr b="0" i="0" lang="en-US" sz="16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Integrates well with other Apache projects, all-inclusive</a:t>
            </a:r>
            <a:endParaRPr b="0" i="0" sz="14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170447" lvl="1" marL="5514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Helvetica Neue"/>
              <a:buChar char="•"/>
            </a:pPr>
            <a:r>
              <a:rPr b="0" i="0" lang="en-US" sz="16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Provides good high-level optimizations on </a:t>
            </a:r>
            <a:r>
              <a:rPr b="1" i="0" lang="en-US" sz="16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uniformly</a:t>
            </a:r>
            <a:r>
              <a:rPr b="0" i="0" lang="en-US" sz="16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applied computations</a:t>
            </a:r>
            <a:endParaRPr b="0" i="0" sz="14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170445" lvl="1" marL="5514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Lato"/>
              <a:buChar char="•"/>
            </a:pPr>
            <a:r>
              <a:rPr b="0" i="0" lang="en-US" sz="1600" u="none" cap="none" strike="noStrike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Provides excellent support for streaming data</a:t>
            </a:r>
            <a:endParaRPr b="0" i="0" sz="1600" u="none" cap="none" strike="noStrike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170446" lvl="0" marL="1704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Lato"/>
              <a:buChar char="•"/>
            </a:pPr>
            <a:r>
              <a:rPr b="0" i="0" lang="en-US" sz="16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Dask is smaller and lighter weight than Spark, meaning fewer features.</a:t>
            </a:r>
            <a:endParaRPr b="0" i="0" sz="14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170447" lvl="1" marL="5514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Lato"/>
              <a:buChar char="•"/>
            </a:pPr>
            <a:r>
              <a:rPr b="0" i="0" lang="en-US" sz="16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Able to implement more complex algorithms and ad-hoc systems</a:t>
            </a:r>
            <a:endParaRPr b="0" i="0" sz="14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170447" lvl="1" marL="5514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Lato"/>
              <a:buChar char="•"/>
            </a:pPr>
            <a:r>
              <a:rPr b="0" i="0" lang="en-US" sz="16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Interoperate with other technologies like Numpy (!)</a:t>
            </a:r>
            <a:endParaRPr b="0" i="0" sz="14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 re-emphasize from PA1 discussion, DS tools are evolving very fast, so understanding the internals is important.</a:t>
            </a:r>
            <a:endParaRPr b="0" i="0" sz="14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16"/>
          <p:cNvSpPr txBox="1"/>
          <p:nvPr/>
        </p:nvSpPr>
        <p:spPr>
          <a:xfrm>
            <a:off x="7550583" y="4880207"/>
            <a:ext cx="656532" cy="172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reference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6"/>
          <p:cNvSpPr txBox="1"/>
          <p:nvPr>
            <p:ph idx="12" type="sldNum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/>
          <p:nvPr>
            <p:ph type="title"/>
          </p:nvPr>
        </p:nvSpPr>
        <p:spPr>
          <a:xfrm>
            <a:off x="727650" y="1363222"/>
            <a:ext cx="7688699" cy="20943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4800">
                <a:solidFill>
                  <a:srgbClr val="999999"/>
                </a:solidFill>
              </a:rPr>
              <a:t>1.Spark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Raleway"/>
              <a:buNone/>
            </a:pPr>
            <a:r>
              <a:rPr lang="en-US" sz="4800">
                <a:solidFill>
                  <a:srgbClr val="000000"/>
                </a:solidFill>
              </a:rPr>
              <a:t>2.Tasks</a:t>
            </a:r>
            <a:endParaRPr/>
          </a:p>
        </p:txBody>
      </p:sp>
      <p:sp>
        <p:nvSpPr>
          <p:cNvPr id="240" name="Google Shape;240;p17"/>
          <p:cNvSpPr txBox="1"/>
          <p:nvPr>
            <p:ph idx="12" type="sldNum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"/>
          <p:cNvSpPr txBox="1"/>
          <p:nvPr>
            <p:ph type="title"/>
          </p:nvPr>
        </p:nvSpPr>
        <p:spPr>
          <a:xfrm>
            <a:off x="729450" y="1318650"/>
            <a:ext cx="7688699" cy="535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00"/>
              <a:buFont typeface="Raleway"/>
              <a:buNone/>
            </a:pPr>
            <a:r>
              <a:rPr lang="en-US" sz="2200"/>
              <a:t>Tasks: overview</a:t>
            </a:r>
            <a:endParaRPr/>
          </a:p>
        </p:txBody>
      </p:sp>
      <p:sp>
        <p:nvSpPr>
          <p:cNvPr id="246" name="Google Shape;246;p18"/>
          <p:cNvSpPr txBox="1"/>
          <p:nvPr>
            <p:ph idx="1" type="body"/>
          </p:nvPr>
        </p:nvSpPr>
        <p:spPr>
          <a:xfrm>
            <a:off x="359600" y="1983125"/>
            <a:ext cx="8369100" cy="29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700"/>
              <a:t>You will be given 8 tasks.</a:t>
            </a:r>
            <a:r>
              <a:rPr lang="en-US" sz="1500"/>
              <a:t> </a:t>
            </a:r>
            <a:endParaRPr sz="1500"/>
          </a:p>
          <a:p>
            <a:pPr indent="-269875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-US" sz="1500"/>
              <a:t>Part 1 (feature engineering): 1 to 6</a:t>
            </a:r>
            <a:endParaRPr sz="1500"/>
          </a:p>
          <a:p>
            <a:pPr indent="-26987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-US" sz="1500"/>
              <a:t>Part 2 (model selection): 7 to 8</a:t>
            </a:r>
            <a:endParaRPr sz="1500"/>
          </a:p>
          <a:p>
            <a:pPr indent="-26987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-US" sz="1500"/>
              <a:t>For each task, you need to implement a function named 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task_i()</a:t>
            </a:r>
            <a:r>
              <a:rPr lang="en-US" sz="1500"/>
              <a:t>, the signature and return values of which is </a:t>
            </a:r>
            <a:r>
              <a:rPr b="1" lang="en-US" sz="1500"/>
              <a:t>fixed.</a:t>
            </a:r>
            <a:br>
              <a:rPr b="1" lang="en-US" sz="1500"/>
            </a:br>
            <a:r>
              <a:rPr b="1" lang="en-US" sz="1500"/>
              <a:t>Do not modify the input/output blocks.</a:t>
            </a:r>
            <a:endParaRPr b="1" sz="1500"/>
          </a:p>
          <a:p>
            <a:pPr indent="-26987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-US" sz="1500"/>
              <a:t>For each task, you will need to populate a python dict inside the function body.</a:t>
            </a:r>
            <a:br>
              <a:rPr lang="en-US" sz="1500"/>
            </a:br>
            <a:r>
              <a:rPr b="1" lang="en-US" sz="1500"/>
              <a:t>Use only native python data types and structures for this dict.</a:t>
            </a:r>
            <a:endParaRPr sz="1500"/>
          </a:p>
        </p:txBody>
      </p:sp>
      <p:sp>
        <p:nvSpPr>
          <p:cNvPr id="247" name="Google Shape;247;p18"/>
          <p:cNvSpPr txBox="1"/>
          <p:nvPr>
            <p:ph idx="12" type="sldNum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729450" y="1318650"/>
            <a:ext cx="7688699" cy="535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00"/>
              <a:buFont typeface="Raleway"/>
              <a:buNone/>
            </a:pPr>
            <a:r>
              <a:rPr lang="en-US" sz="2200"/>
              <a:t>Today we’ll go through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729450" y="2078875"/>
            <a:ext cx="8115301" cy="22611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 fontScale="85000" lnSpcReduction="20000"/>
          </a:bodyPr>
          <a:lstStyle/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AutoNum type="arabicPeriod"/>
            </a:pPr>
            <a:r>
              <a:rPr lang="en-US" sz="2400"/>
              <a:t>Goals</a:t>
            </a:r>
            <a:endParaRPr sz="2400"/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AutoNum type="arabicPeriod"/>
            </a:pPr>
            <a:r>
              <a:rPr lang="en-US" sz="2400"/>
              <a:t>Hardware Platform</a:t>
            </a:r>
            <a:endParaRPr sz="2400"/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AutoNum type="arabicPeriod"/>
            </a:pPr>
            <a:r>
              <a:rPr lang="en-US" sz="2400"/>
              <a:t>Spark overview</a:t>
            </a:r>
            <a:endParaRPr sz="2400"/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AutoNum type="arabicPeriod"/>
            </a:pPr>
            <a:r>
              <a:rPr lang="en-US" sz="2400"/>
              <a:t>Spark API Examples</a:t>
            </a:r>
            <a:endParaRPr sz="2400"/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/>
              <a:t>Assignment Tasks and Grading</a:t>
            </a:r>
            <a:endParaRPr sz="2400"/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/>
              <a:t>Demo</a:t>
            </a:r>
            <a:endParaRPr sz="2400"/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/>
              <a:t>Few Tips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</p:txBody>
      </p:sp>
      <p:sp>
        <p:nvSpPr>
          <p:cNvPr id="96" name="Google Shape;96;p2"/>
          <p:cNvSpPr txBox="1"/>
          <p:nvPr>
            <p:ph idx="12" type="sldNum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"/>
          <p:cNvSpPr txBox="1"/>
          <p:nvPr>
            <p:ph type="title"/>
          </p:nvPr>
        </p:nvSpPr>
        <p:spPr>
          <a:xfrm>
            <a:off x="729450" y="1318650"/>
            <a:ext cx="7688699" cy="535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00"/>
              <a:buFont typeface="Raleway"/>
              <a:buNone/>
            </a:pPr>
            <a:r>
              <a:rPr lang="en-US" sz="2200"/>
              <a:t>Tasks: datasets</a:t>
            </a:r>
            <a:endParaRPr/>
          </a:p>
        </p:txBody>
      </p:sp>
      <p:sp>
        <p:nvSpPr>
          <p:cNvPr id="253" name="Google Shape;253;p19"/>
          <p:cNvSpPr txBox="1"/>
          <p:nvPr>
            <p:ph idx="1" type="body"/>
          </p:nvPr>
        </p:nvSpPr>
        <p:spPr>
          <a:xfrm>
            <a:off x="729450" y="2078875"/>
            <a:ext cx="7688699" cy="22611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1700"/>
              <a:t>You will be given 5 tables from the Amazon review dataset.</a:t>
            </a:r>
            <a:endParaRPr/>
          </a:p>
          <a:p>
            <a:pPr indent="-332612" lvl="0" marL="44348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i="1" lang="en-US" sz="1700"/>
              <a:t>product</a:t>
            </a:r>
            <a:r>
              <a:rPr lang="en-US"/>
              <a:t> - </a:t>
            </a:r>
            <a:r>
              <a:rPr i="0" lang="en-US"/>
              <a:t>The metadata about each pr</a:t>
            </a:r>
            <a:r>
              <a:rPr lang="en-US"/>
              <a:t>o</a:t>
            </a:r>
            <a:r>
              <a:rPr i="0" lang="en-US"/>
              <a:t>duct</a:t>
            </a:r>
            <a:endParaRPr/>
          </a:p>
          <a:p>
            <a:pPr indent="-332612" lvl="0" marL="44348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i="1" lang="en-US" sz="1700"/>
              <a:t>review</a:t>
            </a:r>
            <a:r>
              <a:rPr lang="en-US"/>
              <a:t> - The review scores for product</a:t>
            </a:r>
            <a:endParaRPr/>
          </a:p>
          <a:p>
            <a:pPr indent="-332613" lvl="0" marL="44348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i="1" lang="en-US" sz="1700"/>
              <a:t>product_processed</a:t>
            </a:r>
            <a:r>
              <a:rPr lang="en-US"/>
              <a:t> - </a:t>
            </a:r>
            <a:r>
              <a:rPr i="0" lang="en-US"/>
              <a:t>Same as above, but with some preprocessing</a:t>
            </a:r>
            <a:endParaRPr/>
          </a:p>
          <a:p>
            <a:pPr indent="-332613" lvl="0" marL="44348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i="1" lang="en-US" sz="1700"/>
              <a:t>ml_features_train</a:t>
            </a:r>
            <a:r>
              <a:rPr lang="en-US"/>
              <a:t> - </a:t>
            </a:r>
            <a:r>
              <a:rPr i="0" lang="en-US"/>
              <a:t>Table with all features after Part 1</a:t>
            </a:r>
            <a:endParaRPr/>
          </a:p>
          <a:p>
            <a:pPr indent="-332613" lvl="0" marL="44348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i="1" lang="en-US" sz="1700"/>
              <a:t>ml_features_test</a:t>
            </a:r>
            <a:r>
              <a:rPr lang="en-US"/>
              <a:t> - </a:t>
            </a:r>
            <a:r>
              <a:rPr i="0" lang="en-US"/>
              <a:t>Same as above, test split</a:t>
            </a:r>
            <a:endParaRPr/>
          </a:p>
        </p:txBody>
      </p:sp>
      <p:sp>
        <p:nvSpPr>
          <p:cNvPr id="254" name="Google Shape;254;p19"/>
          <p:cNvSpPr txBox="1"/>
          <p:nvPr>
            <p:ph idx="12" type="sldNum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"/>
          <p:cNvSpPr txBox="1"/>
          <p:nvPr>
            <p:ph type="title"/>
          </p:nvPr>
        </p:nvSpPr>
        <p:spPr>
          <a:xfrm>
            <a:off x="118800" y="574924"/>
            <a:ext cx="7688699" cy="535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00"/>
              <a:buFont typeface="Raleway"/>
              <a:buNone/>
            </a:pPr>
            <a:r>
              <a:rPr lang="en-US" sz="2200"/>
              <a:t>Tasks: Example</a:t>
            </a:r>
            <a:endParaRPr/>
          </a:p>
        </p:txBody>
      </p:sp>
      <p:sp>
        <p:nvSpPr>
          <p:cNvPr id="260" name="Google Shape;260;p20"/>
          <p:cNvSpPr txBox="1"/>
          <p:nvPr>
            <p:ph idx="1" type="body"/>
          </p:nvPr>
        </p:nvSpPr>
        <p:spPr>
          <a:xfrm>
            <a:off x="259725" y="1350800"/>
            <a:ext cx="7688699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 lnSpcReduction="10000"/>
          </a:bodyPr>
          <a:lstStyle/>
          <a:p>
            <a:pPr indent="-281176" lvl="0" marL="37490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US" sz="1400"/>
              <a:t>Description: Calculate the mean of a column </a:t>
            </a:r>
            <a:r>
              <a:rPr i="1" lang="en-US" sz="1400"/>
              <a:t>x</a:t>
            </a:r>
            <a:r>
              <a:rPr lang="en-US" sz="1400"/>
              <a:t>.</a:t>
            </a:r>
            <a:endParaRPr/>
          </a:p>
          <a:p>
            <a:pPr indent="-281176" lvl="0" marL="37490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US" sz="1400"/>
              <a:t>Output schema:</a:t>
            </a:r>
            <a:endParaRPr/>
          </a:p>
          <a:p>
            <a:pPr indent="374904" lvl="0" marL="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374904" lvl="0" marL="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281176" lvl="0" marL="374904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US" sz="1400"/>
              <a:t>Code example: </a:t>
            </a:r>
            <a:endParaRPr/>
          </a:p>
        </p:txBody>
      </p:sp>
      <p:sp>
        <p:nvSpPr>
          <p:cNvPr id="261" name="Google Shape;261;p20"/>
          <p:cNvSpPr txBox="1"/>
          <p:nvPr/>
        </p:nvSpPr>
        <p:spPr>
          <a:xfrm>
            <a:off x="2557648" y="1678000"/>
            <a:ext cx="6024905" cy="6908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 -- mean_x: float -- mean of 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0"/>
          <p:cNvSpPr txBox="1"/>
          <p:nvPr/>
        </p:nvSpPr>
        <p:spPr>
          <a:xfrm>
            <a:off x="1931900" y="2445800"/>
            <a:ext cx="53307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1B5"/>
              </a:buClr>
              <a:buSzPts val="1800"/>
              <a:buFont typeface="Roboto Mono"/>
              <a:buNone/>
            </a:pPr>
            <a:r>
              <a:rPr b="0" i="0" lang="en-US" sz="1800" u="none" cap="none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b="0" i="0" lang="en-US" sz="18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task_0(df):</a:t>
            </a:r>
            <a:endParaRPr b="0" i="0" sz="1400" u="none" cap="none" strike="noStrike">
              <a:solidFill>
                <a:srgbClr val="3747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Roboto Mono"/>
              <a:buNone/>
            </a:pPr>
            <a:r>
              <a:rPr b="0" i="0" lang="en-US" sz="18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res = {</a:t>
            </a:r>
            <a:r>
              <a:rPr b="0" i="0" lang="en-US" sz="1800" u="none" cap="none" strike="noStrike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'mean_x'</a:t>
            </a:r>
            <a:r>
              <a:rPr b="0" i="0" lang="en-US" sz="18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0" i="0" lang="en-US" sz="1800" u="none" cap="none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r>
              <a:rPr b="0" i="0" lang="en-US" sz="18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Roboto Mono"/>
              <a:buNone/>
            </a:pPr>
            <a:r>
              <a:rPr b="0" i="0" lang="en-US" sz="18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1800" u="none" cap="none" strike="noStrike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----Your implementation------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Roboto Mono"/>
              <a:buNone/>
            </a:pPr>
            <a:r>
              <a:rPr b="0" i="0" lang="en-US" sz="18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mean_x = df[</a:t>
            </a:r>
            <a:r>
              <a:rPr b="0" i="0" lang="en-US" sz="1800" u="none" cap="none" strike="noStrike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‘x'</a:t>
            </a:r>
            <a:r>
              <a:rPr b="0" i="0" lang="en-US" sz="18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].mean()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Roboto Mono"/>
              <a:buNone/>
            </a:pPr>
            <a:r>
              <a:rPr b="0" i="0" lang="en-US" sz="18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Roboto Mono"/>
              <a:buNone/>
            </a:pPr>
            <a:r>
              <a:rPr b="0" i="0" lang="en-US" sz="18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1800" u="none" cap="none" strike="noStrike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----Put result------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Roboto Mono"/>
              <a:buNone/>
            </a:pPr>
            <a:r>
              <a:rPr b="0" i="0" lang="en-US" sz="18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res[</a:t>
            </a:r>
            <a:r>
              <a:rPr b="0" i="0" lang="en-US" sz="1800" u="none" cap="none" strike="noStrike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'mean_x'</a:t>
            </a:r>
            <a:r>
              <a:rPr b="0" i="0" lang="en-US" sz="18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= mean_x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Roboto Mono"/>
              <a:buNone/>
            </a:pPr>
            <a:r>
              <a:rPr b="0" i="0" lang="en-US" sz="18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1800" u="none" cap="none" strike="noStrike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--------------------------</a:t>
            </a:r>
            <a:endParaRPr b="0" i="0" sz="1400" u="none" cap="none" strike="noStrike">
              <a:solidFill>
                <a:srgbClr val="D81B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Roboto Mono"/>
              <a:buNone/>
            </a:pPr>
            <a:r>
              <a:rPr b="0" i="0" lang="en-US" sz="18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1800" u="none" cap="none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0" i="0" lang="en-US" sz="18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0"/>
          <p:cNvSpPr/>
          <p:nvPr/>
        </p:nvSpPr>
        <p:spPr>
          <a:xfrm>
            <a:off x="7262475" y="3409924"/>
            <a:ext cx="164430" cy="107249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965" y="0"/>
                  <a:pt x="10800" y="741"/>
                  <a:pt x="10800" y="1655"/>
                </a:cubicBezTo>
                <a:lnTo>
                  <a:pt x="10800" y="9145"/>
                </a:lnTo>
                <a:cubicBezTo>
                  <a:pt x="10800" y="10059"/>
                  <a:pt x="15635" y="10800"/>
                  <a:pt x="21600" y="10800"/>
                </a:cubicBezTo>
                <a:cubicBezTo>
                  <a:pt x="15635" y="10800"/>
                  <a:pt x="10800" y="11541"/>
                  <a:pt x="10800" y="12455"/>
                </a:cubicBezTo>
                <a:lnTo>
                  <a:pt x="10800" y="19945"/>
                </a:lnTo>
                <a:cubicBezTo>
                  <a:pt x="10800" y="20859"/>
                  <a:pt x="5965" y="21600"/>
                  <a:pt x="0" y="21600"/>
                </a:cubicBezTo>
              </a:path>
            </a:pathLst>
          </a:custGeom>
          <a:noFill/>
          <a:ln cap="flat" cmpd="sng" w="1905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0"/>
          <p:cNvSpPr txBox="1"/>
          <p:nvPr/>
        </p:nvSpPr>
        <p:spPr>
          <a:xfrm>
            <a:off x="7567800" y="3527349"/>
            <a:ext cx="18867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You can only code in this section!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0"/>
          <p:cNvSpPr txBox="1"/>
          <p:nvPr>
            <p:ph idx="12" type="sldNum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 txBox="1"/>
          <p:nvPr>
            <p:ph type="title"/>
          </p:nvPr>
        </p:nvSpPr>
        <p:spPr>
          <a:xfrm>
            <a:off x="729450" y="1318650"/>
            <a:ext cx="7688699" cy="535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00"/>
              <a:buFont typeface="Raleway"/>
              <a:buNone/>
            </a:pPr>
            <a:r>
              <a:rPr lang="en-US" sz="2200"/>
              <a:t>Grading</a:t>
            </a:r>
            <a:endParaRPr/>
          </a:p>
        </p:txBody>
      </p:sp>
      <p:sp>
        <p:nvSpPr>
          <p:cNvPr id="271" name="Google Shape;271;p21"/>
          <p:cNvSpPr txBox="1"/>
          <p:nvPr>
            <p:ph idx="1" type="body"/>
          </p:nvPr>
        </p:nvSpPr>
        <p:spPr>
          <a:xfrm>
            <a:off x="729450" y="2078875"/>
            <a:ext cx="7688699" cy="22611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AutoNum type="arabicPeriod"/>
            </a:pPr>
            <a:r>
              <a:rPr lang="en-US" sz="2400"/>
              <a:t>Correctness: 100 for correctness, however, we have a timeout.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AutoNum type="arabicPeriod"/>
            </a:pPr>
            <a:r>
              <a:rPr lang="en-US" sz="2400"/>
              <a:t>Runtime: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Extra points for fast runtime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Points deducted for slow runtime</a:t>
            </a:r>
            <a:endParaRPr/>
          </a:p>
        </p:txBody>
      </p:sp>
      <p:sp>
        <p:nvSpPr>
          <p:cNvPr id="272" name="Google Shape;272;p21"/>
          <p:cNvSpPr txBox="1"/>
          <p:nvPr>
            <p:ph idx="12" type="sldNum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"/>
          <p:cNvSpPr txBox="1"/>
          <p:nvPr>
            <p:ph type="title"/>
          </p:nvPr>
        </p:nvSpPr>
        <p:spPr>
          <a:xfrm>
            <a:off x="729450" y="1318650"/>
            <a:ext cx="7688699" cy="535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00"/>
              <a:buFont typeface="Raleway"/>
              <a:buNone/>
            </a:pPr>
            <a:r>
              <a:rPr lang="en-US" sz="2200"/>
              <a:t>Grading - Correctness</a:t>
            </a:r>
            <a:endParaRPr/>
          </a:p>
        </p:txBody>
      </p:sp>
      <p:sp>
        <p:nvSpPr>
          <p:cNvPr id="278" name="Google Shape;278;p22"/>
          <p:cNvSpPr txBox="1"/>
          <p:nvPr>
            <p:ph idx="1" type="body"/>
          </p:nvPr>
        </p:nvSpPr>
        <p:spPr>
          <a:xfrm>
            <a:off x="729450" y="2078875"/>
            <a:ext cx="7688699" cy="22611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AutoNum type="arabicPeriod"/>
            </a:pPr>
            <a:r>
              <a:rPr lang="en-US" sz="2400"/>
              <a:t>Several sub-tests for each task with hidden datasets.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AutoNum type="arabicPeriod"/>
            </a:pPr>
            <a:r>
              <a:rPr lang="en-US" sz="2400"/>
              <a:t>Your code must pass all sub-tests to be counted pass for that task.</a:t>
            </a:r>
            <a:endParaRPr/>
          </a:p>
        </p:txBody>
      </p:sp>
      <p:sp>
        <p:nvSpPr>
          <p:cNvPr id="279" name="Google Shape;279;p22"/>
          <p:cNvSpPr txBox="1"/>
          <p:nvPr>
            <p:ph idx="12" type="sldNum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"/>
          <p:cNvSpPr txBox="1"/>
          <p:nvPr>
            <p:ph type="title"/>
          </p:nvPr>
        </p:nvSpPr>
        <p:spPr>
          <a:xfrm>
            <a:off x="729450" y="1318650"/>
            <a:ext cx="7688699" cy="535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00"/>
              <a:buFont typeface="Raleway"/>
              <a:buNone/>
            </a:pPr>
            <a:r>
              <a:rPr lang="en-US" sz="2200"/>
              <a:t>Grading - Timing</a:t>
            </a:r>
            <a:endParaRPr/>
          </a:p>
        </p:txBody>
      </p:sp>
      <p:sp>
        <p:nvSpPr>
          <p:cNvPr id="285" name="Google Shape;285;p23"/>
          <p:cNvSpPr txBox="1"/>
          <p:nvPr>
            <p:ph idx="1" type="body"/>
          </p:nvPr>
        </p:nvSpPr>
        <p:spPr>
          <a:xfrm>
            <a:off x="729450" y="2078875"/>
            <a:ext cx="7688699" cy="22611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31470" lvl="0" marL="39776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-US" sz="2000"/>
              <a:t>Hard timeout: 2 hours. Will kill after it.</a:t>
            </a:r>
            <a:endParaRPr/>
          </a:p>
          <a:p>
            <a:pPr indent="-331470" lvl="0" marL="39776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-US" sz="2000"/>
              <a:t>You get points for each task you passed in 2 hours.</a:t>
            </a:r>
            <a:endParaRPr/>
          </a:p>
          <a:p>
            <a:pPr indent="-331470" lvl="0" marL="39776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-US" sz="2000"/>
              <a:t>We will deduct points if runs for more than 1 hour.</a:t>
            </a:r>
            <a:endParaRPr/>
          </a:p>
          <a:p>
            <a:pPr indent="-331470" lvl="0" marL="39776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-US" sz="2000"/>
              <a:t>Extra points if your code is correct and runs fast.</a:t>
            </a:r>
            <a:br>
              <a:rPr lang="en-US" sz="2000"/>
            </a:br>
            <a:br>
              <a:rPr lang="en-US" sz="2000"/>
            </a:br>
            <a:r>
              <a:rPr lang="en-US" sz="1700"/>
              <a:t>Details in the PDF document provided to you.</a:t>
            </a:r>
            <a:endParaRPr/>
          </a:p>
        </p:txBody>
      </p:sp>
      <p:sp>
        <p:nvSpPr>
          <p:cNvPr id="286" name="Google Shape;286;p23"/>
          <p:cNvSpPr txBox="1"/>
          <p:nvPr>
            <p:ph idx="12" type="sldNum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/>
          <p:nvPr>
            <p:ph type="title"/>
          </p:nvPr>
        </p:nvSpPr>
        <p:spPr>
          <a:xfrm>
            <a:off x="729450" y="1318650"/>
            <a:ext cx="7688699" cy="535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00"/>
              <a:buFont typeface="Raleway"/>
              <a:buNone/>
            </a:pPr>
            <a:r>
              <a:rPr lang="en-US" sz="2200"/>
              <a:t>Quick Note on DSMLP</a:t>
            </a:r>
            <a:endParaRPr/>
          </a:p>
        </p:txBody>
      </p:sp>
      <p:sp>
        <p:nvSpPr>
          <p:cNvPr id="292" name="Google Shape;292;p38"/>
          <p:cNvSpPr txBox="1"/>
          <p:nvPr>
            <p:ph idx="1" type="body"/>
          </p:nvPr>
        </p:nvSpPr>
        <p:spPr>
          <a:xfrm>
            <a:off x="729450" y="2078874"/>
            <a:ext cx="7688699" cy="2714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 fontScale="92500" lnSpcReduction="20000"/>
          </a:bodyPr>
          <a:lstStyle/>
          <a:p>
            <a:pPr indent="-331470" lvl="0" marL="39776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Lato"/>
              <a:buAutoNum type="arabicPeriod"/>
            </a:pPr>
            <a:r>
              <a:rPr lang="en-US" sz="2000"/>
              <a:t>Fixed number of resources. Shared by other courses as well</a:t>
            </a:r>
            <a:endParaRPr/>
          </a:p>
          <a:p>
            <a:pPr indent="-331470" lvl="0" marL="39776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Lato"/>
              <a:buAutoNum type="arabicPeriod"/>
            </a:pPr>
            <a:r>
              <a:rPr lang="en-US" sz="2000"/>
              <a:t>Cannot extend it like we did in AWS.</a:t>
            </a:r>
            <a:endParaRPr/>
          </a:p>
          <a:p>
            <a:pPr indent="-331470" lvl="0" marL="39776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Lato"/>
              <a:buAutoNum type="arabicPeriod"/>
            </a:pPr>
            <a:r>
              <a:rPr lang="en-US" sz="2000"/>
              <a:t>DSMLP might not be able to schedule resources for you if there is a surge in demand</a:t>
            </a:r>
            <a:endParaRPr/>
          </a:p>
          <a:p>
            <a:pPr indent="-331470" lvl="0" marL="39776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Lato"/>
              <a:buAutoNum type="arabicPeriod"/>
            </a:pPr>
            <a:r>
              <a:rPr lang="en-US" sz="2000"/>
              <a:t>Can happen if lot of students request for resources at the same time.</a:t>
            </a:r>
            <a:endParaRPr/>
          </a:p>
          <a:p>
            <a:pPr indent="-331470" lvl="0" marL="39776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Lato"/>
              <a:buAutoNum type="arabicPeriod"/>
            </a:pPr>
            <a:r>
              <a:rPr lang="en-US" sz="2000"/>
              <a:t>Highly recommended to start early and complete early.</a:t>
            </a:r>
            <a:endParaRPr/>
          </a:p>
          <a:p>
            <a:pPr indent="-331470" lvl="0" marL="39776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Lato"/>
              <a:buAutoNum type="arabicPeriod"/>
            </a:pPr>
            <a:r>
              <a:rPr lang="en-US" sz="2000">
                <a:solidFill>
                  <a:srgbClr val="666666"/>
                </a:solidFill>
              </a:rPr>
              <a:t>Shut down your cluster if you know you’ll be AFK for a while. Currently there is a 3hr automatic timeout. No daily limit.</a:t>
            </a:r>
            <a:endParaRPr sz="2000"/>
          </a:p>
          <a:p>
            <a:pPr indent="-204470" lvl="0" marL="39776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6320"/>
              <a:buFont typeface="Lato"/>
              <a:buNone/>
            </a:pPr>
            <a:r>
              <a:t/>
            </a:r>
            <a:endParaRPr/>
          </a:p>
        </p:txBody>
      </p:sp>
      <p:sp>
        <p:nvSpPr>
          <p:cNvPr id="293" name="Google Shape;293;p38"/>
          <p:cNvSpPr txBox="1"/>
          <p:nvPr>
            <p:ph idx="12" type="sldNum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"/>
          <p:cNvSpPr txBox="1"/>
          <p:nvPr>
            <p:ph type="title"/>
          </p:nvPr>
        </p:nvSpPr>
        <p:spPr>
          <a:xfrm>
            <a:off x="1434397" y="2132700"/>
            <a:ext cx="6085206" cy="14298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5000"/>
              <a:buFont typeface="Raleway"/>
              <a:buNone/>
            </a:pPr>
            <a:r>
              <a:rPr lang="en-US" sz="5000"/>
              <a:t>Demo</a:t>
            </a:r>
            <a:endParaRPr/>
          </a:p>
        </p:txBody>
      </p:sp>
      <p:sp>
        <p:nvSpPr>
          <p:cNvPr id="299" name="Google Shape;299;p24"/>
          <p:cNvSpPr txBox="1"/>
          <p:nvPr>
            <p:ph idx="12" type="sldNum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"/>
          <p:cNvSpPr txBox="1"/>
          <p:nvPr>
            <p:ph type="title"/>
          </p:nvPr>
        </p:nvSpPr>
        <p:spPr>
          <a:xfrm>
            <a:off x="195550" y="497650"/>
            <a:ext cx="7688699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00"/>
              <a:buFont typeface="Raleway"/>
              <a:buNone/>
            </a:pPr>
            <a:r>
              <a:rPr lang="en-US" sz="2200"/>
              <a:t>Best Practices</a:t>
            </a:r>
            <a:endParaRPr/>
          </a:p>
        </p:txBody>
      </p:sp>
      <p:sp>
        <p:nvSpPr>
          <p:cNvPr id="305" name="Google Shape;305;p25"/>
          <p:cNvSpPr txBox="1"/>
          <p:nvPr/>
        </p:nvSpPr>
        <p:spPr>
          <a:xfrm>
            <a:off x="342519" y="1696266"/>
            <a:ext cx="7232100" cy="2646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170446" lvl="0" marL="1704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Lato"/>
              <a:buChar char="•"/>
            </a:pPr>
            <a:r>
              <a:rPr b="0" i="0" lang="en-US" sz="16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Spark’s best practices are aligned with SQL best practices.</a:t>
            </a:r>
            <a:endParaRPr b="0" i="0" sz="16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170446" lvl="0" marL="1704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Lato"/>
              <a:buChar char="•"/>
            </a:pPr>
            <a:r>
              <a:rPr b="0" i="0" lang="en-US" sz="16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Use the native DataFrame APIs or Spark SQL as much as possible </a:t>
            </a:r>
            <a:r>
              <a:rPr b="0" baseline="30000" i="0" lang="en-US" sz="1600" u="sng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</a:t>
            </a:r>
            <a:endParaRPr b="0" i="0" sz="16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170445" lvl="1" marL="5514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Lato"/>
              <a:buChar char="•"/>
            </a:pPr>
            <a:r>
              <a:rPr b="0" i="0" lang="en-US" sz="16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User-defined Functions (UDFs) are tricky to optimize.</a:t>
            </a:r>
            <a:endParaRPr b="0" i="0" sz="16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170445" lvl="1" marL="5514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Lato"/>
              <a:buChar char="•"/>
            </a:pPr>
            <a:r>
              <a:rPr b="0" i="0" lang="en-US" sz="16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Native APIs handle NULLs gracefully.</a:t>
            </a:r>
            <a:endParaRPr b="0" i="0" sz="16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170445" lvl="0" marL="1704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Lato"/>
              <a:buChar char="•"/>
            </a:pPr>
            <a:r>
              <a:rPr b="0" i="0" lang="en-US" sz="16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Spark is lazily evaluated. Try to avoid redundant computations for better runtime.</a:t>
            </a:r>
            <a:endParaRPr b="0" i="0" sz="16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170446" lvl="0" marL="1704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Lato"/>
              <a:buChar char="•"/>
            </a:pPr>
            <a:r>
              <a:rPr b="0" i="0" lang="en-US" sz="16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Check for cross joins if join queries seem slow.</a:t>
            </a:r>
            <a:endParaRPr b="0" i="0" sz="16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160421" lvl="0" marL="16042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Lato"/>
              <a:buChar char="•"/>
            </a:pPr>
            <a:r>
              <a:rPr b="0" i="0" lang="en-US" sz="16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Start early!</a:t>
            </a:r>
            <a:endParaRPr b="0" i="0" sz="16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p25"/>
          <p:cNvSpPr txBox="1"/>
          <p:nvPr>
            <p:ph idx="12" type="sldNum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ef67bd6fb_0_5"/>
          <p:cNvSpPr txBox="1"/>
          <p:nvPr>
            <p:ph type="title"/>
          </p:nvPr>
        </p:nvSpPr>
        <p:spPr>
          <a:xfrm>
            <a:off x="1434397" y="2132700"/>
            <a:ext cx="6085200" cy="14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5000"/>
              <a:buFont typeface="Raleway"/>
              <a:buNone/>
            </a:pPr>
            <a:r>
              <a:rPr lang="en-US" sz="2500"/>
              <a:t>Questions?</a:t>
            </a:r>
            <a:endParaRPr sz="2500"/>
          </a:p>
        </p:txBody>
      </p:sp>
      <p:sp>
        <p:nvSpPr>
          <p:cNvPr id="312" name="Google Shape;312;gbef67bd6fb_0_5"/>
          <p:cNvSpPr txBox="1"/>
          <p:nvPr>
            <p:ph idx="12" type="sldNum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ef67bd6fb_0_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00"/>
              <a:buFont typeface="Raleway"/>
              <a:buNone/>
            </a:pPr>
            <a:r>
              <a:rPr lang="en-US" sz="2200"/>
              <a:t>Learning Outcomes</a:t>
            </a:r>
            <a:endParaRPr/>
          </a:p>
        </p:txBody>
      </p:sp>
      <p:sp>
        <p:nvSpPr>
          <p:cNvPr id="102" name="Google Shape;102;gbef67bd6fb_0_0"/>
          <p:cNvSpPr txBox="1"/>
          <p:nvPr>
            <p:ph idx="1" type="body"/>
          </p:nvPr>
        </p:nvSpPr>
        <p:spPr>
          <a:xfrm>
            <a:off x="729450" y="2078875"/>
            <a:ext cx="8115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 lnSpcReduction="10000"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AutoNum type="arabicPeriod"/>
            </a:pPr>
            <a:r>
              <a:rPr lang="en-US" sz="2400"/>
              <a:t>Get hands-on experience with Apache Spark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AutoNum type="arabicPeriod"/>
            </a:pPr>
            <a:r>
              <a:rPr lang="en-US" sz="2400"/>
              <a:t>Get familiar with feature engineering. </a:t>
            </a:r>
            <a:br>
              <a:rPr lang="en-US" sz="2400"/>
            </a:br>
            <a:r>
              <a:rPr lang="en-US" sz="2400"/>
              <a:t>Learn how to transform raw data into machine-learning usable data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AutoNum type="arabicPeriod"/>
            </a:pPr>
            <a:r>
              <a:rPr lang="en-US" sz="2400"/>
              <a:t>Get experience on model selection</a:t>
            </a:r>
            <a:endParaRPr/>
          </a:p>
        </p:txBody>
      </p:sp>
      <p:sp>
        <p:nvSpPr>
          <p:cNvPr id="103" name="Google Shape;103;gbef67bd6fb_0_0"/>
          <p:cNvSpPr txBox="1"/>
          <p:nvPr>
            <p:ph idx="12" type="sldNum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729450" y="1318650"/>
            <a:ext cx="7688699" cy="535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00"/>
              <a:buFont typeface="Raleway"/>
              <a:buNone/>
            </a:pPr>
            <a:r>
              <a:rPr lang="en-US" sz="2200"/>
              <a:t>Hardware Platform: DSMLP</a:t>
            </a:r>
            <a:endParaRPr/>
          </a:p>
        </p:txBody>
      </p:sp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391279" y="2078875"/>
            <a:ext cx="8471562" cy="28068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58140" lvl="0" marL="42976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AutoNum type="arabicPeriod"/>
            </a:pPr>
            <a:r>
              <a:rPr lang="en-US" sz="2200"/>
              <a:t>UCSD’s Data Science &amp; Machine Learning Platform (DSMLP)</a:t>
            </a:r>
            <a:endParaRPr/>
          </a:p>
          <a:p>
            <a:pPr indent="-358140" lvl="0" marL="42976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AutoNum type="arabicPeriod"/>
            </a:pPr>
            <a:r>
              <a:rPr lang="en-US" sz="2200"/>
              <a:t>Uses Kubernetes to manage clusters</a:t>
            </a:r>
            <a:endParaRPr/>
          </a:p>
          <a:p>
            <a:pPr indent="-358140" lvl="0" marL="42976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AutoNum type="arabicPeriod"/>
            </a:pPr>
            <a:r>
              <a:rPr lang="en-US" sz="2200"/>
              <a:t>Spark is automatically set up as soon as server is started</a:t>
            </a:r>
            <a:br>
              <a:rPr lang="en-US" sz="2200"/>
            </a:br>
            <a:br>
              <a:rPr lang="en-US" sz="2200"/>
            </a:br>
            <a:br>
              <a:rPr lang="en-US" sz="2200"/>
            </a:br>
            <a:r>
              <a:rPr lang="en-US" sz="1500"/>
              <a:t>More information </a:t>
            </a:r>
            <a:r>
              <a:rPr lang="en-US" sz="15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en-US" sz="1500"/>
              <a:t>.</a:t>
            </a:r>
            <a:endParaRPr/>
          </a:p>
        </p:txBody>
      </p:sp>
      <p:sp>
        <p:nvSpPr>
          <p:cNvPr id="110" name="Google Shape;110;p3"/>
          <p:cNvSpPr txBox="1"/>
          <p:nvPr>
            <p:ph idx="12" type="sldNum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/>
          <p:nvPr/>
        </p:nvSpPr>
        <p:spPr>
          <a:xfrm>
            <a:off x="2988847" y="1244250"/>
            <a:ext cx="5902506" cy="3629101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/>
          <p:nvPr>
            <p:ph type="title"/>
          </p:nvPr>
        </p:nvSpPr>
        <p:spPr>
          <a:xfrm>
            <a:off x="306050" y="581625"/>
            <a:ext cx="7688699" cy="535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00"/>
              <a:buFont typeface="Raleway"/>
              <a:buNone/>
            </a:pPr>
            <a:r>
              <a:rPr lang="en-US" sz="2200"/>
              <a:t>Hardware Platform: DSMLP</a:t>
            </a:r>
            <a:endParaRPr/>
          </a:p>
        </p:txBody>
      </p:sp>
      <p:pic>
        <p:nvPicPr>
          <p:cNvPr descr="Google Shape;106;p16" id="117" name="Google Shape;1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850" y="1650475"/>
            <a:ext cx="918324" cy="918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07;p16" id="118" name="Google Shape;11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6474" y="1650475"/>
            <a:ext cx="918327" cy="918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4"/>
          <p:cNvCxnSpPr/>
          <p:nvPr/>
        </p:nvCxnSpPr>
        <p:spPr>
          <a:xfrm flipH="1">
            <a:off x="4564724" y="1315348"/>
            <a:ext cx="2" cy="3479705"/>
          </a:xfrm>
          <a:prstGeom prst="straightConnector1">
            <a:avLst/>
          </a:prstGeom>
          <a:noFill/>
          <a:ln cap="flat" cmpd="sng" w="3810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p4"/>
          <p:cNvCxnSpPr/>
          <p:nvPr/>
        </p:nvCxnSpPr>
        <p:spPr>
          <a:xfrm flipH="1" rot="10800000">
            <a:off x="1229657" y="2108106"/>
            <a:ext cx="2240408" cy="1299"/>
          </a:xfrm>
          <a:prstGeom prst="straightConnector1">
            <a:avLst/>
          </a:prstGeom>
          <a:noFill/>
          <a:ln cap="flat" cmpd="sng" w="19050">
            <a:solidFill>
              <a:srgbClr val="1A1A1A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21" name="Google Shape;121;p4"/>
          <p:cNvSpPr txBox="1"/>
          <p:nvPr/>
        </p:nvSpPr>
        <p:spPr>
          <a:xfrm>
            <a:off x="1372812" y="1567700"/>
            <a:ext cx="1550403" cy="614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SSH Tunnel &amp; Port Forwarding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2;p16" id="122" name="Google Shape;12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96679" y="1717015"/>
            <a:ext cx="588487" cy="529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14;p16" id="123" name="Google Shape;12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83586" y="2352880"/>
            <a:ext cx="840978" cy="84097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 txBox="1"/>
          <p:nvPr/>
        </p:nvSpPr>
        <p:spPr>
          <a:xfrm>
            <a:off x="233462" y="2513925"/>
            <a:ext cx="1344003" cy="3987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Your machine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6;p16" id="125" name="Google Shape;12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46873" y="3623924"/>
            <a:ext cx="757503" cy="75750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 txBox="1"/>
          <p:nvPr/>
        </p:nvSpPr>
        <p:spPr>
          <a:xfrm>
            <a:off x="3270548" y="4381424"/>
            <a:ext cx="1344004" cy="3987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Public 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3368499" y="1266300"/>
            <a:ext cx="1148103" cy="3987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Login 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4"/>
          <p:cNvCxnSpPr/>
          <p:nvPr/>
        </p:nvCxnSpPr>
        <p:spPr>
          <a:xfrm flipH="1" rot="10800000">
            <a:off x="3925009" y="2565211"/>
            <a:ext cx="448" cy="1120901"/>
          </a:xfrm>
          <a:prstGeom prst="straightConnector1">
            <a:avLst/>
          </a:prstGeom>
          <a:noFill/>
          <a:ln cap="flat" cmpd="sng" w="19050">
            <a:solidFill>
              <a:srgbClr val="1A1A1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9" name="Google Shape;129;p4"/>
          <p:cNvSpPr txBox="1"/>
          <p:nvPr/>
        </p:nvSpPr>
        <p:spPr>
          <a:xfrm>
            <a:off x="3085713" y="2634425"/>
            <a:ext cx="918299" cy="614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NFS mounted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4882397" y="3162933"/>
            <a:ext cx="2211537" cy="1046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Spark-Master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Running: Jupyter Notebook, Spark driver, master, UIs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7812459" y="2335904"/>
            <a:ext cx="951600" cy="12618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Spark-Workers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running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Spark jobs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4"/>
          <p:cNvCxnSpPr>
            <a:stCxn id="123" idx="3"/>
            <a:endCxn id="122" idx="1"/>
          </p:cNvCxnSpPr>
          <p:nvPr/>
        </p:nvCxnSpPr>
        <p:spPr>
          <a:xfrm flipH="1" rot="10800000">
            <a:off x="6224564" y="1981669"/>
            <a:ext cx="872100" cy="791700"/>
          </a:xfrm>
          <a:prstGeom prst="straightConnector1">
            <a:avLst/>
          </a:prstGeom>
          <a:noFill/>
          <a:ln cap="flat" cmpd="sng" w="1905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" name="Google Shape;133;p4"/>
          <p:cNvCxnSpPr>
            <a:stCxn id="123" idx="3"/>
            <a:endCxn id="134" idx="1"/>
          </p:cNvCxnSpPr>
          <p:nvPr/>
        </p:nvCxnSpPr>
        <p:spPr>
          <a:xfrm>
            <a:off x="6224564" y="2773369"/>
            <a:ext cx="872100" cy="11100"/>
          </a:xfrm>
          <a:prstGeom prst="straightConnector1">
            <a:avLst/>
          </a:prstGeom>
          <a:noFill/>
          <a:ln cap="flat" cmpd="sng" w="1905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4"/>
          <p:cNvCxnSpPr>
            <a:stCxn id="123" idx="3"/>
            <a:endCxn id="136" idx="1"/>
          </p:cNvCxnSpPr>
          <p:nvPr/>
        </p:nvCxnSpPr>
        <p:spPr>
          <a:xfrm>
            <a:off x="6224564" y="2773369"/>
            <a:ext cx="896400" cy="874500"/>
          </a:xfrm>
          <a:prstGeom prst="straightConnector1">
            <a:avLst/>
          </a:prstGeom>
          <a:noFill/>
          <a:ln cap="flat" cmpd="sng" w="1905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p4"/>
          <p:cNvCxnSpPr>
            <a:endCxn id="123" idx="1"/>
          </p:cNvCxnSpPr>
          <p:nvPr/>
        </p:nvCxnSpPr>
        <p:spPr>
          <a:xfrm>
            <a:off x="4381286" y="2108269"/>
            <a:ext cx="1002300" cy="665100"/>
          </a:xfrm>
          <a:prstGeom prst="straightConnector1">
            <a:avLst/>
          </a:prstGeom>
          <a:noFill/>
          <a:ln cap="flat" cmpd="sng" w="19050">
            <a:solidFill>
              <a:srgbClr val="1A1A1A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38" name="Google Shape;138;p4"/>
          <p:cNvSpPr txBox="1"/>
          <p:nvPr/>
        </p:nvSpPr>
        <p:spPr>
          <a:xfrm>
            <a:off x="5273950" y="762349"/>
            <a:ext cx="1480203" cy="4622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DSMLP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4612849" y="1266300"/>
            <a:ext cx="2365503" cy="3987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Spark cluster namespace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 txBox="1"/>
          <p:nvPr/>
        </p:nvSpPr>
        <p:spPr>
          <a:xfrm rot="2061110">
            <a:off x="4463749" y="2206535"/>
            <a:ext cx="1203303" cy="353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Kubernetes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2;p16" id="134" name="Google Shape;13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96678" y="2519911"/>
            <a:ext cx="588487" cy="529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12;p16" id="136" name="Google Shape;13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20898" y="3383424"/>
            <a:ext cx="588487" cy="52908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4"/>
          <p:cNvSpPr txBox="1"/>
          <p:nvPr>
            <p:ph idx="12" type="sldNum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4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/>
          <p:nvPr>
            <p:ph type="title"/>
          </p:nvPr>
        </p:nvSpPr>
        <p:spPr>
          <a:xfrm>
            <a:off x="1095200" y="1309724"/>
            <a:ext cx="7688699" cy="20943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4800"/>
              <a:t>1.Spark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Raleway"/>
              <a:buNone/>
            </a:pPr>
            <a:r>
              <a:rPr lang="en-US" sz="4800">
                <a:solidFill>
                  <a:srgbClr val="999999"/>
                </a:solidFill>
              </a:rPr>
              <a:t>2.Tasks</a:t>
            </a:r>
            <a:endParaRPr/>
          </a:p>
        </p:txBody>
      </p:sp>
      <p:sp>
        <p:nvSpPr>
          <p:cNvPr id="147" name="Google Shape;147;p5"/>
          <p:cNvSpPr txBox="1"/>
          <p:nvPr>
            <p:ph idx="12" type="sldNum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>
            <p:ph type="title"/>
          </p:nvPr>
        </p:nvSpPr>
        <p:spPr>
          <a:xfrm>
            <a:off x="729450" y="1318650"/>
            <a:ext cx="7688699" cy="535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00"/>
              <a:buFont typeface="Raleway"/>
              <a:buNone/>
            </a:pPr>
            <a:r>
              <a:rPr lang="en-US" sz="2200"/>
              <a:t>Spark: Overview</a:t>
            </a:r>
            <a:endParaRPr/>
          </a:p>
        </p:txBody>
      </p:sp>
      <p:sp>
        <p:nvSpPr>
          <p:cNvPr id="153" name="Google Shape;153;p6"/>
          <p:cNvSpPr txBox="1"/>
          <p:nvPr>
            <p:ph idx="1" type="body"/>
          </p:nvPr>
        </p:nvSpPr>
        <p:spPr>
          <a:xfrm>
            <a:off x="729450" y="1853849"/>
            <a:ext cx="8159399" cy="28722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AutoNum type="arabicPeriod"/>
            </a:pPr>
            <a:r>
              <a:rPr lang="en-US" sz="2400"/>
              <a:t>Spark is a general-purpose cluster computing system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AutoNum type="arabicPeriod"/>
            </a:pPr>
            <a:r>
              <a:rPr b="1" lang="en-US" sz="2400"/>
              <a:t>Data processing: Spark data APIs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AutoNum type="arabicPeriod"/>
            </a:pPr>
            <a:r>
              <a:rPr b="1" lang="en-US" sz="2400"/>
              <a:t>Machine learning: ML (for DataFrame) and MLlib (for RDD)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Lato"/>
              <a:buAutoNum type="arabicPeriod"/>
            </a:pPr>
            <a:r>
              <a:rPr lang="en-US" sz="2400">
                <a:solidFill>
                  <a:srgbClr val="999999"/>
                </a:solidFill>
              </a:rPr>
              <a:t>Graph processing: GraphX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Lato"/>
              <a:buAutoNum type="arabicPeriod"/>
            </a:pPr>
            <a:r>
              <a:rPr lang="en-US" sz="2400">
                <a:solidFill>
                  <a:srgbClr val="999999"/>
                </a:solidFill>
              </a:rPr>
              <a:t>Streaming data: Spark Streaming</a:t>
            </a:r>
            <a:endParaRPr/>
          </a:p>
        </p:txBody>
      </p:sp>
      <p:sp>
        <p:nvSpPr>
          <p:cNvPr id="154" name="Google Shape;154;p6"/>
          <p:cNvSpPr txBox="1"/>
          <p:nvPr>
            <p:ph idx="12" type="sldNum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 txBox="1"/>
          <p:nvPr>
            <p:ph type="title"/>
          </p:nvPr>
        </p:nvSpPr>
        <p:spPr>
          <a:xfrm>
            <a:off x="729450" y="1318650"/>
            <a:ext cx="7688699" cy="535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00"/>
              <a:buFont typeface="Raleway"/>
              <a:buNone/>
            </a:pPr>
            <a:r>
              <a:rPr lang="en-US" sz="2200"/>
              <a:t>Spark Interfaces: Overview</a:t>
            </a:r>
            <a:endParaRPr/>
          </a:p>
        </p:txBody>
      </p:sp>
      <p:sp>
        <p:nvSpPr>
          <p:cNvPr id="160" name="Google Shape;160;p7"/>
          <p:cNvSpPr txBox="1"/>
          <p:nvPr>
            <p:ph idx="1" type="body"/>
          </p:nvPr>
        </p:nvSpPr>
        <p:spPr>
          <a:xfrm>
            <a:off x="729450" y="2078875"/>
            <a:ext cx="8220900" cy="25326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Languages: </a:t>
            </a:r>
            <a:r>
              <a:rPr lang="en-US" sz="2200">
                <a:solidFill>
                  <a:srgbClr val="999999"/>
                </a:solidFill>
              </a:rPr>
              <a:t>Scala (native), Java,</a:t>
            </a:r>
            <a:r>
              <a:rPr lang="en-US" sz="2200"/>
              <a:t> </a:t>
            </a:r>
            <a:r>
              <a:rPr b="1" lang="en-US" sz="2200"/>
              <a:t>Python (PySpark)</a:t>
            </a:r>
            <a:r>
              <a:rPr lang="en-US" sz="2200"/>
              <a:t>, </a:t>
            </a:r>
            <a:r>
              <a:rPr lang="en-US" sz="2200">
                <a:solidFill>
                  <a:srgbClr val="999999"/>
                </a:solidFill>
              </a:rPr>
              <a:t>R, SQL</a:t>
            </a:r>
            <a:endParaRPr sz="22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APIs: (multiple choices) </a:t>
            </a:r>
            <a:r>
              <a:rPr b="1" lang="en-US" sz="2200"/>
              <a:t>RDD, DataFrame</a:t>
            </a:r>
            <a:r>
              <a:rPr lang="en-US" sz="2200"/>
              <a:t>, </a:t>
            </a:r>
            <a:r>
              <a:rPr lang="en-US" sz="2200">
                <a:solidFill>
                  <a:srgbClr val="999999"/>
                </a:solidFill>
              </a:rPr>
              <a:t>DataSet (only in Scala and Java)</a:t>
            </a:r>
            <a:r>
              <a:rPr lang="en-US" sz="2200"/>
              <a:t>, </a:t>
            </a:r>
            <a:r>
              <a:rPr b="1" lang="en-US" sz="2200"/>
              <a:t>Koalas</a:t>
            </a:r>
            <a:endParaRPr sz="2200"/>
          </a:p>
        </p:txBody>
      </p:sp>
      <p:sp>
        <p:nvSpPr>
          <p:cNvPr id="161" name="Google Shape;161;p7"/>
          <p:cNvSpPr txBox="1"/>
          <p:nvPr>
            <p:ph idx="12" type="sldNum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/>
          <p:nvPr>
            <p:ph type="title"/>
          </p:nvPr>
        </p:nvSpPr>
        <p:spPr>
          <a:xfrm>
            <a:off x="117800" y="485775"/>
            <a:ext cx="7688699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00"/>
              <a:buFont typeface="Raleway"/>
              <a:buNone/>
            </a:pPr>
            <a:r>
              <a:rPr lang="en-US" sz="2200"/>
              <a:t>Python + Spark = PySpark: Architecture</a:t>
            </a:r>
            <a:endParaRPr/>
          </a:p>
        </p:txBody>
      </p:sp>
      <p:pic>
        <p:nvPicPr>
          <p:cNvPr descr="Google Shape;160;p21" id="167" name="Google Shape;1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8098" y="1160674"/>
            <a:ext cx="5831619" cy="3825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" name="Google Shape;168;p8"/>
          <p:cNvGrpSpPr/>
          <p:nvPr/>
        </p:nvGrpSpPr>
        <p:grpSpPr>
          <a:xfrm>
            <a:off x="2002498" y="2571746"/>
            <a:ext cx="868507" cy="2254807"/>
            <a:chOff x="-2" y="-2"/>
            <a:chExt cx="868506" cy="2254806"/>
          </a:xfrm>
        </p:grpSpPr>
        <p:sp>
          <p:nvSpPr>
            <p:cNvPr id="169" name="Google Shape;169;p8"/>
            <p:cNvSpPr/>
            <p:nvPr/>
          </p:nvSpPr>
          <p:spPr>
            <a:xfrm>
              <a:off x="-2" y="-2"/>
              <a:ext cx="868506" cy="2254806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Lato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0" name="Google Shape;170;p8"/>
            <p:cNvSpPr txBox="1"/>
            <p:nvPr/>
          </p:nvSpPr>
          <p:spPr>
            <a:xfrm>
              <a:off x="14287" y="14286"/>
              <a:ext cx="839929" cy="21259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00" lIns="91400" spcFirstLastPara="1" rIns="91400" wrap="square" tIns="91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Lato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Lato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Lato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Lato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Lato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Lato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Lato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Your Python code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1" name="Google Shape;171;p8"/>
          <p:cNvCxnSpPr/>
          <p:nvPr/>
        </p:nvCxnSpPr>
        <p:spPr>
          <a:xfrm flipH="1">
            <a:off x="3105897" y="1218887"/>
            <a:ext cx="3" cy="3708603"/>
          </a:xfrm>
          <a:prstGeom prst="straightConnector1">
            <a:avLst/>
          </a:prstGeom>
          <a:noFill/>
          <a:ln cap="flat" cmpd="sng" w="38100">
            <a:solidFill>
              <a:srgbClr val="1A1A1A"/>
            </a:solidFill>
            <a:prstDash val="dashDot"/>
            <a:round/>
            <a:headEnd len="sm" w="sm" type="none"/>
            <a:tailEnd len="sm" w="sm" type="none"/>
          </a:ln>
        </p:spPr>
      </p:cxnSp>
      <p:sp>
        <p:nvSpPr>
          <p:cNvPr id="172" name="Google Shape;172;p8"/>
          <p:cNvSpPr txBox="1"/>
          <p:nvPr/>
        </p:nvSpPr>
        <p:spPr>
          <a:xfrm>
            <a:off x="3201922" y="4140999"/>
            <a:ext cx="2016602" cy="614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Things you don’t have direct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3201922" y="1250824"/>
            <a:ext cx="4242603" cy="36768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8"/>
          <p:cNvSpPr txBox="1"/>
          <p:nvPr>
            <p:ph idx="12" type="sldNum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1A9988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