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2" r:id="rId4"/>
    <p:sldId id="259" r:id="rId5"/>
    <p:sldId id="273" r:id="rId6"/>
    <p:sldId id="275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88C92613-836C-423E-8AFE-29B90D47C19D}">
          <p14:sldIdLst>
            <p14:sldId id="256"/>
          </p14:sldIdLst>
        </p14:section>
        <p14:section name="目录" id="{727890A6-F6DF-4192-87CA-76C0F56E652B}">
          <p14:sldIdLst/>
        </p14:section>
        <p14:section name="内容" id="{F186C7BB-A952-4023-9815-C3B854167366}">
          <p14:sldIdLst>
            <p14:sldId id="257"/>
            <p14:sldId id="272"/>
            <p14:sldId id="259"/>
            <p14:sldId id="273"/>
            <p14:sldId id="275"/>
          </p14:sldIdLst>
        </p14:section>
        <p14:section name="结尾" id="{3F3CA407-EBBB-413A-80FC-9DF2AFB4E7A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251"/>
    <a:srgbClr val="415560"/>
    <a:srgbClr val="70AD47"/>
    <a:srgbClr val="595959"/>
    <a:srgbClr val="404040"/>
    <a:srgbClr val="5CBC4B"/>
    <a:srgbClr val="FFFFFF"/>
    <a:srgbClr val="F2F2F2"/>
    <a:srgbClr val="E7E6E6"/>
    <a:srgbClr val="9CD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1" autoAdjust="0"/>
    <p:restoredTop sz="76075" autoAdjust="0"/>
  </p:normalViewPr>
  <p:slideViewPr>
    <p:cSldViewPr snapToGrid="0" showGuides="1">
      <p:cViewPr varScale="1">
        <p:scale>
          <a:sx n="67" d="100"/>
          <a:sy n="67" d="100"/>
        </p:scale>
        <p:origin x="1320" y="67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8B9E-BC18-4FE0-B144-4F803BEE043B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B4802-9881-4DE4-B9E0-580767D9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31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B4802-9881-4DE4-B9E0-580767D94B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1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B4802-9881-4DE4-B9E0-580767D94B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73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B4802-9881-4DE4-B9E0-580767D94B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13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类是对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地址及服务器的反馈结果的一个封装，包含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个变量，分别是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HttpResponse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对象和该对象的内容所转化的字节数组。之所以在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类中保留内容的字节数组，是因为如果直接处理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的内容对象，则该流对象就被使用了，不方便接下来的处理工作，因此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中的字节数组实际上是保留了一分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的副本，方便多次使用。</a:t>
            </a:r>
          </a:p>
          <a:p>
            <a:pPr algn="just">
              <a:lnSpc>
                <a:spcPct val="120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Downloader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队列中下载相应的网页，这里主要是调用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httpclient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包中的类来完成下载的工作，并将获得的页面信息以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对象的方式加入到页面处理的队列。同时为了保证多线程的执行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类实现了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接口，使其可以源源不断的从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队列获取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地址进行下载。其中，从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队列获取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对象添加到页面处理队列两个操作涉及同步问题，在相应的方法前加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PageProcessor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类主要完成两个功能，从下载到的页面中提取新的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添加到队列中，二是将处理好的页面添加到输出的队列中。该类同样实现了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接口用于并发的完成处理工作，同时，在涉及队列的操作中使用了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关键词。在页面解析上，我们调用了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jsoup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来解析网页，将网页中所有的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&lt;a&gt;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标签提取出来，逐个遍历，按照预先写好的正则表达式来筛选合适的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</a:t>
            </a:r>
          </a:p>
          <a:p>
            <a:pPr marL="0" marR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Pipeline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当输出队列非空时，将页面保存为文件，不空就循环等待 </a:t>
            </a: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Crawler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集成了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Downloader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PageProcessor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Pipeline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三个功能模块，调度的工作通过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关键词自行完成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B4802-9881-4DE4-B9E0-580767D94B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22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B4802-9881-4DE4-B9E0-580767D94B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2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B4802-9881-4DE4-B9E0-580767D94B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19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555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/>
          <a:srcRect l="1" r="311"/>
          <a:stretch>
            <a:fillRect/>
          </a:stretch>
        </p:blipFill>
        <p:spPr>
          <a:xfrm>
            <a:off x="0" y="484910"/>
            <a:ext cx="12192000" cy="6179126"/>
          </a:xfrm>
          <a:prstGeom prst="rect">
            <a:avLst/>
          </a:prstGeom>
        </p:spPr>
      </p:pic>
      <p:grpSp>
        <p:nvGrpSpPr>
          <p:cNvPr id="20" name="组合 19"/>
          <p:cNvGrpSpPr/>
          <p:nvPr userDrawn="1"/>
        </p:nvGrpSpPr>
        <p:grpSpPr>
          <a:xfrm>
            <a:off x="1503265" y="483504"/>
            <a:ext cx="9185470" cy="5721834"/>
            <a:chOff x="1513879" y="393216"/>
            <a:chExt cx="8940816" cy="5495791"/>
          </a:xfrm>
        </p:grpSpPr>
        <p:sp>
          <p:nvSpPr>
            <p:cNvPr id="21" name="矩形 20"/>
            <p:cNvSpPr/>
            <p:nvPr/>
          </p:nvSpPr>
          <p:spPr>
            <a:xfrm>
              <a:off x="1513879" y="393216"/>
              <a:ext cx="1896371" cy="5495791"/>
            </a:xfrm>
            <a:prstGeom prst="rect">
              <a:avLst/>
            </a:prstGeom>
            <a:blipFill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outerShdw blurRad="152400" dist="381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62796" y="393216"/>
              <a:ext cx="7091899" cy="5495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任意多边形 22"/>
          <p:cNvSpPr/>
          <p:nvPr userDrawn="1"/>
        </p:nvSpPr>
        <p:spPr>
          <a:xfrm>
            <a:off x="10962313" y="3037287"/>
            <a:ext cx="323850" cy="685800"/>
          </a:xfrm>
          <a:custGeom>
            <a:avLst/>
            <a:gdLst>
              <a:gd name="connsiteX0" fmla="*/ 0 w 323850"/>
              <a:gd name="connsiteY0" fmla="*/ 0 h 685800"/>
              <a:gd name="connsiteX1" fmla="*/ 323850 w 323850"/>
              <a:gd name="connsiteY1" fmla="*/ 342900 h 685800"/>
              <a:gd name="connsiteX2" fmla="*/ 0 w 32385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685800">
                <a:moveTo>
                  <a:pt x="0" y="0"/>
                </a:moveTo>
                <a:lnTo>
                  <a:pt x="323850" y="342900"/>
                </a:lnTo>
                <a:lnTo>
                  <a:pt x="0" y="685800"/>
                </a:lnTo>
              </a:path>
            </a:pathLst>
          </a:custGeom>
          <a:noFill/>
          <a:ln w="38100" cap="rnd">
            <a:solidFill>
              <a:schemeClr val="bg1">
                <a:lumMod val="75000"/>
              </a:schemeClr>
            </a:solidFill>
            <a:round/>
          </a:ln>
          <a:effectLst>
            <a:outerShdw blurRad="38100" dist="50800" dir="2700000" sx="96000" sy="96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53B-1904-4212-A279-11AB0F03683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6837-841C-4583-8B0A-910A39860B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53B-1904-4212-A279-11AB0F03683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6837-841C-4583-8B0A-910A39860B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53B-1904-4212-A279-11AB0F03683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6837-841C-4583-8B0A-910A39860B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555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/>
          <a:srcRect l="1" r="311"/>
          <a:stretch>
            <a:fillRect/>
          </a:stretch>
        </p:blipFill>
        <p:spPr>
          <a:xfrm>
            <a:off x="0" y="484910"/>
            <a:ext cx="12192000" cy="617912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503265" y="483504"/>
            <a:ext cx="7176278" cy="5721834"/>
          </a:xfrm>
          <a:prstGeom prst="rect">
            <a:avLst/>
          </a:prstGeom>
          <a:blipFill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1524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679543" y="483504"/>
            <a:ext cx="2009192" cy="57218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flipH="1">
            <a:off x="863786" y="3037287"/>
            <a:ext cx="323850" cy="685800"/>
          </a:xfrm>
          <a:custGeom>
            <a:avLst/>
            <a:gdLst>
              <a:gd name="connsiteX0" fmla="*/ 0 w 323850"/>
              <a:gd name="connsiteY0" fmla="*/ 0 h 685800"/>
              <a:gd name="connsiteX1" fmla="*/ 323850 w 323850"/>
              <a:gd name="connsiteY1" fmla="*/ 342900 h 685800"/>
              <a:gd name="connsiteX2" fmla="*/ 0 w 32385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685800">
                <a:moveTo>
                  <a:pt x="0" y="0"/>
                </a:moveTo>
                <a:lnTo>
                  <a:pt x="323850" y="342900"/>
                </a:lnTo>
                <a:lnTo>
                  <a:pt x="0" y="685800"/>
                </a:lnTo>
              </a:path>
            </a:pathLst>
          </a:custGeom>
          <a:noFill/>
          <a:ln w="38100" cap="rnd">
            <a:solidFill>
              <a:schemeClr val="bg1">
                <a:lumMod val="75000"/>
              </a:schemeClr>
            </a:solidFill>
            <a:round/>
          </a:ln>
          <a:effectLst>
            <a:outerShdw blurRad="38100" dist="50800" dir="2700000" sx="96000" sy="96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555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1" r="311"/>
          <a:stretch>
            <a:fillRect/>
          </a:stretch>
        </p:blipFill>
        <p:spPr>
          <a:xfrm>
            <a:off x="0" y="484910"/>
            <a:ext cx="12192000" cy="617912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193705" y="483504"/>
            <a:ext cx="9776016" cy="57218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flipH="1">
            <a:off x="427784" y="3037287"/>
            <a:ext cx="323850" cy="685800"/>
          </a:xfrm>
          <a:custGeom>
            <a:avLst/>
            <a:gdLst>
              <a:gd name="connsiteX0" fmla="*/ 0 w 323850"/>
              <a:gd name="connsiteY0" fmla="*/ 0 h 685800"/>
              <a:gd name="connsiteX1" fmla="*/ 323850 w 323850"/>
              <a:gd name="connsiteY1" fmla="*/ 342900 h 685800"/>
              <a:gd name="connsiteX2" fmla="*/ 0 w 32385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685800">
                <a:moveTo>
                  <a:pt x="0" y="0"/>
                </a:moveTo>
                <a:lnTo>
                  <a:pt x="323850" y="342900"/>
                </a:lnTo>
                <a:lnTo>
                  <a:pt x="0" y="685800"/>
                </a:lnTo>
              </a:path>
            </a:pathLst>
          </a:custGeom>
          <a:noFill/>
          <a:ln w="38100" cap="rnd">
            <a:solidFill>
              <a:schemeClr val="bg1">
                <a:lumMod val="75000"/>
              </a:schemeClr>
            </a:solidFill>
            <a:round/>
          </a:ln>
          <a:effectLst>
            <a:outerShdw blurRad="38100" dist="50800" dir="2700000" sx="96000" sy="96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 flipV="1">
            <a:off x="11411792" y="3037287"/>
            <a:ext cx="323850" cy="685800"/>
          </a:xfrm>
          <a:custGeom>
            <a:avLst/>
            <a:gdLst>
              <a:gd name="connsiteX0" fmla="*/ 0 w 323850"/>
              <a:gd name="connsiteY0" fmla="*/ 0 h 685800"/>
              <a:gd name="connsiteX1" fmla="*/ 323850 w 323850"/>
              <a:gd name="connsiteY1" fmla="*/ 342900 h 685800"/>
              <a:gd name="connsiteX2" fmla="*/ 0 w 32385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685800">
                <a:moveTo>
                  <a:pt x="0" y="0"/>
                </a:moveTo>
                <a:lnTo>
                  <a:pt x="323850" y="342900"/>
                </a:lnTo>
                <a:lnTo>
                  <a:pt x="0" y="685800"/>
                </a:lnTo>
              </a:path>
            </a:pathLst>
          </a:custGeom>
          <a:noFill/>
          <a:ln w="38100" cap="rnd">
            <a:solidFill>
              <a:schemeClr val="bg1">
                <a:lumMod val="75000"/>
              </a:schemeClr>
            </a:solidFill>
            <a:round/>
          </a:ln>
          <a:effectLst>
            <a:outerShdw blurRad="38100" dist="50800" dir="2700000" sx="96000" sy="96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993696" y="1053104"/>
            <a:ext cx="4819363" cy="5036949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dirty="0" smtClean="0"/>
              <a:t>女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958437" y="1389437"/>
            <a:ext cx="4889880" cy="4187530"/>
          </a:xfrm>
          <a:prstGeom prst="rect">
            <a:avLst/>
          </a:prstGeom>
          <a:solidFill>
            <a:schemeClr val="bg1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869181" y="1430392"/>
            <a:ext cx="122436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rgbClr val="555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1" r="311"/>
          <a:stretch>
            <a:fillRect/>
          </a:stretch>
        </p:blipFill>
        <p:spPr>
          <a:xfrm>
            <a:off x="0" y="484910"/>
            <a:ext cx="12192000" cy="617912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193705" y="483504"/>
            <a:ext cx="9776016" cy="57218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flipH="1">
            <a:off x="427784" y="3037287"/>
            <a:ext cx="323850" cy="685800"/>
          </a:xfrm>
          <a:custGeom>
            <a:avLst/>
            <a:gdLst>
              <a:gd name="connsiteX0" fmla="*/ 0 w 323850"/>
              <a:gd name="connsiteY0" fmla="*/ 0 h 685800"/>
              <a:gd name="connsiteX1" fmla="*/ 323850 w 323850"/>
              <a:gd name="connsiteY1" fmla="*/ 342900 h 685800"/>
              <a:gd name="connsiteX2" fmla="*/ 0 w 32385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685800">
                <a:moveTo>
                  <a:pt x="0" y="0"/>
                </a:moveTo>
                <a:lnTo>
                  <a:pt x="323850" y="342900"/>
                </a:lnTo>
                <a:lnTo>
                  <a:pt x="0" y="685800"/>
                </a:lnTo>
              </a:path>
            </a:pathLst>
          </a:custGeom>
          <a:noFill/>
          <a:ln w="38100" cap="rnd">
            <a:solidFill>
              <a:schemeClr val="bg1">
                <a:lumMod val="75000"/>
              </a:schemeClr>
            </a:solidFill>
            <a:round/>
          </a:ln>
          <a:effectLst>
            <a:outerShdw blurRad="38100" dist="50800" dir="2700000" sx="96000" sy="96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 flipV="1">
            <a:off x="11411792" y="3037287"/>
            <a:ext cx="323850" cy="685800"/>
          </a:xfrm>
          <a:custGeom>
            <a:avLst/>
            <a:gdLst>
              <a:gd name="connsiteX0" fmla="*/ 0 w 323850"/>
              <a:gd name="connsiteY0" fmla="*/ 0 h 685800"/>
              <a:gd name="connsiteX1" fmla="*/ 323850 w 323850"/>
              <a:gd name="connsiteY1" fmla="*/ 342900 h 685800"/>
              <a:gd name="connsiteX2" fmla="*/ 0 w 32385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685800">
                <a:moveTo>
                  <a:pt x="0" y="0"/>
                </a:moveTo>
                <a:lnTo>
                  <a:pt x="323850" y="342900"/>
                </a:lnTo>
                <a:lnTo>
                  <a:pt x="0" y="685800"/>
                </a:lnTo>
              </a:path>
            </a:pathLst>
          </a:custGeom>
          <a:noFill/>
          <a:ln w="38100" cap="rnd">
            <a:solidFill>
              <a:schemeClr val="bg1">
                <a:lumMod val="75000"/>
              </a:schemeClr>
            </a:solidFill>
            <a:round/>
          </a:ln>
          <a:effectLst>
            <a:outerShdw blurRad="38100" dist="50800" dir="2700000" sx="96000" sy="96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53B-1904-4212-A279-11AB0F03683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6837-841C-4583-8B0A-910A39860B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53B-1904-4212-A279-11AB0F03683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6837-841C-4583-8B0A-910A39860B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53B-1904-4212-A279-11AB0F03683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6837-841C-4583-8B0A-910A39860B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53B-1904-4212-A279-11AB0F03683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6837-841C-4583-8B0A-910A39860B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53B-1904-4212-A279-11AB0F03683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6837-841C-4583-8B0A-910A39860B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6953B-1904-4212-A279-11AB0F03683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6837-841C-4583-8B0A-910A39860B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5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929199" y="2251458"/>
            <a:ext cx="2056941" cy="184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55251"/>
                </a:solidFill>
                <a:latin typeface="微软雅黑" pitchFamily="34" charset="-122"/>
                <a:ea typeface="微软雅黑" pitchFamily="34" charset="-122"/>
              </a:rPr>
              <a:t>郝建勇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55251"/>
                </a:solidFill>
                <a:latin typeface="微软雅黑" pitchFamily="34" charset="-122"/>
                <a:ea typeface="微软雅黑" pitchFamily="34" charset="-122"/>
              </a:rPr>
              <a:t>1501210908</a:t>
            </a:r>
            <a:endParaRPr lang="zh-CN" altLang="en-US" sz="1600" dirty="0" smtClean="0">
              <a:solidFill>
                <a:srgbClr val="55525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55251"/>
                </a:solidFill>
                <a:latin typeface="微软雅黑" pitchFamily="34" charset="-122"/>
                <a:ea typeface="微软雅黑" pitchFamily="34" charset="-122"/>
              </a:rPr>
              <a:t>衣天旭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55251"/>
                </a:solidFill>
                <a:latin typeface="微软雅黑" pitchFamily="34" charset="-122"/>
                <a:ea typeface="微软雅黑" pitchFamily="34" charset="-122"/>
              </a:rPr>
              <a:t>1501211019</a:t>
            </a:r>
            <a:endParaRPr lang="zh-CN" altLang="en-US" sz="1600" dirty="0" smtClean="0">
              <a:solidFill>
                <a:srgbClr val="55525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555251"/>
                </a:solidFill>
                <a:latin typeface="微软雅黑" pitchFamily="34" charset="-122"/>
                <a:ea typeface="微软雅黑" pitchFamily="34" charset="-122"/>
              </a:rPr>
              <a:t>孙晴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55251"/>
                </a:solidFill>
                <a:latin typeface="微软雅黑" pitchFamily="34" charset="-122"/>
                <a:ea typeface="微软雅黑" pitchFamily="34" charset="-122"/>
              </a:rPr>
              <a:t>1501210986</a:t>
            </a:r>
            <a:endParaRPr lang="zh-CN" altLang="en-US" sz="1600" dirty="0">
              <a:solidFill>
                <a:srgbClr val="55525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0962313" y="3037287"/>
            <a:ext cx="323850" cy="685800"/>
          </a:xfrm>
          <a:custGeom>
            <a:avLst/>
            <a:gdLst>
              <a:gd name="connsiteX0" fmla="*/ 0 w 323850"/>
              <a:gd name="connsiteY0" fmla="*/ 0 h 685800"/>
              <a:gd name="connsiteX1" fmla="*/ 323850 w 323850"/>
              <a:gd name="connsiteY1" fmla="*/ 342900 h 685800"/>
              <a:gd name="connsiteX2" fmla="*/ 0 w 32385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685800">
                <a:moveTo>
                  <a:pt x="0" y="0"/>
                </a:moveTo>
                <a:lnTo>
                  <a:pt x="323850" y="342900"/>
                </a:lnTo>
                <a:lnTo>
                  <a:pt x="0" y="685800"/>
                </a:lnTo>
              </a:path>
            </a:pathLst>
          </a:custGeom>
          <a:noFill/>
          <a:ln w="38100" cap="rnd">
            <a:solidFill>
              <a:schemeClr val="bg1">
                <a:lumMod val="75000"/>
              </a:schemeClr>
            </a:solidFill>
            <a:round/>
          </a:ln>
          <a:effectLst>
            <a:outerShdw blurRad="38100" dist="50800" dir="2700000" sx="96000" sy="96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185702" y="843569"/>
            <a:ext cx="7442762" cy="4949747"/>
            <a:chOff x="3233304" y="2152885"/>
            <a:chExt cx="5790969" cy="2561154"/>
          </a:xfrm>
        </p:grpSpPr>
        <p:sp>
          <p:nvSpPr>
            <p:cNvPr id="44" name="矩形 43"/>
            <p:cNvSpPr/>
            <p:nvPr/>
          </p:nvSpPr>
          <p:spPr>
            <a:xfrm>
              <a:off x="4235383" y="2269532"/>
              <a:ext cx="3017333" cy="7357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200" b="1" dirty="0" smtClean="0"/>
                <a:t>组员贡献</a:t>
              </a:r>
              <a:endParaRPr lang="zh-CN" altLang="en-US" sz="72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233304" y="2152885"/>
              <a:ext cx="954107" cy="105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6000" dirty="0" smtClean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“</a:t>
              </a:r>
              <a:endParaRPr lang="zh-CN" altLang="en-US" sz="60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 rot="10800000">
              <a:off x="7899966" y="3660867"/>
              <a:ext cx="954107" cy="105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6000" dirty="0" smtClean="0">
                  <a:solidFill>
                    <a:schemeClr val="bg1">
                      <a:lumMod val="85000"/>
                    </a:schemeClr>
                  </a:solidFill>
                  <a:latin typeface="黑体" pitchFamily="49" charset="-122"/>
                  <a:ea typeface="黑体" pitchFamily="49" charset="-122"/>
                </a:rPr>
                <a:t>“</a:t>
              </a:r>
              <a:endParaRPr lang="zh-CN" altLang="en-US" sz="6000" dirty="0">
                <a:solidFill>
                  <a:schemeClr val="bg1">
                    <a:lumMod val="8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462131" y="3292992"/>
              <a:ext cx="5562142" cy="728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郝建勇：爬虫完善实现，分类分析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衣天旭、孙晴：爬虫框架实现</a:t>
              </a:r>
              <a:endParaRPr lang="zh-CN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5" name="椭圆 114"/>
          <p:cNvSpPr/>
          <p:nvPr/>
        </p:nvSpPr>
        <p:spPr>
          <a:xfrm>
            <a:off x="1949637" y="1192324"/>
            <a:ext cx="930882" cy="930882"/>
          </a:xfrm>
          <a:prstGeom prst="ellipse">
            <a:avLst/>
          </a:prstGeom>
          <a:blipFill>
            <a:blip r:embed="rId3"/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75530" y="843569"/>
            <a:ext cx="1256503" cy="1407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8198" y="1872306"/>
            <a:ext cx="636647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CSDN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博客内容进行爬取，并按照文章所属类别对爬取结果进行分类</a:t>
            </a:r>
            <a:endParaRPr lang="zh-CN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69181" y="1430392"/>
            <a:ext cx="1224365" cy="0"/>
          </a:xfrm>
          <a:prstGeom prst="line">
            <a:avLst/>
          </a:prstGeom>
          <a:ln>
            <a:solidFill>
              <a:srgbClr val="DED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758089" y="820533"/>
            <a:ext cx="80021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latin typeface="Heiti SC Light" charset="-122"/>
                <a:ea typeface="Heiti SC Light" charset="-122"/>
                <a:cs typeface="Heiti SC Light" charset="-122"/>
              </a:rPr>
              <a:t>内容</a:t>
            </a:r>
            <a:endParaRPr lang="zh-CN" altLang="en-US" sz="2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4" name="AutoShape 14"/>
          <p:cNvSpPr>
            <a:spLocks noChangeAspect="1" noChangeArrowheads="1" noTextEdit="1"/>
          </p:cNvSpPr>
          <p:nvPr/>
        </p:nvSpPr>
        <p:spPr bwMode="auto">
          <a:xfrm>
            <a:off x="5234818" y="2621236"/>
            <a:ext cx="16510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1869181" y="1430392"/>
            <a:ext cx="122436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758089" y="8205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工作意义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842" y="1831811"/>
            <a:ext cx="7236598" cy="3498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CSDN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博客：网站友好，格式比较统一，没有反爬虫，容易抓取</a:t>
            </a:r>
          </a:p>
          <a:p>
            <a:pPr algn="just">
              <a:lnSpc>
                <a:spcPct val="120000"/>
              </a:lnSpc>
            </a:pP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意义：能很快的能收集到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csdn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里面某一个或者某几个方面的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csdn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资料，实现大量快速收集资料的目的。</a:t>
            </a:r>
          </a:p>
          <a:p>
            <a:pPr algn="just">
              <a:lnSpc>
                <a:spcPct val="12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1869181" y="1430392"/>
            <a:ext cx="122436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124074" y="1673077"/>
            <a:ext cx="7881428" cy="3491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功能模块化，对于每一个独立的功能模块可以实现定制的功能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轻量级，在保证基本功能的前提下，尽量使爬虫框架简单化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配置简单，对于爬取其他网页的任务，只需要改变匹配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的正则表达式即可</a:t>
            </a:r>
          </a:p>
          <a:p>
            <a:pPr algn="just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58089" y="8205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优势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1869181" y="1430392"/>
            <a:ext cx="122436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481363" y="1956150"/>
            <a:ext cx="7881428" cy="263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Page 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Downloader 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PageProcessor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Pipeline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Crawler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58089" y="82053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技术和架构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1869181" y="1430392"/>
            <a:ext cx="122436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758089" y="8205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实验效果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729"/>
            <a:ext cx="10248900" cy="62383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0" y="331472"/>
            <a:ext cx="10248900" cy="6526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610141" y="655983"/>
            <a:ext cx="7017024" cy="5486400"/>
            <a:chOff x="369637" y="2661034"/>
            <a:chExt cx="5579824" cy="2206307"/>
          </a:xfrm>
        </p:grpSpPr>
        <p:sp>
          <p:nvSpPr>
            <p:cNvPr id="21" name="文本框 20"/>
            <p:cNvSpPr txBox="1"/>
            <p:nvPr/>
          </p:nvSpPr>
          <p:spPr>
            <a:xfrm>
              <a:off x="369637" y="2661034"/>
              <a:ext cx="602984" cy="724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6000" dirty="0" smtClean="0">
                  <a:solidFill>
                    <a:schemeClr val="bg1">
                      <a:lumMod val="65000"/>
                    </a:schemeClr>
                  </a:solidFill>
                  <a:latin typeface="黑体" pitchFamily="49" charset="-122"/>
                  <a:ea typeface="黑体" pitchFamily="49" charset="-122"/>
                </a:rPr>
                <a:t>“</a:t>
              </a:r>
              <a:endParaRPr lang="zh-CN" altLang="en-US" sz="6000" dirty="0">
                <a:solidFill>
                  <a:schemeClr val="bg1">
                    <a:lumMod val="6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 rot="10800000">
              <a:off x="4995354" y="3814168"/>
              <a:ext cx="954107" cy="1053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6000">
                  <a:solidFill>
                    <a:srgbClr val="555251"/>
                  </a:solidFill>
                  <a:latin typeface="黑体" pitchFamily="49" charset="-122"/>
                  <a:ea typeface="黑体" pitchFamily="49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</a:rPr>
                <a:t>“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5" name="文本框 104"/>
          <p:cNvSpPr txBox="1"/>
          <p:nvPr/>
        </p:nvSpPr>
        <p:spPr>
          <a:xfrm>
            <a:off x="2074378" y="1836274"/>
            <a:ext cx="6239672" cy="265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通过编写简单的爬虫，实现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了：网页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下载，页面处理及分析和输出模块。在页面处理的过程中完成了对博客的分类工作，并最终将同一类的博客保存在同一个文件夹</a:t>
            </a:r>
          </a:p>
        </p:txBody>
      </p:sp>
      <p:sp>
        <p:nvSpPr>
          <p:cNvPr id="116" name="任意多边形 115"/>
          <p:cNvSpPr/>
          <p:nvPr/>
        </p:nvSpPr>
        <p:spPr>
          <a:xfrm flipH="1">
            <a:off x="863786" y="3037287"/>
            <a:ext cx="323850" cy="685800"/>
          </a:xfrm>
          <a:custGeom>
            <a:avLst/>
            <a:gdLst>
              <a:gd name="connsiteX0" fmla="*/ 0 w 323850"/>
              <a:gd name="connsiteY0" fmla="*/ 0 h 685800"/>
              <a:gd name="connsiteX1" fmla="*/ 323850 w 323850"/>
              <a:gd name="connsiteY1" fmla="*/ 342900 h 685800"/>
              <a:gd name="connsiteX2" fmla="*/ 0 w 32385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685800">
                <a:moveTo>
                  <a:pt x="0" y="0"/>
                </a:moveTo>
                <a:lnTo>
                  <a:pt x="323850" y="342900"/>
                </a:lnTo>
                <a:lnTo>
                  <a:pt x="0" y="685800"/>
                </a:lnTo>
              </a:path>
            </a:pathLst>
          </a:custGeom>
          <a:noFill/>
          <a:ln w="38100" cap="rnd">
            <a:solidFill>
              <a:schemeClr val="bg1">
                <a:lumMod val="75000"/>
              </a:schemeClr>
            </a:solidFill>
            <a:round/>
          </a:ln>
          <a:effectLst>
            <a:outerShdw blurRad="38100" dist="50800" dir="2700000" sx="96000" sy="96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995172" y="2454029"/>
            <a:ext cx="1256503" cy="1407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425</Words>
  <Application>Microsoft Office PowerPoint</Application>
  <PresentationFormat>宽屏</PresentationFormat>
  <Paragraphs>46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Heiti SC Light</vt:lpstr>
      <vt:lpstr>黑体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胡敏</dc:creator>
  <cp:lastModifiedBy>ASUS</cp:lastModifiedBy>
  <cp:revision>87</cp:revision>
  <dcterms:created xsi:type="dcterms:W3CDTF">2015-02-06T11:26:00Z</dcterms:created>
  <dcterms:modified xsi:type="dcterms:W3CDTF">2016-01-06T12:27:30Z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