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70" r:id="rId3"/>
    <p:sldId id="275" r:id="rId5"/>
    <p:sldId id="326" r:id="rId6"/>
    <p:sldId id="351" r:id="rId7"/>
    <p:sldId id="356" r:id="rId8"/>
    <p:sldId id="357" r:id="rId9"/>
    <p:sldId id="355" r:id="rId10"/>
    <p:sldId id="358" r:id="rId11"/>
    <p:sldId id="360" r:id="rId12"/>
    <p:sldId id="361" r:id="rId13"/>
    <p:sldId id="405" r:id="rId14"/>
    <p:sldId id="409" r:id="rId15"/>
    <p:sldId id="352" r:id="rId16"/>
    <p:sldId id="374" r:id="rId17"/>
    <p:sldId id="375" r:id="rId18"/>
    <p:sldId id="376" r:id="rId19"/>
    <p:sldId id="377" r:id="rId20"/>
    <p:sldId id="378" r:id="rId21"/>
    <p:sldId id="380" r:id="rId22"/>
    <p:sldId id="381" r:id="rId23"/>
    <p:sldId id="382" r:id="rId24"/>
    <p:sldId id="383" r:id="rId25"/>
    <p:sldId id="384" r:id="rId26"/>
    <p:sldId id="385" r:id="rId27"/>
    <p:sldId id="386" r:id="rId28"/>
    <p:sldId id="387" r:id="rId29"/>
    <p:sldId id="410" r:id="rId30"/>
    <p:sldId id="411" r:id="rId31"/>
    <p:sldId id="412" r:id="rId32"/>
    <p:sldId id="413" r:id="rId33"/>
    <p:sldId id="388" r:id="rId34"/>
    <p:sldId id="389" r:id="rId35"/>
    <p:sldId id="390" r:id="rId36"/>
    <p:sldId id="391" r:id="rId37"/>
    <p:sldId id="392" r:id="rId38"/>
    <p:sldId id="393" r:id="rId39"/>
    <p:sldId id="353" r:id="rId40"/>
    <p:sldId id="403" r:id="rId41"/>
    <p:sldId id="397" r:id="rId42"/>
    <p:sldId id="398" r:id="rId43"/>
    <p:sldId id="399" r:id="rId44"/>
    <p:sldId id="400" r:id="rId45"/>
    <p:sldId id="401" r:id="rId46"/>
    <p:sldId id="402" r:id="rId47"/>
    <p:sldId id="404" r:id="rId48"/>
  </p:sldIdLst>
  <p:sldSz cx="9144000" cy="5143500" type="screen16x9"/>
  <p:notesSz cx="6858000" cy="9144000"/>
  <p:custDataLst>
    <p:tags r:id="rId52"/>
  </p:custDataLst>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2" d="100"/>
          <a:sy n="92" d="100"/>
        </p:scale>
        <p:origin x="-68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fld id="{CBD1F595-3A9E-4AFB-9409-00EE811EB6B0}"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二级</a:t>
            </a:r>
            <a:endParaRPr lang="zh-CN" altLang="en-US" noProof="0" smtClean="0"/>
          </a:p>
          <a:p>
            <a:pPr lvl="2"/>
            <a:r>
              <a:rPr lang="zh-CN" altLang="en-US" noProof="0" smtClean="0"/>
              <a:t>三级</a:t>
            </a:r>
            <a:endParaRPr lang="zh-CN" altLang="en-US" noProof="0" smtClean="0"/>
          </a:p>
          <a:p>
            <a:pPr lvl="3"/>
            <a:r>
              <a:rPr lang="zh-CN" altLang="en-US" noProof="0" smtClean="0"/>
              <a:t>四级</a:t>
            </a:r>
            <a:endParaRPr lang="zh-CN" altLang="en-US" noProof="0" smtClean="0"/>
          </a:p>
          <a:p>
            <a:pPr lvl="4"/>
            <a:r>
              <a:rPr lang="zh-CN" altLang="en-US" noProof="0" smtClean="0"/>
              <a:t>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4A08D6A-97DB-47FF-BEFD-7D6BA57570F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defTabSz="882015" eaLnBrk="0" hangingPunct="0">
              <a:defRPr kumimoji="1" sz="2200">
                <a:solidFill>
                  <a:schemeClr val="tx1"/>
                </a:solidFill>
                <a:latin typeface="Tahoma" panose="020B0604030504040204" pitchFamily="34" charset="0"/>
                <a:ea typeface="宋体" panose="02010600030101010101" pitchFamily="2" charset="-122"/>
              </a:defRPr>
            </a:lvl1pPr>
            <a:lvl2pPr marL="685800" indent="-263525" defTabSz="882015" eaLnBrk="0" hangingPunct="0">
              <a:defRPr kumimoji="1" sz="2200">
                <a:solidFill>
                  <a:schemeClr val="tx1"/>
                </a:solidFill>
                <a:latin typeface="Tahoma" panose="020B0604030504040204" pitchFamily="34" charset="0"/>
                <a:ea typeface="宋体" panose="02010600030101010101" pitchFamily="2" charset="-122"/>
              </a:defRPr>
            </a:lvl2pPr>
            <a:lvl3pPr marL="1055370" indent="-210820" defTabSz="882015" eaLnBrk="0" hangingPunct="0">
              <a:defRPr kumimoji="1" sz="2200">
                <a:solidFill>
                  <a:schemeClr val="tx1"/>
                </a:solidFill>
                <a:latin typeface="Tahoma" panose="020B0604030504040204" pitchFamily="34" charset="0"/>
                <a:ea typeface="宋体" panose="02010600030101010101" pitchFamily="2" charset="-122"/>
              </a:defRPr>
            </a:lvl3pPr>
            <a:lvl4pPr marL="1477010" indent="-210820" defTabSz="882015" eaLnBrk="0" hangingPunct="0">
              <a:defRPr kumimoji="1" sz="2200">
                <a:solidFill>
                  <a:schemeClr val="tx1"/>
                </a:solidFill>
                <a:latin typeface="Tahoma" panose="020B0604030504040204" pitchFamily="34" charset="0"/>
                <a:ea typeface="宋体" panose="02010600030101010101" pitchFamily="2" charset="-122"/>
              </a:defRPr>
            </a:lvl4pPr>
            <a:lvl5pPr marL="1899285" indent="-210820" defTabSz="882015" eaLnBrk="0" hangingPunct="0">
              <a:defRPr kumimoji="1" sz="2200">
                <a:solidFill>
                  <a:schemeClr val="tx1"/>
                </a:solidFill>
                <a:latin typeface="Tahoma" panose="020B0604030504040204" pitchFamily="34" charset="0"/>
                <a:ea typeface="宋体" panose="02010600030101010101" pitchFamily="2" charset="-122"/>
              </a:defRPr>
            </a:lvl5pPr>
            <a:lvl6pPr marL="2320925" indent="-210820" defTabSz="882015" eaLnBrk="0" fontAlgn="base" hangingPunct="0">
              <a:spcBef>
                <a:spcPct val="0"/>
              </a:spcBef>
              <a:spcAft>
                <a:spcPct val="0"/>
              </a:spcAft>
              <a:defRPr kumimoji="1" sz="2200">
                <a:solidFill>
                  <a:schemeClr val="tx1"/>
                </a:solidFill>
                <a:latin typeface="Tahoma" panose="020B0604030504040204" pitchFamily="34" charset="0"/>
                <a:ea typeface="宋体" panose="02010600030101010101" pitchFamily="2" charset="-122"/>
              </a:defRPr>
            </a:lvl6pPr>
            <a:lvl7pPr marL="2743200" indent="-210820" defTabSz="882015" eaLnBrk="0" fontAlgn="base" hangingPunct="0">
              <a:spcBef>
                <a:spcPct val="0"/>
              </a:spcBef>
              <a:spcAft>
                <a:spcPct val="0"/>
              </a:spcAft>
              <a:defRPr kumimoji="1" sz="2200">
                <a:solidFill>
                  <a:schemeClr val="tx1"/>
                </a:solidFill>
                <a:latin typeface="Tahoma" panose="020B0604030504040204" pitchFamily="34" charset="0"/>
                <a:ea typeface="宋体" panose="02010600030101010101" pitchFamily="2" charset="-122"/>
              </a:defRPr>
            </a:lvl7pPr>
            <a:lvl8pPr marL="3165475" indent="-210820" defTabSz="882015" eaLnBrk="0" fontAlgn="base" hangingPunct="0">
              <a:spcBef>
                <a:spcPct val="0"/>
              </a:spcBef>
              <a:spcAft>
                <a:spcPct val="0"/>
              </a:spcAft>
              <a:defRPr kumimoji="1" sz="2200">
                <a:solidFill>
                  <a:schemeClr val="tx1"/>
                </a:solidFill>
                <a:latin typeface="Tahoma" panose="020B0604030504040204" pitchFamily="34" charset="0"/>
                <a:ea typeface="宋体" panose="02010600030101010101" pitchFamily="2" charset="-122"/>
              </a:defRPr>
            </a:lvl8pPr>
            <a:lvl9pPr marL="3587115" indent="-210820" defTabSz="882015" eaLnBrk="0" fontAlgn="base" hangingPunct="0">
              <a:spcBef>
                <a:spcPct val="0"/>
              </a:spcBef>
              <a:spcAft>
                <a:spcPct val="0"/>
              </a:spcAft>
              <a:defRPr kumimoji="1" sz="2200">
                <a:solidFill>
                  <a:schemeClr val="tx1"/>
                </a:solidFill>
                <a:latin typeface="Tahoma" panose="020B0604030504040204" pitchFamily="34" charset="0"/>
                <a:ea typeface="宋体" panose="02010600030101010101" pitchFamily="2" charset="-122"/>
              </a:defRPr>
            </a:lvl9pPr>
          </a:lstStyle>
          <a:p>
            <a:pPr eaLnBrk="1" hangingPunct="1"/>
            <a:fld id="{A6017883-671F-47B2-9863-1C22FECA9098}" type="slidenum">
              <a:rPr kumimoji="0" lang="zh-TW" altLang="en-US" sz="1200">
                <a:latin typeface="Times New Roman" panose="02020603050405020304" pitchFamily="18" charset="0"/>
                <a:ea typeface="PMingLiU" panose="02020500000000000000" pitchFamily="18" charset="-120"/>
              </a:rPr>
            </a:fld>
            <a:endParaRPr kumimoji="0" lang="en-US" altLang="zh-TW" sz="1200">
              <a:latin typeface="Times New Roman" panose="02020603050405020304" pitchFamily="18" charset="0"/>
              <a:ea typeface="PMingLiU" panose="02020500000000000000" pitchFamily="18" charset="-120"/>
            </a:endParaRPr>
          </a:p>
        </p:txBody>
      </p:sp>
      <p:sp>
        <p:nvSpPr>
          <p:cNvPr id="243715" name="Rectangle 2"/>
          <p:cNvSpPr>
            <a:spLocks noChangeArrowheads="1" noTextEdit="1"/>
          </p:cNvSpPr>
          <p:nvPr>
            <p:ph type="sldImg"/>
          </p:nvPr>
        </p:nvSpPr>
        <p:spPr/>
      </p:sp>
      <p:sp>
        <p:nvSpPr>
          <p:cNvPr id="243716" name="Rectangle 3"/>
          <p:cNvSpPr>
            <a:spLocks noGrp="1" noChangeArrowheads="1"/>
          </p:cNvSpPr>
          <p:nvPr>
            <p:ph type="body" idx="1"/>
          </p:nvPr>
        </p:nvSpPr>
        <p:spPr>
          <a:noFill/>
        </p:spPr>
        <p:txBody>
          <a:bodyPr/>
          <a:lstStyle/>
          <a:p>
            <a:pPr eaLnBrk="1" hangingPunct="1"/>
            <a:r>
              <a:rPr lang="zh-CN" altLang="en-US" smtClean="0"/>
              <a:t>网络训练的停止标准是训练次数达到设定的次数或者训练误差小于某阈值。值得注意的问题是梯度下降法是一种贪心算法，网络在训练时可能陷入局部极小，影响神经网络的应用效果。常用的解决方法是控制学习率或者在权的更新中增加冲量项，使网络的学习可能跳出局部最小。与学习率类似，也需要多次实验，才能确定合理的取值。从上可见，需要设置的经验参数太多也是神经网络的不足之一。</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6AA6EB28-9653-41F9-B7F4-349140C90BE1}"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830A8E31-C401-4CEC-A97B-17FAC71BC97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5pPr>
      <a:lvl6pPr marL="4572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6pPr>
      <a:lvl7pPr marL="9144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7pPr>
      <a:lvl8pPr marL="13716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8pPr>
      <a:lvl9pPr marL="18288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wmf"/><Relationship Id="rId3" Type="http://schemas.openxmlformats.org/officeDocument/2006/relationships/oleObject" Target="../embeddings/oleObject3.bin"/><Relationship Id="rId2" Type="http://schemas.openxmlformats.org/officeDocument/2006/relationships/image" Target="../media/image17.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jpe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神经网络基础</a:t>
            </a:r>
            <a:endParaRPr lang="zh-CN" altLang="en-US" sz="2800"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076" name="TextBox 1"/>
          <p:cNvSpPr txBox="1">
            <a:spLocks noChangeArrowheads="1"/>
          </p:cNvSpPr>
          <p:nvPr/>
        </p:nvSpPr>
        <p:spPr bwMode="auto">
          <a:xfrm>
            <a:off x="4487863" y="2085975"/>
            <a:ext cx="3145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a:t>
            </a:r>
            <a:r>
              <a:rPr lang="zh-CN" altLang="en-US" sz="1800" b="1" smtClean="0">
                <a:latin typeface="微软雅黑" panose="020B0503020204020204" pitchFamily="34" charset="-122"/>
                <a:ea typeface="微软雅黑" panose="020B0503020204020204" pitchFamily="34" charset="-122"/>
              </a:rPr>
              <a:t>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280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BP</a:t>
                </a:r>
                <a:r>
                  <a:rPr lang="zh-CN" altLang="en-US" sz="1800" dirty="0">
                    <a:solidFill>
                      <a:srgbClr val="000000"/>
                    </a:solidFill>
                  </a:rPr>
                  <a:t>神经网络训练过程的基本步骤可以归纳</a:t>
                </a:r>
                <a:r>
                  <a:rPr lang="zh-CN" altLang="en-US" sz="1800" dirty="0" smtClean="0">
                    <a:solidFill>
                      <a:srgbClr val="000000"/>
                    </a:solidFill>
                  </a:rPr>
                  <a:t>如下</a:t>
                </a:r>
                <a:endParaRPr lang="en-US" altLang="zh-CN" sz="1800" dirty="0">
                  <a:solidFill>
                    <a:srgbClr val="000000"/>
                  </a:solidFill>
                </a:endParaRPr>
              </a:p>
              <a:p>
                <a:pPr lvl="1"/>
                <a:r>
                  <a:rPr lang="zh-CN" altLang="en-US" sz="1400" dirty="0" smtClean="0">
                    <a:solidFill>
                      <a:srgbClr val="000000"/>
                    </a:solidFill>
                  </a:rPr>
                  <a:t>初始化</a:t>
                </a:r>
                <a:r>
                  <a:rPr lang="zh-CN" altLang="en-US" sz="1400" dirty="0">
                    <a:solidFill>
                      <a:srgbClr val="000000"/>
                    </a:solidFill>
                  </a:rPr>
                  <a:t>网络权值和神经元的</a:t>
                </a:r>
                <a:r>
                  <a:rPr lang="zh-CN" altLang="en-US" sz="1400" dirty="0" smtClean="0">
                    <a:solidFill>
                      <a:srgbClr val="000000"/>
                    </a:solidFill>
                  </a:rPr>
                  <a:t>阈值，一般通过</a:t>
                </a:r>
                <a:r>
                  <a:rPr lang="zh-CN" altLang="en-US" sz="1400" dirty="0">
                    <a:solidFill>
                      <a:srgbClr val="000000"/>
                    </a:solidFill>
                  </a:rPr>
                  <a:t>随机的方式进行</a:t>
                </a:r>
                <a:r>
                  <a:rPr lang="zh-CN" altLang="en-US" sz="1400" dirty="0" smtClean="0">
                    <a:solidFill>
                      <a:srgbClr val="000000"/>
                    </a:solidFill>
                  </a:rPr>
                  <a:t>初始化</a:t>
                </a:r>
                <a:endParaRPr lang="en-US" altLang="zh-CN" sz="1400" dirty="0">
                  <a:solidFill>
                    <a:srgbClr val="000000"/>
                  </a:solidFill>
                </a:endParaRPr>
              </a:p>
              <a:p>
                <a:pPr lvl="1"/>
                <a:r>
                  <a:rPr lang="zh-CN" altLang="en-US" sz="1400" dirty="0" smtClean="0">
                    <a:solidFill>
                      <a:srgbClr val="000000"/>
                    </a:solidFill>
                  </a:rPr>
                  <a:t>前</a:t>
                </a:r>
                <a:r>
                  <a:rPr lang="zh-CN" altLang="en-US" sz="1400" dirty="0">
                    <a:solidFill>
                      <a:srgbClr val="000000"/>
                    </a:solidFill>
                  </a:rPr>
                  <a:t>向传播</a:t>
                </a:r>
                <a:r>
                  <a:rPr lang="en-US" altLang="zh-CN" sz="1400" dirty="0">
                    <a:solidFill>
                      <a:srgbClr val="000000"/>
                    </a:solidFill>
                  </a:rPr>
                  <a:t>:</a:t>
                </a:r>
                <a:r>
                  <a:rPr lang="zh-CN" altLang="en-US" sz="1400" dirty="0">
                    <a:solidFill>
                      <a:srgbClr val="000000"/>
                    </a:solidFill>
                  </a:rPr>
                  <a:t>计算隐层神经元和输出层神经元的</a:t>
                </a:r>
                <a:r>
                  <a:rPr lang="zh-CN" altLang="en-US" sz="1400" dirty="0" smtClean="0">
                    <a:solidFill>
                      <a:srgbClr val="000000"/>
                    </a:solidFill>
                  </a:rPr>
                  <a:t>输出</a:t>
                </a:r>
                <a:endParaRPr lang="en-US" altLang="zh-CN" sz="1400" dirty="0">
                  <a:solidFill>
                    <a:srgbClr val="000000"/>
                  </a:solidFill>
                </a:endParaRPr>
              </a:p>
              <a:p>
                <a:pPr lvl="1"/>
                <a:r>
                  <a:rPr lang="zh-CN" altLang="en-US" sz="1400" dirty="0" smtClean="0">
                    <a:solidFill>
                      <a:srgbClr val="000000"/>
                    </a:solidFill>
                  </a:rPr>
                  <a:t>后</a:t>
                </a:r>
                <a:r>
                  <a:rPr lang="zh-CN" altLang="en-US" sz="1400" dirty="0">
                    <a:solidFill>
                      <a:srgbClr val="000000"/>
                    </a:solidFill>
                  </a:rPr>
                  <a:t>向传播</a:t>
                </a:r>
                <a:r>
                  <a:rPr lang="en-US" altLang="zh-CN" sz="1400" dirty="0">
                    <a:solidFill>
                      <a:srgbClr val="000000"/>
                    </a:solidFill>
                  </a:rPr>
                  <a:t>:</a:t>
                </a:r>
                <a:r>
                  <a:rPr lang="zh-CN" altLang="en-US" sz="1400" dirty="0">
                    <a:solidFill>
                      <a:srgbClr val="000000"/>
                    </a:solidFill>
                  </a:rPr>
                  <a:t>根据目标函数公式修正权</a:t>
                </a:r>
                <a:r>
                  <a:rPr lang="zh-CN" altLang="en-US" sz="1400" dirty="0" smtClean="0">
                    <a:solidFill>
                      <a:srgbClr val="000000"/>
                    </a:solidFill>
                  </a:rPr>
                  <a:t>值</a:t>
                </a:r>
                <a14:m>
                  <m:oMath xmlns:m="http://schemas.openxmlformats.org/officeDocument/2006/math">
                    <m:sSub>
                      <m:sSubPr>
                        <m:ctrlPr>
                          <a:rPr lang="en-US" altLang="zh-CN" sz="1400" i="1" smtClean="0">
                            <a:solidFill>
                              <a:srgbClr val="000000"/>
                            </a:solidFill>
                            <a:latin typeface="Cambria Math"/>
                          </a:rPr>
                        </m:ctrlPr>
                      </m:sSubPr>
                      <m:e>
                        <m:r>
                          <m:rPr>
                            <m:sty m:val="p"/>
                          </m:rPr>
                          <a:rPr lang="en-US" altLang="zh-CN" sz="1400" i="1">
                            <a:solidFill>
                              <a:srgbClr val="000000"/>
                            </a:solidFill>
                            <a:latin typeface="Cambria Math" panose="02040503050406030204" pitchFamily="18" charset="0"/>
                          </a:rPr>
                          <m:t>w</m:t>
                        </m:r>
                      </m:e>
                      <m:sub>
                        <m:r>
                          <m:rPr>
                            <m:sty m:val="p"/>
                          </m:rPr>
                          <a:rPr lang="en-US" altLang="zh-CN" sz="1400" i="1">
                            <a:solidFill>
                              <a:srgbClr val="000000"/>
                            </a:solidFill>
                            <a:latin typeface="Cambria Math" panose="02040503050406030204" pitchFamily="18" charset="0"/>
                          </a:rPr>
                          <m:t>ij</m:t>
                        </m:r>
                      </m:sub>
                    </m:sSub>
                  </m:oMath>
                </a14:m>
                <a:endParaRPr lang="en-US" altLang="zh-CN" sz="1400" dirty="0" smtClean="0">
                  <a:solidFill>
                    <a:srgbClr val="000000"/>
                  </a:solidFill>
                </a:endParaRPr>
              </a:p>
              <a:p>
                <a:r>
                  <a:rPr lang="zh-CN" altLang="en-US" sz="1800" dirty="0">
                    <a:solidFill>
                      <a:srgbClr val="000000"/>
                    </a:solidFill>
                  </a:rPr>
                  <a:t>上述过程反复迭代，通过</a:t>
                </a:r>
                <a:r>
                  <a:rPr lang="zh-CN" altLang="en-US" sz="1800" dirty="0" smtClean="0">
                    <a:solidFill>
                      <a:srgbClr val="000000"/>
                    </a:solidFill>
                  </a:rPr>
                  <a:t>损失函数和</a:t>
                </a:r>
                <a:r>
                  <a:rPr lang="zh-CN" altLang="en-US" sz="1800" dirty="0">
                    <a:solidFill>
                      <a:srgbClr val="000000"/>
                    </a:solidFill>
                  </a:rPr>
                  <a:t>成本</a:t>
                </a:r>
                <a:r>
                  <a:rPr lang="zh-CN" altLang="en-US" sz="1800" dirty="0" smtClean="0">
                    <a:solidFill>
                      <a:srgbClr val="000000"/>
                    </a:solidFill>
                  </a:rPr>
                  <a:t>函数对</a:t>
                </a:r>
                <a:r>
                  <a:rPr lang="zh-CN" altLang="en-US" sz="1800" dirty="0">
                    <a:solidFill>
                      <a:srgbClr val="000000"/>
                    </a:solidFill>
                  </a:rPr>
                  <a:t>前向传播结果进行判定，并通过后向传播过程对权重参数进行修正，起到监督学习的作用，一直到满足终止条件</a:t>
                </a:r>
                <a:r>
                  <a:rPr lang="zh-CN" altLang="en-US" sz="1800" dirty="0" smtClean="0">
                    <a:solidFill>
                      <a:srgbClr val="000000"/>
                    </a:solidFill>
                  </a:rPr>
                  <a:t>为止</a:t>
                </a:r>
                <a:endParaRPr lang="en-US" altLang="zh-CN" sz="1800" dirty="0" smtClean="0">
                  <a:solidFill>
                    <a:srgbClr val="000000"/>
                  </a:solidFill>
                </a:endParaRPr>
              </a:p>
              <a:p>
                <a:r>
                  <a:rPr lang="en-US" altLang="zh-CN" sz="1800" dirty="0" smtClean="0">
                    <a:solidFill>
                      <a:srgbClr val="000000"/>
                    </a:solidFill>
                  </a:rPr>
                  <a:t>BP </a:t>
                </a:r>
                <a:r>
                  <a:rPr lang="zh-CN" altLang="en-US" sz="1800" dirty="0">
                    <a:solidFill>
                      <a:srgbClr val="000000"/>
                    </a:solidFill>
                  </a:rPr>
                  <a:t>神经网络的核心思想是由后层误差推导前层误差</a:t>
                </a:r>
                <a:r>
                  <a:rPr lang="zh-CN" altLang="en-US" sz="1800" dirty="0" smtClean="0">
                    <a:solidFill>
                      <a:srgbClr val="000000"/>
                    </a:solidFill>
                  </a:rPr>
                  <a:t>，一</a:t>
                </a:r>
                <a:r>
                  <a:rPr lang="zh-CN" altLang="en-US" sz="1800" dirty="0">
                    <a:solidFill>
                      <a:srgbClr val="000000"/>
                    </a:solidFill>
                  </a:rPr>
                  <a:t>层一层的反传</a:t>
                </a:r>
                <a:r>
                  <a:rPr lang="zh-CN" altLang="en-US" sz="1800" dirty="0" smtClean="0">
                    <a:solidFill>
                      <a:srgbClr val="000000"/>
                    </a:solidFill>
                  </a:rPr>
                  <a:t>，最终</a:t>
                </a:r>
                <a:r>
                  <a:rPr lang="zh-CN" altLang="en-US" sz="1800" dirty="0">
                    <a:solidFill>
                      <a:srgbClr val="000000"/>
                    </a:solidFill>
                  </a:rPr>
                  <a:t>获得各层的误差估计，从而得到参数的权重值。由于权值参数的运算量过大，一般采用梯度下降法来</a:t>
                </a:r>
                <a:r>
                  <a:rPr lang="zh-CN" altLang="en-US" sz="1800" dirty="0" smtClean="0">
                    <a:solidFill>
                      <a:srgbClr val="000000"/>
                    </a:solidFill>
                  </a:rPr>
                  <a:t>实现</a:t>
                </a:r>
                <a:endParaRPr lang="en-US" altLang="zh-CN" sz="1800" dirty="0" smtClean="0">
                  <a:solidFill>
                    <a:srgbClr val="000000"/>
                  </a:solidFill>
                </a:endParaRPr>
              </a:p>
              <a:p>
                <a:r>
                  <a:rPr lang="zh-CN" altLang="en-US" sz="1800" dirty="0" smtClean="0">
                    <a:solidFill>
                      <a:srgbClr val="000000"/>
                    </a:solidFill>
                  </a:rPr>
                  <a:t>所谓</a:t>
                </a:r>
                <a:r>
                  <a:rPr lang="zh-CN" altLang="en-US" sz="1800" dirty="0">
                    <a:solidFill>
                      <a:srgbClr val="000000"/>
                    </a:solidFill>
                  </a:rPr>
                  <a:t>梯度下降就是让参数向着梯度的反方</a:t>
                </a:r>
                <a:r>
                  <a:rPr lang="zh-CN" altLang="en-US" sz="1800" dirty="0" smtClean="0">
                    <a:solidFill>
                      <a:srgbClr val="000000"/>
                    </a:solidFill>
                  </a:rPr>
                  <a:t>向前进一段</a:t>
                </a:r>
                <a:r>
                  <a:rPr lang="zh-CN" altLang="en-US" sz="1800" dirty="0">
                    <a:solidFill>
                      <a:srgbClr val="000000"/>
                    </a:solidFill>
                  </a:rPr>
                  <a:t>距离，不断重复，直到梯度接近零时停止。此时，所有的参数恰好达到使损失函数取得最低值的状态，为了避免局部最优，可以采用随机化梯度</a:t>
                </a:r>
                <a:r>
                  <a:rPr lang="zh-CN" altLang="en-US" sz="1800" dirty="0" smtClean="0">
                    <a:solidFill>
                      <a:srgbClr val="000000"/>
                    </a:solidFill>
                  </a:rPr>
                  <a:t>下降</a:t>
                </a:r>
                <a:endParaRPr lang="en-US" altLang="zh-CN" sz="1800" dirty="0" smtClean="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28036"/>
              </a:xfrm>
              <a:prstGeom prst="rect">
                <a:avLst/>
              </a:prstGeom>
              <a:blipFill rotWithShape="1">
                <a:blip r:embed="rId1"/>
                <a:stretch>
                  <a:fillRect l="-530" t="-1274" b="-11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035123"/>
            <a:ext cx="4928890"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8516" y="1531361"/>
            <a:ext cx="3808392" cy="188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106417"/>
            <a:ext cx="1176770" cy="28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8516" y="3606241"/>
            <a:ext cx="3761077" cy="97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413" y="1106417"/>
            <a:ext cx="2181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3" name="矩形 12"/>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smtClean="0"/>
              <a:t>神经网络的训练</a:t>
            </a:r>
            <a:endParaRPr kumimoji="0"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9881CE2-A53A-4213-8A57-2E489A9BF3A3}" type="slidenum">
              <a:rPr kumimoji="0" lang="zh-CN" altLang="en-US" sz="1400" smtClean="0"/>
            </a:fld>
            <a:endParaRPr kumimoji="0" lang="en-US" altLang="zh-CN" sz="1400" smtClean="0"/>
          </a:p>
        </p:txBody>
      </p:sp>
      <p:graphicFrame>
        <p:nvGraphicFramePr>
          <p:cNvPr id="43014" name="Object 5"/>
          <p:cNvGraphicFramePr>
            <a:graphicFrameLocks noChangeAspect="1"/>
          </p:cNvGraphicFramePr>
          <p:nvPr/>
        </p:nvGraphicFramePr>
        <p:xfrm>
          <a:off x="1315085" y="3229656"/>
          <a:ext cx="123825" cy="121444"/>
        </p:xfrm>
        <a:graphic>
          <a:graphicData uri="http://schemas.openxmlformats.org/presentationml/2006/ole">
            <mc:AlternateContent xmlns:mc="http://schemas.openxmlformats.org/markup-compatibility/2006">
              <mc:Choice xmlns:v="urn:schemas-microsoft-com:vml" Requires="v">
                <p:oleObj spid="_x0000_s16398" name="" r:id="rId1" imgW="127000" imgH="165100" progId="Equation.DSMT4">
                  <p:embed/>
                </p:oleObj>
              </mc:Choice>
              <mc:Fallback>
                <p:oleObj name="" r:id="rId1" imgW="127000" imgH="165100" progId="Equation.DSMT4">
                  <p:embed/>
                  <p:pic>
                    <p:nvPicPr>
                      <p:cNvPr id="0" name="图片 163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85" y="3229656"/>
                        <a:ext cx="123825" cy="12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6"/>
          <p:cNvGraphicFramePr>
            <a:graphicFrameLocks noChangeAspect="1"/>
          </p:cNvGraphicFramePr>
          <p:nvPr/>
        </p:nvGraphicFramePr>
        <p:xfrm>
          <a:off x="2301553" y="3219450"/>
          <a:ext cx="561975" cy="150019"/>
        </p:xfrm>
        <a:graphic>
          <a:graphicData uri="http://schemas.openxmlformats.org/presentationml/2006/ole">
            <mc:AlternateContent xmlns:mc="http://schemas.openxmlformats.org/markup-compatibility/2006">
              <mc:Choice xmlns:v="urn:schemas-microsoft-com:vml" Requires="v">
                <p:oleObj spid="_x0000_s16399" name="" r:id="rId3" imgW="558800" imgH="203200" progId="Equation.DSMT4">
                  <p:embed/>
                </p:oleObj>
              </mc:Choice>
              <mc:Fallback>
                <p:oleObj name="" r:id="rId3" imgW="558800" imgH="203200" progId="Equation.DSMT4">
                  <p:embed/>
                  <p:pic>
                    <p:nvPicPr>
                      <p:cNvPr id="0" name="图片 163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553" y="3219450"/>
                        <a:ext cx="561975" cy="15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6" name="Rectangle 7"/>
          <p:cNvSpPr>
            <a:spLocks noChangeArrowheads="1"/>
          </p:cNvSpPr>
          <p:nvPr/>
        </p:nvSpPr>
        <p:spPr bwMode="auto">
          <a:xfrm>
            <a:off x="696466" y="1067331"/>
            <a:ext cx="59896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buFont typeface="Arial" panose="020B0604020202020204" pitchFamily="34" charset="0"/>
              <a:buChar char="•"/>
            </a:pPr>
            <a:r>
              <a:rPr kumimoji="0" lang="zh-CN" altLang="en-US" sz="1400" dirty="0">
                <a:solidFill>
                  <a:srgbClr val="000000"/>
                </a:solidFill>
                <a:latin typeface="Times New Roman" panose="02020603050405020304" pitchFamily="18" charset="0"/>
              </a:rPr>
              <a:t>为</a:t>
            </a:r>
            <a:r>
              <a:rPr kumimoji="0" lang="zh-CN" altLang="en-US" sz="1400" dirty="0" smtClean="0">
                <a:solidFill>
                  <a:srgbClr val="000000"/>
                </a:solidFill>
                <a:latin typeface="Times New Roman" panose="02020603050405020304" pitchFamily="18" charset="0"/>
              </a:rPr>
              <a:t>使</a:t>
            </a:r>
            <a:r>
              <a:rPr kumimoji="0" lang="en-US" altLang="zh-CN" sz="1400" i="1" dirty="0" smtClean="0">
                <a:solidFill>
                  <a:srgbClr val="000000"/>
                </a:solidFill>
                <a:latin typeface="Times New Roman" panose="02020603050405020304" pitchFamily="18" charset="0"/>
              </a:rPr>
              <a:t>J</a:t>
            </a:r>
            <a:r>
              <a:rPr kumimoji="0" lang="zh-CN" altLang="en-US" sz="1400" dirty="0" smtClean="0">
                <a:solidFill>
                  <a:srgbClr val="000000"/>
                </a:solidFill>
                <a:latin typeface="Times New Roman" panose="02020603050405020304" pitchFamily="18" charset="0"/>
              </a:rPr>
              <a:t>极小小</a:t>
            </a:r>
            <a:r>
              <a:rPr kumimoji="0" lang="zh-CN" altLang="en-US" sz="1400" dirty="0">
                <a:solidFill>
                  <a:srgbClr val="000000"/>
                </a:solidFill>
                <a:latin typeface="Times New Roman" panose="02020603050405020304" pitchFamily="18" charset="0"/>
              </a:rPr>
              <a:t>，可以利用最优化理论的梯度下降法更新网络权值。通常有两种方法更新权和偏置：一种是每训练一个样本就更新权和偏置，另一种是在处理训练集中的所有样本之后再更新权和偏置。这实际上是以</a:t>
            </a:r>
            <a:r>
              <a:rPr kumimoji="0" lang="en-US" altLang="zh-CN" sz="1400" i="1" dirty="0" err="1">
                <a:solidFill>
                  <a:srgbClr val="000000"/>
                </a:solidFill>
              </a:rPr>
              <a:t>w</a:t>
            </a:r>
            <a:r>
              <a:rPr kumimoji="0" lang="en-US" altLang="zh-CN" sz="1400" i="1" baseline="-30000" dirty="0" err="1">
                <a:solidFill>
                  <a:srgbClr val="000000"/>
                </a:solidFill>
                <a:latin typeface="Times New Roman" panose="02020603050405020304" pitchFamily="18" charset="0"/>
              </a:rPr>
              <a:t>ij</a:t>
            </a:r>
            <a:r>
              <a:rPr kumimoji="0" lang="zh-CN" altLang="en-US" sz="1400" dirty="0">
                <a:solidFill>
                  <a:srgbClr val="000000"/>
                </a:solidFill>
                <a:latin typeface="Times New Roman" panose="02020603050405020304" pitchFamily="18" charset="0"/>
              </a:rPr>
              <a:t>和</a:t>
            </a:r>
            <a:r>
              <a:rPr kumimoji="0" lang="en-US" altLang="zh-CN" sz="1400" i="1" dirty="0" err="1">
                <a:solidFill>
                  <a:srgbClr val="000000"/>
                </a:solidFill>
              </a:rPr>
              <a:t>w</a:t>
            </a:r>
            <a:r>
              <a:rPr kumimoji="0" lang="en-US" altLang="zh-CN" sz="1400" i="1" baseline="-30000" dirty="0" err="1">
                <a:solidFill>
                  <a:srgbClr val="000000"/>
                </a:solidFill>
                <a:latin typeface="Times New Roman" panose="02020603050405020304" pitchFamily="18" charset="0"/>
              </a:rPr>
              <a:t>jk</a:t>
            </a:r>
            <a:r>
              <a:rPr kumimoji="0" lang="zh-CN" altLang="en-US" sz="1400" dirty="0">
                <a:solidFill>
                  <a:srgbClr val="000000"/>
                </a:solidFill>
                <a:latin typeface="Times New Roman" panose="02020603050405020304" pitchFamily="18" charset="0"/>
              </a:rPr>
              <a:t>为变量的</a:t>
            </a:r>
            <a:r>
              <a:rPr kumimoji="0" lang="zh-CN" altLang="en-US" sz="1400" dirty="0" smtClean="0">
                <a:solidFill>
                  <a:srgbClr val="000000"/>
                </a:solidFill>
                <a:latin typeface="Times New Roman" panose="02020603050405020304" pitchFamily="18" charset="0"/>
              </a:rPr>
              <a:t>多元函数</a:t>
            </a:r>
            <a:r>
              <a:rPr kumimoji="0" lang="en-US" altLang="zh-CN" sz="1400" i="1" dirty="0">
                <a:solidFill>
                  <a:srgbClr val="000000"/>
                </a:solidFill>
                <a:latin typeface="Times New Roman" panose="02020603050405020304" pitchFamily="18" charset="0"/>
              </a:rPr>
              <a:t>J</a:t>
            </a:r>
            <a:r>
              <a:rPr kumimoji="0" lang="zh-CN" altLang="en-US" sz="1400" dirty="0" smtClean="0">
                <a:solidFill>
                  <a:srgbClr val="000000"/>
                </a:solidFill>
                <a:latin typeface="Times New Roman" panose="02020603050405020304" pitchFamily="18" charset="0"/>
              </a:rPr>
              <a:t>的极小化</a:t>
            </a:r>
            <a:r>
              <a:rPr kumimoji="0" lang="zh-CN" altLang="en-US" sz="1400" dirty="0">
                <a:solidFill>
                  <a:srgbClr val="000000"/>
                </a:solidFill>
                <a:latin typeface="Times New Roman" panose="02020603050405020304" pitchFamily="18" charset="0"/>
              </a:rPr>
              <a:t>问题。利用梯度下降法，权的更新方式如下：</a:t>
            </a:r>
            <a:endParaRPr kumimoji="0" lang="zh-CN" altLang="en-US" sz="1400" dirty="0"/>
          </a:p>
          <a:p>
            <a:pPr eaLnBrk="0" hangingPunct="0"/>
            <a:endParaRPr kumimoji="0" lang="zh-CN" altLang="en-US" sz="1400" dirty="0">
              <a:latin typeface="Times New Roman" panose="02020603050405020304" pitchFamily="18" charset="0"/>
            </a:endParaRPr>
          </a:p>
        </p:txBody>
      </p:sp>
      <p:sp>
        <p:nvSpPr>
          <p:cNvPr id="43017" name="Rectangle 8"/>
          <p:cNvSpPr>
            <a:spLocks noChangeArrowheads="1"/>
          </p:cNvSpPr>
          <p:nvPr/>
        </p:nvSpPr>
        <p:spPr bwMode="auto">
          <a:xfrm>
            <a:off x="-4584700" y="22513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18" name="Rectangle 9"/>
          <p:cNvSpPr>
            <a:spLocks noChangeArrowheads="1"/>
          </p:cNvSpPr>
          <p:nvPr/>
        </p:nvSpPr>
        <p:spPr bwMode="auto">
          <a:xfrm>
            <a:off x="900113" y="31303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1200">
                <a:solidFill>
                  <a:srgbClr val="000000"/>
                </a:solidFill>
                <a:latin typeface="Arial Narrow" panose="020B0606020202030204" pitchFamily="34" charset="0"/>
                <a:cs typeface="Times New Roman" panose="02020603050405020304" pitchFamily="18" charset="0"/>
              </a:rPr>
              <a:t>式中</a:t>
            </a:r>
            <a:endParaRPr kumimoji="0" lang="zh-CN" altLang="en-US">
              <a:latin typeface="Times New Roman" panose="02020603050405020304" pitchFamily="18" charset="0"/>
              <a:cs typeface="Times New Roman" panose="02020603050405020304" pitchFamily="18" charset="0"/>
            </a:endParaRPr>
          </a:p>
        </p:txBody>
      </p:sp>
      <p:sp>
        <p:nvSpPr>
          <p:cNvPr id="43019" name="Rectangle 10"/>
          <p:cNvSpPr>
            <a:spLocks noChangeArrowheads="1"/>
          </p:cNvSpPr>
          <p:nvPr/>
        </p:nvSpPr>
        <p:spPr bwMode="auto">
          <a:xfrm>
            <a:off x="1390478" y="315187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1200" dirty="0">
                <a:solidFill>
                  <a:srgbClr val="000000"/>
                </a:solidFill>
                <a:latin typeface="Arial Narrow" panose="020B0606020202030204" pitchFamily="34" charset="0"/>
                <a:cs typeface="Times New Roman" panose="02020603050405020304" pitchFamily="18" charset="0"/>
              </a:rPr>
              <a:t>是学习率，</a:t>
            </a:r>
            <a:endParaRPr kumimoji="0" lang="zh-CN" altLang="en-US" dirty="0">
              <a:latin typeface="Times New Roman" panose="02020603050405020304" pitchFamily="18" charset="0"/>
              <a:cs typeface="Times New Roman" panose="02020603050405020304" pitchFamily="18" charset="0"/>
            </a:endParaRPr>
          </a:p>
        </p:txBody>
      </p:sp>
      <p:sp>
        <p:nvSpPr>
          <p:cNvPr id="43020" name="Rectangle 11"/>
          <p:cNvSpPr>
            <a:spLocks noChangeArrowheads="1"/>
          </p:cNvSpPr>
          <p:nvPr/>
        </p:nvSpPr>
        <p:spPr bwMode="auto">
          <a:xfrm>
            <a:off x="844534" y="3447675"/>
            <a:ext cx="58324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buFont typeface="Arial" panose="020B0604020202020204" pitchFamily="34" charset="0"/>
              <a:buChar char="•"/>
              <a:tabLst>
                <a:tab pos="-63500" algn="l"/>
              </a:tabLst>
            </a:pPr>
            <a:r>
              <a:rPr kumimoji="0" lang="zh-CN" altLang="en-US" sz="1400" dirty="0">
                <a:solidFill>
                  <a:srgbClr val="000000"/>
                </a:solidFill>
                <a:latin typeface="Arial Narrow" panose="020B0606020202030204" pitchFamily="34" charset="0"/>
                <a:cs typeface="Times New Roman" panose="02020603050405020304" pitchFamily="18" charset="0"/>
              </a:rPr>
              <a:t>这个参数可避免陷入局部最小。学习率太小，会使网络学习速度慢，而太大的学习率可能使学习过程振荡。通常在网络训练的初期学习率设置大一些，随着训练误差的减少，学习率可逐渐变小。</a:t>
            </a:r>
            <a:endParaRPr kumimoji="0" lang="zh-CN" altLang="en-US" sz="1400" dirty="0">
              <a:latin typeface="Times New Roman" panose="02020603050405020304" pitchFamily="18" charset="0"/>
              <a:cs typeface="Times New Roman" panose="02020603050405020304" pitchFamily="18" charset="0"/>
            </a:endParaRPr>
          </a:p>
        </p:txBody>
      </p:sp>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902" y="2166576"/>
            <a:ext cx="1756011" cy="65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3528" y="2825079"/>
            <a:ext cx="1457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7" name="矩形 16"/>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smtClean="0"/>
              <a:t>神经网络的训练</a:t>
            </a:r>
            <a:endParaRPr kumimoji="0"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神经网络相关概念</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学习神经网络相关</a:t>
            </a:r>
            <a:r>
              <a:rPr lang="zh-CN" altLang="en-US" sz="1800" dirty="0">
                <a:solidFill>
                  <a:srgbClr val="000000"/>
                </a:solidFill>
              </a:rPr>
              <a:t>概念有助于理解深度学习中网络设计原理，可在模型训练过程中有的放矢地调整参数，并且这些神经网络相关概念是深度学习的基础，随着深度学习的不断演化，深入理解这些常识性理论有助于快速理解层出不穷的深度学习网络模型</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激活函数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5114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激活函数经常</a:t>
                </a:r>
                <a:r>
                  <a:rPr lang="zh-CN" altLang="en-US" sz="1800" dirty="0">
                    <a:solidFill>
                      <a:srgbClr val="000000"/>
                    </a:solidFill>
                  </a:rPr>
                  <a:t>使用</a:t>
                </a:r>
                <a:r>
                  <a:rPr lang="en-US" altLang="zh-CN" sz="1800" dirty="0">
                    <a:solidFill>
                      <a:srgbClr val="000000"/>
                    </a:solidFill>
                  </a:rPr>
                  <a:t>Sigmoid</a:t>
                </a:r>
                <a:r>
                  <a:rPr lang="zh-CN" altLang="en-US" sz="1800" dirty="0" smtClean="0">
                    <a:solidFill>
                      <a:srgbClr val="000000"/>
                    </a:solidFill>
                  </a:rPr>
                  <a:t>函数、</a:t>
                </a:r>
                <a:r>
                  <a:rPr lang="en-US" altLang="zh-CN" sz="1800" dirty="0" err="1" smtClean="0">
                    <a:solidFill>
                      <a:srgbClr val="000000"/>
                    </a:solidFill>
                  </a:rPr>
                  <a:t>tanh</a:t>
                </a:r>
                <a:r>
                  <a:rPr lang="zh-CN" altLang="en-US" sz="1800" dirty="0" smtClean="0">
                    <a:solidFill>
                      <a:srgbClr val="000000"/>
                    </a:solidFill>
                  </a:rPr>
                  <a:t>函数、</a:t>
                </a:r>
                <a:r>
                  <a:rPr lang="en-US" altLang="zh-CN" sz="1800" dirty="0" err="1" smtClean="0">
                    <a:solidFill>
                      <a:srgbClr val="000000"/>
                    </a:solidFill>
                  </a:rPr>
                  <a:t>ReLu</a:t>
                </a:r>
                <a:r>
                  <a:rPr lang="en-US" altLang="zh-CN" sz="1800" dirty="0" smtClean="0">
                    <a:solidFill>
                      <a:srgbClr val="000000"/>
                    </a:solidFill>
                  </a:rPr>
                  <a:t> </a:t>
                </a:r>
                <a:r>
                  <a:rPr lang="zh-CN" altLang="en-US" sz="1800" dirty="0" smtClean="0">
                    <a:solidFill>
                      <a:srgbClr val="000000"/>
                    </a:solidFill>
                  </a:rPr>
                  <a:t>函数</a:t>
                </a:r>
                <a:endParaRPr lang="en-US" altLang="zh-CN" sz="1800" dirty="0" smtClean="0">
                  <a:solidFill>
                    <a:srgbClr val="000000"/>
                  </a:solidFill>
                </a:endParaRPr>
              </a:p>
              <a:p>
                <a:r>
                  <a:rPr lang="zh-CN" altLang="en-US" sz="1800" dirty="0" smtClean="0">
                    <a:solidFill>
                      <a:srgbClr val="000000"/>
                    </a:solidFill>
                  </a:rPr>
                  <a:t>激活函数</a:t>
                </a:r>
                <a:r>
                  <a:rPr lang="zh-CN" altLang="en-US" sz="1800" dirty="0">
                    <a:solidFill>
                      <a:srgbClr val="000000"/>
                    </a:solidFill>
                  </a:rPr>
                  <a:t>通常有以下</a:t>
                </a:r>
                <a:r>
                  <a:rPr lang="zh-CN" altLang="en-US" sz="1800" dirty="0" smtClean="0">
                    <a:solidFill>
                      <a:srgbClr val="000000"/>
                    </a:solidFill>
                  </a:rPr>
                  <a:t>性质</a:t>
                </a:r>
                <a:endParaRPr lang="en-US" altLang="zh-CN" sz="1800" dirty="0" smtClean="0">
                  <a:solidFill>
                    <a:srgbClr val="000000"/>
                  </a:solidFill>
                </a:endParaRPr>
              </a:p>
              <a:p>
                <a:pPr lvl="1"/>
                <a:r>
                  <a:rPr lang="zh-CN" altLang="en-US" sz="1400" dirty="0" smtClean="0">
                    <a:solidFill>
                      <a:srgbClr val="000000"/>
                    </a:solidFill>
                  </a:rPr>
                  <a:t>非线性</a:t>
                </a:r>
                <a:endParaRPr lang="en-US" altLang="zh-CN" sz="1400" dirty="0" smtClean="0">
                  <a:solidFill>
                    <a:srgbClr val="000000"/>
                  </a:solidFill>
                </a:endParaRPr>
              </a:p>
              <a:p>
                <a:pPr lvl="1"/>
                <a:r>
                  <a:rPr lang="zh-CN" altLang="en-US" sz="1400" dirty="0">
                    <a:solidFill>
                      <a:srgbClr val="000000"/>
                    </a:solidFill>
                  </a:rPr>
                  <a:t>可</a:t>
                </a:r>
                <a:r>
                  <a:rPr lang="zh-CN" altLang="en-US" sz="1400" dirty="0" smtClean="0">
                    <a:solidFill>
                      <a:srgbClr val="000000"/>
                    </a:solidFill>
                  </a:rPr>
                  <a:t>微性</a:t>
                </a:r>
                <a:endParaRPr lang="en-US" altLang="zh-CN" sz="1400" dirty="0" smtClean="0">
                  <a:solidFill>
                    <a:srgbClr val="000000"/>
                  </a:solidFill>
                </a:endParaRPr>
              </a:p>
              <a:p>
                <a:pPr lvl="1"/>
                <a:r>
                  <a:rPr lang="zh-CN" altLang="en-US" sz="1400" dirty="0" smtClean="0">
                    <a:solidFill>
                      <a:srgbClr val="000000"/>
                    </a:solidFill>
                  </a:rPr>
                  <a:t>单调性</a:t>
                </a:r>
                <a:endParaRPr lang="en-US" altLang="zh-CN" sz="1400" dirty="0" smtClean="0">
                  <a:solidFill>
                    <a:srgbClr val="000000"/>
                  </a:solidFill>
                </a:endParaRPr>
              </a:p>
              <a:p>
                <a:pPr lvl="1"/>
                <a14:m>
                  <m:oMath xmlns:m="http://schemas.openxmlformats.org/officeDocument/2006/math">
                    <m:r>
                      <a:rPr lang="en-US" altLang="zh-CN" sz="1400" b="0" i="1" smtClean="0">
                        <a:solidFill>
                          <a:srgbClr val="000000"/>
                        </a:solidFill>
                        <a:latin typeface="Cambria Math" panose="02040503050406030204" pitchFamily="18" charset="0"/>
                      </a:rPr>
                      <m:t>𝑓</m:t>
                    </m:r>
                    <m:d>
                      <m:dPr>
                        <m:ctrlPr>
                          <a:rPr lang="en-US" altLang="zh-CN" sz="1400" b="0" i="1" smtClean="0">
                            <a:solidFill>
                              <a:srgbClr val="000000"/>
                            </a:solidFill>
                            <a:latin typeface="Cambria Math"/>
                          </a:rPr>
                        </m:ctrlPr>
                      </m:dPr>
                      <m:e>
                        <m:r>
                          <a:rPr lang="en-US" altLang="zh-CN" sz="1400" b="0" i="1" smtClean="0">
                            <a:solidFill>
                              <a:srgbClr val="000000"/>
                            </a:solidFill>
                            <a:latin typeface="Cambria Math" panose="02040503050406030204" pitchFamily="18" charset="0"/>
                          </a:rPr>
                          <m:t>𝑥</m:t>
                        </m:r>
                      </m:e>
                    </m:d>
                    <m:r>
                      <a:rPr lang="en-US" altLang="zh-CN" sz="1400" i="1">
                        <a:solidFill>
                          <a:srgbClr val="000000"/>
                        </a:solidFill>
                        <a:latin typeface="Cambria Math" panose="02040503050406030204" pitchFamily="18" charset="0"/>
                        <a:ea typeface="Cambria Math" panose="02040503050406030204" pitchFamily="18" charset="0"/>
                      </a:rPr>
                      <m:t>≈</m:t>
                    </m:r>
                    <m:r>
                      <a:rPr lang="en-US" altLang="zh-CN" sz="1400" b="0" i="1" smtClean="0">
                        <a:solidFill>
                          <a:srgbClr val="000000"/>
                        </a:solidFill>
                        <a:latin typeface="Cambria Math" panose="02040503050406030204" pitchFamily="18" charset="0"/>
                      </a:rPr>
                      <m:t>𝑥</m:t>
                    </m:r>
                  </m:oMath>
                </a14:m>
                <a:endParaRPr lang="en-US" altLang="zh-CN" sz="1400" dirty="0" smtClean="0">
                  <a:solidFill>
                    <a:srgbClr val="000000"/>
                  </a:solidFill>
                </a:endParaRPr>
              </a:p>
              <a:p>
                <a:pPr lvl="1"/>
                <a:r>
                  <a:rPr lang="zh-CN" altLang="en-US" sz="1400" dirty="0">
                    <a:solidFill>
                      <a:srgbClr val="000000"/>
                    </a:solidFill>
                  </a:rPr>
                  <a:t>输出</a:t>
                </a:r>
                <a:r>
                  <a:rPr lang="zh-CN" altLang="en-US" sz="1400" dirty="0" smtClean="0">
                    <a:solidFill>
                      <a:srgbClr val="000000"/>
                    </a:solidFill>
                  </a:rPr>
                  <a:t>值范围</a:t>
                </a:r>
                <a:endParaRPr lang="en-US" altLang="zh-CN" sz="1400" dirty="0" smtClean="0">
                  <a:solidFill>
                    <a:srgbClr val="000000"/>
                  </a:solidFill>
                </a:endParaRPr>
              </a:p>
              <a:p>
                <a:pPr lvl="1"/>
                <a:r>
                  <a:rPr lang="zh-CN" altLang="en-US" sz="1400" dirty="0" smtClean="0">
                    <a:solidFill>
                      <a:srgbClr val="000000"/>
                    </a:solidFill>
                  </a:rPr>
                  <a:t>计算简单</a:t>
                </a:r>
                <a:endParaRPr lang="en-US" altLang="zh-CN" sz="1400" dirty="0" smtClean="0">
                  <a:solidFill>
                    <a:srgbClr val="000000"/>
                  </a:solidFill>
                </a:endParaRPr>
              </a:p>
              <a:p>
                <a:pPr lvl="1"/>
                <a:r>
                  <a:rPr lang="zh-CN" altLang="en-US" sz="1400" dirty="0">
                    <a:solidFill>
                      <a:srgbClr val="000000"/>
                    </a:solidFill>
                  </a:rPr>
                  <a:t>归一化</a:t>
                </a:r>
                <a:endParaRPr lang="en-US" altLang="zh-CN" sz="14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511457"/>
              </a:xfrm>
              <a:prstGeom prst="rect">
                <a:avLst/>
              </a:prstGeom>
              <a:blipFill rotWithShape="1">
                <a:blip r:embed="rId1"/>
                <a:stretch>
                  <a:fillRect l="-530" t="-1942" b="-12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Sigmoid</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Sigmoid</a:t>
            </a:r>
            <a:r>
              <a:rPr lang="zh-CN" altLang="zh-CN" sz="1800" dirty="0">
                <a:solidFill>
                  <a:srgbClr val="000000"/>
                </a:solidFill>
              </a:rPr>
              <a:t>函数的优点在于输出范围有限，数据在传递的过程中不容易发散，并且其输出范围为</a:t>
            </a:r>
            <a:r>
              <a:rPr lang="en-US" altLang="zh-CN" sz="1800" dirty="0">
                <a:solidFill>
                  <a:srgbClr val="000000"/>
                </a:solidFill>
              </a:rPr>
              <a:t>(0,1)</a:t>
            </a:r>
            <a:r>
              <a:rPr lang="zh-CN" altLang="zh-CN" sz="1800" dirty="0">
                <a:solidFill>
                  <a:srgbClr val="000000"/>
                </a:solidFill>
              </a:rPr>
              <a:t>，可以在输出层表示概率值，如图</a:t>
            </a:r>
            <a:r>
              <a:rPr lang="en-US" altLang="zh-CN" sz="1800" dirty="0">
                <a:solidFill>
                  <a:srgbClr val="000000"/>
                </a:solidFill>
              </a:rPr>
              <a:t>6-8</a:t>
            </a:r>
            <a:r>
              <a:rPr lang="zh-CN" altLang="zh-CN" sz="1800" dirty="0">
                <a:solidFill>
                  <a:srgbClr val="000000"/>
                </a:solidFill>
              </a:rPr>
              <a:t>所示。</a:t>
            </a:r>
            <a:r>
              <a:rPr lang="en-US" altLang="zh-CN" sz="1800" dirty="0">
                <a:solidFill>
                  <a:srgbClr val="000000"/>
                </a:solidFill>
              </a:rPr>
              <a:t>Sigmoid</a:t>
            </a:r>
            <a:r>
              <a:rPr lang="zh-CN" altLang="zh-CN" sz="1800" dirty="0">
                <a:solidFill>
                  <a:srgbClr val="000000"/>
                </a:solidFill>
              </a:rPr>
              <a:t>函数的导数是非零的，很容易计算</a:t>
            </a:r>
            <a:endParaRPr lang="en-US" altLang="zh-CN" sz="1800" dirty="0">
              <a:solidFill>
                <a:srgbClr val="000000"/>
              </a:solidFill>
            </a:endParaRPr>
          </a:p>
          <a:p>
            <a:r>
              <a:rPr lang="en-US" altLang="zh-CN" sz="1800" dirty="0">
                <a:solidFill>
                  <a:srgbClr val="000000"/>
                </a:solidFill>
              </a:rPr>
              <a:t>Sigmoid</a:t>
            </a:r>
            <a:r>
              <a:rPr lang="zh-CN" altLang="zh-CN" sz="1800" dirty="0">
                <a:solidFill>
                  <a:srgbClr val="000000"/>
                </a:solidFill>
              </a:rPr>
              <a:t>函数的主要缺点是梯度下降非常明显，且两头过于平坦，容易出现梯度消失的情况，输出的值域不对称，并非像</a:t>
            </a:r>
            <a:r>
              <a:rPr lang="en-US" altLang="zh-CN" sz="1800" dirty="0" err="1">
                <a:solidFill>
                  <a:srgbClr val="000000"/>
                </a:solidFill>
              </a:rPr>
              <a:t>tanh</a:t>
            </a:r>
            <a:r>
              <a:rPr lang="zh-CN" altLang="zh-CN" sz="1800" dirty="0">
                <a:solidFill>
                  <a:srgbClr val="000000"/>
                </a:solidFill>
              </a:rPr>
              <a:t>函数那样值域是</a:t>
            </a:r>
            <a:r>
              <a:rPr lang="en-US" altLang="zh-CN" sz="1800" dirty="0">
                <a:solidFill>
                  <a:srgbClr val="000000"/>
                </a:solidFill>
              </a:rPr>
              <a:t>-1</a:t>
            </a:r>
            <a:r>
              <a:rPr lang="zh-CN" altLang="zh-CN" sz="1800" dirty="0">
                <a:solidFill>
                  <a:srgbClr val="000000"/>
                </a:solidFill>
              </a:rPr>
              <a:t>到</a:t>
            </a:r>
            <a:r>
              <a:rPr lang="en-US" altLang="zh-CN" sz="1800" dirty="0">
                <a:solidFill>
                  <a:srgbClr val="000000"/>
                </a:solidFill>
              </a:rPr>
              <a:t>1</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47"/>
          <p:cNvPicPr/>
          <p:nvPr/>
        </p:nvPicPr>
        <p:blipFill>
          <a:blip r:embed="rId1"/>
          <a:stretch>
            <a:fillRect/>
          </a:stretch>
        </p:blipFill>
        <p:spPr>
          <a:xfrm>
            <a:off x="3500755" y="2858703"/>
            <a:ext cx="2142490" cy="159575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双曲正切</a:t>
            </a:r>
            <a:r>
              <a:rPr lang="zh-CN" altLang="zh-CN" dirty="0" smtClean="0"/>
              <a:t>函数</a:t>
            </a:r>
            <a:r>
              <a:rPr lang="en-US" altLang="zh-CN" dirty="0" smtClean="0"/>
              <a:t>(</a:t>
            </a:r>
            <a:r>
              <a:rPr lang="en-US" altLang="zh-CN" dirty="0" err="1" smtClean="0"/>
              <a:t>tanh</a:t>
            </a:r>
            <a:r>
              <a:rPr lang="en-US" altLang="zh-CN" dirty="0" smtClean="0"/>
              <a: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双曲正切函数将数据映射到</a:t>
            </a:r>
            <a:r>
              <a:rPr lang="en-US" altLang="zh-CN" sz="1800" dirty="0">
                <a:solidFill>
                  <a:srgbClr val="000000"/>
                </a:solidFill>
              </a:rPr>
              <a:t>[-1,1]</a:t>
            </a:r>
            <a:r>
              <a:rPr lang="zh-CN" altLang="zh-CN" sz="1800" dirty="0">
                <a:solidFill>
                  <a:srgbClr val="000000"/>
                </a:solidFill>
              </a:rPr>
              <a:t>，解决了</a:t>
            </a:r>
            <a:r>
              <a:rPr lang="en-US" altLang="zh-CN" sz="1800" dirty="0">
                <a:solidFill>
                  <a:srgbClr val="000000"/>
                </a:solidFill>
              </a:rPr>
              <a:t>Sigmoid</a:t>
            </a:r>
            <a:r>
              <a:rPr lang="zh-CN" altLang="zh-CN" sz="1800" dirty="0">
                <a:solidFill>
                  <a:srgbClr val="000000"/>
                </a:solidFill>
              </a:rPr>
              <a:t>函数输出值域不对称问题。另外，它是完全可微分和反对称的，对称中心在原点。然而它的输出值域两头依旧过于平坦，梯度消失问题仍然存在。为了解决学习缓慢和梯度消失问题，可使用其更加平缓的变体，如</a:t>
            </a:r>
            <a:r>
              <a:rPr lang="en-US" altLang="zh-CN" sz="1800" dirty="0">
                <a:solidFill>
                  <a:srgbClr val="000000"/>
                </a:solidFill>
              </a:rPr>
              <a:t>log-log</a:t>
            </a:r>
            <a:r>
              <a:rPr lang="zh-CN" altLang="zh-CN" sz="1800" dirty="0">
                <a:solidFill>
                  <a:srgbClr val="000000"/>
                </a:solidFill>
              </a:rPr>
              <a:t>、</a:t>
            </a:r>
            <a:r>
              <a:rPr lang="en-US" altLang="zh-CN" sz="1800" dirty="0" err="1">
                <a:solidFill>
                  <a:srgbClr val="000000"/>
                </a:solidFill>
              </a:rPr>
              <a:t>Softsign</a:t>
            </a:r>
            <a:r>
              <a:rPr lang="zh-CN" altLang="zh-CN" sz="1800" dirty="0">
                <a:solidFill>
                  <a:srgbClr val="000000"/>
                </a:solidFill>
              </a:rPr>
              <a:t>、</a:t>
            </a:r>
            <a:r>
              <a:rPr lang="en-US" altLang="zh-CN" sz="1800" dirty="0">
                <a:solidFill>
                  <a:srgbClr val="000000"/>
                </a:solidFill>
              </a:rPr>
              <a:t>Symmetrical Sigmoid</a:t>
            </a:r>
            <a:r>
              <a:rPr lang="zh-CN" altLang="zh-CN" sz="1800" dirty="0">
                <a:solidFill>
                  <a:srgbClr val="000000"/>
                </a:solidFill>
              </a:rPr>
              <a:t>等</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Picture 26"/>
          <p:cNvPicPr/>
          <p:nvPr/>
        </p:nvPicPr>
        <p:blipFill>
          <a:blip r:embed="rId1"/>
          <a:stretch>
            <a:fillRect/>
          </a:stretch>
        </p:blipFill>
        <p:spPr>
          <a:xfrm>
            <a:off x="3331210" y="2571749"/>
            <a:ext cx="2481580" cy="18548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err="1"/>
              <a:t>ReLU</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ReLU</a:t>
            </a:r>
            <a:r>
              <a:rPr lang="zh-CN" altLang="zh-CN" sz="1800" dirty="0">
                <a:solidFill>
                  <a:srgbClr val="000000"/>
                </a:solidFill>
              </a:rPr>
              <a:t>函数是目前神经网络里常用的激活函数，由于</a:t>
            </a:r>
            <a:r>
              <a:rPr lang="en-US" altLang="zh-CN" sz="1800" dirty="0" err="1">
                <a:solidFill>
                  <a:srgbClr val="000000"/>
                </a:solidFill>
              </a:rPr>
              <a:t>ReLU</a:t>
            </a:r>
            <a:r>
              <a:rPr lang="zh-CN" altLang="zh-CN" sz="1800" dirty="0">
                <a:solidFill>
                  <a:srgbClr val="000000"/>
                </a:solidFill>
              </a:rPr>
              <a:t>函数是线性特点使其收敛速度比</a:t>
            </a:r>
            <a:r>
              <a:rPr lang="en-US" altLang="zh-CN" sz="1800" dirty="0">
                <a:solidFill>
                  <a:srgbClr val="000000"/>
                </a:solidFill>
              </a:rPr>
              <a:t>Sigmoid</a:t>
            </a:r>
            <a:r>
              <a:rPr lang="zh-CN" altLang="zh-CN" sz="1800" dirty="0">
                <a:solidFill>
                  <a:srgbClr val="000000"/>
                </a:solidFill>
              </a:rPr>
              <a:t>、</a:t>
            </a:r>
            <a:r>
              <a:rPr lang="en-US" altLang="zh-CN" sz="1800" dirty="0" err="1">
                <a:solidFill>
                  <a:srgbClr val="000000"/>
                </a:solidFill>
              </a:rPr>
              <a:t>Tanh</a:t>
            </a:r>
            <a:r>
              <a:rPr lang="zh-CN" altLang="zh-CN" sz="1800" dirty="0">
                <a:solidFill>
                  <a:srgbClr val="000000"/>
                </a:solidFill>
              </a:rPr>
              <a:t>更快，而且没有梯度饱和的情况出现。计算更加高效，相比于</a:t>
            </a:r>
            <a:r>
              <a:rPr lang="en-US" altLang="zh-CN" sz="1800" dirty="0">
                <a:solidFill>
                  <a:srgbClr val="000000"/>
                </a:solidFill>
              </a:rPr>
              <a:t>Sigmoid</a:t>
            </a:r>
            <a:r>
              <a:rPr lang="zh-CN" altLang="zh-CN" sz="1800" dirty="0">
                <a:solidFill>
                  <a:srgbClr val="000000"/>
                </a:solidFill>
              </a:rPr>
              <a:t>、</a:t>
            </a:r>
            <a:r>
              <a:rPr lang="en-US" altLang="zh-CN" sz="1800" dirty="0" err="1">
                <a:solidFill>
                  <a:srgbClr val="000000"/>
                </a:solidFill>
              </a:rPr>
              <a:t>Tanh</a:t>
            </a:r>
            <a:r>
              <a:rPr lang="zh-CN" altLang="zh-CN" sz="1800" dirty="0">
                <a:solidFill>
                  <a:srgbClr val="000000"/>
                </a:solidFill>
              </a:rPr>
              <a:t>函数，只需要一个阈值就可以得到激活值，不需要对输入归一化来防止达到饱和</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448"/>
          <p:cNvPicPr/>
          <p:nvPr/>
        </p:nvPicPr>
        <p:blipFill>
          <a:blip r:embed="rId1"/>
          <a:stretch>
            <a:fillRect/>
          </a:stretch>
        </p:blipFill>
        <p:spPr>
          <a:xfrm>
            <a:off x="3269974" y="2351958"/>
            <a:ext cx="2425700" cy="190246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 </a:t>
            </a:r>
            <a:r>
              <a:rPr lang="en-US" altLang="zh-CN" dirty="0"/>
              <a:t>Leaky </a:t>
            </a:r>
            <a:r>
              <a:rPr lang="en-US" altLang="zh-CN" dirty="0" err="1"/>
              <a:t>RuLU</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3167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带泄漏修正线性神经元（</a:t>
                </a:r>
                <a:r>
                  <a:rPr lang="zh-CN" altLang="zh-CN" sz="1800" dirty="0">
                    <a:solidFill>
                      <a:srgbClr val="000000"/>
                    </a:solidFill>
                  </a:rPr>
                  <a:t> </a:t>
                </a:r>
                <a:r>
                  <a:rPr lang="en-US" altLang="zh-CN" sz="1800" dirty="0">
                    <a:solidFill>
                      <a:srgbClr val="000000"/>
                    </a:solidFill>
                  </a:rPr>
                  <a:t>Leaky </a:t>
                </a:r>
                <a:r>
                  <a:rPr lang="en-US" altLang="zh-CN" sz="1800" dirty="0" err="1">
                    <a:solidFill>
                      <a:srgbClr val="000000"/>
                    </a:solidFill>
                  </a:rPr>
                  <a:t>RuLU</a:t>
                </a:r>
                <a:r>
                  <a:rPr lang="zh-CN" altLang="en-US" sz="1800" dirty="0">
                    <a:solidFill>
                      <a:srgbClr val="000000"/>
                    </a:solidFill>
                  </a:rPr>
                  <a:t>）的出现是解决“死亡神经元”的</a:t>
                </a:r>
                <a:r>
                  <a:rPr lang="zh-CN" altLang="en-US" sz="1800" dirty="0" smtClean="0">
                    <a:solidFill>
                      <a:srgbClr val="000000"/>
                    </a:solidFill>
                  </a:rPr>
                  <a:t>问题</a:t>
                </a:r>
                <a:endParaRPr lang="en-US" altLang="zh-CN" sz="1800" dirty="0">
                  <a:solidFill>
                    <a:srgbClr val="000000"/>
                  </a:solidFill>
                </a:endParaRPr>
              </a:p>
              <a:p>
                <a:pPr marL="0" indent="0">
                  <a:buNone/>
                </a:pPr>
                <a:endParaRPr lang="en-US" altLang="zh-CN" sz="1800" dirty="0" smtClean="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𝑓</m:t>
                      </m:r>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𝑥</m:t>
                          </m:r>
                        </m:e>
                      </m:d>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a:rPr>
                          </m:ctrlPr>
                        </m:dPr>
                        <m:e>
                          <m:eqArr>
                            <m:eqArrPr>
                              <m:ctrlPr>
                                <a:rPr lang="zh-CN" altLang="zh-CN" sz="1800" i="1">
                                  <a:solidFill>
                                    <a:srgbClr val="000000"/>
                                  </a:solidFill>
                                  <a:latin typeface="Cambria Math"/>
                                </a:rPr>
                              </m:ctrlPr>
                            </m:eqArrPr>
                            <m:e>
                              <m:r>
                                <a:rPr lang="en-US" altLang="zh-CN" sz="1800">
                                  <a:solidFill>
                                    <a:srgbClr val="000000"/>
                                  </a:solidFill>
                                  <a:latin typeface="Cambria Math" panose="02040503050406030204" pitchFamily="18" charset="0"/>
                                </a:rPr>
                                <m:t>𝛼</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  &amp;</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&lt;0</m:t>
                              </m:r>
                            </m:e>
                            <m:e>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  &amp;</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≥0</m:t>
                              </m:r>
                            </m:e>
                          </m:eqArr>
                        </m:e>
                      </m:d>
                    </m:oMath>
                  </m:oMathPara>
                </a14:m>
                <a:endParaRPr lang="zh-CN"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316788"/>
              </a:xfrm>
              <a:prstGeom prst="rect">
                <a:avLst/>
              </a:prstGeom>
              <a:blipFill rotWithShape="1">
                <a:blip r:embed="rId1"/>
                <a:stretch>
                  <a:fillRect l="-530" t="-2105"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Picture 30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5520" y="2691812"/>
            <a:ext cx="2188210" cy="155321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激活函数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如何选择激活函数？</a:t>
            </a:r>
            <a:endParaRPr lang="en-US" altLang="zh-CN" sz="1800" dirty="0" smtClean="0">
              <a:solidFill>
                <a:srgbClr val="000000"/>
              </a:solidFill>
            </a:endParaRPr>
          </a:p>
          <a:p>
            <a:r>
              <a:rPr lang="zh-CN" altLang="en-US" sz="1800" dirty="0" smtClean="0">
                <a:solidFill>
                  <a:srgbClr val="000000"/>
                </a:solidFill>
              </a:rPr>
              <a:t>通常使用</a:t>
            </a:r>
            <a:r>
              <a:rPr lang="en-US" altLang="zh-CN" sz="1800" dirty="0" err="1" smtClean="0">
                <a:solidFill>
                  <a:srgbClr val="000000"/>
                </a:solidFill>
              </a:rPr>
              <a:t>ReLU</a:t>
            </a:r>
            <a:r>
              <a:rPr lang="zh-CN" altLang="en-US" sz="1800" dirty="0" smtClean="0">
                <a:solidFill>
                  <a:srgbClr val="000000"/>
                </a:solidFill>
              </a:rPr>
              <a:t>函数，并注意设置好学习率</a:t>
            </a:r>
            <a:endParaRPr lang="en-US" altLang="zh-CN" sz="1800" dirty="0" smtClean="0">
              <a:solidFill>
                <a:srgbClr val="000000"/>
              </a:solidFill>
            </a:endParaRPr>
          </a:p>
          <a:p>
            <a:r>
              <a:rPr lang="zh-CN" altLang="en-US" sz="1800" dirty="0" smtClean="0">
                <a:solidFill>
                  <a:srgbClr val="000000"/>
                </a:solidFill>
              </a:rPr>
              <a:t>如果存在死亡神经元的问题，就尝试</a:t>
            </a:r>
            <a:r>
              <a:rPr lang="en-US" altLang="zh-CN" sz="1800" dirty="0" smtClean="0">
                <a:solidFill>
                  <a:srgbClr val="000000"/>
                </a:solidFill>
              </a:rPr>
              <a:t>Leaky </a:t>
            </a:r>
            <a:r>
              <a:rPr lang="en-US" altLang="zh-CN" sz="1800" dirty="0" err="1" smtClean="0">
                <a:solidFill>
                  <a:srgbClr val="000000"/>
                </a:solidFill>
              </a:rPr>
              <a:t>ReLU</a:t>
            </a:r>
            <a:r>
              <a:rPr lang="zh-CN" altLang="en-US" sz="1800" dirty="0" smtClean="0">
                <a:solidFill>
                  <a:srgbClr val="000000"/>
                </a:solidFill>
              </a:rPr>
              <a:t>或</a:t>
            </a:r>
            <a:r>
              <a:rPr lang="en-US" altLang="zh-CN" sz="1800" dirty="0" err="1" smtClean="0">
                <a:solidFill>
                  <a:srgbClr val="000000"/>
                </a:solidFill>
              </a:rPr>
              <a:t>Maxout</a:t>
            </a:r>
            <a:r>
              <a:rPr lang="zh-CN" altLang="en-US" sz="1800" dirty="0" smtClean="0">
                <a:solidFill>
                  <a:srgbClr val="000000"/>
                </a:solidFill>
              </a:rPr>
              <a:t>函数</a:t>
            </a:r>
            <a:endParaRPr lang="en-US" altLang="zh-CN" sz="1800" dirty="0" smtClean="0">
              <a:solidFill>
                <a:srgbClr val="000000"/>
              </a:solidFill>
            </a:endParaRPr>
          </a:p>
          <a:p>
            <a:r>
              <a:rPr lang="zh-CN" altLang="en-US" sz="1800" dirty="0" smtClean="0">
                <a:solidFill>
                  <a:srgbClr val="000000"/>
                </a:solidFill>
              </a:rPr>
              <a:t>尽量避免使用</a:t>
            </a:r>
            <a:r>
              <a:rPr lang="en-US" altLang="zh-CN" sz="1800" dirty="0" smtClean="0">
                <a:solidFill>
                  <a:srgbClr val="000000"/>
                </a:solidFill>
              </a:rPr>
              <a:t>Sigmoid</a:t>
            </a:r>
            <a:r>
              <a:rPr lang="zh-CN" altLang="en-US" sz="1800" dirty="0" smtClean="0">
                <a:solidFill>
                  <a:srgbClr val="000000"/>
                </a:solidFill>
              </a:rPr>
              <a:t>函数</a:t>
            </a:r>
            <a:endParaRPr lang="en-US" altLang="zh-CN" sz="1800" dirty="0" smtClean="0">
              <a:solidFill>
                <a:srgbClr val="000000"/>
              </a:solidFill>
            </a:endParaRPr>
          </a:p>
          <a:p>
            <a:r>
              <a:rPr lang="en-US" altLang="zh-CN" sz="1800" dirty="0" err="1" smtClean="0">
                <a:solidFill>
                  <a:srgbClr val="000000"/>
                </a:solidFill>
              </a:rPr>
              <a:t>tahn</a:t>
            </a:r>
            <a:r>
              <a:rPr lang="zh-CN" altLang="en-US" sz="1800" dirty="0" smtClean="0">
                <a:solidFill>
                  <a:srgbClr val="000000"/>
                </a:solidFill>
              </a:rPr>
              <a:t>函数大部分情况下效果不如</a:t>
            </a:r>
            <a:r>
              <a:rPr lang="en-US" altLang="zh-CN" sz="1800" dirty="0" err="1" smtClean="0">
                <a:solidFill>
                  <a:srgbClr val="000000"/>
                </a:solidFill>
              </a:rPr>
              <a:t>ReLU</a:t>
            </a:r>
            <a:r>
              <a:rPr lang="zh-CN" altLang="en-US" sz="1800" dirty="0" smtClean="0">
                <a:solidFill>
                  <a:srgbClr val="000000"/>
                </a:solidFill>
              </a:rPr>
              <a:t>和</a:t>
            </a:r>
            <a:r>
              <a:rPr lang="en-US" altLang="zh-CN" sz="1800" dirty="0" err="1" smtClean="0">
                <a:solidFill>
                  <a:srgbClr val="000000"/>
                </a:solidFill>
              </a:rPr>
              <a:t>Maxout</a:t>
            </a:r>
            <a:r>
              <a:rPr lang="zh-CN" altLang="en-US" sz="1800" dirty="0" smtClean="0">
                <a:solidFill>
                  <a:srgbClr val="000000"/>
                </a:solidFill>
              </a:rPr>
              <a:t>函数</a:t>
            </a:r>
            <a:endParaRPr lang="zh-CN"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人工神经网络</a:t>
            </a:r>
            <a:r>
              <a:rPr lang="en-US" altLang="zh-CN" sz="1800" dirty="0">
                <a:solidFill>
                  <a:srgbClr val="000000"/>
                </a:solidFill>
              </a:rPr>
              <a:t>(Artificial Neural </a:t>
            </a:r>
            <a:r>
              <a:rPr lang="en-US" altLang="zh-CN" sz="1800" dirty="0" err="1">
                <a:solidFill>
                  <a:srgbClr val="000000"/>
                </a:solidFill>
              </a:rPr>
              <a:t>Netork</a:t>
            </a:r>
            <a:r>
              <a:rPr lang="en-US" altLang="zh-CN" sz="1800" dirty="0">
                <a:solidFill>
                  <a:srgbClr val="000000"/>
                </a:solidFill>
              </a:rPr>
              <a:t>,</a:t>
            </a:r>
            <a:r>
              <a:rPr lang="zh-CN" altLang="en-US" sz="1800" dirty="0">
                <a:solidFill>
                  <a:srgbClr val="000000"/>
                </a:solidFill>
              </a:rPr>
              <a:t>即</a:t>
            </a:r>
            <a:r>
              <a:rPr lang="en-US" altLang="zh-CN" sz="1800" dirty="0">
                <a:solidFill>
                  <a:srgbClr val="000000"/>
                </a:solidFill>
              </a:rPr>
              <a:t>ANN)</a:t>
            </a:r>
            <a:r>
              <a:rPr lang="zh-CN" altLang="en-US" sz="1800" dirty="0">
                <a:solidFill>
                  <a:srgbClr val="000000"/>
                </a:solidFill>
              </a:rPr>
              <a:t>是由简单神经元经过相互连接形成网状结构，通过调节各连接的权重值改变连接的强度，进而实现感知判断</a:t>
            </a:r>
            <a:endParaRPr lang="en-US" altLang="zh-CN" sz="1800" dirty="0">
              <a:solidFill>
                <a:srgbClr val="000000"/>
              </a:solidFill>
            </a:endParaRPr>
          </a:p>
          <a:p>
            <a:r>
              <a:rPr lang="zh-CN" altLang="en-US" sz="1800" dirty="0">
                <a:solidFill>
                  <a:srgbClr val="000000"/>
                </a:solidFill>
              </a:rPr>
              <a:t>反向传播</a:t>
            </a:r>
            <a:r>
              <a:rPr lang="en-US" altLang="zh-CN" sz="1800" dirty="0">
                <a:solidFill>
                  <a:srgbClr val="000000"/>
                </a:solidFill>
              </a:rPr>
              <a:t>(Back Propagation, BP) </a:t>
            </a:r>
            <a:r>
              <a:rPr lang="zh-CN" altLang="en-US" sz="1800" dirty="0">
                <a:solidFill>
                  <a:srgbClr val="000000"/>
                </a:solidFill>
              </a:rPr>
              <a:t>算法的提出进一步推动了神经网络的发展。目前，神经网络作为一种重要的数据挖掘方法，已在医学诊断、信用卡欺诈识别、手写数字识别以及发动机的故障诊断等领域得到了广泛的应用</a:t>
            </a:r>
            <a:endParaRPr lang="en-US" altLang="zh-CN" sz="1800" dirty="0">
              <a:solidFill>
                <a:srgbClr val="000000"/>
              </a:solidFill>
            </a:endParaRPr>
          </a:p>
          <a:p>
            <a:r>
              <a:rPr lang="zh-CN" altLang="en-US" sz="1800" dirty="0">
                <a:solidFill>
                  <a:srgbClr val="000000"/>
                </a:solidFill>
              </a:rPr>
              <a:t>本章将介绍神经网络基本分类，包括前馈神经网络、反馈</a:t>
            </a:r>
            <a:r>
              <a:rPr lang="zh-CN" altLang="en-US" sz="1800" dirty="0" smtClean="0">
                <a:solidFill>
                  <a:srgbClr val="000000"/>
                </a:solidFill>
              </a:rPr>
              <a:t>神经网络等</a:t>
            </a:r>
            <a:r>
              <a:rPr lang="zh-CN" altLang="en-US" sz="1800" dirty="0" smtClean="0">
                <a:solidFill>
                  <a:srgbClr val="000000"/>
                </a:solidFill>
              </a:rPr>
              <a:t>常用的</a:t>
            </a:r>
            <a:r>
              <a:rPr lang="zh-CN" altLang="en-US" sz="1800" dirty="0">
                <a:solidFill>
                  <a:srgbClr val="000000"/>
                </a:solidFill>
              </a:rPr>
              <a:t>神经网络模型。重点介绍神经网络的概念和基本原理，</a:t>
            </a:r>
            <a:r>
              <a:rPr lang="zh-CN" altLang="en-US" sz="1800" dirty="0" smtClean="0">
                <a:solidFill>
                  <a:srgbClr val="000000"/>
                </a:solidFill>
              </a:rPr>
              <a:t>为后续</a:t>
            </a:r>
            <a:r>
              <a:rPr lang="zh-CN" altLang="en-US" sz="1800" dirty="0">
                <a:solidFill>
                  <a:srgbClr val="000000"/>
                </a:solidFill>
              </a:rPr>
              <a:t>深度学习章节的学习打下基础</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损失函数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损失函数，也叫代价函数，评价模型</a:t>
            </a:r>
            <a:r>
              <a:rPr lang="zh-CN" altLang="en-US" sz="1800" dirty="0">
                <a:solidFill>
                  <a:srgbClr val="000000"/>
                </a:solidFill>
              </a:rPr>
              <a:t>对样本拟合度，预测结果与实际值越接近，说明模型的拟合能力越强，对应损失函数的结果就越小；反之，损失函数的结果越大。损失函数比较大时，对应的梯度下降比较快。为了计算方便，可以采用欧式距离作损失度量标准，通过最小化实际值与估计值之间的均方误差作为损失函数，即最小平方误差准则</a:t>
            </a:r>
            <a:r>
              <a:rPr lang="en-US" altLang="zh-CN" sz="1800" dirty="0">
                <a:solidFill>
                  <a:srgbClr val="000000"/>
                </a:solidFill>
              </a:rPr>
              <a:t>(MSE</a:t>
            </a:r>
            <a:r>
              <a:rPr lang="en-US" altLang="zh-CN" sz="1800" dirty="0" smtClean="0">
                <a:solidFill>
                  <a:srgbClr val="000000"/>
                </a:solidFill>
              </a:rPr>
              <a:t>)</a:t>
            </a:r>
            <a:r>
              <a:rPr lang="zh-CN" altLang="en-US" sz="1800" dirty="0" smtClean="0">
                <a:solidFill>
                  <a:srgbClr val="000000"/>
                </a:solidFill>
              </a:rPr>
              <a:t>。</a:t>
            </a:r>
            <a:endParaRPr lang="en-US" altLang="zh-CN" sz="1800" dirty="0" smtClean="0">
              <a:solidFill>
                <a:srgbClr val="000000"/>
              </a:solidFill>
            </a:endParaRPr>
          </a:p>
          <a:p>
            <a:r>
              <a:rPr lang="zh-CN" altLang="zh-CN" sz="1800" dirty="0" smtClean="0">
                <a:solidFill>
                  <a:srgbClr val="000000"/>
                </a:solidFill>
              </a:rPr>
              <a:t>合适</a:t>
            </a:r>
            <a:r>
              <a:rPr lang="zh-CN" altLang="zh-CN" sz="1800" dirty="0">
                <a:solidFill>
                  <a:srgbClr val="000000"/>
                </a:solidFill>
              </a:rPr>
              <a:t>的损失函数能够确保深度学习模型更好地收敛，常见的损失函数有</a:t>
            </a:r>
            <a:r>
              <a:rPr lang="en-US" altLang="zh-CN" sz="1800" dirty="0" err="1">
                <a:solidFill>
                  <a:srgbClr val="000000"/>
                </a:solidFill>
              </a:rPr>
              <a:t>Softmax</a:t>
            </a:r>
            <a:r>
              <a:rPr lang="zh-CN" altLang="zh-CN" sz="1800" dirty="0">
                <a:solidFill>
                  <a:srgbClr val="000000"/>
                </a:solidFill>
              </a:rPr>
              <a:t>、欧式损失、</a:t>
            </a:r>
            <a:r>
              <a:rPr lang="en-US" altLang="zh-CN" sz="1800" dirty="0">
                <a:solidFill>
                  <a:srgbClr val="000000"/>
                </a:solidFill>
              </a:rPr>
              <a:t>Sigmoid</a:t>
            </a:r>
            <a:r>
              <a:rPr lang="zh-CN" altLang="zh-CN" sz="1800" dirty="0">
                <a:solidFill>
                  <a:srgbClr val="000000"/>
                </a:solidFill>
              </a:rPr>
              <a:t>交叉时损失、</a:t>
            </a:r>
            <a:r>
              <a:rPr lang="en-US" altLang="zh-CN" sz="1800" dirty="0">
                <a:solidFill>
                  <a:srgbClr val="000000"/>
                </a:solidFill>
              </a:rPr>
              <a:t>Triplet Loss</a:t>
            </a:r>
            <a:r>
              <a:rPr lang="zh-CN" altLang="zh-CN" sz="1800" dirty="0">
                <a:solidFill>
                  <a:srgbClr val="000000"/>
                </a:solidFill>
              </a:rPr>
              <a:t>、</a:t>
            </a:r>
            <a:r>
              <a:rPr lang="en-US" altLang="zh-CN" sz="1800" dirty="0">
                <a:solidFill>
                  <a:srgbClr val="000000"/>
                </a:solidFill>
              </a:rPr>
              <a:t>Moon Loss</a:t>
            </a:r>
            <a:r>
              <a:rPr lang="zh-CN" altLang="zh-CN" sz="1800" dirty="0">
                <a:solidFill>
                  <a:srgbClr val="000000"/>
                </a:solidFill>
              </a:rPr>
              <a:t>、</a:t>
            </a:r>
            <a:r>
              <a:rPr lang="en-US" altLang="zh-CN" sz="1800" dirty="0">
                <a:solidFill>
                  <a:srgbClr val="000000"/>
                </a:solidFill>
              </a:rPr>
              <a:t>Contrastive Loss</a:t>
            </a:r>
            <a:r>
              <a:rPr lang="zh-CN" altLang="zh-CN" sz="1800" dirty="0">
                <a:solidFill>
                  <a:srgbClr val="000000"/>
                </a:solidFill>
              </a:rPr>
              <a:t>等</a:t>
            </a:r>
            <a:endParaRPr lang="zh-CN"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Softmax</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使用</a:t>
            </a:r>
            <a:r>
              <a:rPr lang="en-US" altLang="zh-CN" sz="1800" dirty="0" err="1">
                <a:solidFill>
                  <a:srgbClr val="000000"/>
                </a:solidFill>
              </a:rPr>
              <a:t>Softmax</a:t>
            </a:r>
            <a:r>
              <a:rPr lang="zh-CN" altLang="en-US" sz="1800" dirty="0">
                <a:solidFill>
                  <a:srgbClr val="000000"/>
                </a:solidFill>
              </a:rPr>
              <a:t>函数的好处是可以使分类问题的预测结果更加明显，不同类别之间的差距更大。在实际应用中，特别是在</a:t>
            </a:r>
            <a:r>
              <a:rPr lang="en-US" altLang="zh-CN" sz="1800" dirty="0" err="1">
                <a:solidFill>
                  <a:srgbClr val="000000"/>
                </a:solidFill>
              </a:rPr>
              <a:t>Tensorflow</a:t>
            </a:r>
            <a:r>
              <a:rPr lang="zh-CN" altLang="en-US" sz="1800" dirty="0">
                <a:solidFill>
                  <a:srgbClr val="000000"/>
                </a:solidFill>
              </a:rPr>
              <a:t>中推荐采用交叉熵与</a:t>
            </a:r>
            <a:r>
              <a:rPr lang="en-US" altLang="zh-CN" sz="1800" dirty="0" err="1">
                <a:solidFill>
                  <a:srgbClr val="000000"/>
                </a:solidFill>
              </a:rPr>
              <a:t>Softmax</a:t>
            </a:r>
            <a:r>
              <a:rPr lang="zh-CN" altLang="en-US" sz="1800" dirty="0">
                <a:solidFill>
                  <a:srgbClr val="000000"/>
                </a:solidFill>
              </a:rPr>
              <a:t>结合作为损失函数，可以避免数值不稳定的情况</a:t>
            </a:r>
            <a:endParaRPr lang="zh-CN"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交叉熵</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921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目标为二分类问题，分类误差越小，则损失越小，对正负分类计算各自的损失。但是会产生梯度爆炸问题</a:t>
                </a:r>
                <a:endParaRPr lang="en-US" altLang="zh-CN" sz="1800" dirty="0">
                  <a:solidFill>
                    <a:srgbClr val="000000"/>
                  </a:solidFill>
                </a:endParaRPr>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sz="1400" b="0" i="0" smtClean="0">
                          <a:solidFill>
                            <a:srgbClr val="000000"/>
                          </a:solidFill>
                          <a:latin typeface="Cambria Math"/>
                        </a:rPr>
                        <m:t>J</m:t>
                      </m:r>
                      <m:d>
                        <m:dPr>
                          <m:ctrlPr>
                            <a:rPr lang="zh-CN" altLang="zh-CN" sz="1400" i="1">
                              <a:solidFill>
                                <a:srgbClr val="000000"/>
                              </a:solidFill>
                              <a:latin typeface="Cambria Math"/>
                            </a:rPr>
                          </m:ctrlPr>
                        </m:dPr>
                        <m:e>
                          <m:r>
                            <m:rPr>
                              <m:sty m:val="p"/>
                            </m:rPr>
                            <a:rPr lang="en-US" altLang="zh-CN" sz="1400">
                              <a:solidFill>
                                <a:srgbClr val="000000"/>
                              </a:solidFill>
                              <a:latin typeface="Cambria Math" panose="02040503050406030204" pitchFamily="18" charset="0"/>
                            </a:rPr>
                            <m:t>w</m:t>
                          </m:r>
                        </m:e>
                      </m:d>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1</m:t>
                          </m:r>
                        </m:num>
                        <m:den>
                          <m:r>
                            <a:rPr lang="en-US" altLang="zh-CN" sz="1400">
                              <a:solidFill>
                                <a:srgbClr val="000000"/>
                              </a:solidFill>
                              <a:latin typeface="Cambria Math" panose="02040503050406030204" pitchFamily="18" charset="0"/>
                            </a:rPr>
                            <m:t>𝑁</m:t>
                          </m:r>
                        </m:den>
                      </m:f>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𝑛</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𝑁</m:t>
                          </m:r>
                        </m:sup>
                        <m:e>
                          <m:r>
                            <a:rPr lang="en-US" altLang="zh-CN" sz="1400">
                              <a:solidFill>
                                <a:srgbClr val="000000"/>
                              </a:solidFill>
                              <a:latin typeface="Cambria Math" panose="02040503050406030204" pitchFamily="18" charset="0"/>
                            </a:rPr>
                            <m:t>𝐻</m:t>
                          </m:r>
                          <m:d>
                            <m:dPr>
                              <m:ctrlPr>
                                <a:rPr lang="zh-CN" altLang="zh-CN" sz="1400" i="1">
                                  <a:solidFill>
                                    <a:srgbClr val="000000"/>
                                  </a:solidFill>
                                  <a:latin typeface="Cambria Math"/>
                                </a:rPr>
                              </m:ctrlPr>
                            </m:dPr>
                            <m:e>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𝑝</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𝑞</m:t>
                                  </m:r>
                                </m:e>
                                <m:sub>
                                  <m:r>
                                    <a:rPr lang="en-US" altLang="zh-CN" sz="1400">
                                      <a:solidFill>
                                        <a:srgbClr val="000000"/>
                                      </a:solidFill>
                                      <a:latin typeface="Cambria Math" panose="02040503050406030204" pitchFamily="18" charset="0"/>
                                    </a:rPr>
                                    <m:t>𝑛</m:t>
                                  </m:r>
                                </m:sub>
                              </m:sSub>
                            </m:e>
                          </m:d>
                          <m:r>
                            <a:rPr lang="en-US" altLang="zh-CN" sz="1400">
                              <a:solidFill>
                                <a:srgbClr val="000000"/>
                              </a:solidFill>
                              <a:latin typeface="Cambria Math" panose="02040503050406030204" pitchFamily="18" charset="0"/>
                            </a:rPr>
                            <m:t>=−</m:t>
                          </m:r>
                        </m:e>
                      </m:nary>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1</m:t>
                          </m:r>
                        </m:num>
                        <m:den>
                          <m:r>
                            <a:rPr lang="en-US" altLang="zh-CN" sz="1400">
                              <a:solidFill>
                                <a:srgbClr val="000000"/>
                              </a:solidFill>
                              <a:latin typeface="Cambria Math" panose="02040503050406030204" pitchFamily="18" charset="0"/>
                            </a:rPr>
                            <m:t>𝑁</m:t>
                          </m:r>
                        </m:den>
                      </m:f>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𝑛</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𝑁</m:t>
                          </m:r>
                        </m:sup>
                        <m:e>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𝑦</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𝑙𝑜𝑔</m:t>
                          </m:r>
                          <m:sSub>
                            <m:sSubPr>
                              <m:ctrlPr>
                                <a:rPr lang="zh-CN" altLang="zh-CN" sz="1400" i="1">
                                  <a:solidFill>
                                    <a:srgbClr val="000000"/>
                                  </a:solidFill>
                                  <a:latin typeface="Cambria Math"/>
                                </a:rPr>
                              </m:ctrlPr>
                            </m:sSubPr>
                            <m:e>
                              <m:acc>
                                <m:accPr>
                                  <m:chr m:val="̂"/>
                                  <m:ctrlPr>
                                    <a:rPr lang="zh-CN" altLang="zh-CN" sz="1400" i="1">
                                      <a:solidFill>
                                        <a:srgbClr val="000000"/>
                                      </a:solidFill>
                                      <a:latin typeface="Cambria Math"/>
                                    </a:rPr>
                                  </m:ctrlPr>
                                </m:accPr>
                                <m:e>
                                  <m:r>
                                    <a:rPr lang="en-US" altLang="zh-CN" sz="1400">
                                      <a:solidFill>
                                        <a:srgbClr val="000000"/>
                                      </a:solidFill>
                                      <a:latin typeface="Cambria Math" panose="02040503050406030204" pitchFamily="18" charset="0"/>
                                    </a:rPr>
                                    <m:t>𝑦</m:t>
                                  </m:r>
                                </m:e>
                              </m:acc>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+(1−</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𝑦</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r>
                            <m:rPr>
                              <m:sty m:val="p"/>
                            </m:rPr>
                            <a:rPr lang="en-US" altLang="zh-CN" sz="1400">
                              <a:solidFill>
                                <a:srgbClr val="000000"/>
                              </a:solidFill>
                              <a:latin typeface="Cambria Math" panose="02040503050406030204" pitchFamily="18" charset="0"/>
                            </a:rPr>
                            <m:t>log</m:t>
                          </m:r>
                          <m:r>
                            <a:rPr lang="en-US" altLang="zh-CN" sz="1400">
                              <a:solidFill>
                                <a:srgbClr val="000000"/>
                              </a:solidFill>
                              <a:latin typeface="Cambria Math" panose="02040503050406030204" pitchFamily="18" charset="0"/>
                            </a:rPr>
                            <m:t> (1−</m:t>
                          </m:r>
                          <m:sSub>
                            <m:sSubPr>
                              <m:ctrlPr>
                                <a:rPr lang="zh-CN" altLang="zh-CN" sz="1400" i="1">
                                  <a:solidFill>
                                    <a:srgbClr val="000000"/>
                                  </a:solidFill>
                                  <a:latin typeface="Cambria Math"/>
                                </a:rPr>
                              </m:ctrlPr>
                            </m:sSubPr>
                            <m:e>
                              <m:acc>
                                <m:accPr>
                                  <m:chr m:val="̂"/>
                                  <m:ctrlPr>
                                    <a:rPr lang="zh-CN" altLang="zh-CN" sz="1400" i="1">
                                      <a:solidFill>
                                        <a:srgbClr val="000000"/>
                                      </a:solidFill>
                                      <a:latin typeface="Cambria Math"/>
                                    </a:rPr>
                                  </m:ctrlPr>
                                </m:accPr>
                                <m:e>
                                  <m:r>
                                    <a:rPr lang="en-US" altLang="zh-CN" sz="1400">
                                      <a:solidFill>
                                        <a:srgbClr val="000000"/>
                                      </a:solidFill>
                                      <a:latin typeface="Cambria Math" panose="02040503050406030204" pitchFamily="18" charset="0"/>
                                    </a:rPr>
                                    <m:t>𝑦</m:t>
                                  </m:r>
                                </m:e>
                              </m:acc>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e>
                      </m:nary>
                    </m:oMath>
                  </m:oMathPara>
                </a14:m>
                <a:endParaRPr lang="zh-CN" altLang="zh-CN" sz="1400" dirty="0">
                  <a:solidFill>
                    <a:srgbClr val="000000"/>
                  </a:solidFill>
                </a:endParaRPr>
              </a:p>
              <a:p>
                <a:r>
                  <a:rPr lang="zh-CN" altLang="zh-CN" sz="1800" dirty="0">
                    <a:solidFill>
                      <a:srgbClr val="000000"/>
                    </a:solidFill>
                  </a:rPr>
                  <a:t>交叉熵损失函数的用途主要应用在互相排斥的分类任务</a:t>
                </a:r>
                <a:r>
                  <a:rPr lang="zh-CN" altLang="zh-CN" sz="1800" dirty="0" smtClean="0">
                    <a:solidFill>
                      <a:srgbClr val="000000"/>
                    </a:solidFill>
                  </a:rPr>
                  <a:t>中</a:t>
                </a:r>
                <a:endParaRPr lang="en-US" altLang="zh-CN" sz="1800" dirty="0" smtClean="0">
                  <a:solidFill>
                    <a:srgbClr val="000000"/>
                  </a:solidFill>
                </a:endParaRPr>
              </a:p>
              <a:p>
                <a:r>
                  <a:rPr lang="zh-CN" altLang="en-US" sz="1800" dirty="0">
                    <a:solidFill>
                      <a:srgbClr val="000000"/>
                    </a:solidFill>
                  </a:rPr>
                  <a:t>交叉</a:t>
                </a:r>
                <a:r>
                  <a:rPr lang="zh-CN" altLang="en-US" sz="1800" dirty="0" smtClean="0">
                    <a:solidFill>
                      <a:srgbClr val="000000"/>
                    </a:solidFill>
                  </a:rPr>
                  <a:t>熵也可以用于目标为</a:t>
                </a:r>
                <a:r>
                  <a:rPr lang="en-US" altLang="zh-CN" sz="1800" dirty="0" smtClean="0">
                    <a:solidFill>
                      <a:srgbClr val="000000"/>
                    </a:solidFill>
                  </a:rPr>
                  <a:t>[0,1]</a:t>
                </a:r>
                <a:r>
                  <a:rPr lang="zh-CN" altLang="en-US" sz="1800" dirty="0" smtClean="0">
                    <a:solidFill>
                      <a:srgbClr val="000000"/>
                    </a:solidFill>
                  </a:rPr>
                  <a:t>区间的回归问题</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921167"/>
              </a:xfrm>
              <a:prstGeom prst="rect">
                <a:avLst/>
              </a:prstGeom>
              <a:blipFill rotWithShape="1">
                <a:blip r:embed="rId1"/>
                <a:stretch>
                  <a:fillRect l="-530" t="-1587" b="-41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均方差损失函数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7861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均方差损失函数公式如下</a:t>
                </a:r>
                <a:endParaRPr lang="en-US" altLang="zh-CN" sz="1800" dirty="0">
                  <a:solidFill>
                    <a:srgbClr val="000000"/>
                  </a:solidFill>
                </a:endParaRPr>
              </a:p>
              <a:p>
                <a:endParaRPr lang="en-US"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𝑀𝑆𝐸</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𝑛</m:t>
                          </m:r>
                        </m:den>
                      </m:f>
                      <m:nary>
                        <m:naryPr>
                          <m:chr m:val="∑"/>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sSup>
                            <m:sSupPr>
                              <m:ctrlPr>
                                <a:rPr lang="zh-CN" altLang="zh-CN" sz="1800" i="1">
                                  <a:solidFill>
                                    <a:srgbClr val="000000"/>
                                  </a:solidFill>
                                  <a:latin typeface="Cambria Math"/>
                                </a:rPr>
                              </m:ctrlPr>
                            </m:sSupPr>
                            <m:e>
                              <m:r>
                                <a:rPr lang="en-US" altLang="zh-CN" sz="1800">
                                  <a:solidFill>
                                    <a:srgbClr val="000000"/>
                                  </a:solidFill>
                                  <a:latin typeface="Cambria Math" panose="02040503050406030204" pitchFamily="18" charset="0"/>
                                </a:rPr>
                                <m:t>(</m:t>
                              </m:r>
                              <m:r>
                                <a:rPr lang="en-US" altLang="zh-CN" sz="1800" b="0" i="0" smtClean="0">
                                  <a:solidFill>
                                    <a:srgbClr val="000000"/>
                                  </a:solidFill>
                                  <a:latin typeface="Cambria Math"/>
                                </a:rPr>
                                <m:t>         </m:t>
                              </m:r>
                              <m:r>
                                <a:rPr lang="en-US" altLang="zh-CN" sz="1800">
                                  <a:solidFill>
                                    <a:srgbClr val="000000"/>
                                  </a:solidFill>
                                  <a:latin typeface="Cambria Math" panose="02040503050406030204" pitchFamily="18" charset="0"/>
                                </a:rPr>
                                <m:t>)</m:t>
                              </m:r>
                            </m:e>
                            <m:sup>
                              <m:r>
                                <a:rPr lang="en-US" altLang="zh-CN" sz="1800">
                                  <a:solidFill>
                                    <a:srgbClr val="000000"/>
                                  </a:solidFill>
                                  <a:latin typeface="Cambria Math" panose="02040503050406030204" pitchFamily="18" charset="0"/>
                                </a:rPr>
                                <m:t>2</m:t>
                              </m:r>
                            </m:sup>
                          </m:sSup>
                        </m:e>
                      </m:nary>
                    </m:oMath>
                  </m:oMathPara>
                </a14:m>
                <a:endParaRPr lang="zh-CN" altLang="zh-CN" sz="1800" dirty="0">
                  <a:solidFill>
                    <a:srgbClr val="000000"/>
                  </a:solidFill>
                </a:endParaRPr>
              </a:p>
              <a:p>
                <a:endParaRPr lang="zh-CN" altLang="en-US"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786195"/>
              </a:xfrm>
              <a:prstGeom prst="rect">
                <a:avLst/>
              </a:prstGeom>
              <a:blipFill rotWithShape="1">
                <a:blip r:embed="rId1"/>
                <a:stretch>
                  <a:fillRect l="-530" t="-27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972" y="1924308"/>
            <a:ext cx="5334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自定义函数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对于某些候选属性，单独将一些预测值取出或者赋予不同大小的参数。或者合并多个损失函数，实现多目标训练任务，或者在不同的情况下采用不同的损失函数</a:t>
            </a:r>
            <a:endParaRPr lang="zh-CN" altLang="en-US"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学习率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学习率控制每次更新参数的幅度，过高和过低的学习率都可能对模型结果带来不良影响，合适的学习率可以加快模型的训练速度</a:t>
            </a:r>
            <a:endParaRPr lang="en-US" altLang="zh-CN" sz="1800" dirty="0" smtClean="0">
              <a:solidFill>
                <a:srgbClr val="000000"/>
              </a:solidFill>
            </a:endParaRPr>
          </a:p>
          <a:p>
            <a:r>
              <a:rPr lang="zh-CN" altLang="en-US" sz="1800" dirty="0" smtClean="0">
                <a:solidFill>
                  <a:srgbClr val="000000"/>
                </a:solidFill>
              </a:rPr>
              <a:t>常见学习率调整方法</a:t>
            </a:r>
            <a:endParaRPr lang="en-US" altLang="zh-CN" sz="1800" dirty="0" smtClean="0">
              <a:solidFill>
                <a:srgbClr val="000000"/>
              </a:solidFill>
            </a:endParaRPr>
          </a:p>
          <a:p>
            <a:pPr lvl="1"/>
            <a:r>
              <a:rPr lang="zh-CN" altLang="en-US" sz="1400" dirty="0" smtClean="0">
                <a:solidFill>
                  <a:srgbClr val="000000"/>
                </a:solidFill>
              </a:rPr>
              <a:t>基于经验的手动调整</a:t>
            </a:r>
            <a:endParaRPr lang="en-US" altLang="zh-CN" sz="1400" dirty="0" smtClean="0">
              <a:solidFill>
                <a:srgbClr val="000000"/>
              </a:solidFill>
            </a:endParaRPr>
          </a:p>
          <a:p>
            <a:pPr lvl="1"/>
            <a:r>
              <a:rPr lang="zh-CN" altLang="en-US" sz="1400" dirty="0" smtClean="0">
                <a:solidFill>
                  <a:srgbClr val="000000"/>
                </a:solidFill>
              </a:rPr>
              <a:t>固定学习率</a:t>
            </a:r>
            <a:endParaRPr lang="en-US" altLang="zh-CN" sz="1400" dirty="0" smtClean="0">
              <a:solidFill>
                <a:srgbClr val="000000"/>
              </a:solidFill>
            </a:endParaRPr>
          </a:p>
          <a:p>
            <a:pPr lvl="1"/>
            <a:r>
              <a:rPr lang="zh-CN" altLang="en-US" sz="1400" dirty="0" smtClean="0">
                <a:solidFill>
                  <a:srgbClr val="000000"/>
                </a:solidFill>
              </a:rPr>
              <a:t>动量</a:t>
            </a:r>
            <a:r>
              <a:rPr lang="zh-CN" altLang="en-US" sz="1400" dirty="0" smtClean="0">
                <a:solidFill>
                  <a:srgbClr val="000000"/>
                </a:solidFill>
              </a:rPr>
              <a:t>法动态调整</a:t>
            </a:r>
            <a:endParaRPr lang="en-US" altLang="zh-CN" sz="1400" dirty="0" smtClean="0">
              <a:solidFill>
                <a:srgbClr val="000000"/>
              </a:solidFill>
            </a:endParaRPr>
          </a:p>
          <a:p>
            <a:pPr lvl="1"/>
            <a:r>
              <a:rPr lang="zh-CN" altLang="en-US" sz="1400" dirty="0" smtClean="0">
                <a:solidFill>
                  <a:srgbClr val="000000"/>
                </a:solidFill>
              </a:rPr>
              <a:t>随机</a:t>
            </a:r>
            <a:r>
              <a:rPr lang="zh-CN" altLang="en-US" sz="1400" dirty="0" smtClean="0">
                <a:solidFill>
                  <a:srgbClr val="000000"/>
                </a:solidFill>
              </a:rPr>
              <a:t>梯度下降</a:t>
            </a:r>
            <a:endParaRPr lang="en-US" altLang="zh-CN" sz="1400" dirty="0" smtClean="0">
              <a:solidFill>
                <a:srgbClr val="000000"/>
              </a:solidFill>
            </a:endParaRPr>
          </a:p>
          <a:p>
            <a:pPr lvl="1"/>
            <a:r>
              <a:rPr lang="en-US" altLang="zh-CN" sz="1400" dirty="0" smtClean="0">
                <a:solidFill>
                  <a:srgbClr val="000000"/>
                </a:solidFill>
              </a:rPr>
              <a:t>Adam</a:t>
            </a:r>
            <a:r>
              <a:rPr lang="zh-CN" altLang="en-US" sz="1400" dirty="0" smtClean="0">
                <a:solidFill>
                  <a:srgbClr val="000000"/>
                </a:solidFill>
              </a:rPr>
              <a:t>自动调整</a:t>
            </a:r>
            <a:endParaRPr lang="zh-CN" altLang="en-US" sz="14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过拟合</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过拟合是指模型在训练集上预测效果好，但在测试集上预测效果差</a:t>
            </a:r>
            <a:endParaRPr lang="en-US" altLang="zh-CN" sz="1800" dirty="0" smtClean="0">
              <a:solidFill>
                <a:srgbClr val="000000"/>
              </a:solidFill>
            </a:endParaRPr>
          </a:p>
          <a:p>
            <a:r>
              <a:rPr lang="zh-CN" altLang="en-US" sz="1800" dirty="0" smtClean="0">
                <a:solidFill>
                  <a:srgbClr val="000000"/>
                </a:solidFill>
              </a:rPr>
              <a:t>常用的防止过拟合的方法有</a:t>
            </a:r>
            <a:endParaRPr lang="en-US" altLang="zh-CN" sz="1800" dirty="0" smtClean="0">
              <a:solidFill>
                <a:srgbClr val="000000"/>
              </a:solidFill>
            </a:endParaRPr>
          </a:p>
          <a:p>
            <a:pPr lvl="1"/>
            <a:r>
              <a:rPr lang="zh-CN" altLang="en-US" sz="1400" dirty="0" smtClean="0">
                <a:solidFill>
                  <a:srgbClr val="000000"/>
                </a:solidFill>
              </a:rPr>
              <a:t>参数范数</a:t>
            </a:r>
            <a:r>
              <a:rPr lang="zh-CN" altLang="en-US" sz="1400" dirty="0" smtClean="0">
                <a:solidFill>
                  <a:srgbClr val="000000"/>
                </a:solidFill>
              </a:rPr>
              <a:t>惩罚：惩罚性成本函数，正则化</a:t>
            </a:r>
            <a:endParaRPr lang="en-US" altLang="zh-CN" sz="1400" dirty="0" smtClean="0">
              <a:solidFill>
                <a:srgbClr val="000000"/>
              </a:solidFill>
            </a:endParaRPr>
          </a:p>
          <a:p>
            <a:pPr lvl="1"/>
            <a:r>
              <a:rPr lang="zh-CN" altLang="en-US" sz="1400" dirty="0" smtClean="0">
                <a:solidFill>
                  <a:srgbClr val="000000"/>
                </a:solidFill>
              </a:rPr>
              <a:t>数据增强</a:t>
            </a:r>
            <a:endParaRPr lang="en-US" altLang="zh-CN" sz="1400" dirty="0" smtClean="0">
              <a:solidFill>
                <a:srgbClr val="000000"/>
              </a:solidFill>
            </a:endParaRPr>
          </a:p>
          <a:p>
            <a:pPr lvl="1"/>
            <a:r>
              <a:rPr lang="zh-CN" altLang="en-US" sz="1400" dirty="0" smtClean="0">
                <a:solidFill>
                  <a:srgbClr val="000000"/>
                </a:solidFill>
              </a:rPr>
              <a:t>提前终止</a:t>
            </a:r>
            <a:endParaRPr lang="en-US" altLang="zh-CN" sz="1400" dirty="0" smtClean="0">
              <a:solidFill>
                <a:srgbClr val="000000"/>
              </a:solidFill>
            </a:endParaRPr>
          </a:p>
          <a:p>
            <a:pPr lvl="1"/>
            <a:r>
              <a:rPr lang="en-US" altLang="zh-CN" sz="1400" dirty="0" smtClean="0">
                <a:solidFill>
                  <a:srgbClr val="000000"/>
                </a:solidFill>
              </a:rPr>
              <a:t>Bagging</a:t>
            </a:r>
            <a:r>
              <a:rPr lang="zh-CN" altLang="en-US" sz="1400" dirty="0" smtClean="0">
                <a:solidFill>
                  <a:srgbClr val="000000"/>
                </a:solidFill>
              </a:rPr>
              <a:t>等集成方法</a:t>
            </a:r>
            <a:endParaRPr lang="en-US" altLang="zh-CN" sz="1400" dirty="0" smtClean="0">
              <a:solidFill>
                <a:srgbClr val="000000"/>
              </a:solidFill>
            </a:endParaRPr>
          </a:p>
          <a:p>
            <a:pPr lvl="1"/>
            <a:r>
              <a:rPr lang="en-US" altLang="zh-CN" sz="1400" dirty="0" smtClean="0">
                <a:solidFill>
                  <a:srgbClr val="000000"/>
                </a:solidFill>
              </a:rPr>
              <a:t>Dropout</a:t>
            </a:r>
            <a:endParaRPr lang="en-US" altLang="zh-CN" sz="1400" dirty="0" smtClean="0">
              <a:solidFill>
                <a:srgbClr val="000000"/>
              </a:solidFill>
            </a:endParaRPr>
          </a:p>
          <a:p>
            <a:pPr lvl="1"/>
            <a:r>
              <a:rPr lang="zh-CN" altLang="en-US" sz="1400" dirty="0" smtClean="0">
                <a:solidFill>
                  <a:srgbClr val="000000"/>
                </a:solidFill>
              </a:rPr>
              <a:t>批正则化</a:t>
            </a:r>
            <a:endParaRPr lang="en-US" altLang="zh-CN" sz="14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3617" y="1133925"/>
            <a:ext cx="5320146" cy="330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7" name="矩形 6"/>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a:t>
            </a:r>
            <a:r>
              <a:rPr kumimoji="0" lang="zh-CN" altLang="en-US" dirty="0" smtClean="0"/>
              <a:t>拟合的防止</a:t>
            </a:r>
            <a:endParaRPr kumimoji="0"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6" name="矩形 5"/>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a:t>
            </a:r>
            <a:r>
              <a:rPr kumimoji="0" lang="zh-CN" altLang="en-US" dirty="0" smtClean="0"/>
              <a:t>拟合的防止</a:t>
            </a:r>
            <a:endParaRPr kumimoji="0" lang="zh-CN" altLang="en-US" dirty="0"/>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947" y="1692101"/>
            <a:ext cx="3906980" cy="171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263" y="1447584"/>
            <a:ext cx="4409209" cy="248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6" name="矩形 5"/>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a:t>
            </a:r>
            <a:r>
              <a:rPr kumimoji="0" lang="zh-CN" altLang="en-US" dirty="0" smtClean="0"/>
              <a:t>拟合的防止</a:t>
            </a:r>
            <a:endParaRPr kumimoji="0" lang="zh-CN" altLang="en-US" dirty="0"/>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6900" y="1159040"/>
            <a:ext cx="7587095" cy="298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39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神经网络介绍</a:t>
            </a:r>
            <a:endParaRPr lang="en-US" altLang="zh-CN" sz="1800" dirty="0" smtClean="0">
              <a:solidFill>
                <a:srgbClr val="000000"/>
              </a:solidFill>
            </a:endParaRPr>
          </a:p>
          <a:p>
            <a:pPr lvl="1"/>
            <a:r>
              <a:rPr lang="zh-CN" altLang="en-US" sz="1400" dirty="0" smtClean="0">
                <a:solidFill>
                  <a:srgbClr val="000000"/>
                </a:solidFill>
              </a:rPr>
              <a:t>前馈神经网络</a:t>
            </a:r>
            <a:endParaRPr lang="en-US" altLang="zh-CN" sz="1400" dirty="0" smtClean="0">
              <a:solidFill>
                <a:srgbClr val="000000"/>
              </a:solidFill>
            </a:endParaRPr>
          </a:p>
          <a:p>
            <a:pPr lvl="1"/>
            <a:r>
              <a:rPr lang="zh-CN" altLang="en-US" sz="1400" dirty="0" smtClean="0">
                <a:solidFill>
                  <a:srgbClr val="000000"/>
                </a:solidFill>
              </a:rPr>
              <a:t>反馈神经网络</a:t>
            </a:r>
            <a:endParaRPr lang="en-US" altLang="zh-CN" sz="1400" dirty="0" smtClean="0">
              <a:solidFill>
                <a:srgbClr val="000000"/>
              </a:solidFill>
            </a:endParaRPr>
          </a:p>
          <a:p>
            <a:pPr lvl="1"/>
            <a:r>
              <a:rPr lang="zh-CN" altLang="en-US" sz="1400" dirty="0" smtClean="0">
                <a:solidFill>
                  <a:srgbClr val="000000"/>
                </a:solidFill>
              </a:rPr>
              <a:t>自组织神经网络</a:t>
            </a:r>
            <a:endParaRPr lang="en-US" altLang="zh-CN" sz="1400" dirty="0" smtClean="0">
              <a:solidFill>
                <a:srgbClr val="000000"/>
              </a:solidFill>
            </a:endParaRPr>
          </a:p>
          <a:p>
            <a:r>
              <a:rPr lang="zh-CN" altLang="en-US" sz="1800" dirty="0">
                <a:solidFill>
                  <a:srgbClr val="000000"/>
                </a:solidFill>
              </a:rPr>
              <a:t>神经网络相关概念</a:t>
            </a:r>
            <a:endParaRPr lang="en-US" altLang="zh-CN" sz="1800" dirty="0">
              <a:solidFill>
                <a:srgbClr val="000000"/>
              </a:solidFill>
            </a:endParaRPr>
          </a:p>
          <a:p>
            <a:pPr lvl="1"/>
            <a:r>
              <a:rPr lang="zh-CN" altLang="en-US" sz="1400" dirty="0" smtClean="0">
                <a:solidFill>
                  <a:srgbClr val="000000"/>
                </a:solidFill>
              </a:rPr>
              <a:t>激活函数</a:t>
            </a:r>
            <a:endParaRPr lang="en-US" altLang="zh-CN" sz="1400" dirty="0" smtClean="0">
              <a:solidFill>
                <a:srgbClr val="000000"/>
              </a:solidFill>
            </a:endParaRPr>
          </a:p>
          <a:p>
            <a:pPr lvl="1"/>
            <a:r>
              <a:rPr lang="zh-CN" altLang="en-US" sz="1400" dirty="0" smtClean="0">
                <a:solidFill>
                  <a:srgbClr val="000000"/>
                </a:solidFill>
              </a:rPr>
              <a:t>损失函数</a:t>
            </a:r>
            <a:endParaRPr lang="en-US" altLang="zh-CN" sz="1400" dirty="0" smtClean="0">
              <a:solidFill>
                <a:srgbClr val="000000"/>
              </a:solidFill>
            </a:endParaRPr>
          </a:p>
          <a:p>
            <a:pPr lvl="1"/>
            <a:r>
              <a:rPr lang="zh-CN" altLang="en-US" sz="1400" dirty="0">
                <a:solidFill>
                  <a:srgbClr val="000000"/>
                </a:solidFill>
              </a:rPr>
              <a:t>学习</a:t>
            </a:r>
            <a:r>
              <a:rPr lang="zh-CN" altLang="en-US" sz="1400" dirty="0" smtClean="0">
                <a:solidFill>
                  <a:srgbClr val="000000"/>
                </a:solidFill>
              </a:rPr>
              <a:t>率</a:t>
            </a:r>
            <a:endParaRPr lang="en-US" altLang="zh-CN" sz="1400" dirty="0" smtClean="0">
              <a:solidFill>
                <a:srgbClr val="000000"/>
              </a:solidFill>
            </a:endParaRPr>
          </a:p>
          <a:p>
            <a:pPr lvl="1"/>
            <a:r>
              <a:rPr lang="zh-CN" altLang="en-US" sz="1400" dirty="0">
                <a:solidFill>
                  <a:srgbClr val="000000"/>
                </a:solidFill>
              </a:rPr>
              <a:t>过</a:t>
            </a:r>
            <a:r>
              <a:rPr lang="zh-CN" altLang="en-US" sz="1400" dirty="0" smtClean="0">
                <a:solidFill>
                  <a:srgbClr val="000000"/>
                </a:solidFill>
              </a:rPr>
              <a:t>拟合</a:t>
            </a:r>
            <a:endParaRPr lang="en-US" altLang="zh-CN" sz="1400" dirty="0" smtClean="0">
              <a:solidFill>
                <a:srgbClr val="000000"/>
              </a:solidFill>
            </a:endParaRPr>
          </a:p>
          <a:p>
            <a:pPr lvl="1"/>
            <a:r>
              <a:rPr lang="zh-CN" altLang="en-US" sz="1400" dirty="0" smtClean="0">
                <a:solidFill>
                  <a:srgbClr val="000000"/>
                </a:solidFill>
              </a:rPr>
              <a:t>模型训练中的问题</a:t>
            </a:r>
            <a:endParaRPr lang="en-US" altLang="zh-CN" sz="1400" dirty="0" smtClean="0">
              <a:solidFill>
                <a:srgbClr val="000000"/>
              </a:solidFill>
            </a:endParaRPr>
          </a:p>
          <a:p>
            <a:pPr lvl="1"/>
            <a:r>
              <a:rPr lang="zh-CN" altLang="en-US" sz="1400" dirty="0" smtClean="0">
                <a:solidFill>
                  <a:srgbClr val="000000"/>
                </a:solidFill>
              </a:rPr>
              <a:t>神经网络效果评价</a:t>
            </a:r>
            <a:endParaRPr lang="en-US" altLang="zh-CN" sz="1400" dirty="0" smtClean="0">
              <a:solidFill>
                <a:srgbClr val="000000"/>
              </a:solidFill>
            </a:endParaRPr>
          </a:p>
          <a:p>
            <a:r>
              <a:rPr lang="zh-CN" altLang="en-US" sz="1800" dirty="0">
                <a:solidFill>
                  <a:srgbClr val="000000"/>
                </a:solidFill>
              </a:rPr>
              <a:t>神经网络的应用</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6" name="矩形 5"/>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a:t>
            </a:r>
            <a:r>
              <a:rPr kumimoji="0" lang="zh-CN" altLang="en-US" dirty="0" smtClean="0"/>
              <a:t>拟合的防止</a:t>
            </a:r>
            <a:endParaRPr kumimoji="0" lang="zh-CN" altLang="en-US" dirty="0"/>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1670" y="1092000"/>
            <a:ext cx="5274686" cy="348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129" y="1092000"/>
            <a:ext cx="3212879" cy="161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选择恰当的激活函数</a:t>
            </a:r>
            <a:endParaRPr lang="en-US" altLang="zh-CN" sz="1800" dirty="0" smtClean="0">
              <a:solidFill>
                <a:srgbClr val="000000"/>
              </a:solidFill>
            </a:endParaRPr>
          </a:p>
          <a:p>
            <a:r>
              <a:rPr lang="zh-CN" altLang="en-US" sz="1800" dirty="0" smtClean="0">
                <a:solidFill>
                  <a:srgbClr val="000000"/>
                </a:solidFill>
              </a:rPr>
              <a:t>权重初始化</a:t>
            </a:r>
            <a:endParaRPr lang="en-US" altLang="zh-CN" sz="1800" dirty="0" smtClean="0">
              <a:solidFill>
                <a:srgbClr val="000000"/>
              </a:solidFill>
            </a:endParaRPr>
          </a:p>
          <a:p>
            <a:r>
              <a:rPr lang="zh-CN" altLang="en-US" sz="1800" dirty="0">
                <a:solidFill>
                  <a:srgbClr val="000000"/>
                </a:solidFill>
              </a:rPr>
              <a:t>学习</a:t>
            </a:r>
            <a:r>
              <a:rPr lang="zh-CN" altLang="en-US" sz="1800" dirty="0" smtClean="0">
                <a:solidFill>
                  <a:srgbClr val="000000"/>
                </a:solidFill>
              </a:rPr>
              <a:t>率</a:t>
            </a:r>
            <a:endParaRPr lang="en-US" altLang="zh-CN" sz="1800" dirty="0" smtClean="0">
              <a:solidFill>
                <a:srgbClr val="000000"/>
              </a:solidFill>
            </a:endParaRPr>
          </a:p>
          <a:p>
            <a:r>
              <a:rPr lang="zh-CN" altLang="en-US" sz="1800" dirty="0" smtClean="0">
                <a:solidFill>
                  <a:srgbClr val="000000"/>
                </a:solidFill>
              </a:rPr>
              <a:t>周期</a:t>
            </a:r>
            <a:r>
              <a:rPr lang="en-US" altLang="zh-CN" sz="1800" dirty="0" smtClean="0">
                <a:solidFill>
                  <a:srgbClr val="000000"/>
                </a:solidFill>
              </a:rPr>
              <a:t> </a:t>
            </a:r>
            <a:r>
              <a:rPr lang="en-US" altLang="zh-CN" sz="1800" dirty="0" smtClean="0">
                <a:solidFill>
                  <a:srgbClr val="000000"/>
                </a:solidFill>
              </a:rPr>
              <a:t>/ </a:t>
            </a:r>
            <a:r>
              <a:rPr lang="zh-CN" altLang="en-US" sz="1800" dirty="0" smtClean="0">
                <a:solidFill>
                  <a:srgbClr val="000000"/>
                </a:solidFill>
              </a:rPr>
              <a:t>训练迭代次数</a:t>
            </a:r>
            <a:endParaRPr lang="en-US" altLang="zh-CN" sz="1800" dirty="0" smtClean="0">
              <a:solidFill>
                <a:srgbClr val="000000"/>
              </a:solidFill>
            </a:endParaRPr>
          </a:p>
          <a:p>
            <a:r>
              <a:rPr lang="zh-CN" altLang="en-US" sz="1800" dirty="0" smtClean="0">
                <a:solidFill>
                  <a:srgbClr val="000000"/>
                </a:solidFill>
              </a:rPr>
              <a:t>训练过程可视化</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在典型的</a:t>
            </a:r>
            <a:r>
              <a:rPr lang="en-US" altLang="zh-CN" sz="1800" dirty="0" err="1">
                <a:solidFill>
                  <a:srgbClr val="000000"/>
                </a:solidFill>
              </a:rPr>
              <a:t>Tensorflow</a:t>
            </a:r>
            <a:r>
              <a:rPr lang="zh-CN" altLang="zh-CN" sz="1800" dirty="0">
                <a:solidFill>
                  <a:srgbClr val="000000"/>
                </a:solidFill>
              </a:rPr>
              <a:t>训练过程中，可以实时将训练参数通过</a:t>
            </a:r>
            <a:r>
              <a:rPr lang="en-US" altLang="zh-CN" sz="1800" dirty="0" err="1">
                <a:solidFill>
                  <a:srgbClr val="000000"/>
                </a:solidFill>
              </a:rPr>
              <a:t>TensorBoard</a:t>
            </a:r>
            <a:r>
              <a:rPr lang="zh-CN" altLang="zh-CN" sz="1800" dirty="0">
                <a:solidFill>
                  <a:srgbClr val="000000"/>
                </a:solidFill>
              </a:rPr>
              <a:t>输出到文件中，并可以在浏览器中输入</a:t>
            </a:r>
            <a:r>
              <a:rPr lang="en-US" altLang="zh-CN" sz="1800" dirty="0">
                <a:solidFill>
                  <a:srgbClr val="000000"/>
                </a:solidFill>
              </a:rPr>
              <a:t>http://127.0.0.1:6006</a:t>
            </a:r>
            <a:r>
              <a:rPr lang="zh-CN" altLang="zh-CN" sz="1800" dirty="0">
                <a:solidFill>
                  <a:srgbClr val="000000"/>
                </a:solidFill>
              </a:rPr>
              <a:t>进行查看。其中</a:t>
            </a:r>
            <a:r>
              <a:rPr lang="en-US" altLang="zh-CN" sz="1800" dirty="0" err="1">
                <a:solidFill>
                  <a:srgbClr val="000000"/>
                </a:solidFill>
              </a:rPr>
              <a:t>summary_writer</a:t>
            </a:r>
            <a:r>
              <a:rPr lang="zh-CN" altLang="zh-CN" sz="1800" dirty="0">
                <a:solidFill>
                  <a:srgbClr val="000000"/>
                </a:solidFill>
              </a:rPr>
              <a:t>的作用是将参数／结构等写入到文件中，详细代码如下</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矩形 4"/>
          <p:cNvSpPr/>
          <p:nvPr/>
        </p:nvSpPr>
        <p:spPr>
          <a:xfrm>
            <a:off x="596900" y="1907323"/>
            <a:ext cx="8160026" cy="3144451"/>
          </a:xfrm>
          <a:prstGeom prst="rect">
            <a:avLst/>
          </a:prstGeom>
        </p:spPr>
        <p:txBody>
          <a:bodyPr wrap="square">
            <a:spAutoFit/>
          </a:bodyPr>
          <a:lstStyle/>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with </a:t>
            </a:r>
            <a:r>
              <a:rPr lang="en-US" altLang="zh-CN" sz="900" kern="0" dirty="0" err="1">
                <a:solidFill>
                  <a:srgbClr val="353535"/>
                </a:solidFill>
                <a:latin typeface="Courier New" panose="02070309020205020404" pitchFamily="49" charset="0"/>
                <a:cs typeface="Times New Roman" panose="02020603050405020304" pitchFamily="18" charset="0"/>
              </a:rPr>
              <a:t>tf.Session</a:t>
            </a:r>
            <a:r>
              <a:rPr lang="en-US" altLang="zh-CN" sz="900" kern="0" dirty="0">
                <a:solidFill>
                  <a:srgbClr val="353535"/>
                </a:solidFill>
                <a:latin typeface="Courier New" panose="02070309020205020404" pitchFamily="49" charset="0"/>
                <a:cs typeface="Times New Roman" panose="02020603050405020304" pitchFamily="18" charset="0"/>
              </a:rPr>
              <a:t>() as session:</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tf.global_variables_initializer</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tf.summary.FileWriter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tensorbardLogPath</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session.graph</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epoch in range(</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np.empty</a:t>
            </a:r>
            <a:r>
              <a:rPr lang="en-US" altLang="zh-CN" sz="900" kern="0" dirty="0">
                <a:solidFill>
                  <a:srgbClr val="353535"/>
                </a:solidFill>
                <a:latin typeface="Courier New" panose="02070309020205020404" pitchFamily="49" charset="0"/>
                <a:cs typeface="Times New Roman" panose="02020603050405020304" pitchFamily="18" charset="0"/>
              </a:rPr>
              <a:t>(shape=[1],</a:t>
            </a:r>
            <a:r>
              <a:rPr lang="en-US" altLang="zh-CN" sz="900" kern="0" dirty="0" err="1">
                <a:solidFill>
                  <a:srgbClr val="353535"/>
                </a:solidFill>
                <a:latin typeface="Courier New" panose="02070309020205020404" pitchFamily="49" charset="0"/>
                <a:cs typeface="Times New Roman" panose="02020603050405020304" pitchFamily="18" charset="0"/>
              </a:rPr>
              <a:t>dtype</a:t>
            </a:r>
            <a:r>
              <a:rPr lang="en-US" altLang="zh-CN" sz="900" kern="0" dirty="0">
                <a:solidFill>
                  <a:srgbClr val="353535"/>
                </a:solidFill>
                <a:latin typeface="Courier New" panose="02070309020205020404" pitchFamily="49" charset="0"/>
                <a:cs typeface="Times New Roman" panose="02020603050405020304" pitchFamily="18" charset="0"/>
              </a:rPr>
              <a:t>=float)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b in range(</a:t>
            </a:r>
            <a:r>
              <a:rPr lang="en-US" altLang="zh-CN" sz="900" kern="0" dirty="0" err="1">
                <a:solidFill>
                  <a:srgbClr val="353535"/>
                </a:solidFill>
                <a:latin typeface="Courier New" panose="02070309020205020404" pitchFamily="49" charset="0"/>
                <a:cs typeface="Times New Roman" panose="02020603050405020304" pitchFamily="18" charset="0"/>
              </a:rPr>
              <a:t>total_batchs</a:t>
            </a:r>
            <a:r>
              <a:rPr lang="en-US" altLang="zh-CN" sz="900" kern="0" dirty="0">
                <a:solidFill>
                  <a:srgbClr val="353535"/>
                </a:solidFill>
                <a:latin typeface="Courier New" panose="02070309020205020404" pitchFamily="49" charset="0"/>
                <a:cs typeface="Times New Roman" panose="02020603050405020304" pitchFamily="18" charset="0"/>
              </a:rPr>
              <a:t>):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offset = (b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train_y.shape</a:t>
            </a:r>
            <a:r>
              <a:rPr lang="en-US" altLang="zh-CN" sz="900" kern="0" dirty="0">
                <a:solidFill>
                  <a:srgbClr val="353535"/>
                </a:solidFill>
                <a:latin typeface="Courier New" panose="02070309020205020404" pitchFamily="49" charset="0"/>
                <a:cs typeface="Times New Roman" panose="02020603050405020304" pitchFamily="18" charset="0"/>
              </a:rPr>
              <a:t>[0]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batch_x</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[offset:(offset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batch_y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[offset:(offset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_, </a:t>
            </a:r>
            <a:r>
              <a:rPr lang="en-US" altLang="zh-CN" sz="900" kern="0" dirty="0" err="1">
                <a:solidFill>
                  <a:srgbClr val="353535"/>
                </a:solidFill>
                <a:latin typeface="Courier New" panose="02070309020205020404" pitchFamily="49" charset="0"/>
                <a:cs typeface="Times New Roman" panose="02020603050405020304" pitchFamily="18" charset="0"/>
              </a:rPr>
              <a:t>c,summary</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([optimizer, loss, merged],</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batch_x</a:t>
            </a:r>
            <a:r>
              <a:rPr lang="en-US" altLang="zh-CN" sz="900" kern="0" dirty="0">
                <a:solidFill>
                  <a:srgbClr val="353535"/>
                </a:solidFill>
                <a:latin typeface="Courier New" panose="02070309020205020404" pitchFamily="49" charset="0"/>
                <a:cs typeface="Times New Roman" panose="02020603050405020304" pitchFamily="18" charset="0"/>
              </a:rPr>
              <a:t>, Y : </a:t>
            </a:r>
            <a:r>
              <a:rPr lang="en-US" altLang="zh-CN" sz="900" kern="0" dirty="0" err="1">
                <a:solidFill>
                  <a:srgbClr val="353535"/>
                </a:solidFill>
                <a:latin typeface="Courier New" panose="02070309020205020404" pitchFamily="49" charset="0"/>
                <a:cs typeface="Times New Roman" panose="02020603050405020304" pitchFamily="18" charset="0"/>
              </a:rPr>
              <a:t>batch_y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np.append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cost_history,c</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summary_writer.add_summary</a:t>
            </a:r>
            <a:r>
              <a:rPr lang="en-US" altLang="zh-CN" sz="900" kern="0" dirty="0">
                <a:solidFill>
                  <a:srgbClr val="353535"/>
                </a:solidFill>
                <a:latin typeface="Courier New" panose="02070309020205020404" pitchFamily="49" charset="0"/>
                <a:cs typeface="Times New Roman" panose="02020603050405020304" pitchFamily="18" charset="0"/>
              </a:rPr>
              <a:t>(summary, epoch * </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 + b)</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 "Epoch: ",epoch," Training Loss: ",</a:t>
            </a:r>
            <a:r>
              <a:rPr lang="en-US" altLang="zh-CN" sz="900" kern="0" dirty="0" err="1">
                <a:solidFill>
                  <a:srgbClr val="353535"/>
                </a:solidFill>
                <a:latin typeface="Courier New" panose="02070309020205020404" pitchFamily="49" charset="0"/>
                <a:cs typeface="Times New Roman" panose="02020603050405020304" pitchFamily="18" charset="0"/>
              </a:rPr>
              <a:t>np.mean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Training Accuracy: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(accuracy,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summary_writer.close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 "Testing Accuracy:",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(accuracy,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test_x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test_y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每一批次数据训练后会得到损失函数结果，对其进行统计，并计算出当前阶段的准确率，输出到屏幕上，在所有训练结束后再输出整体的准确率</a:t>
            </a:r>
            <a:r>
              <a:rPr lang="zh-CN" altLang="zh-CN" sz="1800" dirty="0" smtClean="0">
                <a:solidFill>
                  <a:srgbClr val="000000"/>
                </a:solidFill>
              </a:rPr>
              <a:t>结果。</a:t>
            </a:r>
            <a:r>
              <a:rPr lang="zh-CN" altLang="zh-CN" sz="1800" dirty="0">
                <a:solidFill>
                  <a:srgbClr val="000000"/>
                </a:solidFill>
              </a:rPr>
              <a:t>如果在训练过程中发现存在异常可以直接中止训练过程，避免浪费时间</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6"/>
          <p:cNvPicPr/>
          <p:nvPr/>
        </p:nvPicPr>
        <p:blipFill>
          <a:blip r:embed="rId1"/>
          <a:stretch>
            <a:fillRect/>
          </a:stretch>
        </p:blipFill>
        <p:spPr>
          <a:xfrm>
            <a:off x="2813050" y="2200800"/>
            <a:ext cx="3517900" cy="21494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在命令行中输入以下命令启动</a:t>
            </a:r>
            <a:r>
              <a:rPr lang="en-US" altLang="zh-CN" sz="1800" dirty="0" err="1">
                <a:solidFill>
                  <a:srgbClr val="000000"/>
                </a:solidFill>
              </a:rPr>
              <a:t>TensorBoard</a:t>
            </a:r>
            <a:r>
              <a:rPr lang="en-US" altLang="zh-CN" sz="1800" dirty="0">
                <a:solidFill>
                  <a:srgbClr val="000000"/>
                </a:solidFill>
              </a:rPr>
              <a:t>,</a:t>
            </a:r>
            <a:r>
              <a:rPr lang="zh-CN" altLang="zh-CN" sz="1800" dirty="0">
                <a:solidFill>
                  <a:srgbClr val="000000"/>
                </a:solidFill>
              </a:rPr>
              <a:t>可以查看之前通过</a:t>
            </a:r>
            <a:r>
              <a:rPr lang="en-US" altLang="zh-CN" sz="1800" dirty="0" err="1">
                <a:solidFill>
                  <a:srgbClr val="000000"/>
                </a:solidFill>
              </a:rPr>
              <a:t>summary_writer</a:t>
            </a:r>
            <a:r>
              <a:rPr lang="zh-CN" altLang="zh-CN" sz="1800" dirty="0">
                <a:solidFill>
                  <a:srgbClr val="000000"/>
                </a:solidFill>
              </a:rPr>
              <a:t>写入的参数值</a:t>
            </a:r>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在浏览器中输入本机和端口（默认为</a:t>
            </a:r>
            <a:r>
              <a:rPr lang="en-US" altLang="zh-CN" sz="1800" dirty="0">
                <a:solidFill>
                  <a:srgbClr val="000000"/>
                </a:solidFill>
              </a:rPr>
              <a:t>6006</a:t>
            </a:r>
            <a:r>
              <a:rPr lang="zh-CN" altLang="zh-CN" sz="1800" dirty="0">
                <a:solidFill>
                  <a:srgbClr val="000000"/>
                </a:solidFill>
              </a:rPr>
              <a:t>），可以实时查看之前定义并写入的参数和指标</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2834986" y="1695450"/>
            <a:ext cx="3474028" cy="230832"/>
          </a:xfrm>
          <a:prstGeom prst="rect">
            <a:avLst/>
          </a:prstGeom>
        </p:spPr>
        <p:txBody>
          <a:bodyPr wrap="none">
            <a:spAutoFit/>
          </a:bodyPr>
          <a:lstStyle/>
          <a:p>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tensorboard</a:t>
            </a:r>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logdir</a:t>
            </a:r>
            <a:r>
              <a:rPr lang="en-US" altLang="zh-CN" sz="900" kern="0" dirty="0">
                <a:solidFill>
                  <a:srgbClr val="353535"/>
                </a:solidFill>
                <a:latin typeface="宋体" panose="02010600030101010101" pitchFamily="2" charset="-122"/>
                <a:cs typeface="PingFang SC"/>
              </a:rPr>
              <a:t>=/Users/</a:t>
            </a:r>
            <a:r>
              <a:rPr lang="en-US" altLang="zh-CN" sz="900" kern="0" dirty="0" err="1">
                <a:solidFill>
                  <a:srgbClr val="353535"/>
                </a:solidFill>
                <a:latin typeface="宋体" panose="02010600030101010101" pitchFamily="2" charset="-122"/>
                <a:cs typeface="PingFang SC"/>
              </a:rPr>
              <a:t>lully</a:t>
            </a:r>
            <a:r>
              <a:rPr lang="en-US" altLang="zh-CN" sz="900" kern="0" dirty="0">
                <a:solidFill>
                  <a:srgbClr val="353535"/>
                </a:solidFill>
                <a:latin typeface="宋体" panose="02010600030101010101" pitchFamily="2" charset="-122"/>
                <a:cs typeface="PingFang SC"/>
              </a:rPr>
              <a:t>/Desktop/stock/de/log/</a:t>
            </a:r>
            <a:endParaRPr lang="zh-CN" altLang="en-US" dirty="0"/>
          </a:p>
        </p:txBody>
      </p:sp>
      <p:pic>
        <p:nvPicPr>
          <p:cNvPr id="13" name="Picture 9"/>
          <p:cNvPicPr/>
          <p:nvPr/>
        </p:nvPicPr>
        <p:blipFill>
          <a:blip r:embed="rId1"/>
          <a:stretch>
            <a:fillRect/>
          </a:stretch>
        </p:blipFill>
        <p:spPr>
          <a:xfrm>
            <a:off x="2961198" y="2486861"/>
            <a:ext cx="3470842" cy="220247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其中的变量如何记录呢？以</a:t>
            </a:r>
            <a:r>
              <a:rPr lang="en-US" altLang="zh-CN" sz="1800" dirty="0">
                <a:solidFill>
                  <a:srgbClr val="000000"/>
                </a:solidFill>
              </a:rPr>
              <a:t>accuracy</a:t>
            </a:r>
            <a:r>
              <a:rPr lang="zh-CN" altLang="zh-CN" sz="1800" dirty="0">
                <a:solidFill>
                  <a:srgbClr val="000000"/>
                </a:solidFill>
              </a:rPr>
              <a:t>对应的变化曲线图为例，使用如下代码</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其它</a:t>
            </a:r>
            <a:r>
              <a:rPr lang="zh-CN" altLang="zh-CN" sz="1800" dirty="0">
                <a:solidFill>
                  <a:srgbClr val="000000"/>
                </a:solidFill>
              </a:rPr>
              <a:t>变量如</a:t>
            </a:r>
            <a:r>
              <a:rPr lang="en-US" altLang="zh-CN" sz="1800" dirty="0" err="1">
                <a:solidFill>
                  <a:srgbClr val="000000"/>
                </a:solidFill>
              </a:rPr>
              <a:t>cross_entropy</a:t>
            </a:r>
            <a:r>
              <a:rPr lang="zh-CN" altLang="zh-CN" sz="1800" dirty="0">
                <a:solidFill>
                  <a:srgbClr val="000000"/>
                </a:solidFill>
              </a:rPr>
              <a:t>等的记录方法与此类似，</a:t>
            </a:r>
            <a:r>
              <a:rPr lang="en-US" altLang="zh-CN" sz="1800" dirty="0">
                <a:solidFill>
                  <a:srgbClr val="000000"/>
                </a:solidFill>
              </a:rPr>
              <a:t>SCALARS</a:t>
            </a:r>
            <a:r>
              <a:rPr lang="zh-CN" altLang="zh-CN" sz="1800" dirty="0">
                <a:solidFill>
                  <a:srgbClr val="000000"/>
                </a:solidFill>
              </a:rPr>
              <a:t>面板中主要用于记录诸如准确率、损失和学习率等单个值的变化趋势。此外，还支持对</a:t>
            </a:r>
            <a:r>
              <a:rPr lang="en-US" altLang="zh-CN" sz="1800" dirty="0" err="1">
                <a:solidFill>
                  <a:srgbClr val="000000"/>
                </a:solidFill>
              </a:rPr>
              <a:t>TensorFlow</a:t>
            </a:r>
            <a:r>
              <a:rPr lang="zh-CN" altLang="zh-CN" sz="1800" dirty="0">
                <a:solidFill>
                  <a:srgbClr val="000000"/>
                </a:solidFill>
              </a:rPr>
              <a:t>中计算图的结构进行可视化，显示每个节点的计算时间和内存使用情况等。如果要显示内存等信息，可以使用如下代码，主要是在</a:t>
            </a:r>
            <a:r>
              <a:rPr lang="en-US" altLang="zh-CN" sz="1800" dirty="0" err="1">
                <a:solidFill>
                  <a:srgbClr val="000000"/>
                </a:solidFill>
              </a:rPr>
              <a:t>sess.run</a:t>
            </a:r>
            <a:r>
              <a:rPr lang="en-US" altLang="zh-CN" sz="1800" dirty="0">
                <a:solidFill>
                  <a:srgbClr val="000000"/>
                </a:solidFill>
              </a:rPr>
              <a:t>()</a:t>
            </a:r>
            <a:r>
              <a:rPr lang="zh-CN" altLang="zh-CN" sz="1800" dirty="0">
                <a:solidFill>
                  <a:srgbClr val="000000"/>
                </a:solidFill>
              </a:rPr>
              <a:t>中加入</a:t>
            </a:r>
            <a:r>
              <a:rPr lang="en-US" altLang="zh-CN" sz="1800" dirty="0">
                <a:solidFill>
                  <a:srgbClr val="000000"/>
                </a:solidFill>
              </a:rPr>
              <a:t>options</a:t>
            </a:r>
            <a:r>
              <a:rPr lang="zh-CN" altLang="zh-CN" sz="1800" dirty="0">
                <a:solidFill>
                  <a:srgbClr val="000000"/>
                </a:solidFill>
              </a:rPr>
              <a:t>和</a:t>
            </a:r>
            <a:r>
              <a:rPr lang="en-US" altLang="zh-CN" sz="1800" dirty="0" err="1">
                <a:solidFill>
                  <a:srgbClr val="000000"/>
                </a:solidFill>
              </a:rPr>
              <a:t>run_metadata</a:t>
            </a:r>
            <a:r>
              <a:rPr lang="zh-CN" altLang="zh-CN" sz="1800" dirty="0">
                <a:solidFill>
                  <a:srgbClr val="000000"/>
                </a:solidFill>
              </a:rPr>
              <a:t>参数，然后就可以在</a:t>
            </a:r>
            <a:r>
              <a:rPr lang="en-US" altLang="zh-CN" sz="1800" dirty="0">
                <a:solidFill>
                  <a:srgbClr val="000000"/>
                </a:solidFill>
              </a:rPr>
              <a:t>GRAPHS</a:t>
            </a:r>
            <a:r>
              <a:rPr lang="zh-CN" altLang="zh-CN" sz="1800" dirty="0">
                <a:solidFill>
                  <a:srgbClr val="000000"/>
                </a:solidFill>
              </a:rPr>
              <a:t>页面中查看对应节点的计算时间或内存信息，使用颜色深浅来表示</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矩形 4"/>
          <p:cNvSpPr/>
          <p:nvPr/>
        </p:nvSpPr>
        <p:spPr>
          <a:xfrm>
            <a:off x="1709910" y="1399966"/>
            <a:ext cx="5973417" cy="990015"/>
          </a:xfrm>
          <a:prstGeom prst="rect">
            <a:avLst/>
          </a:prstGeom>
        </p:spPr>
        <p:txBody>
          <a:bodyPr wrap="square">
            <a:spAutoFit/>
          </a:bodyPr>
          <a:lstStyle/>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with </a:t>
            </a:r>
            <a:r>
              <a:rPr lang="en-US" altLang="zh-CN" sz="900" kern="0" dirty="0" err="1">
                <a:solidFill>
                  <a:srgbClr val="353535"/>
                </a:solidFill>
                <a:latin typeface="宋体" panose="02010600030101010101" pitchFamily="2" charset="-122"/>
                <a:cs typeface="PingFang SC"/>
              </a:rPr>
              <a:t>tf.name_scope</a:t>
            </a:r>
            <a:r>
              <a:rPr lang="en-US" altLang="zh-CN" sz="900" kern="0" dirty="0">
                <a:solidFill>
                  <a:srgbClr val="353535"/>
                </a:solidFill>
                <a:latin typeface="宋体" panose="02010600030101010101" pitchFamily="2" charset="-122"/>
                <a:cs typeface="PingFang SC"/>
              </a:rPr>
              <a: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train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optimizer = </a:t>
            </a:r>
            <a:r>
              <a:rPr lang="en-US" altLang="zh-CN" sz="900" kern="0" dirty="0" err="1">
                <a:solidFill>
                  <a:srgbClr val="353535"/>
                </a:solidFill>
                <a:latin typeface="宋体" panose="02010600030101010101" pitchFamily="2" charset="-122"/>
                <a:cs typeface="PingFang SC"/>
              </a:rPr>
              <a:t>tf.train.GradientDescentOptimizer</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learning_rate</a:t>
            </a:r>
            <a:r>
              <a:rPr lang="en-US" altLang="zh-CN" sz="900" kern="0" dirty="0">
                <a:solidFill>
                  <a:srgbClr val="353535"/>
                </a:solidFill>
                <a:latin typeface="宋体" panose="02010600030101010101" pitchFamily="2" charset="-122"/>
                <a:cs typeface="PingFang SC"/>
              </a:rPr>
              <a:t> = </a:t>
            </a:r>
            <a:r>
              <a:rPr lang="en-US" altLang="zh-CN" sz="900" kern="0" dirty="0" err="1">
                <a:solidFill>
                  <a:srgbClr val="353535"/>
                </a:solidFill>
                <a:latin typeface="宋体" panose="02010600030101010101" pitchFamily="2" charset="-122"/>
                <a:cs typeface="PingFang SC"/>
              </a:rPr>
              <a:t>learning_rate</a:t>
            </a:r>
            <a:r>
              <a:rPr lang="en-US" altLang="zh-CN" sz="900" kern="0" dirty="0">
                <a:solidFill>
                  <a:srgbClr val="353535"/>
                </a:solidFill>
                <a:latin typeface="宋体" panose="02010600030101010101" pitchFamily="2" charset="-122"/>
                <a:cs typeface="PingFang SC"/>
              </a:rPr>
              <a:t>).minimize(loss)</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correct_prediction</a:t>
            </a:r>
            <a:r>
              <a:rPr lang="en-US" altLang="zh-CN" sz="900" kern="0" dirty="0">
                <a:solidFill>
                  <a:srgbClr val="353535"/>
                </a:solidFill>
                <a:latin typeface="宋体" panose="02010600030101010101" pitchFamily="2" charset="-122"/>
                <a:cs typeface="PingFang SC"/>
              </a:rPr>
              <a:t> = </a:t>
            </a:r>
            <a:r>
              <a:rPr lang="en-US" altLang="zh-CN" sz="900" kern="0" dirty="0" err="1">
                <a:solidFill>
                  <a:srgbClr val="353535"/>
                </a:solidFill>
                <a:latin typeface="宋体" panose="02010600030101010101" pitchFamily="2" charset="-122"/>
                <a:cs typeface="PingFang SC"/>
              </a:rPr>
              <a:t>tf.equal</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tf.argmax</a:t>
            </a:r>
            <a:r>
              <a:rPr lang="en-US" altLang="zh-CN" sz="900" kern="0" dirty="0">
                <a:solidFill>
                  <a:srgbClr val="353535"/>
                </a:solidFill>
                <a:latin typeface="宋体" panose="02010600030101010101" pitchFamily="2" charset="-122"/>
                <a:cs typeface="PingFang SC"/>
              </a:rPr>
              <a:t>(y_,1), </a:t>
            </a:r>
            <a:r>
              <a:rPr lang="en-US" altLang="zh-CN" sz="900" kern="0" dirty="0" err="1">
                <a:solidFill>
                  <a:srgbClr val="353535"/>
                </a:solidFill>
                <a:latin typeface="宋体" panose="02010600030101010101" pitchFamily="2" charset="-122"/>
                <a:cs typeface="PingFang SC"/>
              </a:rPr>
              <a:t>tf.argmax</a:t>
            </a:r>
            <a:r>
              <a:rPr lang="en-US" altLang="zh-CN" sz="900" kern="0" dirty="0">
                <a:solidFill>
                  <a:srgbClr val="353535"/>
                </a:solidFill>
                <a:latin typeface="宋体" panose="02010600030101010101" pitchFamily="2" charset="-122"/>
                <a:cs typeface="PingFang SC"/>
              </a:rPr>
              <a:t>(Y,1))</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accuracy = </a:t>
            </a:r>
            <a:r>
              <a:rPr lang="en-US" altLang="zh-CN" sz="900" kern="0" dirty="0" err="1">
                <a:solidFill>
                  <a:srgbClr val="353535"/>
                </a:solidFill>
                <a:latin typeface="宋体" panose="02010600030101010101" pitchFamily="2" charset="-122"/>
                <a:cs typeface="PingFang SC"/>
              </a:rPr>
              <a:t>tf.reduce_mean</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tf.cast</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correct_prediction</a:t>
            </a:r>
            <a:r>
              <a:rPr lang="en-US" altLang="zh-CN" sz="900" kern="0" dirty="0">
                <a:solidFill>
                  <a:srgbClr val="353535"/>
                </a:solidFill>
                <a:latin typeface="宋体" panose="02010600030101010101" pitchFamily="2" charset="-122"/>
                <a:cs typeface="PingFang SC"/>
              </a:rPr>
              <a:t>, tf.float32))</a:t>
            </a:r>
            <a:endParaRPr lang="zh-CN" altLang="zh-CN" sz="1050" kern="100" dirty="0">
              <a:latin typeface="宋体" panose="02010600030101010101" pitchFamily="2" charset="-122"/>
              <a:cs typeface="Times New Roman" panose="02020603050405020304" pitchFamily="18" charset="0"/>
            </a:endParaRPr>
          </a:p>
          <a:p>
            <a:pPr indent="228600">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宋体" panose="02010600030101010101" pitchFamily="2" charset="-122"/>
                <a:cs typeface="PingFang SC"/>
              </a:rPr>
              <a:t>tf.summary.scalar</a:t>
            </a:r>
            <a:r>
              <a:rPr lang="en-US" altLang="zh-CN" sz="900" kern="0" dirty="0">
                <a:solidFill>
                  <a:srgbClr val="353535"/>
                </a:solidFill>
                <a:latin typeface="宋体" panose="02010600030101010101" pitchFamily="2" charset="-122"/>
                <a:cs typeface="PingFang SC"/>
              </a:rPr>
              <a: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accuracy</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 accuracy)</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神经网络效果评价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用于分类</a:t>
            </a:r>
            <a:r>
              <a:rPr lang="zh-CN" altLang="en-US" sz="1800" dirty="0">
                <a:solidFill>
                  <a:srgbClr val="000000"/>
                </a:solidFill>
              </a:rPr>
              <a:t>的模型评价以</a:t>
            </a:r>
            <a:r>
              <a:rPr lang="zh-CN" altLang="en-US" sz="1800" dirty="0" smtClean="0">
                <a:solidFill>
                  <a:srgbClr val="000000"/>
                </a:solidFill>
              </a:rPr>
              <a:t>准确率</a:t>
            </a:r>
            <a:r>
              <a:rPr lang="en-US" altLang="zh-CN" sz="1800" dirty="0" smtClean="0">
                <a:solidFill>
                  <a:srgbClr val="000000"/>
                </a:solidFill>
              </a:rPr>
              <a:t>(Accuracy)</a:t>
            </a:r>
            <a:r>
              <a:rPr lang="zh-CN" altLang="en-US" sz="1800" dirty="0" smtClean="0">
                <a:solidFill>
                  <a:srgbClr val="000000"/>
                </a:solidFill>
              </a:rPr>
              <a:t>、精确率</a:t>
            </a:r>
            <a:r>
              <a:rPr lang="en-US" altLang="zh-CN" sz="1800" dirty="0" smtClean="0">
                <a:solidFill>
                  <a:srgbClr val="000000"/>
                </a:solidFill>
              </a:rPr>
              <a:t>(Precision)</a:t>
            </a:r>
            <a:r>
              <a:rPr lang="zh-CN" altLang="en-US" sz="1800" dirty="0" smtClean="0">
                <a:solidFill>
                  <a:srgbClr val="000000"/>
                </a:solidFill>
              </a:rPr>
              <a:t>、召回率</a:t>
            </a:r>
            <a:r>
              <a:rPr lang="en-US" altLang="zh-CN" sz="1800" dirty="0" smtClean="0">
                <a:solidFill>
                  <a:srgbClr val="000000"/>
                </a:solidFill>
              </a:rPr>
              <a:t>(Recall)</a:t>
            </a:r>
            <a:r>
              <a:rPr lang="zh-CN" altLang="en-US" sz="1800" dirty="0" smtClean="0">
                <a:solidFill>
                  <a:srgbClr val="000000"/>
                </a:solidFill>
              </a:rPr>
              <a:t>、</a:t>
            </a:r>
            <a:r>
              <a:rPr lang="en-US" altLang="zh-CN" sz="1800" dirty="0" smtClean="0">
                <a:solidFill>
                  <a:srgbClr val="000000"/>
                </a:solidFill>
              </a:rPr>
              <a:t>F1</a:t>
            </a:r>
            <a:r>
              <a:rPr lang="zh-CN" altLang="en-US" sz="1800" dirty="0" smtClean="0">
                <a:solidFill>
                  <a:srgbClr val="000000"/>
                </a:solidFill>
              </a:rPr>
              <a:t>分值</a:t>
            </a:r>
            <a:r>
              <a:rPr lang="en-US" altLang="zh-CN" sz="1800" dirty="0" smtClean="0">
                <a:solidFill>
                  <a:srgbClr val="000000"/>
                </a:solidFill>
              </a:rPr>
              <a:t>(F1 Score)</a:t>
            </a:r>
            <a:r>
              <a:rPr lang="zh-CN" altLang="en-US" sz="1800" dirty="0" smtClean="0">
                <a:solidFill>
                  <a:srgbClr val="000000"/>
                </a:solidFill>
              </a:rPr>
              <a:t>为主，辅</a:t>
            </a:r>
            <a:r>
              <a:rPr lang="zh-CN" altLang="en-US" sz="1800" dirty="0">
                <a:solidFill>
                  <a:srgbClr val="000000"/>
                </a:solidFill>
              </a:rPr>
              <a:t>以</a:t>
            </a:r>
            <a:r>
              <a:rPr lang="en-US" altLang="zh-CN" sz="1800" dirty="0">
                <a:solidFill>
                  <a:srgbClr val="000000"/>
                </a:solidFill>
              </a:rPr>
              <a:t>ROC</a:t>
            </a:r>
            <a:r>
              <a:rPr lang="zh-CN" altLang="en-US" sz="1800" dirty="0">
                <a:solidFill>
                  <a:srgbClr val="000000"/>
                </a:solidFill>
              </a:rPr>
              <a:t>、</a:t>
            </a:r>
            <a:r>
              <a:rPr lang="en-US" altLang="zh-CN" sz="1800" dirty="0">
                <a:solidFill>
                  <a:srgbClr val="000000"/>
                </a:solidFill>
              </a:rPr>
              <a:t>AUC</a:t>
            </a:r>
            <a:r>
              <a:rPr lang="zh-CN" altLang="en-US" sz="1800" dirty="0">
                <a:solidFill>
                  <a:srgbClr val="000000"/>
                </a:solidFill>
              </a:rPr>
              <a:t>并结合实际</a:t>
            </a:r>
            <a:r>
              <a:rPr lang="zh-CN" altLang="en-US" sz="1800" dirty="0" smtClean="0">
                <a:solidFill>
                  <a:srgbClr val="000000"/>
                </a:solidFill>
              </a:rPr>
              <a:t>应用进行结果评价</a:t>
            </a:r>
            <a:endParaRPr lang="en-US" altLang="zh-CN" sz="1800" dirty="0" smtClean="0">
              <a:solidFill>
                <a:srgbClr val="000000"/>
              </a:solidFill>
            </a:endParaRPr>
          </a:p>
          <a:p>
            <a:r>
              <a:rPr lang="zh-CN" altLang="en-US" sz="1800" dirty="0">
                <a:solidFill>
                  <a:srgbClr val="000000"/>
                </a:solidFill>
              </a:rPr>
              <a:t>如果神经网络用于聚类，数据源并没有进行</a:t>
            </a:r>
            <a:r>
              <a:rPr lang="zh-CN" altLang="en-US" sz="1800" dirty="0" smtClean="0">
                <a:solidFill>
                  <a:srgbClr val="000000"/>
                </a:solidFill>
              </a:rPr>
              <a:t>标记，那么其模型结果的评价按照聚类算法的标准来操作，如</a:t>
            </a:r>
            <a:r>
              <a:rPr lang="en-US" altLang="zh-CN" sz="1800" dirty="0" smtClean="0">
                <a:solidFill>
                  <a:srgbClr val="000000"/>
                </a:solidFill>
              </a:rPr>
              <a:t>RMSSTD</a:t>
            </a:r>
            <a:r>
              <a:rPr lang="zh-CN" altLang="en-US" sz="1800" dirty="0" smtClean="0">
                <a:solidFill>
                  <a:srgbClr val="000000"/>
                </a:solidFill>
              </a:rPr>
              <a:t>、</a:t>
            </a:r>
            <a:r>
              <a:rPr lang="en-US" altLang="zh-CN" sz="1800" dirty="0" smtClean="0">
                <a:solidFill>
                  <a:srgbClr val="000000"/>
                </a:solidFill>
              </a:rPr>
              <a:t>R Square</a:t>
            </a:r>
            <a:r>
              <a:rPr lang="zh-CN" altLang="en-US" sz="1800" dirty="0" smtClean="0">
                <a:solidFill>
                  <a:srgbClr val="000000"/>
                </a:solidFill>
              </a:rPr>
              <a:t>、</a:t>
            </a:r>
            <a:r>
              <a:rPr lang="en-US" altLang="zh-CN" sz="1800" dirty="0" smtClean="0">
                <a:solidFill>
                  <a:srgbClr val="000000"/>
                </a:solidFill>
              </a:rPr>
              <a:t>SRP</a:t>
            </a:r>
            <a:r>
              <a:rPr lang="zh-CN" altLang="en-US" sz="1800" dirty="0" smtClean="0">
                <a:solidFill>
                  <a:srgbClr val="000000"/>
                </a:solidFill>
              </a:rPr>
              <a:t>等</a:t>
            </a:r>
            <a:endParaRPr lang="en-US" altLang="zh-CN" sz="1800" dirty="0" smtClean="0">
              <a:solidFill>
                <a:srgbClr val="000000"/>
              </a:solidFill>
            </a:endParaRPr>
          </a:p>
          <a:p>
            <a:r>
              <a:rPr lang="zh-CN" altLang="en-US" sz="1800" dirty="0">
                <a:solidFill>
                  <a:srgbClr val="000000"/>
                </a:solidFill>
              </a:rPr>
              <a:t>随着机器学习在不同领域中的应用，其评价</a:t>
            </a:r>
            <a:r>
              <a:rPr lang="zh-CN" altLang="en-US" sz="1800" dirty="0" smtClean="0">
                <a:solidFill>
                  <a:srgbClr val="000000"/>
                </a:solidFill>
              </a:rPr>
              <a:t>方式需要与</a:t>
            </a:r>
            <a:r>
              <a:rPr lang="zh-CN" altLang="en-US" sz="1800" dirty="0">
                <a:solidFill>
                  <a:srgbClr val="000000"/>
                </a:solidFill>
              </a:rPr>
              <a:t>实际业务相结合，通过确定目标要求来定量设计评价标准，例如在目标检测等方面使用平均曲线下</a:t>
            </a:r>
            <a:r>
              <a:rPr lang="zh-CN" altLang="en-US" sz="1800" dirty="0" smtClean="0">
                <a:solidFill>
                  <a:srgbClr val="000000"/>
                </a:solidFill>
              </a:rPr>
              <a:t>面积</a:t>
            </a:r>
            <a:r>
              <a:rPr lang="en-US" altLang="zh-CN" sz="1800" dirty="0" smtClean="0">
                <a:solidFill>
                  <a:srgbClr val="000000"/>
                </a:solidFill>
              </a:rPr>
              <a:t>(mean </a:t>
            </a:r>
            <a:r>
              <a:rPr lang="en-US" altLang="zh-CN" sz="1800" dirty="0">
                <a:solidFill>
                  <a:srgbClr val="000000"/>
                </a:solidFill>
              </a:rPr>
              <a:t>Average </a:t>
            </a:r>
            <a:r>
              <a:rPr lang="en-US" altLang="zh-CN" sz="1800" dirty="0" smtClean="0">
                <a:solidFill>
                  <a:srgbClr val="000000"/>
                </a:solidFill>
              </a:rPr>
              <a:t>Precision, </a:t>
            </a:r>
            <a:r>
              <a:rPr lang="en-US" altLang="zh-CN" sz="1800" dirty="0" err="1" smtClean="0">
                <a:solidFill>
                  <a:srgbClr val="000000"/>
                </a:solidFill>
              </a:rPr>
              <a:t>mAP</a:t>
            </a:r>
            <a:r>
              <a:rPr lang="en-US" altLang="zh-CN" sz="1800" dirty="0">
                <a:solidFill>
                  <a:srgbClr val="000000"/>
                </a:solidFill>
              </a:rPr>
              <a:t>)</a:t>
            </a:r>
            <a:r>
              <a:rPr lang="zh-CN" altLang="en-US" sz="1800" dirty="0">
                <a:solidFill>
                  <a:srgbClr val="000000"/>
                </a:solidFill>
              </a:rPr>
              <a:t>指标进行衡量识别</a:t>
            </a:r>
            <a:r>
              <a:rPr lang="zh-CN" altLang="en-US" sz="1800" dirty="0" smtClean="0">
                <a:solidFill>
                  <a:srgbClr val="000000"/>
                </a:solidFill>
              </a:rPr>
              <a:t>准确性</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神经网络的应用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 name="Rectangle 2"/>
          <p:cNvSpPr>
            <a:spLocks noChangeArrowheads="1"/>
          </p:cNvSpPr>
          <p:nvPr/>
        </p:nvSpPr>
        <p:spPr bwMode="auto">
          <a:xfrm>
            <a:off x="1387475" y="17880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297"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013" y="1157483"/>
            <a:ext cx="7792315" cy="344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神经网络的应用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 name="Rectangle 2"/>
          <p:cNvSpPr>
            <a:spLocks noChangeArrowheads="1"/>
          </p:cNvSpPr>
          <p:nvPr/>
        </p:nvSpPr>
        <p:spPr bwMode="auto">
          <a:xfrm>
            <a:off x="1387475" y="17880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29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4801" y="1036284"/>
            <a:ext cx="8097549" cy="345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数据集为经典的</a:t>
            </a:r>
            <a:r>
              <a:rPr lang="en-US" altLang="zh-CN" sz="1800" dirty="0" smtClean="0">
                <a:solidFill>
                  <a:srgbClr val="000000"/>
                </a:solidFill>
              </a:rPr>
              <a:t>MNIST</a:t>
            </a:r>
            <a:endParaRPr lang="en-US" altLang="zh-CN" sz="1800" dirty="0" smtClean="0">
              <a:solidFill>
                <a:srgbClr val="000000"/>
              </a:solidFill>
            </a:endParaRPr>
          </a:p>
          <a:p>
            <a:r>
              <a:rPr lang="zh-CN" altLang="en-US" sz="1800" dirty="0" smtClean="0">
                <a:solidFill>
                  <a:srgbClr val="000000"/>
                </a:solidFill>
              </a:rPr>
              <a:t>加载数据</a:t>
            </a:r>
            <a:endParaRPr lang="en-US" altLang="zh-CN" sz="1800" dirty="0">
              <a:solidFill>
                <a:srgbClr val="000000"/>
              </a:solidFill>
            </a:endParaRPr>
          </a:p>
        </p:txBody>
      </p:sp>
      <p:sp>
        <p:nvSpPr>
          <p:cNvPr id="3" name="矩形 2"/>
          <p:cNvSpPr/>
          <p:nvPr/>
        </p:nvSpPr>
        <p:spPr>
          <a:xfrm>
            <a:off x="1518444" y="1913070"/>
            <a:ext cx="6107112" cy="990015"/>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import </a:t>
            </a:r>
            <a:r>
              <a:rPr lang="en-US" altLang="zh-CN" sz="900" kern="0" dirty="0" err="1">
                <a:solidFill>
                  <a:srgbClr val="353535"/>
                </a:solidFill>
                <a:latin typeface="Courier New" panose="02070309020205020404" pitchFamily="49" charset="0"/>
                <a:cs typeface="Times New Roman" panose="02020603050405020304" pitchFamily="18" charset="0"/>
              </a:rPr>
              <a:t>tensorflow</a:t>
            </a:r>
            <a:r>
              <a:rPr lang="en-US" altLang="zh-CN" sz="900" kern="0" dirty="0">
                <a:solidFill>
                  <a:srgbClr val="353535"/>
                </a:solidFill>
                <a:latin typeface="Courier New" panose="02070309020205020404" pitchFamily="49" charset="0"/>
                <a:cs typeface="Times New Roman" panose="02020603050405020304" pitchFamily="18" charset="0"/>
              </a:rPr>
              <a:t> as </a:t>
            </a:r>
            <a:r>
              <a:rPr lang="en-US" altLang="zh-CN" sz="900" kern="0" dirty="0" err="1">
                <a:solidFill>
                  <a:srgbClr val="353535"/>
                </a:solidFill>
                <a:latin typeface="Courier New" panose="02070309020205020404" pitchFamily="49" charset="0"/>
                <a:cs typeface="Times New Roman" panose="02020603050405020304" pitchFamily="18" charset="0"/>
              </a:rPr>
              <a:t>tf</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import </a:t>
            </a:r>
            <a:r>
              <a:rPr lang="en-US" altLang="zh-CN" sz="900" kern="0" dirty="0" err="1">
                <a:solidFill>
                  <a:srgbClr val="353535"/>
                </a:solidFill>
                <a:latin typeface="Courier New" panose="02070309020205020404" pitchFamily="49" charset="0"/>
                <a:cs typeface="Times New Roman" panose="02020603050405020304" pitchFamily="18" charset="0"/>
              </a:rPr>
              <a:t>ssl</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ssl</a:t>
            </a:r>
            <a:r>
              <a:rPr lang="en-US" altLang="zh-CN" sz="900" kern="0" dirty="0">
                <a:solidFill>
                  <a:srgbClr val="353535"/>
                </a:solidFill>
                <a:latin typeface="Courier New" panose="02070309020205020404" pitchFamily="49" charset="0"/>
                <a:cs typeface="Times New Roman" panose="02020603050405020304" pitchFamily="18" charset="0"/>
              </a:rPr>
              <a:t>._</a:t>
            </a:r>
            <a:r>
              <a:rPr lang="en-US" altLang="zh-CN" sz="900" kern="0" dirty="0" err="1">
                <a:solidFill>
                  <a:srgbClr val="353535"/>
                </a:solidFill>
                <a:latin typeface="Courier New" panose="02070309020205020404" pitchFamily="49" charset="0"/>
                <a:cs typeface="Times New Roman" panose="02020603050405020304" pitchFamily="18" charset="0"/>
              </a:rPr>
              <a:t>create_default_https_context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ssl</a:t>
            </a:r>
            <a:r>
              <a:rPr lang="en-US" altLang="zh-CN" sz="900" kern="0" dirty="0">
                <a:solidFill>
                  <a:srgbClr val="353535"/>
                </a:solidFill>
                <a:latin typeface="Courier New" panose="02070309020205020404" pitchFamily="49" charset="0"/>
                <a:cs typeface="Times New Roman" panose="02020603050405020304" pitchFamily="18" charset="0"/>
              </a:rPr>
              <a:t>._</a:t>
            </a:r>
            <a:r>
              <a:rPr lang="en-US" altLang="zh-CN" sz="900" kern="0" dirty="0" err="1">
                <a:solidFill>
                  <a:srgbClr val="353535"/>
                </a:solidFill>
                <a:latin typeface="Courier New" panose="02070309020205020404" pitchFamily="49" charset="0"/>
                <a:cs typeface="Times New Roman" panose="02020603050405020304" pitchFamily="18" charset="0"/>
              </a:rPr>
              <a:t>create_unverified_context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from </a:t>
            </a:r>
            <a:r>
              <a:rPr lang="en-US" altLang="zh-CN" sz="900" kern="0" dirty="0" err="1">
                <a:solidFill>
                  <a:srgbClr val="353535"/>
                </a:solidFill>
                <a:latin typeface="Courier New" panose="02070309020205020404" pitchFamily="49" charset="0"/>
                <a:cs typeface="Times New Roman" panose="02020603050405020304" pitchFamily="18" charset="0"/>
              </a:rPr>
              <a:t>tensorflow.examples.tutorials.mnist</a:t>
            </a:r>
            <a:r>
              <a:rPr lang="en-US" altLang="zh-CN" sz="900" kern="0" dirty="0">
                <a:solidFill>
                  <a:srgbClr val="353535"/>
                </a:solidFill>
                <a:latin typeface="Courier New" panose="02070309020205020404" pitchFamily="49" charset="0"/>
                <a:cs typeface="Times New Roman" panose="02020603050405020304" pitchFamily="18" charset="0"/>
              </a:rPr>
              <a:t> import </a:t>
            </a:r>
            <a:r>
              <a:rPr lang="en-US" altLang="zh-CN" sz="900" kern="0" dirty="0" err="1">
                <a:solidFill>
                  <a:srgbClr val="353535"/>
                </a:solidFill>
                <a:latin typeface="Courier New" panose="02070309020205020404" pitchFamily="49" charset="0"/>
                <a:cs typeface="Times New Roman" panose="02020603050405020304" pitchFamily="18" charset="0"/>
              </a:rPr>
              <a:t>input_data</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mnist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input_data.read_data_sets</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mnist_data</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one_hot</a:t>
            </a:r>
            <a:r>
              <a:rPr lang="en-US" altLang="zh-CN" sz="900" kern="0" dirty="0">
                <a:solidFill>
                  <a:srgbClr val="353535"/>
                </a:solidFill>
                <a:latin typeface="Courier New" panose="02070309020205020404" pitchFamily="49" charset="0"/>
                <a:cs typeface="Times New Roman" panose="02020603050405020304" pitchFamily="18" charset="0"/>
              </a:rPr>
              <a:t>=True)</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神经网络介绍</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传统神经网络结构比较简单，训练时随机初始化输入参数，并开启循环计算输出结果，与实际结果进行比较从而得到损失函数，并更新变量使损失函数结果值极小，当</a:t>
            </a:r>
            <a:r>
              <a:rPr lang="zh-CN" altLang="en-US" sz="1800" dirty="0" smtClean="0">
                <a:solidFill>
                  <a:srgbClr val="000000"/>
                </a:solidFill>
              </a:rPr>
              <a:t>达到误差阈值时</a:t>
            </a:r>
            <a:r>
              <a:rPr lang="zh-CN" altLang="en-US" sz="1800" dirty="0">
                <a:solidFill>
                  <a:srgbClr val="000000"/>
                </a:solidFill>
              </a:rPr>
              <a:t>即可停止</a:t>
            </a:r>
            <a:r>
              <a:rPr lang="zh-CN" altLang="en-US" sz="1800" dirty="0" smtClean="0">
                <a:solidFill>
                  <a:srgbClr val="000000"/>
                </a:solidFill>
              </a:rPr>
              <a:t>循环</a:t>
            </a:r>
            <a:endParaRPr lang="en-US" altLang="zh-CN" sz="1800" dirty="0" smtClean="0">
              <a:solidFill>
                <a:srgbClr val="000000"/>
              </a:solidFill>
            </a:endParaRPr>
          </a:p>
          <a:p>
            <a:r>
              <a:rPr lang="zh-CN" altLang="en-US" sz="1800" dirty="0">
                <a:solidFill>
                  <a:srgbClr val="000000"/>
                </a:solidFill>
              </a:rPr>
              <a:t>神经网络的训练目的是希望能够学习到一个模型，实现输出一个期望的目标值。学习的方式是在外界输入样本的刺激下不断改变网络的连接权值。传统神经网络主要</a:t>
            </a:r>
            <a:r>
              <a:rPr lang="zh-CN" altLang="en-US" sz="1800" dirty="0" smtClean="0">
                <a:solidFill>
                  <a:srgbClr val="000000"/>
                </a:solidFill>
              </a:rPr>
              <a:t>分为一下几类：前馈</a:t>
            </a:r>
            <a:r>
              <a:rPr lang="zh-CN" altLang="en-US" sz="1800" dirty="0">
                <a:solidFill>
                  <a:srgbClr val="000000"/>
                </a:solidFill>
              </a:rPr>
              <a:t>型神经网络，反馈型神经网络和自组织神经网络。这几类网络具有不同的学习训练算法，可以归结为监督型学习算法和</a:t>
            </a:r>
            <a:r>
              <a:rPr lang="zh-CN" altLang="en-US" sz="1800" dirty="0" smtClean="0">
                <a:solidFill>
                  <a:srgbClr val="000000"/>
                </a:solidFill>
              </a:rPr>
              <a:t>非监督型</a:t>
            </a:r>
            <a:r>
              <a:rPr lang="zh-CN" altLang="en-US" sz="1800" dirty="0">
                <a:solidFill>
                  <a:srgbClr val="000000"/>
                </a:solidFill>
              </a:rPr>
              <a:t>学习算法</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定义学习率、迭代次数、批大小、批数量（总样本数除以批大小）等参数，设置输入层大小为</a:t>
            </a:r>
            <a:r>
              <a:rPr lang="en-US" altLang="zh-CN" sz="1800" dirty="0">
                <a:solidFill>
                  <a:srgbClr val="000000"/>
                </a:solidFill>
              </a:rPr>
              <a:t>784,</a:t>
            </a:r>
            <a:r>
              <a:rPr lang="zh-CN" altLang="zh-CN" sz="1800" dirty="0">
                <a:solidFill>
                  <a:srgbClr val="000000"/>
                </a:solidFill>
              </a:rPr>
              <a:t>即将</a:t>
            </a:r>
            <a:r>
              <a:rPr lang="en-US" altLang="zh-CN" sz="1800" dirty="0">
                <a:solidFill>
                  <a:srgbClr val="000000"/>
                </a:solidFill>
              </a:rPr>
              <a:t>28x28</a:t>
            </a:r>
            <a:r>
              <a:rPr lang="zh-CN" altLang="zh-CN" sz="1800" dirty="0">
                <a:solidFill>
                  <a:srgbClr val="000000"/>
                </a:solidFill>
              </a:rPr>
              <a:t>的像素展开为一维行向量（一个输入图片</a:t>
            </a:r>
            <a:r>
              <a:rPr lang="en-US" altLang="zh-CN" sz="1800" dirty="0">
                <a:solidFill>
                  <a:srgbClr val="000000"/>
                </a:solidFill>
              </a:rPr>
              <a:t>784</a:t>
            </a:r>
            <a:r>
              <a:rPr lang="zh-CN" altLang="zh-CN" sz="1800" dirty="0">
                <a:solidFill>
                  <a:srgbClr val="000000"/>
                </a:solidFill>
              </a:rPr>
              <a:t>个值）。第一层和第二层神经元数量均为</a:t>
            </a:r>
            <a:r>
              <a:rPr lang="en-US" altLang="zh-CN" sz="1800" dirty="0">
                <a:solidFill>
                  <a:srgbClr val="000000"/>
                </a:solidFill>
              </a:rPr>
              <a:t>256</a:t>
            </a:r>
            <a:r>
              <a:rPr lang="zh-CN" altLang="zh-CN" sz="1800" dirty="0">
                <a:solidFill>
                  <a:srgbClr val="000000"/>
                </a:solidFill>
              </a:rPr>
              <a:t>，输出层的分类类别为</a:t>
            </a:r>
            <a:r>
              <a:rPr lang="en-US" altLang="zh-CN" sz="1800" dirty="0">
                <a:solidFill>
                  <a:srgbClr val="000000"/>
                </a:solidFill>
              </a:rPr>
              <a:t>0</a:t>
            </a:r>
            <a:r>
              <a:rPr lang="zh-CN" altLang="zh-CN" sz="1800" dirty="0">
                <a:solidFill>
                  <a:srgbClr val="000000"/>
                </a:solidFill>
              </a:rPr>
              <a:t>〜</a:t>
            </a:r>
            <a:r>
              <a:rPr lang="en-US" altLang="zh-CN" sz="1800" dirty="0">
                <a:solidFill>
                  <a:srgbClr val="000000"/>
                </a:solidFill>
              </a:rPr>
              <a:t>9</a:t>
            </a:r>
            <a:r>
              <a:rPr lang="zh-CN" altLang="zh-CN" sz="1800" dirty="0">
                <a:solidFill>
                  <a:srgbClr val="000000"/>
                </a:solidFill>
              </a:rPr>
              <a:t>的数字，即</a:t>
            </a:r>
            <a:r>
              <a:rPr lang="en-US" altLang="zh-CN" sz="1800" dirty="0">
                <a:solidFill>
                  <a:srgbClr val="000000"/>
                </a:solidFill>
              </a:rPr>
              <a:t>10</a:t>
            </a:r>
            <a:r>
              <a:rPr lang="zh-CN" altLang="zh-CN" sz="1800" dirty="0">
                <a:solidFill>
                  <a:srgbClr val="000000"/>
                </a:solidFill>
              </a:rPr>
              <a:t>个类别</a:t>
            </a:r>
            <a:endParaRPr lang="en-US" altLang="zh-CN" sz="1800" dirty="0">
              <a:solidFill>
                <a:srgbClr val="000000"/>
              </a:solidFill>
            </a:endParaRPr>
          </a:p>
        </p:txBody>
      </p:sp>
      <p:sp>
        <p:nvSpPr>
          <p:cNvPr id="3" name="矩形 2"/>
          <p:cNvSpPr/>
          <p:nvPr/>
        </p:nvSpPr>
        <p:spPr>
          <a:xfrm>
            <a:off x="1566069" y="2366654"/>
            <a:ext cx="6107112" cy="1846659"/>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 = 0.005</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 = 20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100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batch_count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int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mnist.train.num_examples</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n_hidden_1 = 256</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n_hidden_2 = 256</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 = 784</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 = 10 # (0-9 </a:t>
            </a:r>
            <a:r>
              <a:rPr lang="zh-CN" altLang="zh-CN" sz="900" kern="0" dirty="0">
                <a:solidFill>
                  <a:srgbClr val="353535"/>
                </a:solidFill>
                <a:latin typeface="Courier New" panose="02070309020205020404" pitchFamily="49" charset="0"/>
                <a:cs typeface="Courier New" panose="02070309020205020404" pitchFamily="49" charset="0"/>
              </a:rPr>
              <a:t>数字</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X = </a:t>
            </a:r>
            <a:r>
              <a:rPr lang="en-US" altLang="zh-CN" sz="900" kern="0" dirty="0" err="1">
                <a:solidFill>
                  <a:srgbClr val="353535"/>
                </a:solidFill>
                <a:latin typeface="Courier New" panose="02070309020205020404" pitchFamily="49" charset="0"/>
                <a:cs typeface="Times New Roman" panose="02020603050405020304" pitchFamily="18" charset="0"/>
              </a:rPr>
              <a:t>tf.placeholder</a:t>
            </a:r>
            <a:r>
              <a:rPr lang="en-US" altLang="zh-CN" sz="900" kern="0" dirty="0">
                <a:solidFill>
                  <a:srgbClr val="353535"/>
                </a:solidFill>
                <a:latin typeface="Courier New" panose="02070309020205020404" pitchFamily="49" charset="0"/>
                <a:cs typeface="Times New Roman" panose="02020603050405020304" pitchFamily="18" charset="0"/>
              </a:rPr>
              <a:t>("float", [None, </a:t>
            </a: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r>
              <a:rPr lang="en-US" altLang="zh-CN" sz="900" kern="0" dirty="0">
                <a:solidFill>
                  <a:srgbClr val="353535"/>
                </a:solidFill>
                <a:latin typeface="Courier New" panose="02070309020205020404" pitchFamily="49" charset="0"/>
              </a:rPr>
              <a:t>Y = </a:t>
            </a:r>
            <a:r>
              <a:rPr lang="en-US" altLang="zh-CN" sz="900" kern="0" dirty="0" err="1">
                <a:solidFill>
                  <a:srgbClr val="353535"/>
                </a:solidFill>
                <a:latin typeface="Courier New" panose="02070309020205020404" pitchFamily="49" charset="0"/>
              </a:rPr>
              <a:t>tf.placeholder</a:t>
            </a:r>
            <a:r>
              <a:rPr lang="en-US" altLang="zh-CN" sz="900" kern="0" dirty="0">
                <a:solidFill>
                  <a:srgbClr val="353535"/>
                </a:solidFill>
                <a:latin typeface="Courier New" panose="02070309020205020404" pitchFamily="49" charset="0"/>
              </a:rPr>
              <a:t>("float", [None, </a:t>
            </a:r>
            <a:r>
              <a:rPr lang="en-US" altLang="zh-CN" sz="900" kern="0" dirty="0" err="1">
                <a:solidFill>
                  <a:srgbClr val="353535"/>
                </a:solidFill>
                <a:latin typeface="Courier New" panose="02070309020205020404" pitchFamily="49" charset="0"/>
              </a:rPr>
              <a:t>n_classes</a:t>
            </a:r>
            <a:r>
              <a:rPr lang="en-US" altLang="zh-CN" sz="900" kern="0" dirty="0">
                <a:solidFill>
                  <a:srgbClr val="353535"/>
                </a:solidFill>
                <a:latin typeface="Courier New" panose="02070309020205020404" pitchFamily="49" charset="0"/>
              </a:rPr>
              <a:t>])</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a:t>
            </a:r>
            <a:r>
              <a:rPr lang="en-US" altLang="zh-CN" sz="1800" dirty="0" err="1">
                <a:solidFill>
                  <a:srgbClr val="000000"/>
                </a:solidFill>
              </a:rPr>
              <a:t>tf.random_normal</a:t>
            </a:r>
            <a:r>
              <a:rPr lang="en-US" altLang="zh-CN" sz="1800" dirty="0">
                <a:solidFill>
                  <a:srgbClr val="000000"/>
                </a:solidFill>
              </a:rPr>
              <a:t>()</a:t>
            </a:r>
            <a:r>
              <a:rPr lang="zh-CN" altLang="zh-CN" sz="1800" dirty="0">
                <a:solidFill>
                  <a:srgbClr val="000000"/>
                </a:solidFill>
              </a:rPr>
              <a:t>生成模型权重值参数矩阵和偏置值参数，并将其分别存储于</a:t>
            </a:r>
            <a:r>
              <a:rPr lang="en-US" altLang="zh-CN" sz="1800" dirty="0">
                <a:solidFill>
                  <a:srgbClr val="000000"/>
                </a:solidFill>
              </a:rPr>
              <a:t>weights</a:t>
            </a:r>
            <a:r>
              <a:rPr lang="zh-CN" altLang="zh-CN" sz="1800" dirty="0">
                <a:solidFill>
                  <a:srgbClr val="000000"/>
                </a:solidFill>
              </a:rPr>
              <a:t>和</a:t>
            </a:r>
            <a:r>
              <a:rPr lang="en-US" altLang="zh-CN" sz="1800" dirty="0">
                <a:solidFill>
                  <a:srgbClr val="000000"/>
                </a:solidFill>
              </a:rPr>
              <a:t>biases</a:t>
            </a:r>
            <a:r>
              <a:rPr lang="zh-CN" altLang="zh-CN" sz="1800" dirty="0">
                <a:solidFill>
                  <a:srgbClr val="000000"/>
                </a:solidFill>
              </a:rPr>
              <a:t>变量中，并定义多层感知机的神经网络模型。代码如下</a:t>
            </a:r>
            <a:endParaRPr lang="en-US" altLang="zh-CN" sz="1800" dirty="0">
              <a:solidFill>
                <a:srgbClr val="000000"/>
              </a:solidFill>
            </a:endParaRPr>
          </a:p>
        </p:txBody>
      </p:sp>
      <p:sp>
        <p:nvSpPr>
          <p:cNvPr id="4" name="矩形 3"/>
          <p:cNvSpPr/>
          <p:nvPr/>
        </p:nvSpPr>
        <p:spPr>
          <a:xfrm>
            <a:off x="1299955" y="1825419"/>
            <a:ext cx="6639340" cy="2785378"/>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weights = {</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'weight1':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 n_hidden_1])),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'weight2':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([n_hidden_1, n_hidden_2])),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'out':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([n_hidden_2, </a:t>
            </a: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biases = {</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'bias1':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'bias2':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'out':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def</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multilayer_perceptron_model</a:t>
            </a:r>
            <a:r>
              <a:rPr lang="en-US" altLang="zh-CN" sz="900" kern="0" dirty="0">
                <a:solidFill>
                  <a:srgbClr val="353535"/>
                </a:solidFill>
                <a:latin typeface="Courier New" panose="02070309020205020404" pitchFamily="49" charset="0"/>
                <a:cs typeface="Times New Roman" panose="02020603050405020304" pitchFamily="18" charset="0"/>
              </a:rPr>
              <a:t>(x):</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layer_1 = </a:t>
            </a:r>
            <a:r>
              <a:rPr lang="en-US" altLang="zh-CN" sz="900" kern="0" dirty="0" err="1">
                <a:solidFill>
                  <a:srgbClr val="353535"/>
                </a:solidFill>
                <a:latin typeface="Courier New" panose="02070309020205020404" pitchFamily="49" charset="0"/>
                <a:cs typeface="Times New Roman" panose="02020603050405020304" pitchFamily="18" charset="0"/>
              </a:rPr>
              <a:t>tf.add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(x, weights['weight1']), biases['bias1'])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layer_2 = </a:t>
            </a:r>
            <a:r>
              <a:rPr lang="en-US" altLang="zh-CN" sz="900" kern="0" dirty="0" err="1">
                <a:solidFill>
                  <a:srgbClr val="353535"/>
                </a:solidFill>
                <a:latin typeface="Courier New" panose="02070309020205020404" pitchFamily="49" charset="0"/>
                <a:cs typeface="Times New Roman" panose="02020603050405020304" pitchFamily="18" charset="0"/>
              </a:rPr>
              <a:t>tf.add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(layer_1, weights['weight2']), biases['bias2'])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out_layer</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(layer_2, weights['out']) + biases['out']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return </a:t>
            </a:r>
            <a:r>
              <a:rPr lang="en-US" altLang="zh-CN" sz="900" kern="0" dirty="0" err="1">
                <a:solidFill>
                  <a:srgbClr val="353535"/>
                </a:solidFill>
                <a:latin typeface="Courier New" panose="02070309020205020404" pitchFamily="49" charset="0"/>
                <a:cs typeface="Times New Roman" panose="02020603050405020304" pitchFamily="18" charset="0"/>
              </a:rPr>
              <a:t>out_layer</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使用输入变量</a:t>
            </a:r>
            <a:r>
              <a:rPr lang="en-US" altLang="zh-CN" sz="1800" dirty="0">
                <a:solidFill>
                  <a:srgbClr val="000000"/>
                </a:solidFill>
              </a:rPr>
              <a:t>X</a:t>
            </a:r>
            <a:r>
              <a:rPr lang="zh-CN" altLang="zh-CN" sz="1800" dirty="0">
                <a:solidFill>
                  <a:srgbClr val="000000"/>
                </a:solidFill>
              </a:rPr>
              <a:t>初始化模型，定义损失函数为交叉熵，采用梯度下降法作为优化器（除此之外还可选</a:t>
            </a:r>
            <a:r>
              <a:rPr lang="en-US" altLang="zh-CN" sz="1800" dirty="0" err="1">
                <a:solidFill>
                  <a:srgbClr val="000000"/>
                </a:solidFill>
              </a:rPr>
              <a:t>MomentumOptimizer</a:t>
            </a:r>
            <a:r>
              <a:rPr lang="zh-CN" altLang="zh-CN" sz="1800" dirty="0">
                <a:solidFill>
                  <a:srgbClr val="000000"/>
                </a:solidFill>
              </a:rPr>
              <a:t>、</a:t>
            </a:r>
            <a:r>
              <a:rPr lang="en-US" altLang="zh-CN" sz="1800" dirty="0" err="1">
                <a:solidFill>
                  <a:srgbClr val="000000"/>
                </a:solidFill>
              </a:rPr>
              <a:t>AdagradOptimizer</a:t>
            </a:r>
            <a:r>
              <a:rPr lang="zh-CN" altLang="zh-CN" sz="1800" dirty="0">
                <a:solidFill>
                  <a:srgbClr val="000000"/>
                </a:solidFill>
              </a:rPr>
              <a:t>、</a:t>
            </a:r>
            <a:r>
              <a:rPr lang="en-US" altLang="zh-CN" sz="1800" dirty="0" err="1">
                <a:solidFill>
                  <a:srgbClr val="000000"/>
                </a:solidFill>
              </a:rPr>
              <a:t>AdamOptimizer</a:t>
            </a:r>
            <a:r>
              <a:rPr lang="zh-CN" altLang="zh-CN" sz="1800" dirty="0">
                <a:solidFill>
                  <a:srgbClr val="000000"/>
                </a:solidFill>
              </a:rPr>
              <a:t>等，见注释部分），并对模型中</a:t>
            </a:r>
            <a:r>
              <a:rPr lang="en-US" altLang="zh-CN" sz="1800" dirty="0" err="1">
                <a:solidFill>
                  <a:srgbClr val="000000"/>
                </a:solidFill>
              </a:rPr>
              <a:t>tf.placeholder</a:t>
            </a:r>
            <a:r>
              <a:rPr lang="zh-CN" altLang="zh-CN" sz="1800" dirty="0">
                <a:solidFill>
                  <a:srgbClr val="000000"/>
                </a:solidFill>
              </a:rPr>
              <a:t>定义的各参数初始化，代码如下</a:t>
            </a:r>
            <a:endParaRPr lang="en-US" altLang="zh-CN" sz="1800" dirty="0">
              <a:solidFill>
                <a:srgbClr val="000000"/>
              </a:solidFill>
            </a:endParaRPr>
          </a:p>
        </p:txBody>
      </p:sp>
      <p:sp>
        <p:nvSpPr>
          <p:cNvPr id="5" name="矩形 4"/>
          <p:cNvSpPr/>
          <p:nvPr/>
        </p:nvSpPr>
        <p:spPr>
          <a:xfrm>
            <a:off x="1391478" y="2481982"/>
            <a:ext cx="6361043" cy="1708160"/>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logits = </a:t>
            </a:r>
            <a:r>
              <a:rPr lang="en-US" altLang="zh-CN" sz="900" kern="0" dirty="0" err="1">
                <a:solidFill>
                  <a:srgbClr val="353535"/>
                </a:solidFill>
                <a:latin typeface="Courier New" panose="02070309020205020404" pitchFamily="49" charset="0"/>
                <a:cs typeface="Times New Roman" panose="02020603050405020304" pitchFamily="18" charset="0"/>
              </a:rPr>
              <a:t>multilayer_perceptron_model</a:t>
            </a:r>
            <a:r>
              <a:rPr lang="en-US" altLang="zh-CN" sz="900" kern="0" dirty="0">
                <a:solidFill>
                  <a:srgbClr val="353535"/>
                </a:solidFill>
                <a:latin typeface="Courier New" panose="02070309020205020404" pitchFamily="49" charset="0"/>
                <a:cs typeface="Times New Roman" panose="02020603050405020304" pitchFamily="18" charset="0"/>
              </a:rPr>
              <a:t>(X)</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tf.reduce_mean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tf.nn.softmax_cross_entropy_with_logits</a:t>
            </a:r>
            <a:r>
              <a:rPr lang="en-US" altLang="zh-CN" sz="900" kern="0" dirty="0">
                <a:solidFill>
                  <a:srgbClr val="353535"/>
                </a:solidFill>
                <a:latin typeface="Courier New" panose="02070309020205020404" pitchFamily="49" charset="0"/>
                <a:cs typeface="Times New Roman" panose="02020603050405020304" pitchFamily="18" charset="0"/>
              </a:rPr>
              <a:t>(logits=logits, labels=Y))</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tf.train.GradientDescentOptimizer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tf.train.MomentumOptimizer</a:t>
            </a:r>
            <a:r>
              <a:rPr lang="en-US" altLang="zh-CN" sz="900" kern="0" dirty="0">
                <a:solidFill>
                  <a:srgbClr val="353535"/>
                </a:solidFill>
                <a:latin typeface="Courier New" panose="02070309020205020404" pitchFamily="49" charset="0"/>
                <a:cs typeface="Times New Roman" panose="02020603050405020304" pitchFamily="18" charset="0"/>
              </a:rPr>
              <a:t>(learning_rate,0.2)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tf.train.AdagradOptimizer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tf.train.AdamOptimizer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train_op</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optimizer.minimize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tf.global_variables_initializer</a:t>
            </a:r>
            <a:r>
              <a:rPr lang="en-US" altLang="zh-CN" sz="900" kern="0" dirty="0">
                <a:solidFill>
                  <a:srgbClr val="353535"/>
                </a:solidFill>
                <a:latin typeface="Courier New" panose="02070309020205020404" pitchFamily="49" charset="0"/>
                <a:cs typeface="Times New Roman" panose="02020603050405020304" pitchFamily="18" charset="0"/>
              </a:rPr>
              <a:t>()#</a:t>
            </a:r>
            <a:r>
              <a:rPr lang="zh-CN" altLang="zh-CN" sz="900" kern="0" dirty="0">
                <a:solidFill>
                  <a:srgbClr val="353535"/>
                </a:solidFill>
                <a:latin typeface="Courier New" panose="02070309020205020404" pitchFamily="49" charset="0"/>
                <a:cs typeface="Courier New" panose="02070309020205020404" pitchFamily="49" charset="0"/>
              </a:rPr>
              <a:t>参数初始化</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将训练集样本输入模型进行训练，并计算每个批次的平均损失，在每次迭代时输出模型的平均损失，代码如下</a:t>
            </a:r>
            <a:endParaRPr lang="en-US" altLang="zh-CN" sz="1800" dirty="0">
              <a:solidFill>
                <a:srgbClr val="000000"/>
              </a:solidFill>
            </a:endParaRPr>
          </a:p>
        </p:txBody>
      </p:sp>
      <p:sp>
        <p:nvSpPr>
          <p:cNvPr id="3" name="矩形 2"/>
          <p:cNvSpPr/>
          <p:nvPr/>
        </p:nvSpPr>
        <p:spPr>
          <a:xfrm>
            <a:off x="1046335" y="1797960"/>
            <a:ext cx="7051329" cy="1708160"/>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with </a:t>
            </a:r>
            <a:r>
              <a:rPr lang="en-US" altLang="zh-CN" sz="900" kern="0" dirty="0" err="1">
                <a:solidFill>
                  <a:srgbClr val="353535"/>
                </a:solidFill>
                <a:latin typeface="Courier New" panose="02070309020205020404" pitchFamily="49" charset="0"/>
                <a:cs typeface="Times New Roman" panose="02020603050405020304" pitchFamily="18" charset="0"/>
              </a:rPr>
              <a:t>tf.Session</a:t>
            </a:r>
            <a:r>
              <a:rPr lang="en-US" altLang="zh-CN" sz="900" kern="0" dirty="0">
                <a:solidFill>
                  <a:srgbClr val="353535"/>
                </a:solidFill>
                <a:latin typeface="Courier New" panose="02070309020205020404" pitchFamily="49" charset="0"/>
                <a:cs typeface="Times New Roman" panose="02020603050405020304" pitchFamily="18" charset="0"/>
              </a:rPr>
              <a:t>() as </a:t>
            </a:r>
            <a:r>
              <a:rPr lang="en-US" altLang="zh-CN" sz="900" kern="0" dirty="0" err="1">
                <a:solidFill>
                  <a:srgbClr val="353535"/>
                </a:solidFill>
                <a:latin typeface="Courier New" panose="02070309020205020404" pitchFamily="49" charset="0"/>
                <a:cs typeface="Times New Roman" panose="02020603050405020304" pitchFamily="18" charset="0"/>
              </a:rPr>
              <a:t>sess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epoch in range(</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 = 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a:t>
            </a:r>
            <a:r>
              <a:rPr lang="en-US" altLang="zh-CN" sz="900" kern="0" dirty="0" err="1">
                <a:solidFill>
                  <a:srgbClr val="353535"/>
                </a:solidFill>
                <a:latin typeface="Courier New" panose="02070309020205020404" pitchFamily="49" charset="0"/>
                <a:cs typeface="Times New Roman" panose="02020603050405020304" pitchFamily="18" charset="0"/>
              </a:rPr>
              <a:t>i</a:t>
            </a:r>
            <a:r>
              <a:rPr lang="en-US" altLang="zh-CN" sz="900" kern="0" dirty="0">
                <a:solidFill>
                  <a:srgbClr val="353535"/>
                </a:solidFill>
                <a:latin typeface="Courier New" panose="02070309020205020404" pitchFamily="49" charset="0"/>
                <a:cs typeface="Times New Roman" panose="02020603050405020304" pitchFamily="18" charset="0"/>
              </a:rPr>
              <a:t> in range(</a:t>
            </a:r>
            <a:r>
              <a:rPr lang="en-US" altLang="zh-CN" sz="900" kern="0" dirty="0" err="1">
                <a:solidFill>
                  <a:srgbClr val="353535"/>
                </a:solidFill>
                <a:latin typeface="Courier New" panose="02070309020205020404" pitchFamily="49" charset="0"/>
                <a:cs typeface="Times New Roman" panose="02020603050405020304" pitchFamily="18" charset="0"/>
              </a:rPr>
              <a:t>batch_count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mnist.train.next_batch</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_, c = </a:t>
            </a:r>
            <a:r>
              <a:rPr lang="en-US" altLang="zh-CN" sz="900" kern="0" dirty="0" err="1">
                <a:solidFill>
                  <a:srgbClr val="353535"/>
                </a:solidFill>
                <a:latin typeface="Courier New" panose="02070309020205020404" pitchFamily="49" charset="0"/>
                <a:cs typeface="Times New Roman" panose="02020603050405020304" pitchFamily="18" charset="0"/>
              </a:rPr>
              <a:t>sess.run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train_op</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 += c / </a:t>
            </a:r>
            <a:r>
              <a:rPr lang="en-US" altLang="zh-CN" sz="900" kern="0" dirty="0" err="1">
                <a:solidFill>
                  <a:srgbClr val="353535"/>
                </a:solidFill>
                <a:latin typeface="Courier New" panose="02070309020205020404" pitchFamily="49" charset="0"/>
                <a:cs typeface="Times New Roman" panose="02020603050405020304" pitchFamily="18" charset="0"/>
              </a:rPr>
              <a:t>batch_count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print("Epoch:", '%02d' % (epoch+1), "</a:t>
            </a:r>
            <a:r>
              <a:rPr lang="en-US" altLang="zh-CN" sz="900" kern="0" dirty="0" err="1">
                <a:solidFill>
                  <a:srgbClr val="353535"/>
                </a:solidFill>
                <a:latin typeface="Courier New" panose="02070309020205020404" pitchFamily="49" charset="0"/>
                <a:cs typeface="Times New Roman" panose="02020603050405020304" pitchFamily="18" charset="0"/>
              </a:rPr>
              <a:t>avg</a:t>
            </a:r>
            <a:r>
              <a:rPr lang="en-US" altLang="zh-CN" sz="900" kern="0" dirty="0">
                <a:solidFill>
                  <a:srgbClr val="353535"/>
                </a:solidFill>
                <a:latin typeface="Courier New" panose="02070309020205020404" pitchFamily="49" charset="0"/>
                <a:cs typeface="Times New Roman" panose="02020603050405020304" pitchFamily="18" charset="0"/>
              </a:rPr>
              <a:t> cost={:.6f}".format(</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模型训练完成，使用测试集样本对其评估，并计算其精确率，代码如下</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模型的</a:t>
            </a:r>
            <a:r>
              <a:rPr lang="en-US" altLang="zh-CN" sz="1800" dirty="0">
                <a:solidFill>
                  <a:srgbClr val="000000"/>
                </a:solidFill>
              </a:rPr>
              <a:t>Accuracy</a:t>
            </a:r>
            <a:r>
              <a:rPr lang="zh-CN" altLang="zh-CN" sz="1800" dirty="0">
                <a:solidFill>
                  <a:srgbClr val="000000"/>
                </a:solidFill>
              </a:rPr>
              <a:t>结果为</a:t>
            </a:r>
            <a:r>
              <a:rPr lang="en-US" altLang="zh-CN" sz="1800" dirty="0">
                <a:solidFill>
                  <a:srgbClr val="000000"/>
                </a:solidFill>
              </a:rPr>
              <a:t>87.8%</a:t>
            </a:r>
            <a:endParaRPr lang="en-US" altLang="zh-CN" sz="1800" dirty="0">
              <a:solidFill>
                <a:srgbClr val="000000"/>
              </a:solidFill>
            </a:endParaRPr>
          </a:p>
        </p:txBody>
      </p:sp>
      <p:sp>
        <p:nvSpPr>
          <p:cNvPr id="3" name="矩形 2"/>
          <p:cNvSpPr/>
          <p:nvPr/>
        </p:nvSpPr>
        <p:spPr>
          <a:xfrm>
            <a:off x="1046335" y="1797960"/>
            <a:ext cx="7051329" cy="798295"/>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pred</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tf.nn.softmax</a:t>
            </a:r>
            <a:r>
              <a:rPr lang="en-US" altLang="zh-CN" sz="900" kern="0" dirty="0">
                <a:solidFill>
                  <a:srgbClr val="353535"/>
                </a:solidFill>
                <a:latin typeface="Courier New" panose="02070309020205020404" pitchFamily="49" charset="0"/>
                <a:cs typeface="Times New Roman" panose="02020603050405020304" pitchFamily="18" charset="0"/>
              </a:rPr>
              <a:t>(logits)  # Apply </a:t>
            </a:r>
            <a:r>
              <a:rPr lang="en-US" altLang="zh-CN" sz="900" kern="0" dirty="0" err="1">
                <a:solidFill>
                  <a:srgbClr val="353535"/>
                </a:solidFill>
                <a:latin typeface="Courier New" panose="02070309020205020404" pitchFamily="49" charset="0"/>
                <a:cs typeface="Times New Roman" panose="02020603050405020304" pitchFamily="18" charset="0"/>
              </a:rPr>
              <a:t>softmax</a:t>
            </a:r>
            <a:r>
              <a:rPr lang="en-US" altLang="zh-CN" sz="900" kern="0" dirty="0">
                <a:solidFill>
                  <a:srgbClr val="353535"/>
                </a:solidFill>
                <a:latin typeface="Courier New" panose="02070309020205020404" pitchFamily="49" charset="0"/>
                <a:cs typeface="Times New Roman" panose="02020603050405020304" pitchFamily="18" charset="0"/>
              </a:rPr>
              <a:t> to logits</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correct_prediction</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tf.equal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tf.argmax</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pred</a:t>
            </a:r>
            <a:r>
              <a:rPr lang="en-US" altLang="zh-CN" sz="900" kern="0" dirty="0">
                <a:solidFill>
                  <a:srgbClr val="353535"/>
                </a:solidFill>
                <a:latin typeface="Courier New" panose="02070309020205020404" pitchFamily="49" charset="0"/>
                <a:cs typeface="Times New Roman" panose="02020603050405020304" pitchFamily="18" charset="0"/>
              </a:rPr>
              <a:t>, 1), </a:t>
            </a:r>
            <a:r>
              <a:rPr lang="en-US" altLang="zh-CN" sz="900" kern="0" dirty="0" err="1">
                <a:solidFill>
                  <a:srgbClr val="353535"/>
                </a:solidFill>
                <a:latin typeface="Courier New" panose="02070309020205020404" pitchFamily="49" charset="0"/>
                <a:cs typeface="Times New Roman" panose="02020603050405020304" pitchFamily="18" charset="0"/>
              </a:rPr>
              <a:t>tf.argmax</a:t>
            </a:r>
            <a:r>
              <a:rPr lang="en-US" altLang="zh-CN" sz="900" kern="0" dirty="0">
                <a:solidFill>
                  <a:srgbClr val="353535"/>
                </a:solidFill>
                <a:latin typeface="Courier New" panose="02070309020205020404" pitchFamily="49" charset="0"/>
                <a:cs typeface="Times New Roman" panose="02020603050405020304" pitchFamily="18" charset="0"/>
              </a:rPr>
              <a:t>(Y, 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accuracy = </a:t>
            </a:r>
            <a:r>
              <a:rPr lang="en-US" altLang="zh-CN" sz="900" kern="0" dirty="0" err="1">
                <a:solidFill>
                  <a:srgbClr val="353535"/>
                </a:solidFill>
                <a:latin typeface="Courier New" panose="02070309020205020404" pitchFamily="49" charset="0"/>
                <a:cs typeface="Times New Roman" panose="02020603050405020304" pitchFamily="18" charset="0"/>
              </a:rPr>
              <a:t>tf.reduce_mean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tf.cast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correct_prediction</a:t>
            </a:r>
            <a:r>
              <a:rPr lang="en-US" altLang="zh-CN" sz="900" kern="0" dirty="0">
                <a:solidFill>
                  <a:srgbClr val="353535"/>
                </a:solidFill>
                <a:latin typeface="Courier New" panose="02070309020205020404" pitchFamily="49" charset="0"/>
                <a:cs typeface="Times New Roman" panose="02020603050405020304" pitchFamily="18" charset="0"/>
              </a:rPr>
              <a:t>, "float"))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print("Accuracy:", </a:t>
            </a:r>
            <a:r>
              <a:rPr lang="en-US" altLang="zh-CN" sz="900" kern="0" dirty="0" err="1">
                <a:solidFill>
                  <a:srgbClr val="353535"/>
                </a:solidFill>
                <a:latin typeface="Courier New" panose="02070309020205020404" pitchFamily="49" charset="0"/>
                <a:cs typeface="Times New Roman" panose="02020603050405020304" pitchFamily="18" charset="0"/>
              </a:rPr>
              <a:t>accuracy.eval</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mnist.test.images</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mnist.test.labels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D67B0DD-3901-43E2-B383-F0710AB127CE}" type="slidenum">
              <a:rPr lang="zh-CN" altLang="en-US" smtClean="0"/>
            </a:fld>
            <a:endParaRPr lang="zh-CN" altLang="en-US"/>
          </a:p>
        </p:txBody>
      </p:sp>
      <p:sp>
        <p:nvSpPr>
          <p:cNvPr id="6" name="矩形 5"/>
          <p:cNvSpPr/>
          <p:nvPr/>
        </p:nvSpPr>
        <p:spPr>
          <a:xfrm>
            <a:off x="0" y="4779964"/>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pic>
        <p:nvPicPr>
          <p:cNvPr id="5" name="Picture 20" descr="thankyou"/>
          <p:cNvPicPr>
            <a:picLocks noChangeAspect="1" noChangeArrowheads="1"/>
          </p:cNvPicPr>
          <p:nvPr/>
        </p:nvPicPr>
        <p:blipFill>
          <a:blip r:embed="rId1"/>
          <a:srcRect/>
          <a:stretch>
            <a:fillRect/>
          </a:stretch>
        </p:blipFill>
        <p:spPr bwMode="auto">
          <a:xfrm>
            <a:off x="1956417" y="746407"/>
            <a:ext cx="4744596" cy="318611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感知器</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感知器是一种结构最简单的前馈神经网络，也称为感知机，它主要用于求解分类问题</a:t>
                </a:r>
                <a:endParaRPr lang="en-US" altLang="zh-CN" sz="1800" dirty="0">
                  <a:solidFill>
                    <a:srgbClr val="000000"/>
                  </a:solidFill>
                </a:endParaRPr>
              </a:p>
              <a:p>
                <a:r>
                  <a:rPr lang="zh-CN" altLang="zh-CN" sz="1800" dirty="0">
                    <a:solidFill>
                      <a:srgbClr val="000000"/>
                    </a:solidFill>
                  </a:rPr>
                  <a:t>一个感知器可以接收</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个输入</a:t>
                </a:r>
                <a14:m>
                  <m:oMath xmlns:m="http://schemas.openxmlformats.org/officeDocument/2006/math">
                    <m:r>
                      <a:rPr lang="en-US" altLang="zh-CN" sz="1800">
                        <a:solidFill>
                          <a:srgbClr val="000000"/>
                        </a:solidFill>
                        <a:latin typeface="Cambria Math" panose="02040503050406030204" pitchFamily="18" charset="0"/>
                      </a:rPr>
                      <m:t>𝑥</m:t>
                    </m:r>
                  </m:oMath>
                </a14:m>
                <a:r>
                  <a:rPr lang="en-US" altLang="zh-CN" sz="1800" dirty="0">
                    <a:solidFill>
                      <a:srgbClr val="000000"/>
                    </a:solidFill>
                  </a:rPr>
                  <a:t>=(</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oMath>
                </a14:m>
                <a:r>
                  <a:rPr lang="en-US" altLang="zh-CN" sz="1800" dirty="0">
                    <a:solidFill>
                      <a:srgbClr val="000000"/>
                    </a:solidFill>
                  </a:rPr>
                  <a:t>)</a:t>
                </a:r>
                <a:r>
                  <a:rPr lang="zh-CN" altLang="zh-CN" sz="1800" dirty="0">
                    <a:solidFill>
                      <a:srgbClr val="000000"/>
                    </a:solidFill>
                  </a:rPr>
                  <a:t>，对应</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个权值</a:t>
                </a:r>
                <a14:m>
                  <m:oMath xmlns:m="http://schemas.openxmlformats.org/officeDocument/2006/math">
                    <m:r>
                      <a:rPr lang="en-US" altLang="zh-CN" sz="1800">
                        <a:solidFill>
                          <a:srgbClr val="000000"/>
                        </a:solidFill>
                        <a:latin typeface="Cambria Math" panose="02040503050406030204" pitchFamily="18" charset="0"/>
                      </a:rPr>
                      <m:t>𝑤</m:t>
                    </m:r>
                  </m:oMath>
                </a14:m>
                <a:r>
                  <a:rPr lang="en-US"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，此外还有一个偏置项阈值，就是图中的</a:t>
                </a:r>
                <a14:m>
                  <m:oMath xmlns:m="http://schemas.openxmlformats.org/officeDocument/2006/math">
                    <m:r>
                      <a:rPr lang="en-US" altLang="zh-CN" sz="1800">
                        <a:solidFill>
                          <a:srgbClr val="000000"/>
                        </a:solidFill>
                        <a:latin typeface="Cambria Math" panose="02040503050406030204" pitchFamily="18" charset="0"/>
                      </a:rPr>
                      <m:t>𝑏</m:t>
                    </m:r>
                  </m:oMath>
                </a14:m>
                <a:r>
                  <a:rPr lang="zh-CN" altLang="zh-CN" sz="1800" dirty="0">
                    <a:solidFill>
                      <a:srgbClr val="000000"/>
                    </a:solidFill>
                  </a:rPr>
                  <a:t>，神经元将所有输入参数与对应权值进行加权求和，得到的结果经过激活函数变换后输出，计算公式如下：</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𝑓</m:t>
                      </m:r>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𝑤</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𝑏</m:t>
                          </m:r>
                        </m:e>
                      </m:d>
                    </m:oMath>
                  </m:oMathPara>
                </a14:m>
                <a:endParaRPr lang="zh-CN" altLang="zh-CN" sz="1800" dirty="0">
                  <a:solidFill>
                    <a:srgbClr val="000000"/>
                  </a:solidFill>
                </a:endParaRPr>
              </a:p>
              <a:p>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608330" y="1000471"/>
                <a:ext cx="8045450" cy="2474524"/>
              </a:xfrm>
              <a:prstGeom prst="rect">
                <a:avLst/>
              </a:prstGeom>
              <a:blipFill rotWithShape="1">
                <a:blip r:embed="rId1"/>
                <a:stretch>
                  <a:fillRect l="-530" t="-12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072414" y="3142675"/>
          <a:ext cx="2999171" cy="1648400"/>
        </p:xfrm>
        <a:graphic>
          <a:graphicData uri="http://schemas.openxmlformats.org/presentationml/2006/ole">
            <mc:AlternateContent xmlns:mc="http://schemas.openxmlformats.org/markup-compatibility/2006">
              <mc:Choice xmlns:v="urn:schemas-microsoft-com:vml" Requires="v">
                <p:oleObj spid="_x0000_s1047" name="" r:id="rId2" imgW="4521200" imgH="2514600" progId="Visio.Drawing.11">
                  <p:embed/>
                </p:oleObj>
              </mc:Choice>
              <mc:Fallback>
                <p:oleObj name="" r:id="rId2" imgW="4521200" imgH="251460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414" y="3142675"/>
                        <a:ext cx="2999171" cy="16484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感知器</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神经元的作用可以理解为对输入空间进行直线划分，单层感知机无法解决最简单的非线性可分</a:t>
            </a:r>
            <a:r>
              <a:rPr lang="zh-CN" altLang="en-US" sz="1800" dirty="0" smtClean="0">
                <a:solidFill>
                  <a:srgbClr val="000000"/>
                </a:solidFill>
              </a:rPr>
              <a:t>问题</a:t>
            </a:r>
            <a:r>
              <a:rPr lang="en-US" altLang="zh-CN" sz="1800" dirty="0" smtClean="0">
                <a:solidFill>
                  <a:srgbClr val="000000"/>
                </a:solidFill>
              </a:rPr>
              <a:t>----</a:t>
            </a:r>
            <a:r>
              <a:rPr lang="zh-CN" altLang="en-US" sz="1800" dirty="0" smtClean="0">
                <a:solidFill>
                  <a:srgbClr val="000000"/>
                </a:solidFill>
              </a:rPr>
              <a:t>异</a:t>
            </a:r>
            <a:r>
              <a:rPr lang="zh-CN" altLang="en-US" sz="1800" dirty="0">
                <a:solidFill>
                  <a:srgbClr val="000000"/>
                </a:solidFill>
              </a:rPr>
              <a:t>或</a:t>
            </a:r>
            <a:r>
              <a:rPr lang="zh-CN" altLang="en-US" sz="1800" dirty="0" smtClean="0">
                <a:solidFill>
                  <a:srgbClr val="000000"/>
                </a:solidFill>
              </a:rPr>
              <a:t>问题</a:t>
            </a:r>
            <a:endParaRPr lang="en-US" altLang="zh-CN" sz="1800" dirty="0" smtClean="0">
              <a:solidFill>
                <a:srgbClr val="000000"/>
              </a:solidFill>
            </a:endParaRPr>
          </a:p>
          <a:p>
            <a:r>
              <a:rPr lang="zh-CN" altLang="en-US" sz="1800" dirty="0" smtClean="0">
                <a:solidFill>
                  <a:srgbClr val="000000"/>
                </a:solidFill>
              </a:rPr>
              <a:t>感知</a:t>
            </a:r>
            <a:r>
              <a:rPr lang="zh-CN" altLang="en-US" sz="1800" dirty="0">
                <a:solidFill>
                  <a:srgbClr val="000000"/>
                </a:solidFill>
              </a:rPr>
              <a:t>器可以顺利求解与</a:t>
            </a:r>
            <a:r>
              <a:rPr lang="en-US" altLang="zh-CN" sz="1800" dirty="0">
                <a:solidFill>
                  <a:srgbClr val="000000"/>
                </a:solidFill>
              </a:rPr>
              <a:t>(AND) </a:t>
            </a:r>
            <a:r>
              <a:rPr lang="zh-CN" altLang="en-US" sz="1800" dirty="0">
                <a:solidFill>
                  <a:srgbClr val="000000"/>
                </a:solidFill>
              </a:rPr>
              <a:t>和或</a:t>
            </a:r>
            <a:r>
              <a:rPr lang="en-US" altLang="zh-CN" sz="1800" dirty="0">
                <a:solidFill>
                  <a:srgbClr val="000000"/>
                </a:solidFill>
              </a:rPr>
              <a:t>(OR)</a:t>
            </a:r>
            <a:r>
              <a:rPr lang="zh-CN" altLang="en-US" sz="1800" dirty="0">
                <a:solidFill>
                  <a:srgbClr val="000000"/>
                </a:solidFill>
              </a:rPr>
              <a:t>问题，但是对于异或</a:t>
            </a:r>
            <a:r>
              <a:rPr lang="en-US" altLang="zh-CN" sz="1800" dirty="0">
                <a:solidFill>
                  <a:srgbClr val="000000"/>
                </a:solidFill>
              </a:rPr>
              <a:t>(XOR)</a:t>
            </a:r>
            <a:r>
              <a:rPr lang="zh-CN" altLang="en-US" sz="1800" dirty="0">
                <a:solidFill>
                  <a:srgbClr val="000000"/>
                </a:solidFill>
              </a:rPr>
              <a:t>问题，单层感知机无法通过一条线</a:t>
            </a:r>
            <a:r>
              <a:rPr lang="zh-CN" altLang="en-US" sz="1800" dirty="0" smtClean="0">
                <a:solidFill>
                  <a:srgbClr val="000000"/>
                </a:solidFill>
              </a:rPr>
              <a:t>进行</a:t>
            </a:r>
            <a:r>
              <a:rPr lang="zh-CN" altLang="en-US" sz="1800" dirty="0">
                <a:solidFill>
                  <a:srgbClr val="000000"/>
                </a:solidFill>
              </a:rPr>
              <a:t>分割</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287"/>
          <p:cNvPicPr/>
          <p:nvPr/>
        </p:nvPicPr>
        <p:blipFill>
          <a:blip r:embed="rId1"/>
          <a:stretch>
            <a:fillRect/>
          </a:stretch>
        </p:blipFill>
        <p:spPr>
          <a:xfrm>
            <a:off x="1408113" y="2571749"/>
            <a:ext cx="751205" cy="1157605"/>
          </a:xfrm>
          <a:prstGeom prst="rect">
            <a:avLst/>
          </a:prstGeom>
        </p:spPr>
      </p:pic>
      <p:pic>
        <p:nvPicPr>
          <p:cNvPr id="13" name="Picture 288"/>
          <p:cNvPicPr/>
          <p:nvPr/>
        </p:nvPicPr>
        <p:blipFill>
          <a:blip r:embed="rId2"/>
          <a:stretch>
            <a:fillRect/>
          </a:stretch>
        </p:blipFill>
        <p:spPr>
          <a:xfrm>
            <a:off x="3339548" y="2627628"/>
            <a:ext cx="2965450" cy="10458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前馈神经网络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前馈神经网络</a:t>
            </a:r>
            <a:r>
              <a:rPr lang="en-US" altLang="zh-CN" sz="1800" dirty="0" smtClean="0">
                <a:solidFill>
                  <a:srgbClr val="000000"/>
                </a:solidFill>
              </a:rPr>
              <a:t>(Feed </a:t>
            </a:r>
            <a:r>
              <a:rPr lang="en-US" altLang="zh-CN" sz="1800" dirty="0">
                <a:solidFill>
                  <a:srgbClr val="000000"/>
                </a:solidFill>
              </a:rPr>
              <a:t>Forward </a:t>
            </a:r>
            <a:r>
              <a:rPr lang="en-US" altLang="zh-CN" sz="1800" dirty="0" smtClean="0">
                <a:solidFill>
                  <a:srgbClr val="000000"/>
                </a:solidFill>
              </a:rPr>
              <a:t>Neural </a:t>
            </a:r>
            <a:r>
              <a:rPr lang="en-US" altLang="zh-CN" sz="1800" dirty="0">
                <a:solidFill>
                  <a:srgbClr val="000000"/>
                </a:solidFill>
              </a:rPr>
              <a:t>Network</a:t>
            </a:r>
            <a:r>
              <a:rPr lang="en-US" altLang="zh-CN" sz="1800" dirty="0" smtClean="0">
                <a:solidFill>
                  <a:srgbClr val="000000"/>
                </a:solidFill>
              </a:rPr>
              <a:t>) </a:t>
            </a:r>
            <a:r>
              <a:rPr lang="zh-CN" altLang="en-US" sz="1800" dirty="0" smtClean="0">
                <a:solidFill>
                  <a:srgbClr val="000000"/>
                </a:solidFill>
              </a:rPr>
              <a:t>是</a:t>
            </a:r>
            <a:r>
              <a:rPr lang="zh-CN" altLang="en-US" sz="1800" dirty="0">
                <a:solidFill>
                  <a:srgbClr val="000000"/>
                </a:solidFill>
              </a:rPr>
              <a:t>一种单向多层的网络结构，即信息是从输入层开始，逐层向一个方向传递，一直到输出层结束。所谓的“前馈”是指输入信号的传播方向为前向，在此过程中并不调整各层的权值参数，而反传播时是将误差逐层向后传递，从而实现使用权值参数对特征的记忆，即通过</a:t>
            </a:r>
            <a:r>
              <a:rPr lang="zh-CN" altLang="en-US" sz="1800" dirty="0" smtClean="0">
                <a:solidFill>
                  <a:srgbClr val="000000"/>
                </a:solidFill>
              </a:rPr>
              <a:t>反向传播</a:t>
            </a:r>
            <a:r>
              <a:rPr lang="en-US" altLang="zh-CN" sz="1800" dirty="0">
                <a:solidFill>
                  <a:srgbClr val="000000"/>
                </a:solidFill>
              </a:rPr>
              <a:t>BP (Back Propagation)</a:t>
            </a:r>
            <a:r>
              <a:rPr lang="zh-CN" altLang="en-US" sz="1800" dirty="0" smtClean="0">
                <a:solidFill>
                  <a:srgbClr val="000000"/>
                </a:solidFill>
              </a:rPr>
              <a:t>算法</a:t>
            </a:r>
            <a:r>
              <a:rPr lang="zh-CN" altLang="en-US" sz="1800" dirty="0">
                <a:solidFill>
                  <a:srgbClr val="000000"/>
                </a:solidFill>
              </a:rPr>
              <a:t>来计算各层网络中神经元之间边的权重。</a:t>
            </a:r>
            <a:r>
              <a:rPr lang="en-US" altLang="zh-CN" sz="1800" dirty="0">
                <a:solidFill>
                  <a:srgbClr val="000000"/>
                </a:solidFill>
              </a:rPr>
              <a:t>BP</a:t>
            </a:r>
            <a:r>
              <a:rPr lang="zh-CN" altLang="en-US" sz="1800" dirty="0">
                <a:solidFill>
                  <a:srgbClr val="000000"/>
                </a:solidFill>
              </a:rPr>
              <a:t>算法具有非线性映射能力，理论上可逼近任意连续函，从而实现对模型的学习</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BP</a:t>
            </a:r>
            <a:r>
              <a:rPr lang="zh-CN" altLang="en-US" sz="1800" dirty="0" smtClean="0">
                <a:solidFill>
                  <a:srgbClr val="000000"/>
                </a:solidFill>
              </a:rPr>
              <a:t>神经网络</a:t>
            </a:r>
            <a:r>
              <a:rPr lang="zh-CN" altLang="en-US" sz="1800" dirty="0">
                <a:solidFill>
                  <a:srgbClr val="000000"/>
                </a:solidFill>
              </a:rPr>
              <a:t>也是前馈神经网络，只是它的参数权重值是由反向传播学习算法进行调整</a:t>
            </a:r>
            <a:r>
              <a:rPr lang="zh-CN" altLang="en-US" sz="1800" dirty="0" smtClean="0">
                <a:solidFill>
                  <a:srgbClr val="000000"/>
                </a:solidFill>
              </a:rPr>
              <a:t>的</a:t>
            </a:r>
            <a:endParaRPr lang="en-US" altLang="zh-CN" sz="1800" dirty="0" smtClean="0">
              <a:solidFill>
                <a:srgbClr val="000000"/>
              </a:solidFill>
            </a:endParaRPr>
          </a:p>
          <a:p>
            <a:r>
              <a:rPr lang="en-US" altLang="zh-CN" sz="1800" dirty="0" smtClean="0">
                <a:solidFill>
                  <a:srgbClr val="000000"/>
                </a:solidFill>
              </a:rPr>
              <a:t>BP </a:t>
            </a:r>
            <a:r>
              <a:rPr lang="zh-CN" altLang="en-US" sz="1800" dirty="0">
                <a:solidFill>
                  <a:srgbClr val="000000"/>
                </a:solidFill>
              </a:rPr>
              <a:t>神经网络模型拓扑结构包括输入层、隐层和输出层</a:t>
            </a:r>
            <a:r>
              <a:rPr lang="zh-CN" altLang="en-US" sz="1800" dirty="0" smtClean="0">
                <a:solidFill>
                  <a:srgbClr val="000000"/>
                </a:solidFill>
              </a:rPr>
              <a:t>，利用</a:t>
            </a:r>
            <a:r>
              <a:rPr lang="zh-CN" altLang="en-US" sz="1800" dirty="0">
                <a:solidFill>
                  <a:srgbClr val="000000"/>
                </a:solidFill>
              </a:rPr>
              <a:t>激活函数来实现从输入到输出的任意非线性映射，从而模拟各层神经元之间的</a:t>
            </a:r>
            <a:r>
              <a:rPr lang="zh-CN" altLang="en-US" sz="1800" dirty="0" smtClean="0">
                <a:solidFill>
                  <a:srgbClr val="000000"/>
                </a:solidFill>
              </a:rPr>
              <a:t>交互</a:t>
            </a:r>
            <a:endParaRPr lang="en-US" altLang="zh-CN" sz="1800" dirty="0" smtClean="0">
              <a:solidFill>
                <a:srgbClr val="000000"/>
              </a:solidFill>
            </a:endParaRPr>
          </a:p>
          <a:p>
            <a:r>
              <a:rPr lang="zh-CN" altLang="en-US" sz="1800" dirty="0" smtClean="0">
                <a:solidFill>
                  <a:srgbClr val="000000"/>
                </a:solidFill>
              </a:rPr>
              <a:t>激活函数</a:t>
            </a:r>
            <a:r>
              <a:rPr lang="zh-CN" altLang="en-US" sz="1800" dirty="0">
                <a:solidFill>
                  <a:srgbClr val="000000"/>
                </a:solidFill>
              </a:rPr>
              <a:t>须满足处处可导的条件。例如，</a:t>
            </a:r>
            <a:r>
              <a:rPr lang="en-US" altLang="zh-CN" sz="1800" dirty="0">
                <a:solidFill>
                  <a:srgbClr val="000000"/>
                </a:solidFill>
              </a:rPr>
              <a:t>Sigmoid</a:t>
            </a:r>
            <a:r>
              <a:rPr lang="zh-CN" altLang="en-US" sz="1800" dirty="0">
                <a:solidFill>
                  <a:srgbClr val="000000"/>
                </a:solidFill>
              </a:rPr>
              <a:t>函数连续可微，求导合适，单调递增，输出值是</a:t>
            </a:r>
            <a:r>
              <a:rPr lang="en-US" altLang="zh-CN" sz="1800" dirty="0" smtClean="0">
                <a:solidFill>
                  <a:srgbClr val="000000"/>
                </a:solidFill>
              </a:rPr>
              <a:t>0~1</a:t>
            </a:r>
            <a:r>
              <a:rPr lang="zh-CN" altLang="en-US" sz="1800" dirty="0">
                <a:solidFill>
                  <a:srgbClr val="000000"/>
                </a:solidFill>
              </a:rPr>
              <a:t>之间的连续量，这些特点使其适合作为神经网络的激活函数</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670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smtClean="0">
                    <a:solidFill>
                      <a:srgbClr val="000000"/>
                    </a:solidFill>
                  </a:rPr>
                  <a:t>图中</a:t>
                </a:r>
                <a:r>
                  <a:rPr lang="zh-CN" altLang="zh-CN" sz="1800" dirty="0">
                    <a:solidFill>
                      <a:srgbClr val="000000"/>
                    </a:solidFill>
                  </a:rPr>
                  <a:t>网络结构对应的计算公式如下</a:t>
                </a:r>
                <a:r>
                  <a:rPr lang="en-US" altLang="zh-CN" sz="1800" dirty="0">
                    <a:solidFill>
                      <a:srgbClr val="000000"/>
                    </a:solidFill>
                  </a:rPr>
                  <a:t>:</a:t>
                </a:r>
                <a:endParaRPr lang="zh-CN" altLang="zh-CN" sz="1800" dirty="0">
                  <a:solidFill>
                    <a:srgbClr val="000000"/>
                  </a:solidFill>
                </a:endParaRPr>
              </a:p>
              <a:p>
                <a:pPr marL="0" indent="0">
                  <a:buNone/>
                </a:pP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endParaRPr lang="en-US" altLang="zh-CN" sz="1400" i="1" dirty="0" smtClean="0">
                  <a:solidFill>
                    <a:srgbClr val="000000"/>
                  </a:solidFill>
                  <a:latin typeface="Cambria Math"/>
                </a:endParaRPr>
              </a:p>
              <a:p>
                <a:pPr marL="0" indent="0">
                  <a:buNone/>
                </a:pP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2</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endParaRPr lang="zh-CN" altLang="zh-CN" sz="1400" dirty="0">
                  <a:solidFill>
                    <a:srgbClr val="000000"/>
                  </a:solidFill>
                </a:endParaRPr>
              </a:p>
              <a:p>
                <a:pPr marL="0" indent="0">
                  <a:buNone/>
                </a:pP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3</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endParaRPr lang="zh-CN" altLang="zh-CN" sz="1400" dirty="0">
                  <a:solidFill>
                    <a:srgbClr val="000000"/>
                  </a:solidFill>
                </a:endParaRPr>
              </a:p>
              <a:p>
                <a:pPr marL="0" indent="0">
                  <a:buNone/>
                </a:pP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h</m:t>
                        </m:r>
                      </m:e>
                      <m:sub>
                        <m:r>
                          <a:rPr lang="en-US" altLang="zh-CN" sz="1400">
                            <a:solidFill>
                              <a:srgbClr val="000000"/>
                            </a:solidFill>
                            <a:latin typeface="Cambria Math" panose="02040503050406030204" pitchFamily="18" charset="0"/>
                          </a:rPr>
                          <m:t>𝑊</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m:rPr>
                            <m:sty m:val="p"/>
                          </m:rPr>
                          <a:rPr lang="en-US" altLang="zh-CN" sz="1400">
                            <a:solidFill>
                              <a:srgbClr val="000000"/>
                            </a:solidFill>
                            <a:latin typeface="Cambria Math" panose="02040503050406030204" pitchFamily="18" charset="0"/>
                          </a:rPr>
                          <m:t>a</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(3)</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21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endParaRPr lang="zh-CN" altLang="zh-CN" sz="14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670492"/>
              </a:xfrm>
              <a:prstGeom prst="rect">
                <a:avLst/>
              </a:prstGeom>
              <a:blipFill rotWithShape="1">
                <a:blip r:embed="rId1"/>
                <a:stretch>
                  <a:fillRect l="-5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Picture 84"/>
          <p:cNvPicPr/>
          <p:nvPr/>
        </p:nvPicPr>
        <p:blipFill>
          <a:blip r:embed="rId2"/>
          <a:stretch>
            <a:fillRect/>
          </a:stretch>
        </p:blipFill>
        <p:spPr>
          <a:xfrm>
            <a:off x="983690" y="849313"/>
            <a:ext cx="4315674" cy="1944617"/>
          </a:xfrm>
          <a:prstGeom prst="rect">
            <a:avLst/>
          </a:prstGeom>
        </p:spPr>
      </p:pic>
      <mc:AlternateContent xmlns:mc="http://schemas.openxmlformats.org/markup-compatibility/2006">
        <mc:Choice xmlns:a14="http://schemas.microsoft.com/office/drawing/2010/main" Requires="a14">
          <p:sp>
            <p:nvSpPr>
              <p:cNvPr id="13" name="矩形 3"/>
              <p:cNvSpPr>
                <a:spLocks noChangeArrowheads="1"/>
              </p:cNvSpPr>
              <p:nvPr/>
            </p:nvSpPr>
            <p:spPr bwMode="auto">
              <a:xfrm>
                <a:off x="5683825" y="1447280"/>
                <a:ext cx="2958523" cy="30269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400" dirty="0" smtClean="0">
                    <a:solidFill>
                      <a:srgbClr val="000000"/>
                    </a:solidFill>
                  </a:rPr>
                  <a:t>式</a:t>
                </a:r>
                <a:r>
                  <a:rPr lang="zh-CN" altLang="zh-CN" sz="1400" dirty="0">
                    <a:solidFill>
                      <a:srgbClr val="000000"/>
                    </a:solidFill>
                  </a:rPr>
                  <a:t>中的</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𝑖𝑗</m:t>
                        </m:r>
                      </m:sub>
                    </m:sSub>
                  </m:oMath>
                </a14:m>
                <a:r>
                  <a:rPr lang="zh-CN" altLang="zh-CN" sz="1400" dirty="0">
                    <a:solidFill>
                      <a:srgbClr val="000000"/>
                    </a:solidFill>
                  </a:rPr>
                  <a:t>就是相邻两层神经元之间的权值，它们是在训练过程中需要学习的参数，</a:t>
                </a: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(2)</m:t>
                        </m:r>
                      </m:sup>
                    </m:sSubSup>
                  </m:oMath>
                </a14:m>
                <a:r>
                  <a:rPr lang="zh-CN" altLang="zh-CN" sz="1400" dirty="0">
                    <a:solidFill>
                      <a:srgbClr val="000000"/>
                    </a:solidFill>
                  </a:rPr>
                  <a:t>中表示第</a:t>
                </a:r>
                <a:r>
                  <a:rPr lang="en-US" altLang="zh-CN" sz="1400" dirty="0">
                    <a:solidFill>
                      <a:srgbClr val="000000"/>
                    </a:solidFill>
                  </a:rPr>
                  <a:t>2</a:t>
                </a:r>
                <a:r>
                  <a:rPr lang="zh-CN" altLang="zh-CN" sz="1400" dirty="0">
                    <a:solidFill>
                      <a:srgbClr val="000000"/>
                    </a:solidFill>
                  </a:rPr>
                  <a:t>层的第</a:t>
                </a:r>
                <a:r>
                  <a:rPr lang="en-US" altLang="zh-CN" sz="1400" dirty="0">
                    <a:solidFill>
                      <a:srgbClr val="000000"/>
                    </a:solidFill>
                  </a:rPr>
                  <a:t>1</a:t>
                </a:r>
                <a:r>
                  <a:rPr lang="zh-CN" altLang="zh-CN" sz="1400" dirty="0">
                    <a:solidFill>
                      <a:srgbClr val="000000"/>
                    </a:solidFill>
                  </a:rPr>
                  <a:t>个神经元，</a:t>
                </a:r>
                <a:r>
                  <a:rPr lang="zh-CN" altLang="zh-CN" sz="1400" dirty="0" smtClean="0">
                    <a:solidFill>
                      <a:srgbClr val="000000"/>
                    </a:solidFill>
                  </a:rPr>
                  <a:t>公式分别</a:t>
                </a:r>
                <a:r>
                  <a:rPr lang="zh-CN" altLang="zh-CN" sz="1400" dirty="0">
                    <a:solidFill>
                      <a:srgbClr val="000000"/>
                    </a:solidFill>
                  </a:rPr>
                  <a:t>求出了</a:t>
                </a:r>
                <a:r>
                  <a:rPr lang="en-US" altLang="zh-CN" sz="1400" dirty="0">
                    <a:solidFill>
                      <a:srgbClr val="000000"/>
                    </a:solidFill>
                  </a:rPr>
                  <a:t>3</a:t>
                </a:r>
                <a:r>
                  <a:rPr lang="zh-CN" altLang="zh-CN" sz="1400" dirty="0">
                    <a:solidFill>
                      <a:srgbClr val="000000"/>
                    </a:solidFill>
                  </a:rPr>
                  <a:t>个神经元的输出结果，而</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h</m:t>
                        </m:r>
                      </m:e>
                      <m:sub>
                        <m:r>
                          <a:rPr lang="en-US" altLang="zh-CN" sz="1400">
                            <a:solidFill>
                              <a:srgbClr val="000000"/>
                            </a:solidFill>
                            <a:latin typeface="Cambria Math" panose="02040503050406030204" pitchFamily="18" charset="0"/>
                          </a:rPr>
                          <m:t>𝑊</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oMath>
                </a14:m>
                <a:r>
                  <a:rPr lang="zh-CN" altLang="zh-CN" sz="1400" dirty="0">
                    <a:solidFill>
                      <a:srgbClr val="000000"/>
                    </a:solidFill>
                  </a:rPr>
                  <a:t>表示第</a:t>
                </a:r>
                <a:r>
                  <a:rPr lang="en-US" altLang="zh-CN" sz="1400" dirty="0">
                    <a:solidFill>
                      <a:srgbClr val="000000"/>
                    </a:solidFill>
                  </a:rPr>
                  <a:t>3</a:t>
                </a:r>
                <a:r>
                  <a:rPr lang="zh-CN" altLang="zh-CN" sz="1400" dirty="0">
                    <a:solidFill>
                      <a:srgbClr val="000000"/>
                    </a:solidFill>
                  </a:rPr>
                  <a:t>层第</a:t>
                </a:r>
                <a:r>
                  <a:rPr lang="en-US" altLang="zh-CN" sz="1400" dirty="0">
                    <a:solidFill>
                      <a:srgbClr val="000000"/>
                    </a:solidFill>
                  </a:rPr>
                  <a:t>1</a:t>
                </a:r>
                <a:r>
                  <a:rPr lang="zh-CN" altLang="zh-CN" sz="1400" dirty="0">
                    <a:solidFill>
                      <a:srgbClr val="000000"/>
                    </a:solidFill>
                  </a:rPr>
                  <a:t>个神经元</a:t>
                </a: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(3)</m:t>
                        </m:r>
                      </m:sup>
                    </m:sSubSup>
                  </m:oMath>
                </a14:m>
                <a:r>
                  <a:rPr lang="zh-CN" altLang="zh-CN" sz="1400" dirty="0">
                    <a:solidFill>
                      <a:srgbClr val="000000"/>
                    </a:solidFill>
                  </a:rPr>
                  <a:t>的值。图中箭头所指的方向为前向传播的过程，即所有输入参数经过加权求和之后，将结果值依次向下一层传递，直到最后输出层，层数越多、层中神经元越多，形成的权重值参数就越</a:t>
                </a:r>
                <a:r>
                  <a:rPr lang="zh-CN" altLang="zh-CN" sz="1400" dirty="0" smtClean="0">
                    <a:solidFill>
                      <a:srgbClr val="000000"/>
                    </a:solidFill>
                  </a:rPr>
                  <a:t>多</a:t>
                </a:r>
                <a:endParaRPr lang="en-US" altLang="zh-CN" sz="1400" dirty="0">
                  <a:solidFill>
                    <a:srgbClr val="000000"/>
                  </a:solidFill>
                </a:endParaRPr>
              </a:p>
            </p:txBody>
          </p:sp>
        </mc:Choice>
        <mc:Fallback>
          <p:sp>
            <p:nvSpPr>
              <p:cNvPr id="13" name="矩形 3"/>
              <p:cNvSpPr>
                <a:spLocks noRot="1" noChangeAspect="1" noMove="1" noResize="1" noEditPoints="1" noAdjustHandles="1" noChangeArrowheads="1" noChangeShapeType="1" noTextEdit="1"/>
              </p:cNvSpPr>
              <p:nvPr/>
            </p:nvSpPr>
            <p:spPr bwMode="auto">
              <a:xfrm>
                <a:off x="5683825" y="1447280"/>
                <a:ext cx="2958523" cy="3026919"/>
              </a:xfrm>
              <a:prstGeom prst="rect">
                <a:avLst/>
              </a:prstGeom>
              <a:blipFill rotWithShape="1">
                <a:blip r:embed="rId3"/>
                <a:stretch>
                  <a:fillRect l="-206" t="-604" b="-6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4beac825-fdce-4bb2-b9f9-6059a5859e37}"/>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8001</Words>
  <Application>WPS 演示</Application>
  <PresentationFormat>全屏显示(16:9)</PresentationFormat>
  <Paragraphs>378</Paragraphs>
  <Slides>45</Slides>
  <Notes>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63" baseType="lpstr">
      <vt:lpstr>Arial</vt:lpstr>
      <vt:lpstr>宋体</vt:lpstr>
      <vt:lpstr>Wingdings</vt:lpstr>
      <vt:lpstr>Calibri</vt:lpstr>
      <vt:lpstr>Arial</vt:lpstr>
      <vt:lpstr>微软雅黑</vt:lpstr>
      <vt:lpstr>Arial Unicode MS</vt:lpstr>
      <vt:lpstr>Tahoma</vt:lpstr>
      <vt:lpstr>Times New Roman</vt:lpstr>
      <vt:lpstr>Arial Narrow</vt:lpstr>
      <vt:lpstr>PMingLiU</vt:lpstr>
      <vt:lpstr>Courier New</vt:lpstr>
      <vt:lpstr>PingFang SC</vt:lpstr>
      <vt:lpstr>Segoe Print</vt:lpstr>
      <vt:lpstr>Office 主题</vt:lpstr>
      <vt:lpstr>Visio.Drawing.11</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ZhMin</cp:lastModifiedBy>
  <cp:revision>559</cp:revision>
  <dcterms:created xsi:type="dcterms:W3CDTF">2013-12-17T01:55:00Z</dcterms:created>
  <dcterms:modified xsi:type="dcterms:W3CDTF">2019-04-29T03:28:50Z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