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70" r:id="rId3"/>
    <p:sldId id="275" r:id="rId5"/>
    <p:sldId id="326" r:id="rId6"/>
    <p:sldId id="394" r:id="rId7"/>
    <p:sldId id="433" r:id="rId8"/>
    <p:sldId id="341" r:id="rId9"/>
    <p:sldId id="355" r:id="rId10"/>
    <p:sldId id="356" r:id="rId11"/>
    <p:sldId id="357" r:id="rId12"/>
    <p:sldId id="358" r:id="rId13"/>
    <p:sldId id="473" r:id="rId14"/>
    <p:sldId id="475" r:id="rId15"/>
    <p:sldId id="474" r:id="rId16"/>
    <p:sldId id="477" r:id="rId17"/>
    <p:sldId id="478" r:id="rId18"/>
    <p:sldId id="382" r:id="rId19"/>
    <p:sldId id="383" r:id="rId20"/>
    <p:sldId id="384" r:id="rId21"/>
    <p:sldId id="385" r:id="rId22"/>
    <p:sldId id="386" r:id="rId23"/>
    <p:sldId id="387" r:id="rId24"/>
    <p:sldId id="388" r:id="rId25"/>
    <p:sldId id="479" r:id="rId26"/>
    <p:sldId id="377" r:id="rId27"/>
    <p:sldId id="481" r:id="rId28"/>
    <p:sldId id="482" r:id="rId29"/>
    <p:sldId id="480" r:id="rId30"/>
    <p:sldId id="483" r:id="rId31"/>
    <p:sldId id="378" r:id="rId32"/>
    <p:sldId id="379" r:id="rId33"/>
    <p:sldId id="380" r:id="rId34"/>
    <p:sldId id="381" r:id="rId35"/>
    <p:sldId id="361" r:id="rId36"/>
    <p:sldId id="362" r:id="rId37"/>
    <p:sldId id="363" r:id="rId38"/>
    <p:sldId id="364" r:id="rId39"/>
    <p:sldId id="365" r:id="rId40"/>
    <p:sldId id="366" r:id="rId41"/>
    <p:sldId id="471" r:id="rId42"/>
    <p:sldId id="376" r:id="rId43"/>
  </p:sldIdLst>
  <p:sldSz cx="9144000" cy="5143500" type="screen16x9"/>
  <p:notesSz cx="6858000" cy="9144000"/>
  <p:custDataLst>
    <p:tags r:id="rId47"/>
  </p:custDataLst>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620" autoAdjust="0"/>
    <p:restoredTop sz="89852" autoAdjust="0"/>
  </p:normalViewPr>
  <p:slideViewPr>
    <p:cSldViewPr snapToGrid="0" snapToObjects="1">
      <p:cViewPr varScale="1">
        <p:scale>
          <a:sx n="85" d="100"/>
          <a:sy n="85" d="100"/>
        </p:scale>
        <p:origin x="-360" y="-78"/>
      </p:cViewPr>
      <p:guideLst>
        <p:guide orient="horz" pos="159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a:defRPr/>
            </a:pPr>
            <a:fld id="{CBD1F595-3A9E-4AFB-9409-00EE811EB6B0}"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二级</a:t>
            </a:r>
            <a:endParaRPr lang="zh-CN" altLang="en-US" noProof="0" smtClean="0"/>
          </a:p>
          <a:p>
            <a:pPr lvl="2"/>
            <a:r>
              <a:rPr lang="zh-CN" altLang="en-US" noProof="0" smtClean="0"/>
              <a:t>三级</a:t>
            </a:r>
            <a:endParaRPr lang="zh-CN" altLang="en-US" noProof="0" smtClean="0"/>
          </a:p>
          <a:p>
            <a:pPr lvl="3"/>
            <a:r>
              <a:rPr lang="zh-CN" altLang="en-US" noProof="0" smtClean="0"/>
              <a:t>四级</a:t>
            </a:r>
            <a:endParaRPr lang="zh-CN" altLang="en-US" noProof="0" smtClean="0"/>
          </a:p>
          <a:p>
            <a:pPr lvl="4"/>
            <a:r>
              <a:rPr lang="zh-CN" altLang="en-US" noProof="0" smtClean="0"/>
              <a:t>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C4A08D6A-97DB-47FF-BEFD-7D6BA57570F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https://blog.csdn.net/asd136912/article/details/79146151</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https://blog.csdn.net/wong2016/article/details/80697599</a:t>
            </a:r>
            <a:endParaRPr lang="zh-CN" altLang="en-US"/>
          </a:p>
        </p:txBody>
      </p:sp>
      <p:sp>
        <p:nvSpPr>
          <p:cNvPr id="4" name="灯片编号占位符 3"/>
          <p:cNvSpPr>
            <a:spLocks noGrp="1"/>
          </p:cNvSpPr>
          <p:nvPr>
            <p:ph type="sldNum" sz="quarter" idx="10"/>
          </p:nvPr>
        </p:nvSpPr>
        <p:spPr/>
        <p:txBody>
          <a:bodyPr/>
          <a:lstStyle/>
          <a:p>
            <a:pPr>
              <a:defRPr/>
            </a:pPr>
            <a:fld id="{C4A08D6A-97DB-47FF-BEFD-7D6BA57570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lstStyle>
            <a:lvl1pPr eaLnBrk="1" hangingPunct="1">
              <a:defRPr sz="1200">
                <a:solidFill>
                  <a:srgbClr val="898989"/>
                </a:solidFill>
                <a:ea typeface="宋体" panose="02010600030101010101" pitchFamily="2" charset="-122"/>
              </a:defRPr>
            </a:lvl1pPr>
          </a:lstStyle>
          <a:p>
            <a:pPr>
              <a:defRPr/>
            </a:pPr>
            <a:fld id="{6AA6EB28-9653-41F9-B7F4-349140C90BE1}"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830A8E31-C401-4CEC-A97B-17FAC71BC97B}"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2pPr>
      <a:lvl3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3pPr>
      <a:lvl4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4pPr>
      <a:lvl5pPr algn="ctr" defTabSz="457200" rtl="0" eaLnBrk="0" fontAlgn="base" hangingPunct="0">
        <a:spcBef>
          <a:spcPct val="0"/>
        </a:spcBef>
        <a:spcAft>
          <a:spcPct val="0"/>
        </a:spcAft>
        <a:defRPr kumimoji="1" sz="4400">
          <a:solidFill>
            <a:schemeClr val="tx1"/>
          </a:solidFill>
          <a:latin typeface="Calibri" panose="020F0502020204030204" pitchFamily="34" charset="0"/>
          <a:ea typeface="宋体" panose="02010600030101010101" pitchFamily="2" charset="-122"/>
        </a:defRPr>
      </a:lvl5pPr>
      <a:lvl6pPr marL="4572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6pPr>
      <a:lvl7pPr marL="9144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7pPr>
      <a:lvl8pPr marL="13716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8pPr>
      <a:lvl9pPr marL="1828800" algn="ctr" defTabSz="457200" rtl="0" fontAlgn="base">
        <a:spcBef>
          <a:spcPct val="0"/>
        </a:spcBef>
        <a:spcAft>
          <a:spcPct val="0"/>
        </a:spcAft>
        <a:defRPr kumimoji="1" sz="4400">
          <a:solidFill>
            <a:schemeClr val="tx1"/>
          </a:solidFill>
          <a:latin typeface="Calibri" panose="020F0502020204030204" pitchFamily="34" charset="0"/>
          <a:ea typeface="宋体" panose="02010600030101010101"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15.wmf"/><Relationship Id="rId7" Type="http://schemas.openxmlformats.org/officeDocument/2006/relationships/oleObject" Target="../embeddings/oleObject8.bin"/><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 Id="rId3" Type="http://schemas.openxmlformats.org/officeDocument/2006/relationships/oleObject" Target="../embeddings/oleObject6.bin"/><Relationship Id="rId2" Type="http://schemas.openxmlformats.org/officeDocument/2006/relationships/image" Target="../media/image12.wmf"/><Relationship Id="rId12" Type="http://schemas.openxmlformats.org/officeDocument/2006/relationships/vmlDrawing" Target="../drawings/vmlDrawing5.vml"/><Relationship Id="rId11" Type="http://schemas.openxmlformats.org/officeDocument/2006/relationships/slideLayout" Target="../slideLayouts/slideLayout2.xml"/><Relationship Id="rId10" Type="http://schemas.openxmlformats.org/officeDocument/2006/relationships/image" Target="../media/image16.wmf"/><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20.wmf"/><Relationship Id="rId7" Type="http://schemas.openxmlformats.org/officeDocument/2006/relationships/oleObject" Target="../embeddings/oleObject13.bin"/><Relationship Id="rId6" Type="http://schemas.openxmlformats.org/officeDocument/2006/relationships/image" Target="../media/image19.wmf"/><Relationship Id="rId5" Type="http://schemas.openxmlformats.org/officeDocument/2006/relationships/oleObject" Target="../embeddings/oleObject12.bin"/><Relationship Id="rId4" Type="http://schemas.openxmlformats.org/officeDocument/2006/relationships/image" Target="../media/image18.wmf"/><Relationship Id="rId3" Type="http://schemas.openxmlformats.org/officeDocument/2006/relationships/oleObject" Target="../embeddings/oleObject11.bin"/><Relationship Id="rId2" Type="http://schemas.openxmlformats.org/officeDocument/2006/relationships/image" Target="../media/image17.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21.wmf"/><Relationship Id="rId1"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23.wmf"/><Relationship Id="rId2" Type="http://schemas.openxmlformats.org/officeDocument/2006/relationships/oleObject" Target="../embeddings/oleObject15.bin"/><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wmf"/><Relationship Id="rId1"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oleObject" Target="../embeddings/oleObject18.bin"/><Relationship Id="rId3" Type="http://schemas.openxmlformats.org/officeDocument/2006/relationships/image" Target="../media/image30.wmf"/><Relationship Id="rId2" Type="http://schemas.openxmlformats.org/officeDocument/2006/relationships/oleObject" Target="../embeddings/oleObject17.bin"/><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oleObject" Target="../embeddings/oleObject19.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41.wmf"/><Relationship Id="rId1"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第</a:t>
            </a:r>
            <a:r>
              <a:rPr lang="en-US" altLang="zh-CN"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8</a:t>
            </a:r>
            <a:r>
              <a:rPr lang="zh-CN" altLang="en-US" sz="2800" b="1" dirty="0" smtClean="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章 支持向量机</a:t>
            </a:r>
            <a:endParaRPr lang="zh-CN" altLang="en-US" sz="2800" b="1" dirty="0">
              <a:solidFill>
                <a:srgbClr val="E46C0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637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模型基本思想</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找到最优分类数据的分界线，使得对样本数据的分类效果更</a:t>
            </a:r>
            <a:r>
              <a:rPr lang="zh-CN" altLang="en-US" sz="1800" dirty="0">
                <a:solidFill>
                  <a:srgbClr val="000000"/>
                </a:solidFill>
              </a:rPr>
              <a:t>好</a:t>
            </a:r>
            <a:r>
              <a:rPr lang="zh-CN" altLang="en-US" sz="1800" dirty="0" smtClean="0">
                <a:solidFill>
                  <a:srgbClr val="000000"/>
                </a:solidFill>
              </a:rPr>
              <a:t>的方法就是要尽</a:t>
            </a:r>
            <a:r>
              <a:rPr lang="zh-CN" altLang="en-US" sz="1800" dirty="0">
                <a:solidFill>
                  <a:srgbClr val="000000"/>
                </a:solidFill>
              </a:rPr>
              <a:t>可能地远离两类数据点，即数据集的边缘点到分界线的距离</a:t>
            </a:r>
            <a:r>
              <a:rPr lang="en-US" altLang="zh-CN" sz="1800" dirty="0">
                <a:solidFill>
                  <a:srgbClr val="000000"/>
                </a:solidFill>
              </a:rPr>
              <a:t>d</a:t>
            </a:r>
            <a:r>
              <a:rPr lang="zh-CN" altLang="en-US" sz="1800" dirty="0">
                <a:solidFill>
                  <a:srgbClr val="FF0000"/>
                </a:solidFill>
              </a:rPr>
              <a:t>最大</a:t>
            </a:r>
            <a:r>
              <a:rPr lang="zh-CN" altLang="en-US" sz="1800" dirty="0">
                <a:solidFill>
                  <a:srgbClr val="000000"/>
                </a:solidFill>
              </a:rPr>
              <a:t>，这里虚线穿过的边缘点称作</a:t>
            </a:r>
            <a:r>
              <a:rPr lang="zh-CN" altLang="en-US" sz="1800" dirty="0">
                <a:solidFill>
                  <a:srgbClr val="FF0000"/>
                </a:solidFill>
              </a:rPr>
              <a:t>支持向量</a:t>
            </a:r>
            <a:r>
              <a:rPr lang="zh-CN" altLang="en-US" sz="1800" dirty="0">
                <a:solidFill>
                  <a:srgbClr val="000000"/>
                </a:solidFill>
              </a:rPr>
              <a:t>，分类间隔为</a:t>
            </a:r>
            <a:r>
              <a:rPr lang="en-US" altLang="zh-CN" sz="1800" dirty="0">
                <a:solidFill>
                  <a:srgbClr val="000000"/>
                </a:solidFill>
              </a:rPr>
              <a:t>2d</a:t>
            </a:r>
            <a:r>
              <a:rPr lang="zh-CN" altLang="en-US" sz="1800" dirty="0" smtClean="0">
                <a:solidFill>
                  <a:srgbClr val="000000"/>
                </a:solidFill>
              </a:rPr>
              <a:t>。如下图所示。</a:t>
            </a:r>
            <a:endParaRPr lang="en-US" altLang="zh-CN" sz="1800" dirty="0" smtClean="0">
              <a:solidFill>
                <a:srgbClr val="000000"/>
              </a:solidFill>
            </a:endParaRPr>
          </a:p>
        </p:txBody>
      </p:sp>
      <p:pic>
        <p:nvPicPr>
          <p:cNvPr id="13" name="图片 12"/>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69583" y="1923801"/>
            <a:ext cx="4804834" cy="274979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530"/>
            <a:ext cx="3873500"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模型基本思想：最大边缘超平面</a:t>
            </a:r>
            <a:endParaRPr kumimoji="0" lang="zh-CN" altLang="en-US" dirty="0" smtClean="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sz="1800" dirty="0"/>
              <a:t>每个超平面Bi都对应着一对平行的超平面：bi1和bi2，</a:t>
            </a:r>
            <a:endParaRPr sz="1800" dirty="0"/>
          </a:p>
          <a:p>
            <a:r>
              <a:rPr sz="1800" dirty="0"/>
              <a:t>它们之间的间隔称为超平面的边缘(margin)。</a:t>
            </a:r>
            <a:endParaRPr sz="1800" dirty="0"/>
          </a:p>
        </p:txBody>
      </p:sp>
      <p:graphicFrame>
        <p:nvGraphicFramePr>
          <p:cNvPr id="2" name="对象 1"/>
          <p:cNvGraphicFramePr/>
          <p:nvPr/>
        </p:nvGraphicFramePr>
        <p:xfrm>
          <a:off x="1872615" y="1701165"/>
          <a:ext cx="3459480" cy="2823845"/>
        </p:xfrm>
        <a:graphic>
          <a:graphicData uri="http://schemas.openxmlformats.org/presentationml/2006/ole">
            <mc:AlternateContent xmlns:mc="http://schemas.openxmlformats.org/markup-compatibility/2006">
              <mc:Choice xmlns:v="urn:schemas-microsoft-com:vml" Requires="v">
                <p:oleObj spid="_x0000_s3" name="" r:id="rId1" imgW="4381500" imgH="4091940" progId="Paint.Picture">
                  <p:embed/>
                </p:oleObj>
              </mc:Choice>
              <mc:Fallback>
                <p:oleObj name="" r:id="rId1" imgW="4381500" imgH="4091940" progId="Paint.Picture">
                  <p:embed/>
                  <p:pic>
                    <p:nvPicPr>
                      <p:cNvPr id="0" name="图片 2"/>
                      <p:cNvPicPr/>
                      <p:nvPr/>
                    </p:nvPicPr>
                    <p:blipFill>
                      <a:blip r:embed="rId2"/>
                      <a:stretch>
                        <a:fillRect/>
                      </a:stretch>
                    </p:blipFill>
                    <p:spPr>
                      <a:xfrm>
                        <a:off x="1872615" y="1701165"/>
                        <a:ext cx="3459480" cy="282384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530"/>
            <a:ext cx="3873500"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模型基本思想：最大边缘超平面</a:t>
            </a:r>
            <a:endParaRPr kumimoji="0" lang="zh-CN" altLang="en-US" dirty="0" smtClean="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70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sz="1800" dirty="0"/>
              <a:t>图中，超平面B1的边缘明显大于B2的边缘。因此，在</a:t>
            </a:r>
            <a:endParaRPr sz="1800" dirty="0"/>
          </a:p>
          <a:p>
            <a:r>
              <a:rPr sz="1800" dirty="0"/>
              <a:t>这个例子中， B1就是训练样本的最大边缘超平面。</a:t>
            </a:r>
            <a:endParaRPr sz="1800" dirty="0"/>
          </a:p>
        </p:txBody>
      </p:sp>
      <p:graphicFrame>
        <p:nvGraphicFramePr>
          <p:cNvPr id="2" name="对象 1"/>
          <p:cNvGraphicFramePr/>
          <p:nvPr/>
        </p:nvGraphicFramePr>
        <p:xfrm>
          <a:off x="1872615" y="1701165"/>
          <a:ext cx="3459480" cy="2823845"/>
        </p:xfrm>
        <a:graphic>
          <a:graphicData uri="http://schemas.openxmlformats.org/presentationml/2006/ole">
            <mc:AlternateContent xmlns:mc="http://schemas.openxmlformats.org/markup-compatibility/2006">
              <mc:Choice xmlns:v="urn:schemas-microsoft-com:vml" Requires="v">
                <p:oleObj spid="_x0000_s3" name="" r:id="rId1" imgW="4381500" imgH="4091940" progId="Paint.Picture">
                  <p:embed/>
                </p:oleObj>
              </mc:Choice>
              <mc:Fallback>
                <p:oleObj name="" r:id="rId1" imgW="4381500" imgH="4091940" progId="Paint.Picture">
                  <p:embed/>
                  <p:pic>
                    <p:nvPicPr>
                      <p:cNvPr id="0" name="图片 2"/>
                      <p:cNvPicPr/>
                      <p:nvPr/>
                    </p:nvPicPr>
                    <p:blipFill>
                      <a:blip r:embed="rId2"/>
                      <a:stretch>
                        <a:fillRect/>
                      </a:stretch>
                    </p:blipFill>
                    <p:spPr>
                      <a:xfrm>
                        <a:off x="1872615" y="1701165"/>
                        <a:ext cx="3459480" cy="282384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530"/>
            <a:ext cx="3873500"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模型基本思想：线性支持向量机</a:t>
            </a:r>
            <a:endParaRPr kumimoji="0" lang="zh-CN" altLang="en-US" dirty="0" smtClean="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sz="1800" dirty="0"/>
              <a:t>直觉上，决策边界的边缘较小，决策边界任何轻微的扰动都可能对分类结果产生较大的影响。也就是说，具有较大边缘的决策边界比那些具有较小边缘的决策边界具有更好的泛化误差</a:t>
            </a:r>
            <a:endParaRPr sz="1800" dirty="0"/>
          </a:p>
          <a:p>
            <a:r>
              <a:rPr sz="1800" dirty="0"/>
              <a:t>因此，根据结构风险最小化原理，需要设计</a:t>
            </a:r>
            <a:r>
              <a:rPr sz="1800" dirty="0">
                <a:solidFill>
                  <a:srgbClr val="FF0000"/>
                </a:solidFill>
              </a:rPr>
              <a:t>最大化决策边界</a:t>
            </a:r>
            <a:r>
              <a:rPr sz="1800" dirty="0"/>
              <a:t>的边缘的线性分类器，以确保最坏情况下的泛化误差最小。线性支持向量机(linear SVM) 就是这样的分类器。</a:t>
            </a:r>
            <a:endParaRPr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530"/>
            <a:ext cx="3873500"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模型基本思想：线性支持向量机</a:t>
            </a:r>
            <a:endParaRPr kumimoji="0" lang="zh-CN" altLang="en-US" dirty="0" smtClean="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892175"/>
            <a:ext cx="8201025" cy="252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sz="1800" dirty="0"/>
              <a:t>给定训练数据集</a:t>
            </a:r>
            <a:endParaRPr sz="1800" dirty="0"/>
          </a:p>
          <a:p>
            <a:r>
              <a:rPr sz="1800" dirty="0"/>
              <a:t>线性分类器的决策边界可以写成如下线性方程：</a:t>
            </a:r>
            <a:endParaRPr sz="1800" dirty="0"/>
          </a:p>
          <a:p>
            <a:endParaRPr sz="1800" dirty="0"/>
          </a:p>
          <a:p>
            <a:r>
              <a:rPr sz="1800" dirty="0"/>
              <a:t>其中                                                    为法向量，决定了决策边界的方向；</a:t>
            </a:r>
            <a:r>
              <a:rPr lang="en-US" sz="1800" dirty="0"/>
              <a:t>b</a:t>
            </a:r>
            <a:r>
              <a:rPr sz="1800" dirty="0"/>
              <a:t>为位移量，决定了决策边界与原点之间的距离。显然，决策边界由参数</a:t>
            </a:r>
            <a:r>
              <a:rPr lang="en-US" sz="1800" dirty="0"/>
              <a:t>w</a:t>
            </a:r>
            <a:r>
              <a:rPr sz="1800" dirty="0"/>
              <a:t>和</a:t>
            </a:r>
            <a:r>
              <a:rPr lang="en-US" sz="1800" dirty="0"/>
              <a:t>b</a:t>
            </a:r>
            <a:r>
              <a:rPr sz="1800" dirty="0"/>
              <a:t>确定。</a:t>
            </a:r>
            <a:endParaRPr sz="1800" dirty="0"/>
          </a:p>
          <a:p>
            <a:r>
              <a:rPr sz="1800" dirty="0"/>
              <a:t>假设决策边界能将训练样本正确分类，即对于任意样本点               ：若</a:t>
            </a:r>
            <a:r>
              <a:rPr lang="en-US" sz="1800" dirty="0"/>
              <a:t>yi=+1</a:t>
            </a:r>
            <a:r>
              <a:rPr sz="1800" dirty="0"/>
              <a:t> ，则有</a:t>
            </a:r>
            <a:r>
              <a:rPr lang="en-US" sz="1800" dirty="0"/>
              <a:t>W</a:t>
            </a:r>
            <a:r>
              <a:rPr lang="en-US" sz="1800" baseline="30000" dirty="0"/>
              <a:t>T</a:t>
            </a:r>
            <a:r>
              <a:rPr lang="en-US" sz="1800" dirty="0"/>
              <a:t>xi+b&gt;0</a:t>
            </a:r>
            <a:r>
              <a:rPr sz="1800" dirty="0"/>
              <a:t> ；若 </a:t>
            </a:r>
            <a:r>
              <a:rPr lang="en-US" sz="1800" dirty="0"/>
              <a:t>yi=-1</a:t>
            </a:r>
            <a:r>
              <a:rPr lang="zh-CN" altLang="en-US" sz="1800" dirty="0"/>
              <a:t>，</a:t>
            </a:r>
            <a:r>
              <a:rPr sz="1800" dirty="0"/>
              <a:t>则有</a:t>
            </a:r>
            <a:r>
              <a:rPr lang="en-US" sz="1800" dirty="0"/>
              <a:t>W</a:t>
            </a:r>
            <a:r>
              <a:rPr lang="en-US" sz="1800" baseline="30000" dirty="0">
                <a:sym typeface="+mn-ea"/>
              </a:rPr>
              <a:t>T</a:t>
            </a:r>
            <a:r>
              <a:rPr lang="en-US" sz="1800" dirty="0">
                <a:sym typeface="+mn-ea"/>
              </a:rPr>
              <a:t>xi+b&lt;0</a:t>
            </a:r>
            <a:r>
              <a:rPr sz="1800" dirty="0">
                <a:sym typeface="+mn-ea"/>
              </a:rPr>
              <a:t> </a:t>
            </a:r>
            <a:r>
              <a:rPr sz="1800" dirty="0"/>
              <a:t> 。那么通过调整决策边界的参数</a:t>
            </a:r>
            <a:r>
              <a:rPr lang="en-US" sz="1800" dirty="0"/>
              <a:t>W</a:t>
            </a:r>
            <a:r>
              <a:rPr sz="1800" dirty="0"/>
              <a:t>和</a:t>
            </a:r>
            <a:r>
              <a:rPr lang="en-US" sz="1800" dirty="0"/>
              <a:t>b</a:t>
            </a:r>
            <a:r>
              <a:rPr lang="zh-CN" altLang="en-US" sz="1800" dirty="0"/>
              <a:t>，</a:t>
            </a:r>
            <a:r>
              <a:rPr sz="1800" dirty="0"/>
              <a:t>总可以得到</a:t>
            </a:r>
            <a:endParaRPr sz="1800" dirty="0"/>
          </a:p>
        </p:txBody>
      </p:sp>
      <p:graphicFrame>
        <p:nvGraphicFramePr>
          <p:cNvPr id="2" name="对象 1"/>
          <p:cNvGraphicFramePr/>
          <p:nvPr/>
        </p:nvGraphicFramePr>
        <p:xfrm>
          <a:off x="2724785" y="892175"/>
          <a:ext cx="4822825" cy="323215"/>
        </p:xfrm>
        <a:graphic>
          <a:graphicData uri="http://schemas.openxmlformats.org/presentationml/2006/ole">
            <mc:AlternateContent xmlns:mc="http://schemas.openxmlformats.org/markup-compatibility/2006">
              <mc:Choice xmlns:v="urn:schemas-microsoft-com:vml" Requires="v">
                <p:oleObj spid="_x0000_s3" name="" r:id="rId1" imgW="5082540" imgH="396240" progId="Paint.Picture">
                  <p:embed/>
                </p:oleObj>
              </mc:Choice>
              <mc:Fallback>
                <p:oleObj name="" r:id="rId1" imgW="5082540" imgH="396240" progId="Paint.Picture">
                  <p:embed/>
                  <p:pic>
                    <p:nvPicPr>
                      <p:cNvPr id="0" name="图片 2"/>
                      <p:cNvPicPr/>
                      <p:nvPr/>
                    </p:nvPicPr>
                    <p:blipFill>
                      <a:blip r:embed="rId2"/>
                      <a:stretch>
                        <a:fillRect/>
                      </a:stretch>
                    </p:blipFill>
                    <p:spPr>
                      <a:xfrm>
                        <a:off x="2724785" y="892175"/>
                        <a:ext cx="4822825" cy="323215"/>
                      </a:xfrm>
                      <a:prstGeom prst="rect">
                        <a:avLst/>
                      </a:prstGeom>
                    </p:spPr>
                  </p:pic>
                </p:oleObj>
              </mc:Fallback>
            </mc:AlternateContent>
          </a:graphicData>
        </a:graphic>
      </p:graphicFrame>
      <p:graphicFrame>
        <p:nvGraphicFramePr>
          <p:cNvPr id="4" name="对象 3"/>
          <p:cNvGraphicFramePr/>
          <p:nvPr/>
        </p:nvGraphicFramePr>
        <p:xfrm>
          <a:off x="2724785" y="1533525"/>
          <a:ext cx="2066925" cy="352425"/>
        </p:xfrm>
        <a:graphic>
          <a:graphicData uri="http://schemas.openxmlformats.org/presentationml/2006/ole">
            <mc:AlternateContent xmlns:mc="http://schemas.openxmlformats.org/markup-compatibility/2006">
              <mc:Choice xmlns:v="urn:schemas-microsoft-com:vml" Requires="v">
                <p:oleObj spid="_x0000_s5" name="" r:id="rId3" imgW="2331720" imgH="533400" progId="Paint.Picture">
                  <p:embed/>
                </p:oleObj>
              </mc:Choice>
              <mc:Fallback>
                <p:oleObj name="" r:id="rId3" imgW="2331720" imgH="533400" progId="Paint.Picture">
                  <p:embed/>
                  <p:pic>
                    <p:nvPicPr>
                      <p:cNvPr id="0" name="图片 4"/>
                      <p:cNvPicPr/>
                      <p:nvPr/>
                    </p:nvPicPr>
                    <p:blipFill>
                      <a:blip r:embed="rId4"/>
                      <a:stretch>
                        <a:fillRect/>
                      </a:stretch>
                    </p:blipFill>
                    <p:spPr>
                      <a:xfrm>
                        <a:off x="2724785" y="1533525"/>
                        <a:ext cx="2066925" cy="352425"/>
                      </a:xfrm>
                      <a:prstGeom prst="rect">
                        <a:avLst/>
                      </a:prstGeom>
                    </p:spPr>
                  </p:pic>
                </p:oleObj>
              </mc:Fallback>
            </mc:AlternateContent>
          </a:graphicData>
        </a:graphic>
      </p:graphicFrame>
      <p:graphicFrame>
        <p:nvGraphicFramePr>
          <p:cNvPr id="6" name="对象 5"/>
          <p:cNvGraphicFramePr/>
          <p:nvPr/>
        </p:nvGraphicFramePr>
        <p:xfrm>
          <a:off x="1630680" y="1946910"/>
          <a:ext cx="2457450" cy="220980"/>
        </p:xfrm>
        <a:graphic>
          <a:graphicData uri="http://schemas.openxmlformats.org/presentationml/2006/ole">
            <mc:AlternateContent xmlns:mc="http://schemas.openxmlformats.org/markup-compatibility/2006">
              <mc:Choice xmlns:v="urn:schemas-microsoft-com:vml" Requires="v">
                <p:oleObj spid="_x0000_s7" name="" r:id="rId5" imgW="2529840" imgH="281940" progId="Paint.Picture">
                  <p:embed/>
                </p:oleObj>
              </mc:Choice>
              <mc:Fallback>
                <p:oleObj name="" r:id="rId5" imgW="2529840" imgH="281940" progId="Paint.Picture">
                  <p:embed/>
                  <p:pic>
                    <p:nvPicPr>
                      <p:cNvPr id="0" name="图片 6"/>
                      <p:cNvPicPr/>
                      <p:nvPr/>
                    </p:nvPicPr>
                    <p:blipFill>
                      <a:blip r:embed="rId6"/>
                      <a:stretch>
                        <a:fillRect/>
                      </a:stretch>
                    </p:blipFill>
                    <p:spPr>
                      <a:xfrm>
                        <a:off x="1630680" y="1946910"/>
                        <a:ext cx="2457450" cy="220980"/>
                      </a:xfrm>
                      <a:prstGeom prst="rect">
                        <a:avLst/>
                      </a:prstGeom>
                    </p:spPr>
                  </p:pic>
                </p:oleObj>
              </mc:Fallback>
            </mc:AlternateContent>
          </a:graphicData>
        </a:graphic>
      </p:graphicFrame>
      <p:graphicFrame>
        <p:nvGraphicFramePr>
          <p:cNvPr id="10" name="对象 9"/>
          <p:cNvGraphicFramePr/>
          <p:nvPr/>
        </p:nvGraphicFramePr>
        <p:xfrm>
          <a:off x="6779260" y="2527300"/>
          <a:ext cx="896620" cy="290195"/>
        </p:xfrm>
        <a:graphic>
          <a:graphicData uri="http://schemas.openxmlformats.org/presentationml/2006/ole">
            <mc:AlternateContent xmlns:mc="http://schemas.openxmlformats.org/markup-compatibility/2006">
              <mc:Choice xmlns:v="urn:schemas-microsoft-com:vml" Requires="v">
                <p:oleObj spid="_x0000_s13" name="" r:id="rId7" imgW="1219200" imgH="396240" progId="Paint.Picture">
                  <p:embed/>
                </p:oleObj>
              </mc:Choice>
              <mc:Fallback>
                <p:oleObj name="" r:id="rId7" imgW="1219200" imgH="396240" progId="Paint.Picture">
                  <p:embed/>
                  <p:pic>
                    <p:nvPicPr>
                      <p:cNvPr id="0" name="图片 12"/>
                      <p:cNvPicPr/>
                      <p:nvPr/>
                    </p:nvPicPr>
                    <p:blipFill>
                      <a:blip r:embed="rId8"/>
                      <a:stretch>
                        <a:fillRect/>
                      </a:stretch>
                    </p:blipFill>
                    <p:spPr>
                      <a:xfrm>
                        <a:off x="6779260" y="2527300"/>
                        <a:ext cx="896620" cy="290195"/>
                      </a:xfrm>
                      <a:prstGeom prst="rect">
                        <a:avLst/>
                      </a:prstGeom>
                    </p:spPr>
                  </p:pic>
                </p:oleObj>
              </mc:Fallback>
            </mc:AlternateContent>
          </a:graphicData>
        </a:graphic>
      </p:graphicFrame>
      <p:graphicFrame>
        <p:nvGraphicFramePr>
          <p:cNvPr id="14" name="对象 13"/>
          <p:cNvGraphicFramePr/>
          <p:nvPr/>
        </p:nvGraphicFramePr>
        <p:xfrm>
          <a:off x="2917190" y="3126740"/>
          <a:ext cx="2659380" cy="835660"/>
        </p:xfrm>
        <a:graphic>
          <a:graphicData uri="http://schemas.openxmlformats.org/presentationml/2006/ole">
            <mc:AlternateContent xmlns:mc="http://schemas.openxmlformats.org/markup-compatibility/2006">
              <mc:Choice xmlns:v="urn:schemas-microsoft-com:vml" Requires="v">
                <p:oleObj spid="_x0000_s15" name="" r:id="rId9" imgW="4008120" imgH="1051560" progId="Paint.Picture">
                  <p:embed/>
                </p:oleObj>
              </mc:Choice>
              <mc:Fallback>
                <p:oleObj name="" r:id="rId9" imgW="4008120" imgH="1051560" progId="Paint.Picture">
                  <p:embed/>
                  <p:pic>
                    <p:nvPicPr>
                      <p:cNvPr id="0" name="图片 14"/>
                      <p:cNvPicPr/>
                      <p:nvPr/>
                    </p:nvPicPr>
                    <p:blipFill>
                      <a:blip r:embed="rId10"/>
                      <a:stretch>
                        <a:fillRect/>
                      </a:stretch>
                    </p:blipFill>
                    <p:spPr>
                      <a:xfrm>
                        <a:off x="2917190" y="3126740"/>
                        <a:ext cx="2659380" cy="83566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对象 25"/>
          <p:cNvGraphicFramePr/>
          <p:nvPr/>
        </p:nvGraphicFramePr>
        <p:xfrm>
          <a:off x="6170295" y="2237105"/>
          <a:ext cx="2921000" cy="2543175"/>
        </p:xfrm>
        <a:graphic>
          <a:graphicData uri="http://schemas.openxmlformats.org/presentationml/2006/ole">
            <mc:AlternateContent xmlns:mc="http://schemas.openxmlformats.org/markup-compatibility/2006">
              <mc:Choice xmlns:v="urn:schemas-microsoft-com:vml" Requires="v">
                <p:oleObj spid="_x0000_s27" name="" r:id="rId1" imgW="7917180" imgH="4381500" progId="Paint.Picture">
                  <p:embed/>
                </p:oleObj>
              </mc:Choice>
              <mc:Fallback>
                <p:oleObj name="" r:id="rId1" imgW="7917180" imgH="4381500" progId="Paint.Picture">
                  <p:embed/>
                  <p:pic>
                    <p:nvPicPr>
                      <p:cNvPr id="0" name="图片 26"/>
                      <p:cNvPicPr/>
                      <p:nvPr/>
                    </p:nvPicPr>
                    <p:blipFill>
                      <a:blip r:embed="rId2"/>
                      <a:stretch>
                        <a:fillRect/>
                      </a:stretch>
                    </p:blipFill>
                    <p:spPr>
                      <a:xfrm>
                        <a:off x="6170295" y="2237105"/>
                        <a:ext cx="2921000" cy="2543175"/>
                      </a:xfrm>
                      <a:prstGeom prst="rect">
                        <a:avLst/>
                      </a:prstGeom>
                    </p:spPr>
                  </p:pic>
                </p:oleObj>
              </mc:Fallback>
            </mc:AlternateContent>
          </a:graphicData>
        </a:graphic>
      </p:graphicFrame>
      <p:graphicFrame>
        <p:nvGraphicFramePr>
          <p:cNvPr id="16" name="对象 15"/>
          <p:cNvGraphicFramePr/>
          <p:nvPr/>
        </p:nvGraphicFramePr>
        <p:xfrm>
          <a:off x="4744085" y="2668905"/>
          <a:ext cx="1426210" cy="358775"/>
        </p:xfrm>
        <a:graphic>
          <a:graphicData uri="http://schemas.openxmlformats.org/presentationml/2006/ole">
            <mc:AlternateContent xmlns:mc="http://schemas.openxmlformats.org/markup-compatibility/2006">
              <mc:Choice xmlns:v="urn:schemas-microsoft-com:vml" Requires="v">
                <p:oleObj spid="_x0000_s17" name="" r:id="rId3" imgW="1424940" imgH="358140" progId="Paint.Picture">
                  <p:embed/>
                </p:oleObj>
              </mc:Choice>
              <mc:Fallback>
                <p:oleObj name="" r:id="rId3" imgW="1424940" imgH="358140" progId="Paint.Picture">
                  <p:embed/>
                  <p:pic>
                    <p:nvPicPr>
                      <p:cNvPr id="0" name="图片 16"/>
                      <p:cNvPicPr/>
                      <p:nvPr/>
                    </p:nvPicPr>
                    <p:blipFill>
                      <a:blip r:embed="rId4"/>
                      <a:stretch>
                        <a:fillRect/>
                      </a:stretch>
                    </p:blipFill>
                    <p:spPr>
                      <a:xfrm>
                        <a:off x="4744085" y="2668905"/>
                        <a:ext cx="1426210" cy="358775"/>
                      </a:xfrm>
                      <a:prstGeom prst="rect">
                        <a:avLst/>
                      </a:prstGeom>
                    </p:spPr>
                  </p:pic>
                </p:oleObj>
              </mc:Fallback>
            </mc:AlternateContent>
          </a:graphicData>
        </a:graphic>
      </p:graphicFrame>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530"/>
            <a:ext cx="3873500"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模型基本思想：线性支持向量机</a:t>
            </a:r>
            <a:endParaRPr kumimoji="0" lang="zh-CN" altLang="en-US" dirty="0" smtClean="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892175"/>
            <a:ext cx="8201025" cy="28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sz="1800" dirty="0"/>
              <a:t>距离决策边界最近的训练样本点使得上式中的等号成立，因此被称为“</a:t>
            </a:r>
            <a:r>
              <a:rPr sz="1800" dirty="0">
                <a:solidFill>
                  <a:srgbClr val="FF0000"/>
                </a:solidFill>
              </a:rPr>
              <a:t>支持向量</a:t>
            </a:r>
            <a:r>
              <a:rPr sz="1800" dirty="0"/>
              <a:t>”(support vector)。</a:t>
            </a:r>
            <a:endParaRPr sz="1800" dirty="0"/>
          </a:p>
          <a:p>
            <a:r>
              <a:rPr sz="1800" dirty="0"/>
              <a:t> 两个异类支持向量到决策边界的距离之和被称为决策边界的“边缘” (margin) ，刚好等于超平面</a:t>
            </a:r>
            <a:r>
              <a:rPr lang="en-US" sz="1800" dirty="0"/>
              <a:t>bi1</a:t>
            </a:r>
            <a:r>
              <a:rPr sz="1800" dirty="0"/>
              <a:t>和 </a:t>
            </a:r>
            <a:r>
              <a:rPr lang="en-US" sz="1800" dirty="0"/>
              <a:t>bi2</a:t>
            </a:r>
            <a:r>
              <a:rPr sz="1800" dirty="0"/>
              <a:t>之间的间隔</a:t>
            </a:r>
            <a:r>
              <a:rPr sz="1800" dirty="0">
                <a:latin typeface="Arial" panose="020B0604020202020204" pitchFamily="34" charset="0"/>
                <a:cs typeface="Arial" panose="020B0604020202020204" pitchFamily="34" charset="0"/>
              </a:rPr>
              <a:t>γ</a:t>
            </a:r>
            <a:r>
              <a:rPr sz="1800" dirty="0"/>
              <a:t> 。</a:t>
            </a:r>
            <a:endParaRPr sz="1800" dirty="0"/>
          </a:p>
          <a:p>
            <a:r>
              <a:rPr sz="1800" dirty="0"/>
              <a:t>为了计算边缘</a:t>
            </a:r>
            <a:r>
              <a:rPr sz="1800" dirty="0">
                <a:latin typeface="Arial" panose="020B0604020202020204" pitchFamily="34" charset="0"/>
                <a:cs typeface="Arial" panose="020B0604020202020204" pitchFamily="34" charset="0"/>
              </a:rPr>
              <a:t>γ</a:t>
            </a:r>
            <a:r>
              <a:rPr sz="1800" dirty="0"/>
              <a:t>，令</a:t>
            </a:r>
            <a:r>
              <a:rPr lang="en-US" sz="1800" dirty="0"/>
              <a:t>x1</a:t>
            </a:r>
            <a:r>
              <a:rPr sz="1800" dirty="0"/>
              <a:t>是</a:t>
            </a:r>
            <a:r>
              <a:rPr lang="en-US" sz="1800" dirty="0"/>
              <a:t>bi1</a:t>
            </a:r>
            <a:r>
              <a:rPr sz="1800" dirty="0"/>
              <a:t>上的一个样本点，</a:t>
            </a:r>
            <a:r>
              <a:rPr lang="en-US" sz="1800" dirty="0"/>
              <a:t>x2</a:t>
            </a:r>
            <a:r>
              <a:rPr sz="1800" dirty="0"/>
              <a:t>是</a:t>
            </a:r>
            <a:r>
              <a:rPr lang="en-US" sz="1800" dirty="0"/>
              <a:t>bi2</a:t>
            </a:r>
            <a:r>
              <a:rPr sz="1800" dirty="0"/>
              <a:t>上的一个样本点，将</a:t>
            </a:r>
            <a:r>
              <a:rPr lang="en-US" sz="1800" dirty="0"/>
              <a:t>x1</a:t>
            </a:r>
            <a:r>
              <a:rPr sz="1800" dirty="0"/>
              <a:t>和</a:t>
            </a:r>
            <a:r>
              <a:rPr lang="en-US" sz="1800" dirty="0"/>
              <a:t>x2</a:t>
            </a:r>
            <a:r>
              <a:rPr sz="1800" dirty="0"/>
              <a:t>分别代入上式，得到：</a:t>
            </a:r>
            <a:r>
              <a:rPr lang="en-US" sz="1800" dirty="0"/>
              <a:t>W</a:t>
            </a:r>
            <a:r>
              <a:rPr lang="en-US" sz="1800" baseline="30000" dirty="0"/>
              <a:t>T</a:t>
            </a:r>
            <a:r>
              <a:rPr lang="en-US" sz="1800" dirty="0"/>
              <a:t>x1+b=1</a:t>
            </a:r>
            <a:r>
              <a:rPr lang="zh-CN" altLang="en-US" sz="1800" dirty="0"/>
              <a:t>，</a:t>
            </a:r>
            <a:r>
              <a:rPr lang="en-US" sz="1800" dirty="0">
                <a:sym typeface="+mn-ea"/>
              </a:rPr>
              <a:t>W</a:t>
            </a:r>
            <a:r>
              <a:rPr lang="en-US" sz="1800" baseline="30000" dirty="0">
                <a:sym typeface="+mn-ea"/>
              </a:rPr>
              <a:t>T</a:t>
            </a:r>
            <a:r>
              <a:rPr lang="en-US" sz="1800" dirty="0">
                <a:sym typeface="+mn-ea"/>
              </a:rPr>
              <a:t>x2+b=-1</a:t>
            </a:r>
            <a:r>
              <a:rPr lang="zh-CN" altLang="en-US" sz="1800" dirty="0">
                <a:sym typeface="+mn-ea"/>
              </a:rPr>
              <a:t>。</a:t>
            </a:r>
            <a:endParaRPr sz="1800" dirty="0"/>
          </a:p>
          <a:p>
            <a:r>
              <a:rPr sz="1800" dirty="0"/>
              <a:t>令两式相减得到： 即</a:t>
            </a:r>
            <a:r>
              <a:rPr lang="en-US" sz="1800" dirty="0">
                <a:sym typeface="+mn-ea"/>
              </a:rPr>
              <a:t>W</a:t>
            </a:r>
            <a:r>
              <a:rPr lang="en-US" sz="1800" baseline="30000" dirty="0">
                <a:sym typeface="+mn-ea"/>
              </a:rPr>
              <a:t>T(</a:t>
            </a:r>
            <a:r>
              <a:rPr lang="en-US" sz="1800" dirty="0">
                <a:sym typeface="+mn-ea"/>
              </a:rPr>
              <a:t>x1-x2)=2</a:t>
            </a:r>
            <a:r>
              <a:rPr lang="zh-CN" altLang="en-US" sz="1800" dirty="0">
                <a:sym typeface="+mn-ea"/>
              </a:rPr>
              <a:t>，即</a:t>
            </a:r>
            <a:endParaRPr sz="1800" dirty="0"/>
          </a:p>
          <a:p>
            <a:r>
              <a:rPr sz="1800" dirty="0"/>
              <a:t>向量         在</a:t>
            </a:r>
            <a:r>
              <a:rPr lang="en-US" sz="1800" dirty="0"/>
              <a:t>W</a:t>
            </a:r>
            <a:r>
              <a:rPr sz="1800" dirty="0"/>
              <a:t>上的投影乘以</a:t>
            </a:r>
            <a:r>
              <a:rPr lang="en-US" sz="1800" dirty="0"/>
              <a:t>W</a:t>
            </a:r>
            <a:r>
              <a:rPr sz="1800" dirty="0"/>
              <a:t>的模：</a:t>
            </a:r>
            <a:endParaRPr sz="1800" dirty="0"/>
          </a:p>
          <a:p>
            <a:r>
              <a:rPr sz="1800" dirty="0"/>
              <a:t>即</a:t>
            </a:r>
            <a:endParaRPr sz="1800" dirty="0"/>
          </a:p>
        </p:txBody>
      </p:sp>
      <p:graphicFrame>
        <p:nvGraphicFramePr>
          <p:cNvPr id="18" name="对象 17"/>
          <p:cNvGraphicFramePr/>
          <p:nvPr/>
        </p:nvGraphicFramePr>
        <p:xfrm>
          <a:off x="1487805" y="3027680"/>
          <a:ext cx="490855" cy="327660"/>
        </p:xfrm>
        <a:graphic>
          <a:graphicData uri="http://schemas.openxmlformats.org/presentationml/2006/ole">
            <mc:AlternateContent xmlns:mc="http://schemas.openxmlformats.org/markup-compatibility/2006">
              <mc:Choice xmlns:v="urn:schemas-microsoft-com:vml" Requires="v">
                <p:oleObj spid="_x0000_s19" name="" r:id="rId5" imgW="624840" imgH="381000" progId="Paint.Picture">
                  <p:embed/>
                </p:oleObj>
              </mc:Choice>
              <mc:Fallback>
                <p:oleObj name="" r:id="rId5" imgW="624840" imgH="381000" progId="Paint.Picture">
                  <p:embed/>
                  <p:pic>
                    <p:nvPicPr>
                      <p:cNvPr id="0" name="图片 18"/>
                      <p:cNvPicPr/>
                      <p:nvPr/>
                    </p:nvPicPr>
                    <p:blipFill>
                      <a:blip r:embed="rId6"/>
                      <a:stretch>
                        <a:fillRect/>
                      </a:stretch>
                    </p:blipFill>
                    <p:spPr>
                      <a:xfrm>
                        <a:off x="1487805" y="3027680"/>
                        <a:ext cx="490855" cy="327660"/>
                      </a:xfrm>
                      <a:prstGeom prst="rect">
                        <a:avLst/>
                      </a:prstGeom>
                    </p:spPr>
                  </p:pic>
                </p:oleObj>
              </mc:Fallback>
            </mc:AlternateContent>
          </a:graphicData>
        </a:graphic>
      </p:graphicFrame>
      <p:graphicFrame>
        <p:nvGraphicFramePr>
          <p:cNvPr id="20" name="对象 19"/>
          <p:cNvGraphicFramePr/>
          <p:nvPr/>
        </p:nvGraphicFramePr>
        <p:xfrm>
          <a:off x="4516120" y="3027680"/>
          <a:ext cx="1439545" cy="327660"/>
        </p:xfrm>
        <a:graphic>
          <a:graphicData uri="http://schemas.openxmlformats.org/presentationml/2006/ole">
            <mc:AlternateContent xmlns:mc="http://schemas.openxmlformats.org/markup-compatibility/2006">
              <mc:Choice xmlns:v="urn:schemas-microsoft-com:vml" Requires="v">
                <p:oleObj spid="_x0000_s21" name="" r:id="rId7" imgW="1592580" imgH="358140" progId="Paint.Picture">
                  <p:embed/>
                </p:oleObj>
              </mc:Choice>
              <mc:Fallback>
                <p:oleObj name="" r:id="rId7" imgW="1592580" imgH="358140" progId="Paint.Picture">
                  <p:embed/>
                  <p:pic>
                    <p:nvPicPr>
                      <p:cNvPr id="0" name="图片 20"/>
                      <p:cNvPicPr/>
                      <p:nvPr/>
                    </p:nvPicPr>
                    <p:blipFill>
                      <a:blip r:embed="rId8"/>
                      <a:stretch>
                        <a:fillRect/>
                      </a:stretch>
                    </p:blipFill>
                    <p:spPr>
                      <a:xfrm>
                        <a:off x="4516120" y="3027680"/>
                        <a:ext cx="1439545" cy="327660"/>
                      </a:xfrm>
                      <a:prstGeom prst="rect">
                        <a:avLst/>
                      </a:prstGeom>
                    </p:spPr>
                  </p:pic>
                </p:oleObj>
              </mc:Fallback>
            </mc:AlternateContent>
          </a:graphicData>
        </a:graphic>
      </p:graphicFrame>
      <p:graphicFrame>
        <p:nvGraphicFramePr>
          <p:cNvPr id="22" name="对象 21"/>
          <p:cNvGraphicFramePr/>
          <p:nvPr/>
        </p:nvGraphicFramePr>
        <p:xfrm>
          <a:off x="1408430" y="3404235"/>
          <a:ext cx="795655" cy="471170"/>
        </p:xfrm>
        <a:graphic>
          <a:graphicData uri="http://schemas.openxmlformats.org/presentationml/2006/ole">
            <mc:AlternateContent xmlns:mc="http://schemas.openxmlformats.org/markup-compatibility/2006">
              <mc:Choice xmlns:v="urn:schemas-microsoft-com:vml" Requires="v">
                <p:oleObj spid="_x0000_s23" name="" r:id="rId9" imgW="1112520" imgH="685800" progId="Paint.Picture">
                  <p:embed/>
                </p:oleObj>
              </mc:Choice>
              <mc:Fallback>
                <p:oleObj name="" r:id="rId9" imgW="1112520" imgH="685800" progId="Paint.Picture">
                  <p:embed/>
                  <p:pic>
                    <p:nvPicPr>
                      <p:cNvPr id="0" name="图片 22"/>
                      <p:cNvPicPr/>
                      <p:nvPr/>
                    </p:nvPicPr>
                    <p:blipFill>
                      <a:blip r:embed="rId10"/>
                      <a:stretch>
                        <a:fillRect/>
                      </a:stretch>
                    </p:blipFill>
                    <p:spPr>
                      <a:xfrm>
                        <a:off x="1408430" y="3404235"/>
                        <a:ext cx="795655" cy="47117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2254" y="26462"/>
            <a:ext cx="5844778" cy="1096565"/>
          </a:xfrm>
        </p:spPr>
        <p:txBody>
          <a:bodyPr/>
          <a:lstStyle/>
          <a:p>
            <a:pPr algn="l"/>
            <a:r>
              <a:rPr lang="zh-CN" altLang="en-US" sz="2400" dirty="0"/>
              <a:t>支持向量机原理</a:t>
            </a:r>
            <a:endParaRPr lang="zh-CN" altLang="zh-CN" sz="2400" dirty="0"/>
          </a:p>
        </p:txBody>
      </p:sp>
      <p:sp>
        <p:nvSpPr>
          <p:cNvPr id="3" name="TextBox 2"/>
          <p:cNvSpPr txBox="1"/>
          <p:nvPr/>
        </p:nvSpPr>
        <p:spPr>
          <a:xfrm>
            <a:off x="663325" y="1147440"/>
            <a:ext cx="6643710" cy="369332"/>
          </a:xfrm>
          <a:prstGeom prst="rect">
            <a:avLst/>
          </a:prstGeom>
          <a:noFill/>
        </p:spPr>
        <p:txBody>
          <a:bodyPr wrap="square" rtlCol="0">
            <a:spAutoFit/>
          </a:bodyPr>
          <a:lstStyle/>
          <a:p>
            <a:r>
              <a:rPr lang="en-US" altLang="zh-CN" dirty="0" smtClean="0"/>
              <a:t>SVM</a:t>
            </a:r>
            <a:r>
              <a:rPr lang="zh-CN" altLang="en-US" dirty="0" smtClean="0"/>
              <a:t>是从线性可分情况下的最优分类面发展而来的。</a:t>
            </a:r>
            <a:endParaRPr lang="zh-CN" altLang="en-US" dirty="0"/>
          </a:p>
        </p:txBody>
      </p:sp>
      <p:pic>
        <p:nvPicPr>
          <p:cNvPr id="4" name="Picture 5"/>
          <p:cNvPicPr>
            <a:picLocks noChangeAspect="1" noChangeArrowheads="1"/>
          </p:cNvPicPr>
          <p:nvPr/>
        </p:nvPicPr>
        <p:blipFill>
          <a:blip r:embed="rId1" cstate="print"/>
          <a:srcRect/>
          <a:stretch>
            <a:fillRect/>
          </a:stretch>
        </p:blipFill>
        <p:spPr bwMode="auto">
          <a:xfrm>
            <a:off x="791924" y="1940720"/>
            <a:ext cx="3973116" cy="2605880"/>
          </a:xfrm>
          <a:prstGeom prst="rect">
            <a:avLst/>
          </a:prstGeom>
          <a:noFill/>
          <a:ln w="9525">
            <a:noFill/>
            <a:miter lim="800000"/>
            <a:headEnd/>
            <a:tailEnd/>
          </a:ln>
          <a:effectLst/>
        </p:spPr>
      </p:pic>
      <p:sp>
        <p:nvSpPr>
          <p:cNvPr id="5" name="Text Box 6"/>
          <p:cNvSpPr txBox="1">
            <a:spLocks noChangeArrowheads="1"/>
          </p:cNvSpPr>
          <p:nvPr/>
        </p:nvSpPr>
        <p:spPr bwMode="auto">
          <a:xfrm>
            <a:off x="5241731" y="1750135"/>
            <a:ext cx="2518190" cy="2169825"/>
          </a:xfrm>
          <a:prstGeom prst="rect">
            <a:avLst/>
          </a:prstGeom>
          <a:noFill/>
          <a:ln w="9525">
            <a:noFill/>
            <a:miter lim="800000"/>
          </a:ln>
          <a:effectLst/>
        </p:spPr>
        <p:txBody>
          <a:bodyPr wrap="square">
            <a:spAutoFit/>
          </a:bodyPr>
          <a:lstStyle/>
          <a:p>
            <a:pPr>
              <a:buFontTx/>
              <a:buChar char="•"/>
            </a:pPr>
            <a:r>
              <a:rPr lang="zh-CN" altLang="zh-CN" sz="1500" dirty="0"/>
              <a:t> </a:t>
            </a:r>
            <a:r>
              <a:rPr lang="zh-CN" altLang="en-US" sz="1500" dirty="0"/>
              <a:t>分类超平面：</a:t>
            </a:r>
            <a:r>
              <a:rPr lang="en-US" altLang="zh-CN" sz="1500" dirty="0"/>
              <a:t>(</a:t>
            </a:r>
            <a:r>
              <a:rPr lang="en-US" altLang="zh-CN" sz="1500" dirty="0" err="1"/>
              <a:t>w.x</a:t>
            </a:r>
            <a:r>
              <a:rPr lang="en-US" altLang="zh-CN" sz="1500" dirty="0"/>
              <a:t>)+b=0</a:t>
            </a:r>
            <a:endParaRPr lang="zh-CN" altLang="en-US" sz="1500" dirty="0"/>
          </a:p>
          <a:p>
            <a:pPr>
              <a:buFontTx/>
              <a:buChar char="•"/>
            </a:pPr>
            <a:r>
              <a:rPr lang="zh-CN" altLang="en-US" sz="1500" dirty="0"/>
              <a:t> 判决函数： </a:t>
            </a:r>
            <a:endParaRPr lang="zh-CN" altLang="en-US" sz="1500" dirty="0"/>
          </a:p>
          <a:p>
            <a:pPr>
              <a:buFontTx/>
              <a:buChar char="•"/>
            </a:pPr>
            <a:endParaRPr lang="zh-CN" altLang="en-US" sz="1500" dirty="0"/>
          </a:p>
          <a:p>
            <a:endParaRPr lang="zh-CN" altLang="en-US" sz="1500" dirty="0"/>
          </a:p>
          <a:p>
            <a:pPr>
              <a:buFontTx/>
              <a:buChar char="•"/>
            </a:pPr>
            <a:endParaRPr lang="zh-CN" altLang="en-US" sz="1500" dirty="0"/>
          </a:p>
          <a:p>
            <a:pPr>
              <a:buFontTx/>
              <a:buChar char="•"/>
            </a:pPr>
            <a:r>
              <a:rPr lang="zh-CN" altLang="en-US" sz="1500" dirty="0"/>
              <a:t> </a:t>
            </a:r>
            <a:r>
              <a:rPr lang="zh-CN" altLang="en-US" sz="1500" dirty="0">
                <a:solidFill>
                  <a:schemeClr val="tx2"/>
                </a:solidFill>
              </a:rPr>
              <a:t>最大间隔问题：</a:t>
            </a:r>
            <a:endParaRPr lang="zh-CN" altLang="en-US" sz="1500" dirty="0">
              <a:solidFill>
                <a:schemeClr val="tx2"/>
              </a:solidFill>
            </a:endParaRPr>
          </a:p>
          <a:p>
            <a:r>
              <a:rPr lang="zh-CN" altLang="en-US" sz="1500" dirty="0"/>
              <a:t>在间隔固定为</a:t>
            </a:r>
            <a:r>
              <a:rPr lang="zh-CN" altLang="zh-CN" sz="1500" dirty="0"/>
              <a:t>1</a:t>
            </a:r>
            <a:r>
              <a:rPr lang="zh-CN" altLang="en-US" sz="1500" dirty="0"/>
              <a:t>时，寻求最小的</a:t>
            </a:r>
            <a:r>
              <a:rPr lang="en-US" altLang="zh-CN" sz="1500" dirty="0"/>
              <a:t>‖w ‖</a:t>
            </a:r>
            <a:endParaRPr lang="zh-CN" altLang="en-US" sz="1500" dirty="0"/>
          </a:p>
          <a:p>
            <a:pPr>
              <a:buFontTx/>
              <a:buChar char="•"/>
            </a:pPr>
            <a:endParaRPr lang="zh-CN" altLang="zh-CN" sz="1500" dirty="0"/>
          </a:p>
        </p:txBody>
      </p:sp>
      <p:graphicFrame>
        <p:nvGraphicFramePr>
          <p:cNvPr id="2050" name="Object 2"/>
          <p:cNvGraphicFramePr>
            <a:graphicFrameLocks noChangeAspect="1"/>
          </p:cNvGraphicFramePr>
          <p:nvPr/>
        </p:nvGraphicFramePr>
        <p:xfrm>
          <a:off x="5536413" y="2411015"/>
          <a:ext cx="1943100" cy="285750"/>
        </p:xfrm>
        <a:graphic>
          <a:graphicData uri="http://schemas.openxmlformats.org/presentationml/2006/ole">
            <mc:AlternateContent xmlns:mc="http://schemas.openxmlformats.org/markup-compatibility/2006">
              <mc:Choice xmlns:v="urn:schemas-microsoft-com:vml" Requires="v">
                <p:oleObj spid="_x0000_s1042" name="" r:id="rId2" imgW="1791335" imgH="228600" progId="">
                  <p:embed/>
                </p:oleObj>
              </mc:Choice>
              <mc:Fallback>
                <p:oleObj name="" r:id="rId2" imgW="1791335" imgH="228600" progId="">
                  <p:embed/>
                  <p:pic>
                    <p:nvPicPr>
                      <p:cNvPr id="0" name="图片 10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413" y="2411015"/>
                        <a:ext cx="1943100" cy="285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9"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5600" y="1305188"/>
            <a:ext cx="7418649"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容易</a:t>
            </a:r>
            <a:r>
              <a:rPr lang="zh-CN" altLang="en-US" dirty="0"/>
              <a:t>看出，最优化目标就是最大化几何间隔，并且注意到几何间隔与</a:t>
            </a:r>
            <a:r>
              <a:rPr lang="en-US" altLang="zh-CN" dirty="0"/>
              <a:t>‖w ‖ </a:t>
            </a:r>
            <a:r>
              <a:rPr lang="zh-CN" altLang="en-US" dirty="0"/>
              <a:t>反比，</a:t>
            </a:r>
            <a:r>
              <a:rPr lang="zh-CN" altLang="en-US" dirty="0" smtClean="0"/>
              <a:t>因此只需</a:t>
            </a:r>
            <a:r>
              <a:rPr lang="zh-CN" altLang="en-US" dirty="0"/>
              <a:t>寻找最小的</a:t>
            </a:r>
            <a:r>
              <a:rPr lang="en-US" altLang="zh-CN" dirty="0"/>
              <a:t>‖w ‖</a:t>
            </a:r>
            <a:r>
              <a:rPr lang="zh-CN" altLang="en-US" dirty="0"/>
              <a:t>，即</a:t>
            </a:r>
            <a:endParaRPr lang="zh-CN" altLang="en-US" dirty="0"/>
          </a:p>
        </p:txBody>
      </p:sp>
      <p:pic>
        <p:nvPicPr>
          <p:cNvPr id="4" name="Picture 3"/>
          <p:cNvPicPr>
            <a:picLocks noChangeAspect="1" noChangeArrowheads="1"/>
          </p:cNvPicPr>
          <p:nvPr/>
        </p:nvPicPr>
        <p:blipFill>
          <a:blip r:embed="rId1" cstate="print"/>
          <a:srcRect/>
          <a:stretch>
            <a:fillRect/>
          </a:stretch>
        </p:blipFill>
        <p:spPr bwMode="auto">
          <a:xfrm>
            <a:off x="3180079" y="2060775"/>
            <a:ext cx="1153551" cy="309638"/>
          </a:xfrm>
          <a:prstGeom prst="rect">
            <a:avLst/>
          </a:prstGeom>
          <a:noFill/>
          <a:ln w="9525">
            <a:noFill/>
            <a:miter lim="800000"/>
            <a:headEnd/>
            <a:tailEnd/>
          </a:ln>
        </p:spPr>
      </p:pic>
      <p:sp>
        <p:nvSpPr>
          <p:cNvPr id="5" name="TextBox 4"/>
          <p:cNvSpPr txBox="1"/>
          <p:nvPr/>
        </p:nvSpPr>
        <p:spPr>
          <a:xfrm>
            <a:off x="355600" y="2378487"/>
            <a:ext cx="6482999"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对于这个目标函数，可以用一个等价的目标函数来替代：</a:t>
            </a:r>
            <a:endParaRPr lang="zh-CN" altLang="en-US" dirty="0"/>
          </a:p>
        </p:txBody>
      </p:sp>
      <p:pic>
        <p:nvPicPr>
          <p:cNvPr id="6" name="Picture 4"/>
          <p:cNvPicPr>
            <a:picLocks noChangeAspect="1" noChangeArrowheads="1"/>
          </p:cNvPicPr>
          <p:nvPr/>
        </p:nvPicPr>
        <p:blipFill>
          <a:blip r:embed="rId2" cstate="print"/>
          <a:srcRect/>
          <a:stretch>
            <a:fillRect/>
          </a:stretch>
        </p:blipFill>
        <p:spPr bwMode="auto">
          <a:xfrm>
            <a:off x="3099473" y="2915290"/>
            <a:ext cx="1424993" cy="457829"/>
          </a:xfrm>
          <a:prstGeom prst="rect">
            <a:avLst/>
          </a:prstGeom>
          <a:noFill/>
          <a:ln w="9525">
            <a:noFill/>
            <a:miter lim="800000"/>
            <a:headEnd/>
            <a:tailEnd/>
          </a:ln>
        </p:spPr>
      </p:pic>
      <p:sp>
        <p:nvSpPr>
          <p:cNvPr id="8" name="Rectangle 2"/>
          <p:cNvSpPr>
            <a:spLocks noGrp="1" noChangeArrowheads="1"/>
          </p:cNvSpPr>
          <p:nvPr>
            <p:ph type="title"/>
          </p:nvPr>
        </p:nvSpPr>
        <p:spPr>
          <a:xfrm>
            <a:off x="212254" y="26462"/>
            <a:ext cx="5844778" cy="1096565"/>
          </a:xfrm>
        </p:spPr>
        <p:txBody>
          <a:bodyPr/>
          <a:lstStyle/>
          <a:p>
            <a:pPr algn="l"/>
            <a:r>
              <a:rPr lang="zh-CN" altLang="en-US" sz="2400" dirty="0"/>
              <a:t>支持向量机原理</a:t>
            </a:r>
            <a:endParaRPr lang="zh-CN" altLang="zh-CN" sz="2400" dirty="0"/>
          </a:p>
        </p:txBody>
      </p:sp>
      <p:cxnSp>
        <p:nvCxnSpPr>
          <p:cNvPr id="9"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9610" y="1549156"/>
            <a:ext cx="6482999"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为使</a:t>
            </a:r>
            <a:r>
              <a:rPr lang="zh-CN" altLang="en-US" dirty="0" smtClean="0"/>
              <a:t>分类对</a:t>
            </a:r>
            <a:r>
              <a:rPr lang="zh-CN" altLang="en-US" dirty="0"/>
              <a:t>所有样本正确</a:t>
            </a:r>
            <a:r>
              <a:rPr lang="zh-CN" altLang="en-US" dirty="0" smtClean="0"/>
              <a:t>分类，要求满足</a:t>
            </a:r>
            <a:r>
              <a:rPr lang="zh-CN" altLang="en-US" dirty="0"/>
              <a:t>如下约束：</a:t>
            </a:r>
            <a:endParaRPr lang="zh-CN" altLang="en-US" dirty="0"/>
          </a:p>
        </p:txBody>
      </p:sp>
      <p:pic>
        <p:nvPicPr>
          <p:cNvPr id="4" name="Picture 2"/>
          <p:cNvPicPr>
            <a:picLocks noChangeAspect="1" noChangeArrowheads="1"/>
          </p:cNvPicPr>
          <p:nvPr/>
        </p:nvPicPr>
        <p:blipFill>
          <a:blip r:embed="rId1" cstate="print"/>
          <a:srcRect/>
          <a:stretch>
            <a:fillRect/>
          </a:stretch>
        </p:blipFill>
        <p:spPr bwMode="auto">
          <a:xfrm>
            <a:off x="2935496" y="2170212"/>
            <a:ext cx="2849921" cy="316658"/>
          </a:xfrm>
          <a:prstGeom prst="rect">
            <a:avLst/>
          </a:prstGeom>
          <a:noFill/>
          <a:ln w="9525">
            <a:noFill/>
            <a:miter lim="800000"/>
            <a:headEnd/>
            <a:tailEnd/>
          </a:ln>
        </p:spPr>
      </p:pic>
      <p:sp>
        <p:nvSpPr>
          <p:cNvPr id="6" name="Rectangle 2"/>
          <p:cNvSpPr>
            <a:spLocks noGrp="1" noChangeArrowheads="1"/>
          </p:cNvSpPr>
          <p:nvPr>
            <p:ph type="title"/>
          </p:nvPr>
        </p:nvSpPr>
        <p:spPr>
          <a:xfrm>
            <a:off x="212254" y="26462"/>
            <a:ext cx="5844778" cy="1096565"/>
          </a:xfrm>
        </p:spPr>
        <p:txBody>
          <a:bodyPr/>
          <a:lstStyle/>
          <a:p>
            <a:pPr algn="l"/>
            <a:r>
              <a:rPr lang="zh-CN" altLang="en-US" sz="2400" dirty="0"/>
              <a:t>支持向量机原理</a:t>
            </a:r>
            <a:endParaRPr lang="zh-CN" altLang="zh-CN" sz="2400" dirty="0"/>
          </a:p>
        </p:txBody>
      </p:sp>
      <p:cxnSp>
        <p:nvCxnSpPr>
          <p:cNvPr id="7"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6346" y="1257936"/>
            <a:ext cx="5786454"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优化问题：</a:t>
            </a:r>
            <a:endParaRPr lang="zh-CN" altLang="en-US" dirty="0"/>
          </a:p>
        </p:txBody>
      </p:sp>
      <p:graphicFrame>
        <p:nvGraphicFramePr>
          <p:cNvPr id="3074" name="Object 2"/>
          <p:cNvGraphicFramePr>
            <a:graphicFrameLocks noGrp="1" noChangeAspect="1"/>
          </p:cNvGraphicFramePr>
          <p:nvPr/>
        </p:nvGraphicFramePr>
        <p:xfrm>
          <a:off x="2158666" y="1254609"/>
          <a:ext cx="4057650" cy="867966"/>
        </p:xfrm>
        <a:graphic>
          <a:graphicData uri="http://schemas.openxmlformats.org/presentationml/2006/ole">
            <mc:AlternateContent xmlns:mc="http://schemas.openxmlformats.org/markup-compatibility/2006">
              <mc:Choice xmlns:v="urn:schemas-microsoft-com:vml" Requires="v">
                <p:oleObj spid="_x0000_s2064" name="" r:id="rId1" imgW="2376170" imgH="508000" progId="">
                  <p:embed/>
                </p:oleObj>
              </mc:Choice>
              <mc:Fallback>
                <p:oleObj name="" r:id="rId1" imgW="2376170" imgH="508000" progId="">
                  <p:embed/>
                  <p:pic>
                    <p:nvPicPr>
                      <p:cNvPr id="0" name="图片 2060"/>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666" y="1254609"/>
                        <a:ext cx="4057650" cy="8679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776346" y="2254157"/>
            <a:ext cx="6697289" cy="1754326"/>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为解决这个约束问题的最优解，引入</a:t>
            </a:r>
            <a:r>
              <a:rPr lang="en-US" altLang="zh-CN" dirty="0"/>
              <a:t>Lagrange</a:t>
            </a:r>
            <a:r>
              <a:rPr lang="zh-CN" altLang="en-US" dirty="0"/>
              <a:t>函数：</a:t>
            </a:r>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6" name="Picture 4"/>
          <p:cNvPicPr>
            <a:picLocks noChangeAspect="1" noChangeArrowheads="1"/>
          </p:cNvPicPr>
          <p:nvPr/>
        </p:nvPicPr>
        <p:blipFill>
          <a:blip r:embed="rId3" cstate="print"/>
          <a:srcRect/>
          <a:stretch>
            <a:fillRect/>
          </a:stretch>
        </p:blipFill>
        <p:spPr bwMode="auto">
          <a:xfrm>
            <a:off x="1899706" y="2647852"/>
            <a:ext cx="4575569" cy="497626"/>
          </a:xfrm>
          <a:prstGeom prst="rect">
            <a:avLst/>
          </a:prstGeom>
          <a:noFill/>
          <a:ln w="9525">
            <a:noFill/>
            <a:miter lim="800000"/>
            <a:headEnd/>
            <a:tailEnd/>
          </a:ln>
        </p:spPr>
      </p:pic>
      <p:sp>
        <p:nvSpPr>
          <p:cNvPr id="7" name="TextBox 6"/>
          <p:cNvSpPr txBox="1"/>
          <p:nvPr/>
        </p:nvSpPr>
        <p:spPr>
          <a:xfrm>
            <a:off x="758490" y="3277060"/>
            <a:ext cx="6858000" cy="646331"/>
          </a:xfrm>
          <a:prstGeom prst="rect">
            <a:avLst/>
          </a:prstGeom>
          <a:noFill/>
        </p:spPr>
        <p:txBody>
          <a:bodyPr wrap="square" rtlCol="0">
            <a:spAutoFit/>
          </a:bodyPr>
          <a:lstStyle/>
          <a:p>
            <a:r>
              <a:rPr lang="zh-CN" altLang="en-US" dirty="0"/>
              <a:t>式中</a:t>
            </a:r>
            <a:r>
              <a:rPr lang="el-GR" altLang="zh-CN" i="1" dirty="0"/>
              <a:t>α</a:t>
            </a:r>
            <a:r>
              <a:rPr lang="en-US" altLang="zh-CN" i="1" baseline="-25000" dirty="0"/>
              <a:t>i</a:t>
            </a:r>
            <a:r>
              <a:rPr lang="en-US" altLang="zh-CN" dirty="0"/>
              <a:t>&gt;=0</a:t>
            </a:r>
            <a:r>
              <a:rPr lang="zh-CN" altLang="en-US" dirty="0"/>
              <a:t>为</a:t>
            </a:r>
            <a:r>
              <a:rPr lang="en-US" altLang="zh-CN" dirty="0"/>
              <a:t>Lagrange</a:t>
            </a:r>
            <a:r>
              <a:rPr lang="zh-CN" altLang="en-US" dirty="0"/>
              <a:t>乘子</a:t>
            </a:r>
            <a:r>
              <a:rPr lang="zh-CN" altLang="en-US" dirty="0" smtClean="0"/>
              <a:t>。为求函数的最小值，分别对</a:t>
            </a:r>
            <a:r>
              <a:rPr lang="en-US" altLang="zh-CN" i="1" dirty="0" smtClean="0"/>
              <a:t>w</a:t>
            </a:r>
            <a:r>
              <a:rPr lang="zh-CN" altLang="en-US" i="1" dirty="0" smtClean="0"/>
              <a:t>、</a:t>
            </a:r>
            <a:r>
              <a:rPr lang="en-US" altLang="zh-CN" i="1" dirty="0" smtClean="0"/>
              <a:t>b</a:t>
            </a:r>
            <a:r>
              <a:rPr lang="zh-CN" altLang="en-US" i="1" dirty="0" smtClean="0"/>
              <a:t>、</a:t>
            </a:r>
            <a:r>
              <a:rPr lang="el-GR" altLang="zh-CN" i="1" dirty="0" smtClean="0"/>
              <a:t> α</a:t>
            </a:r>
            <a:r>
              <a:rPr lang="en-US" altLang="zh-CN" i="1" baseline="-25000" dirty="0" smtClean="0"/>
              <a:t>i</a:t>
            </a:r>
            <a:r>
              <a:rPr lang="zh-CN" altLang="en-US" dirty="0" smtClean="0"/>
              <a:t>求偏微：</a:t>
            </a:r>
            <a:endParaRPr lang="zh-CN" altLang="en-US" dirty="0"/>
          </a:p>
        </p:txBody>
      </p:sp>
      <p:sp>
        <p:nvSpPr>
          <p:cNvPr id="9" name="Rectangle 2"/>
          <p:cNvSpPr>
            <a:spLocks noGrp="1" noChangeArrowheads="1"/>
          </p:cNvSpPr>
          <p:nvPr>
            <p:ph type="title"/>
          </p:nvPr>
        </p:nvSpPr>
        <p:spPr>
          <a:xfrm>
            <a:off x="212254" y="26462"/>
            <a:ext cx="5844778" cy="1096565"/>
          </a:xfrm>
        </p:spPr>
        <p:txBody>
          <a:bodyPr/>
          <a:lstStyle/>
          <a:p>
            <a:pPr algn="l"/>
            <a:r>
              <a:rPr lang="zh-CN" altLang="en-US" sz="2400" dirty="0"/>
              <a:t>支持向量机原理</a:t>
            </a:r>
            <a:endParaRPr lang="zh-CN" altLang="zh-CN" sz="2400" dirty="0"/>
          </a:p>
        </p:txBody>
      </p:sp>
      <p:cxnSp>
        <p:nvCxnSpPr>
          <p:cNvPr id="10"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章节介绍</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99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支持向量机（</a:t>
            </a:r>
            <a:r>
              <a:rPr lang="en-US" altLang="zh-CN" sz="1800" dirty="0" smtClean="0">
                <a:solidFill>
                  <a:srgbClr val="000000"/>
                </a:solidFill>
              </a:rPr>
              <a:t>Support Vector Machine</a:t>
            </a:r>
            <a:r>
              <a:rPr lang="zh-CN" altLang="en-US" sz="1800" dirty="0" smtClean="0">
                <a:solidFill>
                  <a:srgbClr val="000000"/>
                </a:solidFill>
              </a:rPr>
              <a:t>，</a:t>
            </a:r>
            <a:r>
              <a:rPr lang="en-US" altLang="zh-CN" sz="1800" dirty="0" smtClean="0">
                <a:solidFill>
                  <a:srgbClr val="000000"/>
                </a:solidFill>
              </a:rPr>
              <a:t>SVM</a:t>
            </a:r>
            <a:r>
              <a:rPr lang="zh-CN" altLang="en-US" sz="1800" dirty="0" smtClean="0">
                <a:solidFill>
                  <a:srgbClr val="000000"/>
                </a:solidFill>
              </a:rPr>
              <a:t>）属于有监督学习模型，主要用于解决数据分类问题。</a:t>
            </a:r>
            <a:r>
              <a:rPr lang="zh-CN" altLang="en-US" sz="1800" dirty="0">
                <a:solidFill>
                  <a:srgbClr val="000000"/>
                </a:solidFill>
              </a:rPr>
              <a:t>通</a:t>
            </a:r>
            <a:r>
              <a:rPr lang="zh-CN" altLang="en-US" sz="1800" dirty="0" smtClean="0">
                <a:solidFill>
                  <a:srgbClr val="000000"/>
                </a:solidFill>
              </a:rPr>
              <a:t>常</a:t>
            </a:r>
            <a:r>
              <a:rPr lang="en-US" altLang="zh-CN" sz="1800" dirty="0" smtClean="0">
                <a:solidFill>
                  <a:srgbClr val="000000"/>
                </a:solidFill>
              </a:rPr>
              <a:t>SVM</a:t>
            </a:r>
            <a:r>
              <a:rPr lang="zh-CN" altLang="en-US" sz="1800" dirty="0" smtClean="0">
                <a:solidFill>
                  <a:srgbClr val="000000"/>
                </a:solidFill>
              </a:rPr>
              <a:t>用于二元分类问题，对于多元分类可将其分解为多个二元分类问题，再进行分类，主要应用场景有图像分类、文本分类、面部识别和垃圾邮件检测等领域。</a:t>
            </a:r>
            <a:endParaRPr lang="en-US" altLang="zh-CN" sz="1800" dirty="0" smtClean="0">
              <a:solidFill>
                <a:srgbClr val="000000"/>
              </a:solidFill>
            </a:endParaRPr>
          </a:p>
          <a:p>
            <a:r>
              <a:rPr lang="zh-CN" altLang="en-US" sz="1800" dirty="0">
                <a:solidFill>
                  <a:srgbClr val="000000"/>
                </a:solidFill>
              </a:rPr>
              <a:t>本</a:t>
            </a:r>
            <a:r>
              <a:rPr lang="zh-CN" altLang="en-US" sz="1800" dirty="0" smtClean="0">
                <a:solidFill>
                  <a:srgbClr val="000000"/>
                </a:solidFill>
              </a:rPr>
              <a:t>章共划分为两个小节，分别介绍支持向量机模型的基础以及支持向量机的应用过程。</a:t>
            </a:r>
            <a:endParaRPr lang="en-US" altLang="zh-CN" sz="1800" dirty="0" smtClean="0">
              <a:solidFill>
                <a:srgbClr val="000000"/>
              </a:solidFill>
            </a:endParaRPr>
          </a:p>
          <a:p>
            <a:endParaRPr lang="en-US" altLang="zh-CN" sz="1800" dirty="0">
              <a:solidFill>
                <a:srgbClr val="000000"/>
              </a:solidFill>
            </a:endParaRPr>
          </a:p>
          <a:p>
            <a:pPr marL="0" indent="0">
              <a:buNone/>
            </a:pPr>
            <a:endParaRPr lang="en-US" altLang="zh-CN" sz="1800" dirty="0" smtClean="0">
              <a:solidFill>
                <a:srgbClr val="000000"/>
              </a:solidFill>
            </a:endParaRPr>
          </a:p>
          <a:p>
            <a:pPr marL="0" indent="0">
              <a:buNone/>
            </a:pPr>
            <a:endParaRPr lang="en-US" altLang="zh-CN" sz="1400" dirty="0" smtClean="0">
              <a:solidFill>
                <a:srgbClr val="000000"/>
              </a:solidFill>
            </a:endParaRPr>
          </a:p>
          <a:p>
            <a:pPr lvl="1"/>
            <a:endParaRPr lang="zh-CN" altLang="en-US" sz="14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807" y="1122306"/>
            <a:ext cx="5625743"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分别</a:t>
            </a:r>
            <a:r>
              <a:rPr lang="zh-CN" altLang="en-US" dirty="0"/>
              <a:t>对</a:t>
            </a:r>
            <a:r>
              <a:rPr lang="en-US" altLang="zh-CN" sz="1500" dirty="0"/>
              <a:t>w</a:t>
            </a:r>
            <a:r>
              <a:rPr lang="zh-CN" altLang="en-US" sz="1500" dirty="0"/>
              <a:t>、</a:t>
            </a:r>
            <a:r>
              <a:rPr lang="en-US" altLang="zh-CN" sz="1500" dirty="0"/>
              <a:t>b</a:t>
            </a:r>
            <a:r>
              <a:rPr lang="zh-CN" altLang="en-US" sz="1500" dirty="0"/>
              <a:t>、</a:t>
            </a:r>
            <a:r>
              <a:rPr lang="el-GR" altLang="zh-CN" sz="1500" dirty="0"/>
              <a:t> α</a:t>
            </a:r>
            <a:r>
              <a:rPr lang="zh-CN" altLang="en-US" dirty="0"/>
              <a:t>求偏</a:t>
            </a:r>
            <a:r>
              <a:rPr lang="zh-CN" altLang="en-US" dirty="0" smtClean="0"/>
              <a:t>微：</a:t>
            </a:r>
            <a:endParaRPr lang="zh-CN" altLang="en-US" dirty="0"/>
          </a:p>
          <a:p>
            <a:endParaRPr lang="zh-CN" altLang="en-US" dirty="0"/>
          </a:p>
        </p:txBody>
      </p:sp>
      <p:pic>
        <p:nvPicPr>
          <p:cNvPr id="5" name="Picture 1"/>
          <p:cNvPicPr>
            <a:picLocks noChangeAspect="1" noChangeArrowheads="1"/>
          </p:cNvPicPr>
          <p:nvPr/>
        </p:nvPicPr>
        <p:blipFill>
          <a:blip r:embed="rId1" cstate="print"/>
          <a:srcRect/>
          <a:stretch>
            <a:fillRect/>
          </a:stretch>
        </p:blipFill>
        <p:spPr bwMode="auto">
          <a:xfrm>
            <a:off x="575531" y="1640680"/>
            <a:ext cx="4379119" cy="1821656"/>
          </a:xfrm>
          <a:prstGeom prst="rect">
            <a:avLst/>
          </a:prstGeom>
          <a:noFill/>
          <a:ln w="9525">
            <a:noFill/>
            <a:miter lim="800000"/>
            <a:headEnd/>
            <a:tailEnd/>
          </a:ln>
        </p:spPr>
      </p:pic>
      <p:sp>
        <p:nvSpPr>
          <p:cNvPr id="6" name="TextBox 5"/>
          <p:cNvSpPr txBox="1"/>
          <p:nvPr/>
        </p:nvSpPr>
        <p:spPr>
          <a:xfrm>
            <a:off x="575310" y="3462020"/>
            <a:ext cx="7513320" cy="368300"/>
          </a:xfrm>
          <a:prstGeom prst="rect">
            <a:avLst/>
          </a:prstGeom>
          <a:noFill/>
        </p:spPr>
        <p:txBody>
          <a:bodyPr wrap="square" rtlCol="0">
            <a:spAutoFit/>
          </a:bodyPr>
          <a:lstStyle/>
          <a:p>
            <a:r>
              <a:rPr lang="zh-CN" altLang="en-US" dirty="0"/>
              <a:t>回代拉格朗日函数，可以将上述求最</a:t>
            </a:r>
            <a:r>
              <a:rPr lang="zh-CN" altLang="en-US" dirty="0" smtClean="0"/>
              <a:t>优平面</a:t>
            </a:r>
            <a:r>
              <a:rPr lang="zh-CN" altLang="en-US" dirty="0"/>
              <a:t>的问题转化为对偶问题：</a:t>
            </a:r>
            <a:endParaRPr lang="zh-CN" altLang="en-US" dirty="0"/>
          </a:p>
        </p:txBody>
      </p:sp>
      <p:sp>
        <p:nvSpPr>
          <p:cNvPr id="7" name="Rectangle 2"/>
          <p:cNvSpPr>
            <a:spLocks noGrp="1" noChangeArrowheads="1"/>
          </p:cNvSpPr>
          <p:nvPr>
            <p:ph type="title"/>
          </p:nvPr>
        </p:nvSpPr>
        <p:spPr>
          <a:xfrm>
            <a:off x="212254" y="26462"/>
            <a:ext cx="5844778" cy="1096565"/>
          </a:xfrm>
        </p:spPr>
        <p:txBody>
          <a:bodyPr/>
          <a:lstStyle/>
          <a:p>
            <a:pPr algn="l"/>
            <a:r>
              <a:rPr lang="zh-CN" altLang="en-US" sz="2400" dirty="0"/>
              <a:t>支持向量机原理</a:t>
            </a:r>
            <a:endParaRPr lang="zh-CN" altLang="zh-CN" sz="2400" dirty="0"/>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graphicFrame>
        <p:nvGraphicFramePr>
          <p:cNvPr id="2" name="对象 1"/>
          <p:cNvGraphicFramePr/>
          <p:nvPr/>
        </p:nvGraphicFramePr>
        <p:xfrm>
          <a:off x="3850005" y="992505"/>
          <a:ext cx="4972050" cy="648335"/>
        </p:xfrm>
        <a:graphic>
          <a:graphicData uri="http://schemas.openxmlformats.org/presentationml/2006/ole">
            <mc:AlternateContent xmlns:mc="http://schemas.openxmlformats.org/markup-compatibility/2006">
              <mc:Choice xmlns:v="urn:schemas-microsoft-com:vml" Requires="v">
                <p:oleObj spid="_x0000_s3" name="" r:id="rId2" imgW="4968240" imgH="647700" progId="Paint.Picture">
                  <p:embed/>
                </p:oleObj>
              </mc:Choice>
              <mc:Fallback>
                <p:oleObj name="" r:id="rId2" imgW="4968240" imgH="647700" progId="Paint.Picture">
                  <p:embed/>
                  <p:pic>
                    <p:nvPicPr>
                      <p:cNvPr id="0" name="图片 2"/>
                      <p:cNvPicPr/>
                      <p:nvPr/>
                    </p:nvPicPr>
                    <p:blipFill>
                      <a:blip r:embed="rId3"/>
                      <a:stretch>
                        <a:fillRect/>
                      </a:stretch>
                    </p:blipFill>
                    <p:spPr>
                      <a:xfrm>
                        <a:off x="3850005" y="992505"/>
                        <a:ext cx="4972050" cy="648335"/>
                      </a:xfrm>
                      <a:prstGeom prst="rect">
                        <a:avLst/>
                      </a:prstGeom>
                    </p:spPr>
                  </p:pic>
                </p:oleObj>
              </mc:Fallback>
            </mc:AlternateContent>
          </a:graphicData>
        </a:graphic>
      </p:graphicFrame>
      <p:graphicFrame>
        <p:nvGraphicFramePr>
          <p:cNvPr id="10" name="对象 9"/>
          <p:cNvGraphicFramePr/>
          <p:nvPr/>
        </p:nvGraphicFramePr>
        <p:xfrm>
          <a:off x="1344295" y="3830320"/>
          <a:ext cx="5292725" cy="876935"/>
        </p:xfrm>
        <a:graphic>
          <a:graphicData uri="http://schemas.openxmlformats.org/presentationml/2006/ole">
            <mc:AlternateContent xmlns:mc="http://schemas.openxmlformats.org/markup-compatibility/2006">
              <mc:Choice xmlns:v="urn:schemas-microsoft-com:vml" Requires="v">
                <p:oleObj spid="_x0000_s11" name="" r:id="rId4" imgW="5288280" imgH="876300" progId="Paint.Picture">
                  <p:embed/>
                </p:oleObj>
              </mc:Choice>
              <mc:Fallback>
                <p:oleObj name="" r:id="rId4" imgW="5288280" imgH="876300" progId="Paint.Picture">
                  <p:embed/>
                  <p:pic>
                    <p:nvPicPr>
                      <p:cNvPr id="0" name="图片 10"/>
                      <p:cNvPicPr/>
                      <p:nvPr/>
                    </p:nvPicPr>
                    <p:blipFill>
                      <a:blip r:embed="rId5"/>
                      <a:stretch>
                        <a:fillRect/>
                      </a:stretch>
                    </p:blipFill>
                    <p:spPr>
                      <a:xfrm>
                        <a:off x="1344295" y="3830320"/>
                        <a:ext cx="5292725" cy="87693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cstate="print"/>
          <a:srcRect/>
          <a:stretch>
            <a:fillRect/>
          </a:stretch>
        </p:blipFill>
        <p:spPr bwMode="auto">
          <a:xfrm>
            <a:off x="382884" y="1269278"/>
            <a:ext cx="4712356" cy="1649331"/>
          </a:xfrm>
          <a:prstGeom prst="rect">
            <a:avLst/>
          </a:prstGeom>
          <a:noFill/>
          <a:ln w="9525">
            <a:noFill/>
            <a:miter lim="800000"/>
            <a:headEnd/>
            <a:tailEnd/>
          </a:ln>
        </p:spPr>
      </p:pic>
      <p:sp>
        <p:nvSpPr>
          <p:cNvPr id="5" name="Rectangle 2"/>
          <p:cNvSpPr>
            <a:spLocks noGrp="1" noChangeArrowheads="1"/>
          </p:cNvSpPr>
          <p:nvPr>
            <p:ph type="title"/>
          </p:nvPr>
        </p:nvSpPr>
        <p:spPr>
          <a:xfrm>
            <a:off x="212254" y="26462"/>
            <a:ext cx="5844778" cy="1096565"/>
          </a:xfrm>
        </p:spPr>
        <p:txBody>
          <a:bodyPr/>
          <a:lstStyle/>
          <a:p>
            <a:pPr algn="l"/>
            <a:r>
              <a:rPr lang="zh-CN" altLang="en-US" sz="2400" dirty="0"/>
              <a:t>支持向量机原理</a:t>
            </a:r>
            <a:endParaRPr lang="zh-CN" altLang="zh-CN" sz="2400" dirty="0"/>
          </a:p>
        </p:txBody>
      </p:sp>
      <p:cxnSp>
        <p:nvCxnSpPr>
          <p:cNvPr id="6"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1530" y="1298656"/>
            <a:ext cx="6858000"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这是一个二次函数寻优的问题，存在唯一的解。若</a:t>
            </a:r>
            <a:r>
              <a:rPr lang="en-US" altLang="zh-CN" dirty="0" smtClean="0"/>
              <a:t>a*</a:t>
            </a:r>
            <a:r>
              <a:rPr lang="zh-CN" altLang="en-US" dirty="0" smtClean="0"/>
              <a:t>为最优解：</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4" name="Picture 3"/>
          <p:cNvPicPr>
            <a:picLocks noChangeAspect="1" noChangeArrowheads="1"/>
          </p:cNvPicPr>
          <p:nvPr/>
        </p:nvPicPr>
        <p:blipFill>
          <a:blip r:embed="rId1" cstate="print"/>
          <a:srcRect/>
          <a:stretch>
            <a:fillRect/>
          </a:stretch>
        </p:blipFill>
        <p:spPr bwMode="auto">
          <a:xfrm>
            <a:off x="1981200" y="1635419"/>
            <a:ext cx="2181905" cy="507701"/>
          </a:xfrm>
          <a:prstGeom prst="rect">
            <a:avLst/>
          </a:prstGeom>
          <a:noFill/>
          <a:ln w="9525">
            <a:noFill/>
            <a:miter lim="800000"/>
            <a:headEnd/>
            <a:tailEnd/>
          </a:ln>
        </p:spPr>
      </p:pic>
      <p:sp>
        <p:nvSpPr>
          <p:cNvPr id="5" name="TextBox 4"/>
          <p:cNvSpPr txBox="1"/>
          <p:nvPr/>
        </p:nvSpPr>
        <p:spPr>
          <a:xfrm>
            <a:off x="1183640" y="2326728"/>
            <a:ext cx="6858000" cy="1200329"/>
          </a:xfrm>
          <a:prstGeom prst="rect">
            <a:avLst/>
          </a:prstGeom>
          <a:noFill/>
        </p:spPr>
        <p:txBody>
          <a:bodyPr wrap="square" rtlCol="0">
            <a:spAutoFit/>
          </a:bodyPr>
          <a:lstStyle/>
          <a:p>
            <a:r>
              <a:rPr lang="zh-CN" altLang="en-US" dirty="0" smtClean="0"/>
              <a:t>式中          为不为零的样本，即支持向量。</a:t>
            </a:r>
            <a:r>
              <a:rPr lang="en-US" altLang="zh-CN" dirty="0"/>
              <a:t> </a:t>
            </a:r>
            <a:r>
              <a:rPr lang="en-US" altLang="zh-CN" dirty="0" smtClean="0"/>
              <a:t>    </a:t>
            </a:r>
            <a:r>
              <a:rPr lang="zh-CN" altLang="en-US" dirty="0" smtClean="0"/>
              <a:t>是分类阈值，可由约束条件：</a:t>
            </a:r>
            <a:endParaRPr lang="en-US" altLang="zh-CN" dirty="0" smtClean="0"/>
          </a:p>
          <a:p>
            <a:endParaRPr lang="en-US" altLang="zh-CN" dirty="0" smtClean="0"/>
          </a:p>
          <a:p>
            <a:endParaRPr lang="zh-CN" altLang="en-US" dirty="0"/>
          </a:p>
        </p:txBody>
      </p:sp>
      <p:pic>
        <p:nvPicPr>
          <p:cNvPr id="6" name="Picture 4"/>
          <p:cNvPicPr>
            <a:picLocks noChangeAspect="1" noChangeArrowheads="1"/>
          </p:cNvPicPr>
          <p:nvPr/>
        </p:nvPicPr>
        <p:blipFill>
          <a:blip r:embed="rId2" cstate="print"/>
          <a:srcRect/>
          <a:stretch>
            <a:fillRect/>
          </a:stretch>
        </p:blipFill>
        <p:spPr bwMode="auto">
          <a:xfrm>
            <a:off x="1831161" y="2379187"/>
            <a:ext cx="385763" cy="214313"/>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5445342" y="2394962"/>
            <a:ext cx="267893" cy="204859"/>
          </a:xfrm>
          <a:prstGeom prst="rect">
            <a:avLst/>
          </a:prstGeom>
          <a:noFill/>
          <a:ln w="9525">
            <a:noFill/>
            <a:miter lim="800000"/>
            <a:headEnd/>
            <a:tailEnd/>
          </a:ln>
        </p:spPr>
      </p:pic>
      <p:pic>
        <p:nvPicPr>
          <p:cNvPr id="8" name="Picture 6"/>
          <p:cNvPicPr>
            <a:picLocks noChangeAspect="1" noChangeArrowheads="1"/>
          </p:cNvPicPr>
          <p:nvPr/>
        </p:nvPicPr>
        <p:blipFill>
          <a:blip r:embed="rId4" cstate="print"/>
          <a:srcRect/>
          <a:stretch>
            <a:fillRect/>
          </a:stretch>
        </p:blipFill>
        <p:spPr bwMode="auto">
          <a:xfrm>
            <a:off x="2216924" y="2676212"/>
            <a:ext cx="1934081" cy="265108"/>
          </a:xfrm>
          <a:prstGeom prst="rect">
            <a:avLst/>
          </a:prstGeom>
          <a:noFill/>
          <a:ln w="9525">
            <a:noFill/>
            <a:miter lim="800000"/>
            <a:headEnd/>
            <a:tailEnd/>
          </a:ln>
        </p:spPr>
      </p:pic>
      <p:sp>
        <p:nvSpPr>
          <p:cNvPr id="9" name="TextBox 8"/>
          <p:cNvSpPr txBox="1"/>
          <p:nvPr/>
        </p:nvSpPr>
        <p:spPr>
          <a:xfrm>
            <a:off x="1183640" y="3087681"/>
            <a:ext cx="6858000" cy="646331"/>
          </a:xfrm>
          <a:prstGeom prst="rect">
            <a:avLst/>
          </a:prstGeom>
          <a:noFill/>
        </p:spPr>
        <p:txBody>
          <a:bodyPr wrap="square" rtlCol="0">
            <a:spAutoFit/>
          </a:bodyPr>
          <a:lstStyle/>
          <a:p>
            <a:r>
              <a:rPr lang="zh-CN" altLang="en-US" dirty="0" smtClean="0"/>
              <a:t>得到最优分类函数为</a:t>
            </a:r>
            <a:endParaRPr lang="en-US" altLang="zh-CN" dirty="0" smtClean="0"/>
          </a:p>
          <a:p>
            <a:endParaRPr lang="en-US" altLang="zh-CN" dirty="0" smtClean="0"/>
          </a:p>
        </p:txBody>
      </p:sp>
      <p:pic>
        <p:nvPicPr>
          <p:cNvPr id="10" name="Picture 7"/>
          <p:cNvPicPr>
            <a:picLocks noChangeAspect="1" noChangeArrowheads="1"/>
          </p:cNvPicPr>
          <p:nvPr/>
        </p:nvPicPr>
        <p:blipFill>
          <a:blip r:embed="rId5" cstate="print"/>
          <a:srcRect/>
          <a:stretch>
            <a:fillRect/>
          </a:stretch>
        </p:blipFill>
        <p:spPr bwMode="auto">
          <a:xfrm>
            <a:off x="1687967" y="3435501"/>
            <a:ext cx="4619721" cy="397647"/>
          </a:xfrm>
          <a:prstGeom prst="rect">
            <a:avLst/>
          </a:prstGeom>
          <a:noFill/>
          <a:ln w="9525">
            <a:noFill/>
            <a:miter lim="800000"/>
            <a:headEnd/>
            <a:tailEnd/>
          </a:ln>
        </p:spPr>
      </p:pic>
      <p:cxnSp>
        <p:nvCxnSpPr>
          <p:cNvPr id="12"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4" name="Rectangle 2"/>
          <p:cNvSpPr>
            <a:spLocks noGrp="1" noChangeArrowheads="1"/>
          </p:cNvSpPr>
          <p:nvPr>
            <p:ph type="title"/>
          </p:nvPr>
        </p:nvSpPr>
        <p:spPr>
          <a:xfrm>
            <a:off x="212254" y="26462"/>
            <a:ext cx="5844778" cy="1096565"/>
          </a:xfrm>
        </p:spPr>
        <p:txBody>
          <a:bodyPr/>
          <a:lstStyle/>
          <a:p>
            <a:pPr algn="l"/>
            <a:r>
              <a:rPr lang="zh-CN" altLang="en-US" sz="2400" dirty="0" smtClean="0"/>
              <a:t>支持向量机原理</a:t>
            </a:r>
            <a:endParaRPr lang="zh-CN" altLang="zh-CN"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4" name="Rectangle 2"/>
          <p:cNvSpPr>
            <a:spLocks noGrp="1" noChangeArrowheads="1"/>
          </p:cNvSpPr>
          <p:nvPr>
            <p:ph type="title"/>
          </p:nvPr>
        </p:nvSpPr>
        <p:spPr>
          <a:xfrm>
            <a:off x="212254" y="33447"/>
            <a:ext cx="5844778" cy="1096565"/>
          </a:xfrm>
        </p:spPr>
        <p:txBody>
          <a:bodyPr/>
          <a:lstStyle/>
          <a:p>
            <a:pPr algn="l"/>
            <a:r>
              <a:rPr lang="zh-CN" altLang="en-US" sz="2400" dirty="0" smtClean="0"/>
              <a:t>支持向量机原理</a:t>
            </a:r>
            <a:endParaRPr lang="zh-CN" altLang="zh-CN" sz="2400" dirty="0"/>
          </a:p>
        </p:txBody>
      </p:sp>
      <p:graphicFrame>
        <p:nvGraphicFramePr>
          <p:cNvPr id="17" name="对象 16"/>
          <p:cNvGraphicFramePr/>
          <p:nvPr/>
        </p:nvGraphicFramePr>
        <p:xfrm>
          <a:off x="627380" y="918210"/>
          <a:ext cx="6522720" cy="3611880"/>
        </p:xfrm>
        <a:graphic>
          <a:graphicData uri="http://schemas.openxmlformats.org/presentationml/2006/ole">
            <mc:AlternateContent xmlns:mc="http://schemas.openxmlformats.org/markup-compatibility/2006">
              <mc:Choice xmlns:v="urn:schemas-microsoft-com:vml" Requires="v">
                <p:oleObj spid="_x0000_s18" name="" r:id="rId1" imgW="7543800" imgH="4594860" progId="Paint.Picture">
                  <p:embed/>
                </p:oleObj>
              </mc:Choice>
              <mc:Fallback>
                <p:oleObj name="" r:id="rId1" imgW="7543800" imgH="4594860" progId="Paint.Picture">
                  <p:embed/>
                  <p:pic>
                    <p:nvPicPr>
                      <p:cNvPr id="0" name="图片 17"/>
                      <p:cNvPicPr/>
                      <p:nvPr/>
                    </p:nvPicPr>
                    <p:blipFill>
                      <a:blip r:embed="rId2"/>
                      <a:stretch>
                        <a:fillRect/>
                      </a:stretch>
                    </p:blipFill>
                    <p:spPr>
                      <a:xfrm>
                        <a:off x="627380" y="918210"/>
                        <a:ext cx="6522720" cy="361188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4483100" y="2855595"/>
          <a:ext cx="4252595" cy="2033270"/>
        </p:xfrm>
        <a:graphic>
          <a:graphicData uri="http://schemas.openxmlformats.org/presentationml/2006/ole">
            <mc:AlternateContent xmlns:mc="http://schemas.openxmlformats.org/markup-compatibility/2006">
              <mc:Choice xmlns:v="urn:schemas-microsoft-com:vml" Requires="v">
                <p:oleObj spid="_x0000_s3" name="" r:id="rId1" imgW="6416040" imgH="3413760" progId="Paint.Picture">
                  <p:embed/>
                </p:oleObj>
              </mc:Choice>
              <mc:Fallback>
                <p:oleObj name="" r:id="rId1" imgW="6416040" imgH="3413760" progId="Paint.Picture">
                  <p:embed/>
                  <p:pic>
                    <p:nvPicPr>
                      <p:cNvPr id="0" name="图片 2"/>
                      <p:cNvPicPr/>
                      <p:nvPr/>
                    </p:nvPicPr>
                    <p:blipFill>
                      <a:blip r:embed="rId2"/>
                      <a:stretch>
                        <a:fillRect/>
                      </a:stretch>
                    </p:blipFill>
                    <p:spPr>
                      <a:xfrm>
                        <a:off x="4483100" y="2855595"/>
                        <a:ext cx="4252595" cy="2033270"/>
                      </a:xfrm>
                      <a:prstGeom prst="rect">
                        <a:avLst/>
                      </a:prstGeom>
                    </p:spPr>
                  </p:pic>
                </p:oleObj>
              </mc:Fallback>
            </mc:AlternateContent>
          </a:graphicData>
        </a:graphic>
      </p:graphicFrame>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530"/>
            <a:ext cx="2198370"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非线性支持向量机</a:t>
            </a:r>
            <a:endParaRPr kumimoji="0" lang="zh-CN" altLang="en-US" dirty="0" smtClean="0"/>
          </a:p>
        </p:txBody>
      </p:sp>
      <p:sp>
        <p:nvSpPr>
          <p:cNvPr id="12" name="矩形 3"/>
          <p:cNvSpPr>
            <a:spLocks noChangeArrowheads="1"/>
          </p:cNvSpPr>
          <p:nvPr/>
        </p:nvSpPr>
        <p:spPr bwMode="auto">
          <a:xfrm>
            <a:off x="407670" y="865216"/>
            <a:ext cx="8045450" cy="2417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线性SVM假定训练样本是线性可分的，即存在一个线性的决策边界能将所有的训练样本正确分类。</a:t>
            </a:r>
            <a:endParaRPr lang="zh-CN" altLang="en-US" sz="1800" dirty="0">
              <a:solidFill>
                <a:srgbClr val="000000"/>
              </a:solidFill>
            </a:endParaRPr>
          </a:p>
          <a:p>
            <a:r>
              <a:rPr lang="zh-CN" altLang="en-US" sz="1800" dirty="0">
                <a:solidFill>
                  <a:srgbClr val="000000"/>
                </a:solidFill>
              </a:rPr>
              <a:t>然而在实际应用中，在原始的样本空间内也许并不存在这样的决策边界。</a:t>
            </a:r>
            <a:endParaRPr lang="zh-CN" altLang="en-US" sz="1800" dirty="0">
              <a:solidFill>
                <a:srgbClr val="000000"/>
              </a:solidFill>
            </a:endParaRPr>
          </a:p>
          <a:p>
            <a:r>
              <a:rPr lang="zh-CN" altLang="en-US" sz="1800" dirty="0">
                <a:solidFill>
                  <a:srgbClr val="000000"/>
                </a:solidFill>
              </a:rPr>
              <a:t>对于这样的问题，可将样本从原始空间映射到一个更高维的特征空间，使得样本在映射后的特征空间内线性可分。例如在下图中，如果将原始的二维空间映射到一个合适的三维空间，就能找到一个合适的划分超平面。幸运的是，如果原始空间是有限维， 即属性数目有限，那么一定存在一个更高维的特征空间使得样本线性可分</a:t>
            </a:r>
            <a:endParaRPr lang="zh-CN" altLang="en-US" sz="1800" dirty="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530"/>
            <a:ext cx="2198370"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非线性支持向量机</a:t>
            </a:r>
            <a:endParaRPr kumimoji="0" lang="zh-CN" altLang="en-US" dirty="0" smtClean="0"/>
          </a:p>
        </p:txBody>
      </p:sp>
      <p:graphicFrame>
        <p:nvGraphicFramePr>
          <p:cNvPr id="4" name="对象 3"/>
          <p:cNvGraphicFramePr/>
          <p:nvPr/>
        </p:nvGraphicFramePr>
        <p:xfrm>
          <a:off x="751205" y="865505"/>
          <a:ext cx="6835775" cy="3877945"/>
        </p:xfrm>
        <a:graphic>
          <a:graphicData uri="http://schemas.openxmlformats.org/presentationml/2006/ole">
            <mc:AlternateContent xmlns:mc="http://schemas.openxmlformats.org/markup-compatibility/2006">
              <mc:Choice xmlns:v="urn:schemas-microsoft-com:vml" Requires="v">
                <p:oleObj spid="_x0000_s5" name="" r:id="rId1" imgW="7620000" imgH="4610100" progId="Paint.Picture">
                  <p:embed/>
                </p:oleObj>
              </mc:Choice>
              <mc:Fallback>
                <p:oleObj name="" r:id="rId1" imgW="7620000" imgH="4610100" progId="Paint.Picture">
                  <p:embed/>
                  <p:pic>
                    <p:nvPicPr>
                      <p:cNvPr id="0" name="图片 4"/>
                      <p:cNvPicPr/>
                      <p:nvPr/>
                    </p:nvPicPr>
                    <p:blipFill>
                      <a:blip r:embed="rId2"/>
                      <a:stretch>
                        <a:fillRect/>
                      </a:stretch>
                    </p:blipFill>
                    <p:spPr>
                      <a:xfrm>
                        <a:off x="751205" y="865505"/>
                        <a:ext cx="6835775" cy="387794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530"/>
            <a:ext cx="2198370" cy="429895"/>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非线性支持向量机</a:t>
            </a:r>
            <a:endParaRPr kumimoji="0" lang="zh-CN" altLang="en-US" dirty="0" smtClean="0"/>
          </a:p>
        </p:txBody>
      </p:sp>
      <p:graphicFrame>
        <p:nvGraphicFramePr>
          <p:cNvPr id="2" name="对象 1"/>
          <p:cNvGraphicFramePr/>
          <p:nvPr/>
        </p:nvGraphicFramePr>
        <p:xfrm>
          <a:off x="751205" y="962025"/>
          <a:ext cx="5831840" cy="3533140"/>
        </p:xfrm>
        <a:graphic>
          <a:graphicData uri="http://schemas.openxmlformats.org/presentationml/2006/ole">
            <mc:AlternateContent xmlns:mc="http://schemas.openxmlformats.org/markup-compatibility/2006">
              <mc:Choice xmlns:v="urn:schemas-microsoft-com:vml" Requires="v">
                <p:oleObj spid="_x0000_s3" name="" r:id="rId1" imgW="7528560" imgH="4617720" progId="Paint.Picture">
                  <p:embed/>
                </p:oleObj>
              </mc:Choice>
              <mc:Fallback>
                <p:oleObj name="" r:id="rId1" imgW="7528560" imgH="4617720" progId="Paint.Picture">
                  <p:embed/>
                  <p:pic>
                    <p:nvPicPr>
                      <p:cNvPr id="0" name="图片 2"/>
                      <p:cNvPicPr/>
                      <p:nvPr/>
                    </p:nvPicPr>
                    <p:blipFill>
                      <a:blip r:embed="rId2"/>
                      <a:stretch>
                        <a:fillRect/>
                      </a:stretch>
                    </p:blipFill>
                    <p:spPr>
                      <a:xfrm>
                        <a:off x="751205" y="962025"/>
                        <a:ext cx="5831840" cy="353314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02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核函数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核技巧的基本思想：将原始低维空间的非线性问题转化为高维空间上的线性问题</a:t>
            </a:r>
            <a:endParaRPr lang="zh-CN" altLang="en-US" sz="1800" dirty="0">
              <a:solidFill>
                <a:srgbClr val="000000"/>
              </a:solidFill>
            </a:endParaRPr>
          </a:p>
          <a:p>
            <a:r>
              <a:rPr lang="zh-CN" altLang="en-US" sz="1800" dirty="0">
                <a:solidFill>
                  <a:srgbClr val="000000"/>
                </a:solidFill>
              </a:rPr>
              <a:t>支持向量</a:t>
            </a:r>
            <a:r>
              <a:rPr lang="zh-CN" altLang="en-US" sz="1800" dirty="0" smtClean="0">
                <a:solidFill>
                  <a:srgbClr val="000000"/>
                </a:solidFill>
              </a:rPr>
              <a:t>机通过</a:t>
            </a:r>
            <a:r>
              <a:rPr lang="zh-CN" altLang="en-US" sz="1800" dirty="0" smtClean="0">
                <a:solidFill>
                  <a:srgbClr val="FF0000"/>
                </a:solidFill>
              </a:rPr>
              <a:t>线性变换</a:t>
            </a:r>
            <a:r>
              <a:rPr lang="en-US" altLang="zh-CN" sz="1800" dirty="0" smtClean="0">
                <a:solidFill>
                  <a:srgbClr val="FF0000"/>
                </a:solidFill>
              </a:rPr>
              <a:t>A(x)</a:t>
            </a:r>
            <a:r>
              <a:rPr lang="zh-CN" altLang="en-US" sz="1800" dirty="0" smtClean="0">
                <a:solidFill>
                  <a:srgbClr val="000000"/>
                </a:solidFill>
              </a:rPr>
              <a:t>将输入空间</a:t>
            </a:r>
            <a:r>
              <a:rPr lang="en-US" altLang="zh-CN" sz="1800" dirty="0" smtClean="0">
                <a:solidFill>
                  <a:srgbClr val="000000"/>
                </a:solidFill>
              </a:rPr>
              <a:t>X</a:t>
            </a:r>
            <a:r>
              <a:rPr lang="zh-CN" altLang="en-US" sz="1800" dirty="0" smtClean="0">
                <a:solidFill>
                  <a:srgbClr val="000000"/>
                </a:solidFill>
              </a:rPr>
              <a:t>映射到高维特征空间</a:t>
            </a:r>
            <a:r>
              <a:rPr lang="en-US" altLang="zh-CN" sz="1800" dirty="0" smtClean="0">
                <a:solidFill>
                  <a:srgbClr val="000000"/>
                </a:solidFill>
              </a:rPr>
              <a:t>Y</a:t>
            </a:r>
            <a:r>
              <a:rPr lang="zh-CN" altLang="en-US" sz="1800" dirty="0" smtClean="0">
                <a:solidFill>
                  <a:srgbClr val="000000"/>
                </a:solidFill>
              </a:rPr>
              <a:t>，如果低维空间存在函数</a:t>
            </a:r>
            <a:r>
              <a:rPr lang="en-US" altLang="zh-CN" sz="1800" dirty="0" smtClean="0">
                <a:solidFill>
                  <a:srgbClr val="000000"/>
                </a:solidFill>
              </a:rPr>
              <a:t>K</a:t>
            </a:r>
            <a:r>
              <a:rPr lang="zh-CN" altLang="en-US" sz="1800" dirty="0" smtClean="0">
                <a:solidFill>
                  <a:srgbClr val="000000"/>
                </a:solidFill>
              </a:rPr>
              <a:t>，</a:t>
            </a:r>
            <a:r>
              <a:rPr lang="en-US" altLang="zh-CN" sz="1800" dirty="0" err="1" smtClean="0">
                <a:solidFill>
                  <a:srgbClr val="000000"/>
                </a:solidFill>
              </a:rPr>
              <a:t>x,y</a:t>
            </a:r>
            <a:r>
              <a:rPr lang="zh-CN" altLang="en-US" sz="1800" dirty="0" smtClean="0">
                <a:solidFill>
                  <a:srgbClr val="000000"/>
                </a:solidFill>
              </a:rPr>
              <a:t>∈</a:t>
            </a:r>
            <a:r>
              <a:rPr lang="en-US" altLang="zh-CN" sz="1800" dirty="0" smtClean="0">
                <a:solidFill>
                  <a:srgbClr val="000000"/>
                </a:solidFill>
              </a:rPr>
              <a:t>X</a:t>
            </a:r>
            <a:r>
              <a:rPr lang="zh-CN" altLang="en-US" sz="1800" dirty="0" smtClean="0">
                <a:solidFill>
                  <a:srgbClr val="000000"/>
                </a:solidFill>
              </a:rPr>
              <a:t>，使得</a:t>
            </a:r>
            <a:r>
              <a:rPr lang="en-US" altLang="zh-CN" sz="1800" dirty="0" smtClean="0">
                <a:solidFill>
                  <a:srgbClr val="000000"/>
                </a:solidFill>
              </a:rPr>
              <a:t>K(</a:t>
            </a:r>
            <a:r>
              <a:rPr lang="en-US" altLang="zh-CN" sz="1800" dirty="0" err="1" smtClean="0">
                <a:solidFill>
                  <a:srgbClr val="000000"/>
                </a:solidFill>
              </a:rPr>
              <a:t>x,y</a:t>
            </a:r>
            <a:r>
              <a:rPr lang="en-US" altLang="zh-CN" sz="1800" dirty="0" smtClean="0">
                <a:solidFill>
                  <a:srgbClr val="000000"/>
                </a:solidFill>
              </a:rPr>
              <a:t>)=A(x)·A(y)</a:t>
            </a:r>
            <a:r>
              <a:rPr lang="zh-CN" altLang="en-US" sz="1800" dirty="0" smtClean="0">
                <a:solidFill>
                  <a:srgbClr val="000000"/>
                </a:solidFill>
              </a:rPr>
              <a:t>，则称</a:t>
            </a:r>
            <a:r>
              <a:rPr lang="en-US" altLang="zh-CN" sz="1800" dirty="0" smtClean="0">
                <a:solidFill>
                  <a:srgbClr val="000000"/>
                </a:solidFill>
              </a:rPr>
              <a:t>K(</a:t>
            </a:r>
            <a:r>
              <a:rPr lang="en-US" altLang="zh-CN" sz="1800" dirty="0" err="1" smtClean="0">
                <a:solidFill>
                  <a:srgbClr val="000000"/>
                </a:solidFill>
              </a:rPr>
              <a:t>x,y</a:t>
            </a:r>
            <a:r>
              <a:rPr lang="en-US" altLang="zh-CN" sz="1800" dirty="0" smtClean="0">
                <a:solidFill>
                  <a:srgbClr val="000000"/>
                </a:solidFill>
              </a:rPr>
              <a:t>)</a:t>
            </a:r>
            <a:r>
              <a:rPr lang="zh-CN" altLang="en-US" sz="1800" dirty="0" smtClean="0">
                <a:solidFill>
                  <a:srgbClr val="000000"/>
                </a:solidFill>
              </a:rPr>
              <a:t>为</a:t>
            </a:r>
            <a:r>
              <a:rPr lang="zh-CN" altLang="en-US" sz="1800" dirty="0" smtClean="0">
                <a:solidFill>
                  <a:srgbClr val="FF0000"/>
                </a:solidFill>
              </a:rPr>
              <a:t>核函数</a:t>
            </a:r>
            <a:r>
              <a:rPr lang="zh-CN" altLang="en-US" sz="1800" dirty="0" smtClean="0">
                <a:solidFill>
                  <a:srgbClr val="000000"/>
                </a:solidFill>
              </a:rPr>
              <a:t>。</a:t>
            </a:r>
            <a:endParaRPr lang="zh-CN" altLang="en-US" sz="1800" dirty="0" smtClean="0">
              <a:solidFill>
                <a:srgbClr val="000000"/>
              </a:solidFill>
            </a:endParaRPr>
          </a:p>
          <a:p>
            <a:r>
              <a:rPr lang="zh-CN" altLang="en-US" sz="1800" dirty="0" smtClean="0">
                <a:solidFill>
                  <a:srgbClr val="000000"/>
                </a:solidFill>
              </a:rPr>
              <a:t>思考：</a:t>
            </a:r>
            <a:endParaRPr lang="zh-CN" altLang="en-US" sz="1800" dirty="0" smtClean="0">
              <a:solidFill>
                <a:srgbClr val="000000"/>
              </a:solidFill>
            </a:endParaRPr>
          </a:p>
          <a:p>
            <a:pPr lvl="1"/>
            <a:r>
              <a:rPr lang="en-US" altLang="zh-CN" sz="1575" dirty="0" smtClean="0">
                <a:solidFill>
                  <a:srgbClr val="000000"/>
                </a:solidFill>
              </a:rPr>
              <a:t>合适的核函数是否一定存在呢？</a:t>
            </a:r>
            <a:endParaRPr lang="en-US" altLang="zh-CN" sz="1575" dirty="0" smtClean="0">
              <a:solidFill>
                <a:srgbClr val="000000"/>
              </a:solidFill>
            </a:endParaRPr>
          </a:p>
          <a:p>
            <a:pPr lvl="1"/>
            <a:r>
              <a:rPr lang="en-US" altLang="zh-CN" sz="1575" dirty="0" smtClean="0">
                <a:solidFill>
                  <a:srgbClr val="000000"/>
                </a:solidFill>
              </a:rPr>
              <a:t>什么样的函数才能做核函数呢？</a:t>
            </a:r>
            <a:endParaRPr lang="en-US" altLang="zh-CN" sz="1575" dirty="0" smtClean="0">
              <a:solidFill>
                <a:srgbClr val="0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026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核函数</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根据Mercer定理，只要一个对称函数所对应的</a:t>
            </a:r>
            <a:r>
              <a:rPr lang="zh-CN" altLang="en-US" sz="1800" dirty="0" smtClean="0">
                <a:solidFill>
                  <a:srgbClr val="FF0000"/>
                </a:solidFill>
              </a:rPr>
              <a:t>核矩阵半正定</a:t>
            </a:r>
            <a:r>
              <a:rPr lang="zh-CN" altLang="en-US" sz="1800" dirty="0" smtClean="0">
                <a:solidFill>
                  <a:srgbClr val="000000"/>
                </a:solidFill>
              </a:rPr>
              <a:t>，那么它就能作为核函数来使用</a:t>
            </a:r>
            <a:endParaRPr lang="zh-CN" altLang="en-US" sz="1800" dirty="0" smtClean="0">
              <a:solidFill>
                <a:srgbClr val="000000"/>
              </a:solidFill>
            </a:endParaRPr>
          </a:p>
          <a:p>
            <a:r>
              <a:rPr lang="zh-CN" altLang="en-US" sz="1800" dirty="0" smtClean="0">
                <a:solidFill>
                  <a:srgbClr val="000000"/>
                </a:solidFill>
              </a:rPr>
              <a:t>核函数方法可以与不同的算法相结合，形成多种不同的基于核函数的方法，常用的核函数有：</a:t>
            </a:r>
            <a:endParaRPr lang="en-US" altLang="zh-CN" sz="1800" dirty="0" smtClean="0">
              <a:solidFill>
                <a:srgbClr val="000000"/>
              </a:solidFill>
            </a:endParaRPr>
          </a:p>
          <a:p>
            <a:pPr lvl="1"/>
            <a:r>
              <a:rPr lang="zh-CN" altLang="en-US" sz="1400" dirty="0">
                <a:solidFill>
                  <a:srgbClr val="000000"/>
                </a:solidFill>
              </a:rPr>
              <a:t>线性核函数</a:t>
            </a:r>
            <a:endParaRPr lang="en-US" altLang="zh-CN" sz="1400" dirty="0">
              <a:solidFill>
                <a:srgbClr val="000000"/>
              </a:solidFill>
            </a:endParaRPr>
          </a:p>
          <a:p>
            <a:pPr lvl="1"/>
            <a:r>
              <a:rPr lang="zh-CN" altLang="en-US" sz="1400" dirty="0">
                <a:solidFill>
                  <a:srgbClr val="000000"/>
                </a:solidFill>
              </a:rPr>
              <a:t>多项式核函</a:t>
            </a:r>
            <a:r>
              <a:rPr lang="zh-CN" altLang="en-US" sz="1400" dirty="0" smtClean="0">
                <a:solidFill>
                  <a:srgbClr val="000000"/>
                </a:solidFill>
              </a:rPr>
              <a:t>数</a:t>
            </a:r>
            <a:endParaRPr lang="en-US" altLang="zh-CN" sz="1400" dirty="0" smtClean="0">
              <a:solidFill>
                <a:srgbClr val="000000"/>
              </a:solidFill>
            </a:endParaRPr>
          </a:p>
          <a:p>
            <a:pPr lvl="1"/>
            <a:r>
              <a:rPr lang="zh-CN" altLang="en-US" sz="1400" dirty="0">
                <a:solidFill>
                  <a:srgbClr val="000000"/>
                </a:solidFill>
              </a:rPr>
              <a:t>径向基核函</a:t>
            </a:r>
            <a:r>
              <a:rPr lang="zh-CN" altLang="en-US" sz="1400" dirty="0" smtClean="0">
                <a:solidFill>
                  <a:srgbClr val="000000"/>
                </a:solidFill>
              </a:rPr>
              <a:t>数</a:t>
            </a:r>
            <a:endParaRPr lang="en-US" altLang="zh-CN" sz="1400" dirty="0" smtClean="0">
              <a:solidFill>
                <a:srgbClr val="000000"/>
              </a:solidFill>
            </a:endParaRPr>
          </a:p>
          <a:p>
            <a:pPr lvl="1"/>
            <a:r>
              <a:rPr lang="en-US" altLang="zh-CN" sz="1400" dirty="0" smtClean="0">
                <a:solidFill>
                  <a:srgbClr val="000000"/>
                </a:solidFill>
              </a:rPr>
              <a:t>Sigmoid</a:t>
            </a:r>
            <a:r>
              <a:rPr lang="zh-CN" altLang="en-US" sz="1400" dirty="0" smtClean="0">
                <a:solidFill>
                  <a:srgbClr val="000000"/>
                </a:solidFill>
              </a:rPr>
              <a:t>核</a:t>
            </a:r>
            <a:endParaRPr lang="zh-CN" altLang="en-US" sz="1400" dirty="0" smtClean="0">
              <a:solidFill>
                <a:srgbClr val="000000"/>
              </a:solidFill>
            </a:endParaRPr>
          </a:p>
          <a:p>
            <a:pPr lvl="0"/>
            <a:r>
              <a:rPr lang="zh-CN" altLang="en-US" sz="1600" dirty="0" smtClean="0">
                <a:solidFill>
                  <a:srgbClr val="000000"/>
                </a:solidFill>
              </a:rPr>
              <a:t>核函数的特点</a:t>
            </a:r>
            <a:endParaRPr lang="zh-CN" altLang="en-US" sz="1600" dirty="0" smtClean="0">
              <a:solidFill>
                <a:srgbClr val="000000"/>
              </a:solidFill>
            </a:endParaRPr>
          </a:p>
          <a:p>
            <a:pPr lvl="1"/>
            <a:r>
              <a:rPr lang="zh-CN" altLang="en-US" sz="1400" dirty="0" smtClean="0">
                <a:solidFill>
                  <a:srgbClr val="000000"/>
                </a:solidFill>
              </a:rPr>
              <a:t>计算过程在低维空间完成，避免高维空间的复杂计算</a:t>
            </a:r>
            <a:endParaRPr lang="zh-CN" altLang="en-US" sz="1400" dirty="0" smtClean="0">
              <a:solidFill>
                <a:srgbClr val="000000"/>
              </a:solidFill>
            </a:endParaRPr>
          </a:p>
          <a:p>
            <a:pPr lvl="1"/>
            <a:r>
              <a:rPr lang="zh-CN" altLang="en-US" sz="1400" dirty="0" smtClean="0">
                <a:solidFill>
                  <a:srgbClr val="000000"/>
                </a:solidFill>
              </a:rPr>
              <a:t>对于给定的核函数，高维空间</a:t>
            </a:r>
            <a:r>
              <a:rPr lang="en-US" altLang="zh-CN" sz="1400" dirty="0" smtClean="0">
                <a:solidFill>
                  <a:srgbClr val="000000"/>
                </a:solidFill>
              </a:rPr>
              <a:t>Y</a:t>
            </a:r>
            <a:r>
              <a:rPr lang="zh-CN" altLang="en-US" sz="1400" dirty="0" smtClean="0">
                <a:solidFill>
                  <a:srgbClr val="000000"/>
                </a:solidFill>
              </a:rPr>
              <a:t>和映射函数</a:t>
            </a:r>
            <a:r>
              <a:rPr lang="en-US" altLang="zh-CN" sz="1400" dirty="0" smtClean="0">
                <a:solidFill>
                  <a:srgbClr val="000000"/>
                </a:solidFill>
              </a:rPr>
              <a:t>A</a:t>
            </a:r>
            <a:r>
              <a:rPr lang="zh-CN" altLang="en-US" sz="1400" dirty="0" smtClean="0">
                <a:solidFill>
                  <a:srgbClr val="000000"/>
                </a:solidFill>
              </a:rPr>
              <a:t>的取法不唯一</a:t>
            </a:r>
            <a:endParaRPr lang="zh-CN" altLang="en-US" sz="1400" dirty="0" smtClean="0">
              <a:solidFill>
                <a:srgbClr val="000000"/>
              </a:solidFill>
            </a:endParaRPr>
          </a:p>
          <a:p>
            <a:pPr lvl="2"/>
            <a:r>
              <a:rPr lang="en-US" altLang="zh-CN" sz="1540" dirty="0" smtClean="0">
                <a:solidFill>
                  <a:srgbClr val="000000"/>
                </a:solidFill>
              </a:rPr>
              <a:t>核函数的选择成为非线性SVM的最大变数，若核函数选择不合适，就意味着将样本映射到了一个不合适的特征空间，从而很可能导致非线性SVM性能不佳。</a:t>
            </a:r>
            <a:endParaRPr lang="en-US" altLang="zh-CN" sz="1540" dirty="0" smtClean="0">
              <a:solidFill>
                <a:srgbClr val="0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3081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线性核函数</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线性核函</a:t>
            </a:r>
            <a:r>
              <a:rPr lang="zh-CN" altLang="en-US" sz="1800" dirty="0" smtClean="0">
                <a:solidFill>
                  <a:srgbClr val="000000"/>
                </a:solidFill>
              </a:rPr>
              <a:t>数</a:t>
            </a:r>
            <a:r>
              <a:rPr lang="en-US" altLang="zh-CN" sz="1800" dirty="0" smtClean="0">
                <a:solidFill>
                  <a:srgbClr val="000000"/>
                </a:solidFill>
              </a:rPr>
              <a:t>(Linear Kernel)</a:t>
            </a:r>
            <a:r>
              <a:rPr lang="zh-CN" altLang="en-US" sz="1800" dirty="0" smtClean="0">
                <a:solidFill>
                  <a:srgbClr val="000000"/>
                </a:solidFill>
              </a:rPr>
              <a:t>是最简单的核函数，主要用于线性可分的情况，表达式如下：</a:t>
            </a:r>
            <a:endParaRPr lang="en-US" altLang="zh-CN" sz="1800" dirty="0" smtClean="0">
              <a:solidFill>
                <a:srgbClr val="000000"/>
              </a:solidFill>
            </a:endParaRPr>
          </a:p>
          <a:p>
            <a:pPr marL="0" indent="0" algn="ctr">
              <a:buNone/>
            </a:pPr>
            <a:endParaRPr lang="en-US" altLang="zh-CN" sz="1800" dirty="0" smtClean="0">
              <a:solidFill>
                <a:srgbClr val="000000"/>
              </a:solidFill>
            </a:endParaRPr>
          </a:p>
          <a:p>
            <a:pPr marL="0" indent="0" algn="ctr">
              <a:buNone/>
            </a:pPr>
            <a:r>
              <a:rPr lang="en-US" altLang="zh-CN" sz="1800" dirty="0" smtClean="0">
                <a:solidFill>
                  <a:srgbClr val="000000"/>
                </a:solidFill>
              </a:rPr>
              <a:t>K(</a:t>
            </a:r>
            <a:r>
              <a:rPr lang="en-US" altLang="zh-CN" sz="1800" dirty="0" err="1" smtClean="0">
                <a:solidFill>
                  <a:srgbClr val="000000"/>
                </a:solidFill>
              </a:rPr>
              <a:t>x,y</a:t>
            </a:r>
            <a:r>
              <a:rPr lang="en-US" altLang="zh-CN" sz="1800" dirty="0" smtClean="0">
                <a:solidFill>
                  <a:srgbClr val="000000"/>
                </a:solidFill>
              </a:rPr>
              <a:t>) = </a:t>
            </a:r>
            <a:r>
              <a:rPr lang="en-US" altLang="zh-CN" sz="1800" dirty="0" err="1" smtClean="0">
                <a:solidFill>
                  <a:srgbClr val="000000"/>
                </a:solidFill>
              </a:rPr>
              <a:t>x·y+c</a:t>
            </a:r>
            <a:endParaRPr lang="en-US" altLang="zh-CN" sz="1800" dirty="0" smtClean="0">
              <a:solidFill>
                <a:srgbClr val="000000"/>
              </a:solidFill>
            </a:endParaRPr>
          </a:p>
          <a:p>
            <a:pPr marL="0" indent="0" algn="ctr">
              <a:buNone/>
            </a:pPr>
            <a:endParaRPr lang="en-US" altLang="zh-CN" sz="1800" dirty="0">
              <a:solidFill>
                <a:srgbClr val="000000"/>
              </a:solidFill>
            </a:endParaRPr>
          </a:p>
          <a:p>
            <a:pPr marL="0" indent="0">
              <a:buNone/>
            </a:pPr>
            <a:r>
              <a:rPr lang="en-US" altLang="zh-CN" sz="1800" dirty="0" smtClean="0">
                <a:solidFill>
                  <a:srgbClr val="000000"/>
                </a:solidFill>
              </a:rPr>
              <a:t>       </a:t>
            </a:r>
            <a:r>
              <a:rPr lang="zh-CN" altLang="en-US" sz="1800" dirty="0" smtClean="0">
                <a:solidFill>
                  <a:srgbClr val="000000"/>
                </a:solidFill>
              </a:rPr>
              <a:t>其中</a:t>
            </a:r>
            <a:r>
              <a:rPr lang="en-US" altLang="zh-CN" sz="1800" dirty="0" smtClean="0">
                <a:solidFill>
                  <a:srgbClr val="000000"/>
                </a:solidFill>
              </a:rPr>
              <a:t>c</a:t>
            </a:r>
            <a:r>
              <a:rPr lang="zh-CN" altLang="en-US" sz="1800" dirty="0" smtClean="0">
                <a:solidFill>
                  <a:srgbClr val="000000"/>
                </a:solidFill>
              </a:rPr>
              <a:t>是可选的常数。线性核函数是原始输入空间的内积，即特征空间和输</a:t>
            </a:r>
            <a:endParaRPr lang="en-US" altLang="zh-CN" sz="1800" dirty="0" smtClean="0">
              <a:solidFill>
                <a:srgbClr val="000000"/>
              </a:solidFill>
            </a:endParaRPr>
          </a:p>
          <a:p>
            <a:pPr marL="0" indent="0">
              <a:buNone/>
            </a:pPr>
            <a:r>
              <a:rPr lang="zh-CN" altLang="en-US" sz="1800" dirty="0" smtClean="0">
                <a:solidFill>
                  <a:srgbClr val="000000"/>
                </a:solidFill>
              </a:rPr>
              <a:t>       入空间的维度是一样的，参数较少运算速度较快。适用的情景是在特征数</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量相对于样本数量非常多时。</a:t>
            </a: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173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支持向量机模型</a:t>
            </a:r>
            <a:endParaRPr lang="en-US" altLang="zh-CN" sz="1800" dirty="0">
              <a:solidFill>
                <a:srgbClr val="000000"/>
              </a:solidFill>
            </a:endParaRPr>
          </a:p>
          <a:p>
            <a:pPr lvl="1"/>
            <a:r>
              <a:rPr lang="zh-CN" altLang="en-US" sz="1400" dirty="0" smtClean="0">
                <a:solidFill>
                  <a:srgbClr val="000000"/>
                </a:solidFill>
              </a:rPr>
              <a:t>核函数</a:t>
            </a:r>
            <a:endParaRPr lang="en-US" altLang="zh-CN" sz="1400" dirty="0" smtClean="0">
              <a:solidFill>
                <a:srgbClr val="000000"/>
              </a:solidFill>
            </a:endParaRPr>
          </a:p>
          <a:p>
            <a:pPr lvl="1"/>
            <a:r>
              <a:rPr lang="zh-CN" altLang="en-US" sz="1400" dirty="0">
                <a:solidFill>
                  <a:srgbClr val="000000"/>
                </a:solidFill>
              </a:rPr>
              <a:t>模型原理分</a:t>
            </a:r>
            <a:r>
              <a:rPr lang="zh-CN" altLang="en-US" sz="1400" dirty="0" smtClean="0">
                <a:solidFill>
                  <a:srgbClr val="000000"/>
                </a:solidFill>
              </a:rPr>
              <a:t>析</a:t>
            </a:r>
            <a:endParaRPr lang="en-US" altLang="zh-CN" sz="1800" dirty="0" smtClean="0">
              <a:solidFill>
                <a:srgbClr val="000000"/>
              </a:solidFill>
            </a:endParaRPr>
          </a:p>
          <a:p>
            <a:r>
              <a:rPr lang="zh-CN" altLang="en-US" sz="1800" dirty="0">
                <a:solidFill>
                  <a:srgbClr val="000000"/>
                </a:solidFill>
              </a:rPr>
              <a:t>支持向量</a:t>
            </a:r>
            <a:r>
              <a:rPr lang="zh-CN" altLang="en-US" sz="1800" dirty="0" smtClean="0">
                <a:solidFill>
                  <a:srgbClr val="000000"/>
                </a:solidFill>
              </a:rPr>
              <a:t>机应用</a:t>
            </a:r>
            <a:endParaRPr lang="en-US" altLang="zh-CN" sz="1800" dirty="0" smtClean="0">
              <a:solidFill>
                <a:srgbClr val="000000"/>
              </a:solidFill>
            </a:endParaRPr>
          </a:p>
          <a:p>
            <a:pPr lvl="1"/>
            <a:r>
              <a:rPr lang="zh-CN" altLang="en-US" sz="1400" dirty="0">
                <a:solidFill>
                  <a:srgbClr val="000000"/>
                </a:solidFill>
              </a:rPr>
              <a:t>基</a:t>
            </a:r>
            <a:r>
              <a:rPr lang="zh-CN" altLang="en-US" sz="1400" dirty="0" smtClean="0">
                <a:solidFill>
                  <a:srgbClr val="000000"/>
                </a:solidFill>
              </a:rPr>
              <a:t>于</a:t>
            </a:r>
            <a:r>
              <a:rPr lang="en-US" altLang="zh-CN" sz="1400" dirty="0" smtClean="0">
                <a:solidFill>
                  <a:srgbClr val="000000"/>
                </a:solidFill>
              </a:rPr>
              <a:t>SVM</a:t>
            </a:r>
            <a:r>
              <a:rPr lang="zh-CN" altLang="en-US" sz="1400" dirty="0" smtClean="0">
                <a:solidFill>
                  <a:srgbClr val="000000"/>
                </a:solidFill>
              </a:rPr>
              <a:t>进行新闻主题分类</a:t>
            </a:r>
            <a:endParaRPr lang="en-US" altLang="zh-CN" sz="1400" dirty="0" smtClean="0">
              <a:solidFill>
                <a:srgbClr val="000000"/>
              </a:solidFill>
            </a:endParaRPr>
          </a:p>
          <a:p>
            <a:pPr lvl="1"/>
            <a:r>
              <a:rPr lang="zh-CN" altLang="en-US" sz="1400" dirty="0">
                <a:solidFill>
                  <a:srgbClr val="000000"/>
                </a:solidFill>
              </a:rPr>
              <a:t>基</a:t>
            </a:r>
            <a:r>
              <a:rPr lang="zh-CN" altLang="en-US" sz="1400" dirty="0" smtClean="0">
                <a:solidFill>
                  <a:srgbClr val="000000"/>
                </a:solidFill>
              </a:rPr>
              <a:t>于支持向量机和主成分分析的人脸识别</a:t>
            </a:r>
            <a:endParaRPr lang="zh-CN" altLang="en-US" sz="20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1426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a:t>多项式</a:t>
            </a:r>
            <a:r>
              <a:rPr kumimoji="0" lang="zh-CN" altLang="en-US" sz="1600" dirty="0" smtClean="0"/>
              <a:t>核函数</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多项式</a:t>
            </a:r>
            <a:r>
              <a:rPr lang="zh-CN" altLang="en-US" sz="1800" dirty="0" smtClean="0">
                <a:solidFill>
                  <a:srgbClr val="000000"/>
                </a:solidFill>
              </a:rPr>
              <a:t>核</a:t>
            </a:r>
            <a:r>
              <a:rPr lang="zh-CN" altLang="en-US" sz="1800" dirty="0">
                <a:solidFill>
                  <a:srgbClr val="000000"/>
                </a:solidFill>
              </a:rPr>
              <a:t>函</a:t>
            </a:r>
            <a:r>
              <a:rPr lang="zh-CN" altLang="en-US" sz="1800" dirty="0" smtClean="0">
                <a:solidFill>
                  <a:srgbClr val="000000"/>
                </a:solidFill>
              </a:rPr>
              <a:t>数</a:t>
            </a:r>
            <a:r>
              <a:rPr lang="en-US" altLang="zh-CN" sz="1800" dirty="0" smtClean="0">
                <a:solidFill>
                  <a:srgbClr val="000000"/>
                </a:solidFill>
              </a:rPr>
              <a:t>(Polynomial Kernel)</a:t>
            </a:r>
            <a:r>
              <a:rPr lang="zh-CN" altLang="en-US" sz="1800" dirty="0" smtClean="0">
                <a:solidFill>
                  <a:srgbClr val="000000"/>
                </a:solidFill>
              </a:rPr>
              <a:t>是一种非稳态核函数，适合于正交归一化后的数据，表达式如下：</a:t>
            </a:r>
            <a:endParaRPr lang="en-US" altLang="zh-CN" sz="1800" dirty="0" smtClean="0">
              <a:solidFill>
                <a:srgbClr val="000000"/>
              </a:solidFill>
            </a:endParaRPr>
          </a:p>
          <a:p>
            <a:pPr marL="0" indent="0" algn="ctr">
              <a:buNone/>
            </a:pPr>
            <a:endParaRPr lang="en-US" altLang="zh-CN" sz="1800" dirty="0" smtClean="0">
              <a:solidFill>
                <a:srgbClr val="000000"/>
              </a:solidFill>
            </a:endParaRPr>
          </a:p>
          <a:p>
            <a:pPr marL="0" indent="0" algn="ctr">
              <a:buNone/>
            </a:pPr>
            <a:r>
              <a:rPr lang="en-US" altLang="zh-CN" sz="1800" dirty="0" smtClean="0">
                <a:solidFill>
                  <a:srgbClr val="000000"/>
                </a:solidFill>
              </a:rPr>
              <a:t>K(</a:t>
            </a:r>
            <a:r>
              <a:rPr lang="en-US" altLang="zh-CN" sz="1800" dirty="0" err="1" smtClean="0">
                <a:solidFill>
                  <a:srgbClr val="000000"/>
                </a:solidFill>
              </a:rPr>
              <a:t>x,y</a:t>
            </a:r>
            <a:r>
              <a:rPr lang="en-US" altLang="zh-CN" sz="1800" dirty="0" smtClean="0">
                <a:solidFill>
                  <a:srgbClr val="000000"/>
                </a:solidFill>
              </a:rPr>
              <a:t>) = [</a:t>
            </a:r>
            <a:r>
              <a:rPr lang="en-US" altLang="zh-CN" sz="1800" dirty="0" err="1" smtClean="0">
                <a:solidFill>
                  <a:srgbClr val="000000"/>
                </a:solidFill>
              </a:rPr>
              <a:t>a·x·y+c</a:t>
            </a:r>
            <a:r>
              <a:rPr lang="en-US" altLang="zh-CN" sz="1800" dirty="0" smtClean="0">
                <a:solidFill>
                  <a:srgbClr val="000000"/>
                </a:solidFill>
              </a:rPr>
              <a:t>] </a:t>
            </a:r>
            <a:r>
              <a:rPr lang="en-US" altLang="zh-CN" sz="1800" baseline="30000" dirty="0" smtClean="0">
                <a:solidFill>
                  <a:srgbClr val="000000"/>
                </a:solidFill>
              </a:rPr>
              <a:t>d</a:t>
            </a:r>
            <a:endParaRPr lang="en-US" altLang="zh-CN" sz="1800" baseline="30000" dirty="0">
              <a:solidFill>
                <a:srgbClr val="000000"/>
              </a:solidFill>
            </a:endParaRPr>
          </a:p>
          <a:p>
            <a:pPr marL="0" indent="0">
              <a:buNone/>
            </a:pPr>
            <a:r>
              <a:rPr lang="en-US" altLang="zh-CN" sz="1800" dirty="0" smtClean="0">
                <a:solidFill>
                  <a:srgbClr val="000000"/>
                </a:solidFill>
              </a:rPr>
              <a:t>       </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其中</a:t>
            </a:r>
            <a:r>
              <a:rPr lang="en-US" altLang="zh-CN" sz="1800" dirty="0" smtClean="0">
                <a:solidFill>
                  <a:srgbClr val="000000"/>
                </a:solidFill>
              </a:rPr>
              <a:t>a</a:t>
            </a:r>
            <a:r>
              <a:rPr lang="zh-CN" altLang="en-US" sz="1800" dirty="0" smtClean="0">
                <a:solidFill>
                  <a:srgbClr val="000000"/>
                </a:solidFill>
              </a:rPr>
              <a:t>是调节参数，</a:t>
            </a:r>
            <a:r>
              <a:rPr lang="en-US" altLang="zh-CN" sz="1800" dirty="0" smtClean="0">
                <a:solidFill>
                  <a:srgbClr val="000000"/>
                </a:solidFill>
              </a:rPr>
              <a:t>d</a:t>
            </a:r>
            <a:r>
              <a:rPr lang="zh-CN" altLang="en-US" sz="1800" dirty="0" smtClean="0">
                <a:solidFill>
                  <a:srgbClr val="000000"/>
                </a:solidFill>
              </a:rPr>
              <a:t>是最高次项次数，</a:t>
            </a:r>
            <a:r>
              <a:rPr lang="en-US" altLang="zh-CN" sz="1800" dirty="0" smtClean="0">
                <a:solidFill>
                  <a:srgbClr val="000000"/>
                </a:solidFill>
              </a:rPr>
              <a:t>c</a:t>
            </a:r>
            <a:r>
              <a:rPr lang="zh-CN" altLang="en-US" sz="1800" dirty="0" smtClean="0">
                <a:solidFill>
                  <a:srgbClr val="000000"/>
                </a:solidFill>
              </a:rPr>
              <a:t>是可选的常数。</a:t>
            </a: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1426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径向基核函数</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径向基核</a:t>
            </a:r>
            <a:r>
              <a:rPr lang="zh-CN" altLang="en-US" sz="1800" dirty="0">
                <a:solidFill>
                  <a:srgbClr val="000000"/>
                </a:solidFill>
              </a:rPr>
              <a:t>函</a:t>
            </a:r>
            <a:r>
              <a:rPr lang="zh-CN" altLang="en-US" sz="1800" dirty="0" smtClean="0">
                <a:solidFill>
                  <a:srgbClr val="000000"/>
                </a:solidFill>
              </a:rPr>
              <a:t>数</a:t>
            </a:r>
            <a:r>
              <a:rPr lang="en-US" altLang="zh-CN" sz="1800" dirty="0" smtClean="0">
                <a:solidFill>
                  <a:srgbClr val="000000"/>
                </a:solidFill>
              </a:rPr>
              <a:t>(Radial Basis Function Kernel)</a:t>
            </a:r>
            <a:r>
              <a:rPr lang="zh-CN" altLang="en-US" sz="1800" dirty="0" smtClean="0">
                <a:solidFill>
                  <a:srgbClr val="000000"/>
                </a:solidFill>
              </a:rPr>
              <a:t>具有很强的灵活性，应用广泛。与多项式核函数相比参数较少。因此大多数情况下都有较好的性能。</a:t>
            </a:r>
            <a:r>
              <a:rPr lang="zh-CN" altLang="en-US" sz="1800" dirty="0">
                <a:solidFill>
                  <a:srgbClr val="000000"/>
                </a:solidFill>
              </a:rPr>
              <a:t>径向基核函数类似于高斯函数，所以也被称为高斯核函数。</a:t>
            </a:r>
            <a:r>
              <a:rPr lang="zh-CN" altLang="en-US" sz="1800" dirty="0" smtClean="0">
                <a:solidFill>
                  <a:srgbClr val="000000"/>
                </a:solidFill>
              </a:rPr>
              <a:t>在不确定用哪种核函数时，可优先验证高斯核函数。表达式如下：</a:t>
            </a:r>
            <a:endParaRPr lang="en-US" altLang="zh-CN" sz="1800" dirty="0" smtClean="0">
              <a:solidFill>
                <a:srgbClr val="000000"/>
              </a:solidFill>
            </a:endParaRPr>
          </a:p>
          <a:p>
            <a:pPr marL="0" indent="0" algn="ctr">
              <a:buNone/>
            </a:pPr>
            <a:endParaRPr lang="en-US" altLang="zh-CN" sz="1800" dirty="0" smtClean="0">
              <a:solidFill>
                <a:srgbClr val="000000"/>
              </a:solidFill>
            </a:endParaRPr>
          </a:p>
          <a:p>
            <a:pPr marL="0" indent="0" algn="ctr">
              <a:buNone/>
            </a:pPr>
            <a:r>
              <a:rPr lang="en-US" altLang="zh-CN" sz="1800" dirty="0" smtClean="0">
                <a:solidFill>
                  <a:srgbClr val="000000"/>
                </a:solidFill>
              </a:rPr>
              <a:t>K(</a:t>
            </a:r>
            <a:r>
              <a:rPr lang="en-US" altLang="zh-CN" sz="1800" dirty="0" err="1" smtClean="0">
                <a:solidFill>
                  <a:srgbClr val="000000"/>
                </a:solidFill>
              </a:rPr>
              <a:t>x,y</a:t>
            </a:r>
            <a:r>
              <a:rPr lang="en-US" altLang="zh-CN" sz="1800" dirty="0" smtClean="0">
                <a:solidFill>
                  <a:srgbClr val="000000"/>
                </a:solidFill>
              </a:rPr>
              <a:t>) = </a:t>
            </a:r>
            <a:r>
              <a:rPr lang="en-US" altLang="zh-CN" sz="1800" dirty="0" err="1" smtClean="0">
                <a:solidFill>
                  <a:srgbClr val="000000"/>
                </a:solidFill>
              </a:rPr>
              <a:t>exp</a:t>
            </a:r>
            <a:r>
              <a:rPr lang="en-US" altLang="zh-CN" sz="1800" dirty="0" smtClean="0">
                <a:solidFill>
                  <a:srgbClr val="000000"/>
                </a:solidFill>
              </a:rPr>
              <a:t>{-[(||x-y||</a:t>
            </a:r>
            <a:r>
              <a:rPr lang="en-US" altLang="zh-CN" sz="1800" baseline="30000" dirty="0" smtClean="0">
                <a:solidFill>
                  <a:srgbClr val="000000"/>
                </a:solidFill>
              </a:rPr>
              <a:t>2</a:t>
            </a:r>
            <a:r>
              <a:rPr lang="en-US" altLang="zh-CN" sz="1800" dirty="0" smtClean="0">
                <a:solidFill>
                  <a:srgbClr val="000000"/>
                </a:solidFill>
              </a:rPr>
              <a:t>)/(2·a</a:t>
            </a:r>
            <a:r>
              <a:rPr lang="en-US" altLang="zh-CN" sz="1800" baseline="30000" dirty="0" smtClean="0">
                <a:solidFill>
                  <a:srgbClr val="000000"/>
                </a:solidFill>
              </a:rPr>
              <a:t>2</a:t>
            </a:r>
            <a:r>
              <a:rPr lang="en-US" altLang="zh-CN" sz="1800" dirty="0" smtClean="0">
                <a:solidFill>
                  <a:srgbClr val="000000"/>
                </a:solidFill>
              </a:rPr>
              <a:t>)]}       </a:t>
            </a:r>
            <a:endParaRPr lang="en-US" altLang="zh-CN" sz="1800" dirty="0" smtClean="0">
              <a:solidFill>
                <a:srgbClr val="000000"/>
              </a:solidFill>
            </a:endParaRPr>
          </a:p>
          <a:p>
            <a:pPr marL="0" indent="0" algn="ctr">
              <a:buNone/>
            </a:pP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其中</a:t>
            </a:r>
            <a:r>
              <a:rPr lang="en-US" altLang="zh-CN" sz="1800" dirty="0" smtClean="0">
                <a:solidFill>
                  <a:srgbClr val="000000"/>
                </a:solidFill>
              </a:rPr>
              <a:t>a</a:t>
            </a:r>
            <a:r>
              <a:rPr lang="en-US" altLang="zh-CN" sz="1800" baseline="30000" dirty="0" smtClean="0">
                <a:solidFill>
                  <a:srgbClr val="000000"/>
                </a:solidFill>
              </a:rPr>
              <a:t>2</a:t>
            </a:r>
            <a:r>
              <a:rPr lang="zh-CN" altLang="en-US" sz="1800" dirty="0" smtClean="0">
                <a:solidFill>
                  <a:srgbClr val="000000"/>
                </a:solidFill>
              </a:rPr>
              <a:t>越大。高斯核函数就会变得越平滑，此时函数随输入</a:t>
            </a:r>
            <a:r>
              <a:rPr lang="en-US" altLang="zh-CN" sz="1800" dirty="0" smtClean="0">
                <a:solidFill>
                  <a:srgbClr val="000000"/>
                </a:solidFill>
              </a:rPr>
              <a:t>x</a:t>
            </a:r>
            <a:r>
              <a:rPr lang="zh-CN" altLang="en-US" sz="1800" dirty="0" smtClean="0">
                <a:solidFill>
                  <a:srgbClr val="000000"/>
                </a:solidFill>
              </a:rPr>
              <a:t>变化较缓慢</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，模型的偏差和方差大，泛化能力差，容易过拟合。</a:t>
            </a:r>
            <a:r>
              <a:rPr lang="en-US" altLang="zh-CN" sz="1800" dirty="0">
                <a:solidFill>
                  <a:srgbClr val="000000"/>
                </a:solidFill>
              </a:rPr>
              <a:t> </a:t>
            </a:r>
            <a:r>
              <a:rPr lang="en-US" altLang="zh-CN" sz="1800" dirty="0" smtClean="0">
                <a:solidFill>
                  <a:srgbClr val="000000"/>
                </a:solidFill>
              </a:rPr>
              <a:t>a</a:t>
            </a:r>
            <a:r>
              <a:rPr lang="en-US" altLang="zh-CN" sz="1800" baseline="30000" dirty="0" smtClean="0">
                <a:solidFill>
                  <a:srgbClr val="000000"/>
                </a:solidFill>
              </a:rPr>
              <a:t>2</a:t>
            </a:r>
            <a:r>
              <a:rPr lang="zh-CN" altLang="en-US" sz="1800" dirty="0" smtClean="0">
                <a:solidFill>
                  <a:srgbClr val="000000"/>
                </a:solidFill>
              </a:rPr>
              <a:t>越小，高斯核函</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数变化越剧烈，模型的偏差和方差越小，模型对噪声样本比较敏感。</a:t>
            </a: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1426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600" dirty="0" smtClean="0"/>
              <a:t>Sigmoid</a:t>
            </a:r>
            <a:r>
              <a:rPr kumimoji="0" lang="zh-CN" altLang="en-US" sz="1600" dirty="0" smtClean="0"/>
              <a:t>核</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Sigmoid</a:t>
            </a:r>
            <a:r>
              <a:rPr lang="zh-CN" altLang="en-US" sz="1800" dirty="0" smtClean="0">
                <a:solidFill>
                  <a:srgbClr val="000000"/>
                </a:solidFill>
              </a:rPr>
              <a:t>核</a:t>
            </a:r>
            <a:r>
              <a:rPr lang="en-US" altLang="zh-CN" sz="1800" dirty="0" smtClean="0">
                <a:solidFill>
                  <a:srgbClr val="000000"/>
                </a:solidFill>
              </a:rPr>
              <a:t>(Sigmoid Kernel)</a:t>
            </a:r>
            <a:r>
              <a:rPr lang="zh-CN" altLang="en-US" sz="1800" dirty="0" smtClean="0">
                <a:solidFill>
                  <a:srgbClr val="000000"/>
                </a:solidFill>
              </a:rPr>
              <a:t>来源于</a:t>
            </a:r>
            <a:r>
              <a:rPr lang="en-US" altLang="zh-CN" sz="1800" dirty="0" smtClean="0">
                <a:solidFill>
                  <a:srgbClr val="000000"/>
                </a:solidFill>
              </a:rPr>
              <a:t>MLP</a:t>
            </a:r>
            <a:r>
              <a:rPr lang="zh-CN" altLang="en-US" sz="1800" dirty="0" smtClean="0">
                <a:solidFill>
                  <a:srgbClr val="000000"/>
                </a:solidFill>
              </a:rPr>
              <a:t>中的激活函数，</a:t>
            </a:r>
            <a:r>
              <a:rPr lang="en-US" altLang="zh-CN" sz="1800" dirty="0" smtClean="0">
                <a:solidFill>
                  <a:srgbClr val="000000"/>
                </a:solidFill>
              </a:rPr>
              <a:t>SVM</a:t>
            </a:r>
            <a:r>
              <a:rPr lang="zh-CN" altLang="en-US" sz="1800" dirty="0" smtClean="0">
                <a:solidFill>
                  <a:srgbClr val="000000"/>
                </a:solidFill>
              </a:rPr>
              <a:t>使用</a:t>
            </a:r>
            <a:r>
              <a:rPr lang="en-US" altLang="zh-CN" sz="1800" dirty="0" smtClean="0">
                <a:solidFill>
                  <a:srgbClr val="000000"/>
                </a:solidFill>
              </a:rPr>
              <a:t>Sigmoid</a:t>
            </a:r>
            <a:r>
              <a:rPr lang="zh-CN" altLang="en-US" sz="1800" dirty="0" smtClean="0">
                <a:solidFill>
                  <a:srgbClr val="000000"/>
                </a:solidFill>
              </a:rPr>
              <a:t>相当于一个两层的感知机网络，表达式如下：</a:t>
            </a:r>
            <a:endParaRPr lang="en-US" altLang="zh-CN" sz="1800" dirty="0" smtClean="0">
              <a:solidFill>
                <a:srgbClr val="000000"/>
              </a:solidFill>
            </a:endParaRPr>
          </a:p>
          <a:p>
            <a:pPr marL="0" indent="0" algn="ctr">
              <a:buNone/>
            </a:pPr>
            <a:endParaRPr lang="en-US" altLang="zh-CN" sz="1800" dirty="0" smtClean="0">
              <a:solidFill>
                <a:srgbClr val="000000"/>
              </a:solidFill>
            </a:endParaRPr>
          </a:p>
          <a:p>
            <a:pPr marL="0" indent="0" algn="ctr">
              <a:buNone/>
            </a:pPr>
            <a:r>
              <a:rPr lang="en-US" altLang="zh-CN" sz="1800" dirty="0" smtClean="0">
                <a:solidFill>
                  <a:srgbClr val="000000"/>
                </a:solidFill>
              </a:rPr>
              <a:t>K(</a:t>
            </a:r>
            <a:r>
              <a:rPr lang="en-US" altLang="zh-CN" sz="1800" dirty="0" err="1" smtClean="0">
                <a:solidFill>
                  <a:srgbClr val="000000"/>
                </a:solidFill>
              </a:rPr>
              <a:t>x,y</a:t>
            </a:r>
            <a:r>
              <a:rPr lang="en-US" altLang="zh-CN" sz="1800" dirty="0" smtClean="0">
                <a:solidFill>
                  <a:srgbClr val="000000"/>
                </a:solidFill>
              </a:rPr>
              <a:t>) = </a:t>
            </a:r>
            <a:r>
              <a:rPr lang="en-US" altLang="zh-CN" sz="1800" dirty="0" err="1" smtClean="0">
                <a:solidFill>
                  <a:srgbClr val="000000"/>
                </a:solidFill>
              </a:rPr>
              <a:t>tanh</a:t>
            </a:r>
            <a:r>
              <a:rPr lang="en-US" altLang="zh-CN" sz="1800" dirty="0" smtClean="0">
                <a:solidFill>
                  <a:srgbClr val="000000"/>
                </a:solidFill>
              </a:rPr>
              <a:t>(</a:t>
            </a:r>
            <a:r>
              <a:rPr lang="en-US" altLang="zh-CN" sz="1800" dirty="0" err="1" smtClean="0">
                <a:solidFill>
                  <a:srgbClr val="000000"/>
                </a:solidFill>
              </a:rPr>
              <a:t>a·x·y+c</a:t>
            </a:r>
            <a:r>
              <a:rPr lang="en-US" altLang="zh-CN" sz="1800" dirty="0" smtClean="0">
                <a:solidFill>
                  <a:srgbClr val="000000"/>
                </a:solidFill>
              </a:rPr>
              <a:t>)</a:t>
            </a:r>
            <a:endParaRPr lang="en-US" altLang="zh-CN" sz="1800" dirty="0" smtClean="0">
              <a:solidFill>
                <a:srgbClr val="000000"/>
              </a:solidFill>
            </a:endParaRPr>
          </a:p>
          <a:p>
            <a:pPr marL="0" indent="0" algn="ctr">
              <a:buNone/>
            </a:pPr>
            <a:r>
              <a:rPr lang="en-US" altLang="zh-CN" sz="1800" dirty="0" smtClean="0">
                <a:solidFill>
                  <a:srgbClr val="000000"/>
                </a:solidFill>
              </a:rPr>
              <a:t> </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其中</a:t>
            </a:r>
            <a:r>
              <a:rPr lang="en-US" altLang="zh-CN" sz="1800" dirty="0" smtClean="0">
                <a:solidFill>
                  <a:srgbClr val="000000"/>
                </a:solidFill>
              </a:rPr>
              <a:t>a</a:t>
            </a:r>
            <a:r>
              <a:rPr lang="zh-CN" altLang="en-US" sz="1800" dirty="0" smtClean="0">
                <a:solidFill>
                  <a:srgbClr val="000000"/>
                </a:solidFill>
              </a:rPr>
              <a:t>表示调节参数，</a:t>
            </a:r>
            <a:r>
              <a:rPr lang="en-US" altLang="zh-CN" sz="1800" dirty="0" smtClean="0">
                <a:solidFill>
                  <a:srgbClr val="000000"/>
                </a:solidFill>
              </a:rPr>
              <a:t>c</a:t>
            </a:r>
            <a:r>
              <a:rPr lang="zh-CN" altLang="en-US" sz="1800" dirty="0" smtClean="0">
                <a:solidFill>
                  <a:srgbClr val="000000"/>
                </a:solidFill>
              </a:rPr>
              <a:t>为可选常数，一般情况</a:t>
            </a:r>
            <a:r>
              <a:rPr lang="en-US" altLang="zh-CN" sz="1800" dirty="0" smtClean="0">
                <a:solidFill>
                  <a:srgbClr val="000000"/>
                </a:solidFill>
              </a:rPr>
              <a:t>c</a:t>
            </a:r>
            <a:r>
              <a:rPr lang="zh-CN" altLang="en-US" sz="1800" dirty="0" smtClean="0">
                <a:solidFill>
                  <a:srgbClr val="000000"/>
                </a:solidFill>
              </a:rPr>
              <a:t>取</a:t>
            </a:r>
            <a:r>
              <a:rPr lang="en-US" altLang="zh-CN" sz="1800" dirty="0" smtClean="0">
                <a:solidFill>
                  <a:srgbClr val="000000"/>
                </a:solidFill>
              </a:rPr>
              <a:t>1/n</a:t>
            </a:r>
            <a:r>
              <a:rPr lang="zh-CN" altLang="en-US" sz="1800" dirty="0" smtClean="0">
                <a:solidFill>
                  <a:srgbClr val="000000"/>
                </a:solidFill>
              </a:rPr>
              <a:t>，</a:t>
            </a:r>
            <a:r>
              <a:rPr lang="en-US" altLang="zh-CN" sz="1800" dirty="0" smtClean="0">
                <a:solidFill>
                  <a:srgbClr val="000000"/>
                </a:solidFill>
              </a:rPr>
              <a:t>n</a:t>
            </a:r>
            <a:r>
              <a:rPr lang="zh-CN" altLang="en-US" sz="1800" dirty="0" smtClean="0">
                <a:solidFill>
                  <a:srgbClr val="000000"/>
                </a:solidFill>
              </a:rPr>
              <a:t>是数据维度。</a:t>
            </a: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50772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支持向量机</a:t>
            </a:r>
            <a:r>
              <a:rPr kumimoji="0" lang="zh-CN" altLang="en-US" sz="2400" dirty="0">
                <a:solidFill>
                  <a:schemeClr val="bg1"/>
                </a:solidFill>
                <a:latin typeface="微软雅黑" panose="020B0503020204020204" pitchFamily="34" charset="-122"/>
                <a:ea typeface="微软雅黑" panose="020B0503020204020204" pitchFamily="34" charset="-122"/>
              </a:rPr>
              <a:t>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a:solidFill>
                  <a:srgbClr val="000000"/>
                </a:solidFill>
              </a:rPr>
              <a:t>支持向量机（</a:t>
            </a:r>
            <a:r>
              <a:rPr lang="en-US" altLang="zh-CN" sz="1800" dirty="0">
                <a:solidFill>
                  <a:srgbClr val="000000"/>
                </a:solidFill>
              </a:rPr>
              <a:t>SVM</a:t>
            </a:r>
            <a:r>
              <a:rPr lang="zh-CN" altLang="en-US" sz="1800" dirty="0">
                <a:solidFill>
                  <a:srgbClr val="000000"/>
                </a:solidFill>
              </a:rPr>
              <a:t>）算法比较适合图像和文本等样本特征较多的应用场合。基于结构风险最小化原理，对样本集进行压缩，解决了以往需要大样本数量进行训练的问题。它将文本通过计算抽象成向量化的训练数据，提高了分类的精确率。</a:t>
            </a:r>
            <a:endParaRPr lang="en-US" altLang="zh-CN" sz="1800" dirty="0" smtClean="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80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a:t>新闻主题分类</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4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新闻的分类是根据新闻中与主题相关的词汇来完成的。应用</a:t>
            </a:r>
            <a:r>
              <a:rPr lang="en-US" altLang="zh-CN" sz="1800" dirty="0" smtClean="0">
                <a:solidFill>
                  <a:srgbClr val="000000"/>
                </a:solidFill>
              </a:rPr>
              <a:t>SVM</a:t>
            </a:r>
            <a:r>
              <a:rPr lang="zh-CN" altLang="en-US" sz="1800" dirty="0" smtClean="0">
                <a:solidFill>
                  <a:srgbClr val="000000"/>
                </a:solidFill>
              </a:rPr>
              <a:t>对新闻分类可以划分为五个步骤：</a:t>
            </a:r>
            <a:endParaRPr lang="en-US" altLang="zh-CN" sz="1400" dirty="0">
              <a:solidFill>
                <a:srgbClr val="000000"/>
              </a:solidFill>
            </a:endParaRPr>
          </a:p>
          <a:p>
            <a:pPr lvl="1"/>
            <a:endParaRPr lang="en-US" altLang="zh-CN" sz="1400" dirty="0" smtClean="0">
              <a:solidFill>
                <a:srgbClr val="000000"/>
              </a:solidFill>
            </a:endParaRPr>
          </a:p>
          <a:p>
            <a:pPr lvl="1"/>
            <a:r>
              <a:rPr lang="zh-CN" altLang="en-US" sz="1400" dirty="0" smtClean="0">
                <a:solidFill>
                  <a:srgbClr val="000000"/>
                </a:solidFill>
              </a:rPr>
              <a:t>获</a:t>
            </a:r>
            <a:r>
              <a:rPr lang="zh-CN" altLang="en-US" sz="1400" dirty="0">
                <a:solidFill>
                  <a:srgbClr val="000000"/>
                </a:solidFill>
              </a:rPr>
              <a:t>取数</a:t>
            </a:r>
            <a:r>
              <a:rPr lang="zh-CN" altLang="en-US" sz="1400" dirty="0" smtClean="0">
                <a:solidFill>
                  <a:srgbClr val="000000"/>
                </a:solidFill>
              </a:rPr>
              <a:t>据集</a:t>
            </a:r>
            <a:endParaRPr lang="en-US" altLang="zh-CN" sz="1400" dirty="0" smtClean="0">
              <a:solidFill>
                <a:srgbClr val="000000"/>
              </a:solidFill>
            </a:endParaRPr>
          </a:p>
          <a:p>
            <a:pPr lvl="1"/>
            <a:r>
              <a:rPr lang="zh-CN" altLang="en-US" sz="1400" dirty="0" smtClean="0">
                <a:solidFill>
                  <a:srgbClr val="000000"/>
                </a:solidFill>
              </a:rPr>
              <a:t>将文本转化为可处理的向量</a:t>
            </a:r>
            <a:endParaRPr lang="en-US" altLang="zh-CN" sz="1400" dirty="0" smtClean="0">
              <a:solidFill>
                <a:srgbClr val="000000"/>
              </a:solidFill>
            </a:endParaRPr>
          </a:p>
          <a:p>
            <a:pPr lvl="1"/>
            <a:r>
              <a:rPr lang="zh-CN" altLang="en-US" sz="1400" dirty="0">
                <a:solidFill>
                  <a:srgbClr val="000000"/>
                </a:solidFill>
              </a:rPr>
              <a:t>分割数据</a:t>
            </a:r>
            <a:r>
              <a:rPr lang="zh-CN" altLang="en-US" sz="1400" dirty="0" smtClean="0">
                <a:solidFill>
                  <a:srgbClr val="000000"/>
                </a:solidFill>
              </a:rPr>
              <a:t>集</a:t>
            </a:r>
            <a:endParaRPr lang="en-US" altLang="zh-CN" sz="1400" dirty="0" smtClean="0">
              <a:solidFill>
                <a:srgbClr val="000000"/>
              </a:solidFill>
            </a:endParaRPr>
          </a:p>
          <a:p>
            <a:pPr lvl="1"/>
            <a:r>
              <a:rPr lang="zh-CN" altLang="en-US" sz="1400" dirty="0">
                <a:solidFill>
                  <a:srgbClr val="000000"/>
                </a:solidFill>
              </a:rPr>
              <a:t>支持向量</a:t>
            </a:r>
            <a:r>
              <a:rPr lang="zh-CN" altLang="en-US" sz="1400" dirty="0" smtClean="0">
                <a:solidFill>
                  <a:srgbClr val="000000"/>
                </a:solidFill>
              </a:rPr>
              <a:t>机分类</a:t>
            </a:r>
            <a:endParaRPr lang="en-US" altLang="zh-CN" sz="1400" dirty="0" smtClean="0">
              <a:solidFill>
                <a:srgbClr val="000000"/>
              </a:solidFill>
            </a:endParaRPr>
          </a:p>
          <a:p>
            <a:pPr lvl="1"/>
            <a:r>
              <a:rPr lang="zh-CN" altLang="en-US" sz="1400" dirty="0">
                <a:solidFill>
                  <a:srgbClr val="000000"/>
                </a:solidFill>
              </a:rPr>
              <a:t>分类结果显示</a:t>
            </a:r>
            <a:br>
              <a:rPr lang="en-US" altLang="zh-CN" sz="1800" dirty="0" smtClean="0">
                <a:solidFill>
                  <a:srgbClr val="000000"/>
                </a:solidFill>
              </a:rPr>
            </a:br>
            <a:endParaRPr lang="en-US" altLang="zh-CN" sz="1800" dirty="0" smtClean="0">
              <a:solidFill>
                <a:srgbClr val="00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1426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获取数据集</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数</a:t>
            </a:r>
            <a:r>
              <a:rPr lang="zh-CN" altLang="en-US" sz="1800" dirty="0">
                <a:solidFill>
                  <a:srgbClr val="000000"/>
                </a:solidFill>
              </a:rPr>
              <a:t>据集来自于</a:t>
            </a:r>
            <a:r>
              <a:rPr lang="en-US" altLang="zh-CN" sz="1800" dirty="0" err="1">
                <a:solidFill>
                  <a:srgbClr val="000000"/>
                </a:solidFill>
              </a:rPr>
              <a:t>sklearn</a:t>
            </a:r>
            <a:r>
              <a:rPr lang="zh-CN" altLang="en-US" sz="1800" dirty="0">
                <a:solidFill>
                  <a:srgbClr val="000000"/>
                </a:solidFill>
              </a:rPr>
              <a:t>官网上的</a:t>
            </a:r>
            <a:r>
              <a:rPr lang="en-US" altLang="zh-CN" sz="1800" dirty="0">
                <a:solidFill>
                  <a:srgbClr val="000000"/>
                </a:solidFill>
              </a:rPr>
              <a:t>20</a:t>
            </a:r>
            <a:r>
              <a:rPr lang="zh-CN" altLang="en-US" sz="1800" dirty="0">
                <a:solidFill>
                  <a:srgbClr val="000000"/>
                </a:solidFill>
              </a:rPr>
              <a:t>组新闻数据集，下载地址为：</a:t>
            </a:r>
            <a:endParaRPr lang="zh-CN" altLang="en-US" sz="1800" dirty="0">
              <a:solidFill>
                <a:srgbClr val="000000"/>
              </a:solidFill>
            </a:endParaRPr>
          </a:p>
          <a:p>
            <a:pPr marL="0" indent="0">
              <a:buNone/>
            </a:pPr>
            <a:r>
              <a:rPr lang="en-US" altLang="zh-CN" sz="1800" dirty="0" smtClean="0">
                <a:solidFill>
                  <a:srgbClr val="000000"/>
                </a:solidFill>
              </a:rPr>
              <a:t>       http</a:t>
            </a:r>
            <a:r>
              <a:rPr lang="en-US" altLang="zh-CN" sz="1800" dirty="0">
                <a:solidFill>
                  <a:srgbClr val="000000"/>
                </a:solidFill>
              </a:rPr>
              <a:t>://</a:t>
            </a:r>
            <a:r>
              <a:rPr lang="en-US" altLang="zh-CN" sz="1800" dirty="0" smtClean="0">
                <a:solidFill>
                  <a:srgbClr val="000000"/>
                </a:solidFill>
              </a:rPr>
              <a:t>scikit-learn.org/stable/datasets/index.html#the-20-newsgroups-text-</a:t>
            </a:r>
            <a:endParaRPr lang="en-US" altLang="zh-CN" sz="1800" dirty="0" smtClean="0">
              <a:solidFill>
                <a:srgbClr val="000000"/>
              </a:solidFill>
            </a:endParaRPr>
          </a:p>
          <a:p>
            <a:pPr marL="0" indent="0">
              <a:buNone/>
            </a:pPr>
            <a:r>
              <a:rPr lang="en-US" altLang="zh-CN" sz="1800" dirty="0" smtClean="0">
                <a:solidFill>
                  <a:srgbClr val="000000"/>
                </a:solidFill>
              </a:rPr>
              <a:t>       dataset</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数据集中一共包含</a:t>
            </a:r>
            <a:r>
              <a:rPr lang="en-US" altLang="zh-CN" sz="1800" dirty="0" smtClean="0">
                <a:solidFill>
                  <a:srgbClr val="000000"/>
                </a:solidFill>
              </a:rPr>
              <a:t>20</a:t>
            </a:r>
            <a:r>
              <a:rPr lang="zh-CN" altLang="en-US" sz="1800" dirty="0" smtClean="0">
                <a:solidFill>
                  <a:srgbClr val="000000"/>
                </a:solidFill>
              </a:rPr>
              <a:t>类新闻，选择其中三类新闻，对应的</a:t>
            </a:r>
            <a:r>
              <a:rPr lang="en-US" altLang="zh-CN" sz="1800" dirty="0" smtClean="0">
                <a:solidFill>
                  <a:srgbClr val="000000"/>
                </a:solidFill>
              </a:rPr>
              <a:t>target</a:t>
            </a:r>
            <a:r>
              <a:rPr lang="zh-CN" altLang="en-US" sz="1800" dirty="0" smtClean="0">
                <a:solidFill>
                  <a:srgbClr val="000000"/>
                </a:solidFill>
              </a:rPr>
              <a:t>依次为</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0,1,2</a:t>
            </a:r>
            <a:r>
              <a:rPr lang="zh-CN" altLang="en-US" sz="1800" dirty="0" smtClean="0">
                <a:solidFill>
                  <a:srgbClr val="000000"/>
                </a:solidFill>
              </a:rPr>
              <a:t>。部分代码如下：</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select </a:t>
            </a:r>
            <a:r>
              <a:rPr lang="en-US" altLang="zh-CN" sz="1800" dirty="0">
                <a:solidFill>
                  <a:srgbClr val="000000"/>
                </a:solidFill>
              </a:rPr>
              <a:t>= ['</a:t>
            </a:r>
            <a:r>
              <a:rPr lang="en-US" altLang="zh-CN" sz="1800" dirty="0" err="1">
                <a:solidFill>
                  <a:srgbClr val="000000"/>
                </a:solidFill>
              </a:rPr>
              <a:t>alt.atheism</a:t>
            </a:r>
            <a:r>
              <a:rPr lang="en-US" altLang="zh-CN" sz="1800" dirty="0">
                <a:solidFill>
                  <a:srgbClr val="000000"/>
                </a:solidFill>
              </a:rPr>
              <a:t>', '</a:t>
            </a:r>
            <a:r>
              <a:rPr lang="en-US" altLang="zh-CN" sz="1800" dirty="0" err="1">
                <a:solidFill>
                  <a:srgbClr val="000000"/>
                </a:solidFill>
              </a:rPr>
              <a:t>talk.religion.misc</a:t>
            </a:r>
            <a:r>
              <a:rPr lang="en-US" altLang="zh-CN" sz="1800" dirty="0">
                <a:solidFill>
                  <a:srgbClr val="000000"/>
                </a:solidFill>
              </a:rPr>
              <a:t>', '</a:t>
            </a:r>
            <a:r>
              <a:rPr lang="en-US" altLang="zh-CN" sz="1800" dirty="0" err="1">
                <a:solidFill>
                  <a:srgbClr val="000000"/>
                </a:solidFill>
              </a:rPr>
              <a:t>comp.graphics</a:t>
            </a:r>
            <a:r>
              <a:rPr lang="en-US" altLang="zh-CN" sz="1800" dirty="0">
                <a:solidFill>
                  <a:srgbClr val="000000"/>
                </a:solidFill>
              </a:rPr>
              <a:t>']</a:t>
            </a:r>
            <a:endParaRPr lang="en-US" altLang="zh-CN" sz="1800" dirty="0">
              <a:solidFill>
                <a:srgbClr val="000000"/>
              </a:solidFill>
            </a:endParaRPr>
          </a:p>
          <a:p>
            <a:pPr marL="0" indent="0">
              <a:buNone/>
            </a:pPr>
            <a:r>
              <a:rPr lang="en-US" altLang="zh-CN" sz="1800" dirty="0" smtClean="0">
                <a:solidFill>
                  <a:srgbClr val="000000"/>
                </a:solidFill>
              </a:rPr>
              <a:t>       </a:t>
            </a:r>
            <a:r>
              <a:rPr lang="en-US" altLang="zh-CN" sz="1800" dirty="0" err="1" smtClean="0">
                <a:solidFill>
                  <a:srgbClr val="000000"/>
                </a:solidFill>
              </a:rPr>
              <a:t>newsgroups_train_se</a:t>
            </a:r>
            <a:r>
              <a:rPr lang="en-US" altLang="zh-CN" sz="1800" dirty="0" smtClean="0">
                <a:solidFill>
                  <a:srgbClr val="000000"/>
                </a:solidFill>
              </a:rPr>
              <a:t> </a:t>
            </a:r>
            <a:r>
              <a:rPr lang="en-US" altLang="zh-CN" sz="1800" dirty="0">
                <a:solidFill>
                  <a:srgbClr val="000000"/>
                </a:solidFill>
              </a:rPr>
              <a:t>= fetch_20newsgroups(subset='train', categories=select)</a:t>
            </a:r>
            <a:endParaRPr lang="en-US" altLang="zh-CN" sz="1800" dirty="0">
              <a:solidFill>
                <a:srgbClr val="000000"/>
              </a:solidFill>
            </a:endParaRPr>
          </a:p>
          <a:p>
            <a:pPr marL="0" indent="0">
              <a:buNone/>
            </a:pP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178223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文本转化为向量</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0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err="1">
                <a:solidFill>
                  <a:srgbClr val="000000"/>
                </a:solidFill>
              </a:rPr>
              <a:t>sklearn</a:t>
            </a:r>
            <a:r>
              <a:rPr lang="zh-CN" altLang="en-US" sz="1800" dirty="0">
                <a:solidFill>
                  <a:srgbClr val="000000"/>
                </a:solidFill>
              </a:rPr>
              <a:t>中封装了向量化工具</a:t>
            </a:r>
            <a:r>
              <a:rPr lang="en-US" altLang="zh-CN" sz="1800" dirty="0" err="1">
                <a:solidFill>
                  <a:srgbClr val="000000"/>
                </a:solidFill>
              </a:rPr>
              <a:t>TfidfVectorizer</a:t>
            </a:r>
            <a:r>
              <a:rPr lang="zh-CN" altLang="en-US" sz="1800" dirty="0">
                <a:solidFill>
                  <a:srgbClr val="000000"/>
                </a:solidFill>
              </a:rPr>
              <a:t>，它统计每则新闻中各个单词出现的频率，并进行</a:t>
            </a:r>
            <a:r>
              <a:rPr lang="en-US" altLang="zh-CN" sz="1800" dirty="0">
                <a:solidFill>
                  <a:srgbClr val="FF0000"/>
                </a:solidFill>
              </a:rPr>
              <a:t>TF-IDF</a:t>
            </a:r>
            <a:r>
              <a:rPr lang="zh-CN" altLang="en-US" sz="1800" dirty="0">
                <a:solidFill>
                  <a:srgbClr val="000000"/>
                </a:solidFill>
              </a:rPr>
              <a:t>处理，其中</a:t>
            </a:r>
            <a:r>
              <a:rPr lang="en-US" altLang="zh-CN" sz="1800" dirty="0">
                <a:solidFill>
                  <a:srgbClr val="000000"/>
                </a:solidFill>
              </a:rPr>
              <a:t>TF</a:t>
            </a:r>
            <a:r>
              <a:rPr lang="zh-CN" altLang="en-US" sz="1800" dirty="0">
                <a:solidFill>
                  <a:srgbClr val="000000"/>
                </a:solidFill>
              </a:rPr>
              <a:t>（</a:t>
            </a:r>
            <a:r>
              <a:rPr lang="en-US" altLang="zh-CN" sz="1800" dirty="0">
                <a:solidFill>
                  <a:srgbClr val="000000"/>
                </a:solidFill>
              </a:rPr>
              <a:t>term frequency</a:t>
            </a:r>
            <a:r>
              <a:rPr lang="zh-CN" altLang="en-US" sz="1800" dirty="0">
                <a:solidFill>
                  <a:srgbClr val="000000"/>
                </a:solidFill>
              </a:rPr>
              <a:t>）是某一个给定的词语在该文件中出现的次数。</a:t>
            </a:r>
            <a:r>
              <a:rPr lang="en-US" altLang="zh-CN" sz="1800" dirty="0">
                <a:solidFill>
                  <a:srgbClr val="000000"/>
                </a:solidFill>
              </a:rPr>
              <a:t>IDF</a:t>
            </a:r>
            <a:r>
              <a:rPr lang="zh-CN" altLang="en-US" sz="1800" dirty="0">
                <a:solidFill>
                  <a:srgbClr val="000000"/>
                </a:solidFill>
              </a:rPr>
              <a:t>（</a:t>
            </a:r>
            <a:r>
              <a:rPr lang="en-US" altLang="zh-CN" sz="1800" dirty="0">
                <a:solidFill>
                  <a:srgbClr val="000000"/>
                </a:solidFill>
              </a:rPr>
              <a:t>inverse document frequency</a:t>
            </a:r>
            <a:r>
              <a:rPr lang="zh-CN" altLang="en-US" sz="1800" dirty="0">
                <a:solidFill>
                  <a:srgbClr val="000000"/>
                </a:solidFill>
              </a:rPr>
              <a:t>）是逆文档频率，用于降低其它文档中普遍出现的词语的重要性，</a:t>
            </a:r>
            <a:r>
              <a:rPr lang="en-US" altLang="zh-CN" sz="1800" dirty="0">
                <a:solidFill>
                  <a:srgbClr val="000000"/>
                </a:solidFill>
              </a:rPr>
              <a:t>TF-IDF</a:t>
            </a:r>
            <a:r>
              <a:rPr lang="zh-CN" altLang="en-US" sz="1800" dirty="0">
                <a:solidFill>
                  <a:srgbClr val="000000"/>
                </a:solidFill>
              </a:rPr>
              <a:t>倾向于过滤掉常见的词语，保留重要的词语。通过</a:t>
            </a:r>
            <a:r>
              <a:rPr lang="en-US" altLang="zh-CN" sz="1800" dirty="0">
                <a:solidFill>
                  <a:srgbClr val="000000"/>
                </a:solidFill>
              </a:rPr>
              <a:t>TF-IDF</a:t>
            </a:r>
            <a:r>
              <a:rPr lang="zh-CN" altLang="en-US" sz="1800" dirty="0">
                <a:solidFill>
                  <a:srgbClr val="000000"/>
                </a:solidFill>
              </a:rPr>
              <a:t>来实现文本特征的选择，也就是说，一个词语在当前文章中出现次数较多，但在其它文章中较少出现，那么可认为这个词语能够代表此文章，具有较高的类别区分能力。使用</a:t>
            </a:r>
            <a:r>
              <a:rPr lang="en-US" altLang="zh-CN" sz="1800" dirty="0" err="1">
                <a:solidFill>
                  <a:srgbClr val="000000"/>
                </a:solidFill>
              </a:rPr>
              <a:t>TfidfVectorizer</a:t>
            </a:r>
            <a:r>
              <a:rPr lang="zh-CN" altLang="en-US" sz="1800" dirty="0">
                <a:solidFill>
                  <a:srgbClr val="000000"/>
                </a:solidFill>
              </a:rPr>
              <a:t>实例化、建立索引和编码文档的过</a:t>
            </a:r>
            <a:r>
              <a:rPr lang="zh-CN" altLang="en-US" sz="1800" dirty="0" smtClean="0">
                <a:solidFill>
                  <a:srgbClr val="000000"/>
                </a:solidFill>
              </a:rPr>
              <a:t>程如下</a:t>
            </a:r>
            <a:r>
              <a:rPr lang="en-US" altLang="zh-CN" sz="1800" dirty="0" smtClean="0">
                <a:solidFill>
                  <a:srgbClr val="000000"/>
                </a:solidFill>
              </a:rPr>
              <a:t>:</a:t>
            </a:r>
            <a:endParaRPr lang="en-US" altLang="zh-CN" sz="1800" dirty="0" smtClean="0">
              <a:solidFill>
                <a:srgbClr val="000000"/>
              </a:solidFill>
            </a:endParaRPr>
          </a:p>
          <a:p>
            <a:pPr marL="0" indent="0">
              <a:buNone/>
            </a:pPr>
            <a:r>
              <a:rPr lang="en-US" altLang="zh-CN" sz="1800" dirty="0" smtClean="0">
                <a:solidFill>
                  <a:srgbClr val="000000"/>
                </a:solidFill>
              </a:rPr>
              <a:t>       </a:t>
            </a:r>
            <a:r>
              <a:rPr lang="en-US" altLang="zh-CN" sz="1800" dirty="0" err="1" smtClean="0">
                <a:solidFill>
                  <a:srgbClr val="000000"/>
                </a:solidFill>
              </a:rPr>
              <a:t>vectorizer</a:t>
            </a:r>
            <a:r>
              <a:rPr lang="en-US" altLang="zh-CN" sz="1800" dirty="0" smtClean="0">
                <a:solidFill>
                  <a:srgbClr val="000000"/>
                </a:solidFill>
              </a:rPr>
              <a:t> </a:t>
            </a:r>
            <a:r>
              <a:rPr lang="en-US" altLang="zh-CN" sz="1800" dirty="0">
                <a:solidFill>
                  <a:srgbClr val="000000"/>
                </a:solidFill>
              </a:rPr>
              <a:t>= </a:t>
            </a:r>
            <a:r>
              <a:rPr lang="en-US" altLang="zh-CN" sz="1800" dirty="0" err="1">
                <a:solidFill>
                  <a:srgbClr val="000000"/>
                </a:solidFill>
              </a:rPr>
              <a:t>TfidfVectorizer</a:t>
            </a:r>
            <a:r>
              <a:rPr lang="en-US" altLang="zh-CN" sz="1800" dirty="0">
                <a:solidFill>
                  <a:srgbClr val="000000"/>
                </a:solidFill>
              </a:rPr>
              <a:t>()</a:t>
            </a:r>
            <a:endParaRPr lang="en-US" altLang="zh-CN" sz="1800" dirty="0">
              <a:solidFill>
                <a:srgbClr val="000000"/>
              </a:solidFill>
            </a:endParaRPr>
          </a:p>
          <a:p>
            <a:pPr marL="0" indent="0">
              <a:buNone/>
            </a:pPr>
            <a:r>
              <a:rPr lang="en-US" altLang="zh-CN" sz="1800" dirty="0" smtClean="0">
                <a:solidFill>
                  <a:srgbClr val="000000"/>
                </a:solidFill>
              </a:rPr>
              <a:t>       vectors </a:t>
            </a:r>
            <a:r>
              <a:rPr lang="en-US" altLang="zh-CN" sz="1800" dirty="0">
                <a:solidFill>
                  <a:srgbClr val="000000"/>
                </a:solidFill>
              </a:rPr>
              <a:t>= </a:t>
            </a:r>
            <a:r>
              <a:rPr lang="en-US" altLang="zh-CN" sz="1800" dirty="0" err="1">
                <a:solidFill>
                  <a:srgbClr val="000000"/>
                </a:solidFill>
              </a:rPr>
              <a:t>vectorizer.fit_transform</a:t>
            </a:r>
            <a:r>
              <a:rPr lang="en-US" altLang="zh-CN" sz="1800" dirty="0">
                <a:solidFill>
                  <a:srgbClr val="000000"/>
                </a:solidFill>
              </a:rPr>
              <a:t>(</a:t>
            </a:r>
            <a:r>
              <a:rPr lang="en-US" altLang="zh-CN" sz="1800" dirty="0" err="1">
                <a:solidFill>
                  <a:srgbClr val="000000"/>
                </a:solidFill>
              </a:rPr>
              <a:t>newsgroups_train_se.data</a:t>
            </a:r>
            <a:r>
              <a:rPr lang="en-US" altLang="zh-CN" sz="1800" dirty="0">
                <a:solidFill>
                  <a:srgbClr val="000000"/>
                </a:solidFill>
              </a:rPr>
              <a:t>)</a:t>
            </a:r>
            <a:endParaRPr lang="en-US" altLang="zh-CN" sz="1800" dirty="0">
              <a:solidFill>
                <a:srgbClr val="000000"/>
              </a:solidFill>
            </a:endParaRPr>
          </a:p>
          <a:p>
            <a:pPr marL="0" indent="0">
              <a:buNone/>
            </a:pPr>
            <a:r>
              <a:rPr lang="en-US" altLang="zh-CN" sz="1800" dirty="0" smtClean="0">
                <a:solidFill>
                  <a:srgbClr val="000000"/>
                </a:solidFill>
              </a:rPr>
              <a:t>       print(</a:t>
            </a:r>
            <a:r>
              <a:rPr lang="en-US" altLang="zh-CN" sz="1800" dirty="0" err="1" smtClean="0">
                <a:solidFill>
                  <a:srgbClr val="000000"/>
                </a:solidFill>
              </a:rPr>
              <a:t>vectors.shape</a:t>
            </a:r>
            <a:r>
              <a:rPr lang="en-US" altLang="zh-CN" sz="1800" dirty="0" smtClean="0">
                <a:solidFill>
                  <a:srgbClr val="000000"/>
                </a:solidFill>
              </a:rPr>
              <a:t>)</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178223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支持向量机分类</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a:solidFill>
                  <a:srgbClr val="000000"/>
                </a:solidFill>
              </a:rPr>
              <a:t>使</a:t>
            </a:r>
            <a:r>
              <a:rPr lang="zh-CN" altLang="en-US" sz="1800" dirty="0" smtClean="0">
                <a:solidFill>
                  <a:srgbClr val="000000"/>
                </a:solidFill>
              </a:rPr>
              <a:t>用</a:t>
            </a:r>
            <a:r>
              <a:rPr lang="en-US" altLang="zh-CN" sz="1800" dirty="0" err="1">
                <a:solidFill>
                  <a:srgbClr val="000000"/>
                </a:solidFill>
              </a:rPr>
              <a:t>sklearn</a:t>
            </a:r>
            <a:r>
              <a:rPr lang="zh-CN" altLang="en-US" sz="1800" dirty="0">
                <a:solidFill>
                  <a:srgbClr val="000000"/>
                </a:solidFill>
              </a:rPr>
              <a:t>中的</a:t>
            </a:r>
            <a:r>
              <a:rPr lang="en-US" altLang="zh-CN" sz="1800" dirty="0">
                <a:solidFill>
                  <a:srgbClr val="000000"/>
                </a:solidFill>
              </a:rPr>
              <a:t>SVM</a:t>
            </a:r>
            <a:r>
              <a:rPr lang="zh-CN" altLang="en-US" sz="1800" dirty="0">
                <a:solidFill>
                  <a:srgbClr val="000000"/>
                </a:solidFill>
              </a:rPr>
              <a:t>工具包</a:t>
            </a:r>
            <a:r>
              <a:rPr lang="en-US" altLang="zh-CN" sz="1800" dirty="0">
                <a:solidFill>
                  <a:srgbClr val="000000"/>
                </a:solidFill>
              </a:rPr>
              <a:t>SVC</a:t>
            </a:r>
            <a:r>
              <a:rPr lang="zh-CN" altLang="en-US" sz="1800" dirty="0">
                <a:solidFill>
                  <a:srgbClr val="000000"/>
                </a:solidFill>
              </a:rPr>
              <a:t>（</a:t>
            </a:r>
            <a:r>
              <a:rPr lang="en-US" altLang="zh-CN" sz="1800" dirty="0">
                <a:solidFill>
                  <a:srgbClr val="000000"/>
                </a:solidFill>
              </a:rPr>
              <a:t>C-Support Vector Classification</a:t>
            </a:r>
            <a:r>
              <a:rPr lang="zh-CN" altLang="en-US" sz="1800" dirty="0" smtClean="0">
                <a:solidFill>
                  <a:srgbClr val="000000"/>
                </a:solidFill>
              </a:rPr>
              <a:t>）来进行分类，核函数采用的是线性核函数，代码如下：</a:t>
            </a:r>
            <a:endParaRPr lang="en-US" altLang="zh-CN" sz="1800" dirty="0" smtClean="0">
              <a:solidFill>
                <a:srgbClr val="000000"/>
              </a:solidFill>
            </a:endParaRPr>
          </a:p>
          <a:p>
            <a:pPr marL="0" indent="0">
              <a:buNone/>
            </a:pPr>
            <a:r>
              <a:rPr lang="en-US" altLang="zh-CN" sz="1800" dirty="0" smtClean="0">
                <a:solidFill>
                  <a:srgbClr val="000000"/>
                </a:solidFill>
              </a:rPr>
              <a:t>       </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svc </a:t>
            </a:r>
            <a:r>
              <a:rPr lang="en-US" altLang="zh-CN" sz="1800" dirty="0">
                <a:solidFill>
                  <a:srgbClr val="000000"/>
                </a:solidFill>
              </a:rPr>
              <a:t>= SVC(kernel='linear')</a:t>
            </a:r>
            <a:endParaRPr lang="en-US" altLang="zh-CN" sz="1800" dirty="0">
              <a:solidFill>
                <a:srgbClr val="000000"/>
              </a:solidFill>
            </a:endParaRPr>
          </a:p>
          <a:p>
            <a:pPr marL="0" indent="0">
              <a:buNone/>
            </a:pPr>
            <a:r>
              <a:rPr lang="en-US" altLang="zh-CN" sz="1800" dirty="0" smtClean="0">
                <a:solidFill>
                  <a:srgbClr val="000000"/>
                </a:solidFill>
              </a:rPr>
              <a:t>       </a:t>
            </a:r>
            <a:r>
              <a:rPr lang="en-US" altLang="zh-CN" sz="1800" dirty="0" err="1" smtClean="0">
                <a:solidFill>
                  <a:srgbClr val="000000"/>
                </a:solidFill>
              </a:rPr>
              <a:t>svc.fit</a:t>
            </a:r>
            <a:r>
              <a:rPr lang="en-US" altLang="zh-CN" sz="1800" dirty="0" smtClean="0">
                <a:solidFill>
                  <a:srgbClr val="000000"/>
                </a:solidFill>
              </a:rPr>
              <a:t>(</a:t>
            </a:r>
            <a:r>
              <a:rPr lang="en-US" altLang="zh-CN" sz="1800" dirty="0" err="1" smtClean="0">
                <a:solidFill>
                  <a:srgbClr val="000000"/>
                </a:solidFill>
              </a:rPr>
              <a:t>x_train</a:t>
            </a:r>
            <a:r>
              <a:rPr lang="en-US" altLang="zh-CN" sz="1800" dirty="0">
                <a:solidFill>
                  <a:srgbClr val="000000"/>
                </a:solidFill>
              </a:rPr>
              <a:t>, </a:t>
            </a:r>
            <a:r>
              <a:rPr lang="en-US" altLang="zh-CN" sz="1800" dirty="0" err="1">
                <a:solidFill>
                  <a:srgbClr val="000000"/>
                </a:solidFill>
              </a:rPr>
              <a:t>y_train</a:t>
            </a:r>
            <a:r>
              <a:rPr lang="en-US" altLang="zh-CN" sz="1800" dirty="0" smtClean="0">
                <a:solidFill>
                  <a:srgbClr val="000000"/>
                </a:solidFill>
              </a:rPr>
              <a:t>)</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178223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分类结果显示</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69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en-US" altLang="zh-CN" sz="1800" dirty="0">
                <a:solidFill>
                  <a:srgbClr val="000000"/>
                </a:solidFill>
              </a:rPr>
              <a:t>print(</a:t>
            </a:r>
            <a:r>
              <a:rPr lang="en-US" altLang="zh-CN" sz="1800" dirty="0" err="1">
                <a:solidFill>
                  <a:srgbClr val="000000"/>
                </a:solidFill>
              </a:rPr>
              <a:t>svc.score</a:t>
            </a:r>
            <a:r>
              <a:rPr lang="en-US" altLang="zh-CN" sz="1800" dirty="0">
                <a:solidFill>
                  <a:srgbClr val="000000"/>
                </a:solidFill>
              </a:rPr>
              <a:t>(</a:t>
            </a:r>
            <a:r>
              <a:rPr lang="en-US" altLang="zh-CN" sz="1800" dirty="0" err="1">
                <a:solidFill>
                  <a:srgbClr val="000000"/>
                </a:solidFill>
              </a:rPr>
              <a:t>x_test</a:t>
            </a:r>
            <a:r>
              <a:rPr lang="en-US" altLang="zh-CN" sz="1800" dirty="0">
                <a:solidFill>
                  <a:srgbClr val="000000"/>
                </a:solidFill>
              </a:rPr>
              <a:t>, </a:t>
            </a:r>
            <a:r>
              <a:rPr lang="en-US" altLang="zh-CN" sz="1800" dirty="0" err="1">
                <a:solidFill>
                  <a:srgbClr val="000000"/>
                </a:solidFill>
              </a:rPr>
              <a:t>y_test</a:t>
            </a:r>
            <a:r>
              <a:rPr lang="en-US" altLang="zh-CN" sz="1800" dirty="0" smtClean="0">
                <a:solidFill>
                  <a:srgbClr val="000000"/>
                </a:solidFill>
              </a:rPr>
              <a:t>))</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Result</a:t>
            </a:r>
            <a:r>
              <a:rPr lang="en-US" altLang="zh-CN" sz="1800" dirty="0">
                <a:solidFill>
                  <a:srgbClr val="000000"/>
                </a:solidFill>
              </a:rPr>
              <a:t>: </a:t>
            </a:r>
            <a:r>
              <a:rPr lang="en-US" altLang="zh-CN" sz="1800" dirty="0" smtClean="0">
                <a:solidFill>
                  <a:srgbClr val="000000"/>
                </a:solidFill>
              </a:rPr>
              <a:t>0.955017301038</a:t>
            </a:r>
            <a:endParaRPr lang="en-US" altLang="zh-CN" sz="1800" dirty="0" smtClean="0">
              <a:solidFill>
                <a:srgbClr val="000000"/>
              </a:solidFill>
            </a:endParaRPr>
          </a:p>
          <a:p>
            <a:pPr marL="0" indent="0">
              <a:buNone/>
            </a:pPr>
            <a:endParaRPr lang="en-US" altLang="zh-CN" sz="1800" dirty="0" smtClean="0">
              <a:solidFill>
                <a:srgbClr val="000000"/>
              </a:solidFill>
            </a:endParaRPr>
          </a:p>
          <a:p>
            <a:pPr marL="0" indent="0">
              <a:buNone/>
            </a:pPr>
            <a:r>
              <a:rPr lang="en-US" altLang="zh-CN" sz="1800" dirty="0" smtClean="0">
                <a:solidFill>
                  <a:srgbClr val="000000"/>
                </a:solidFill>
              </a:rPr>
              <a:t>       </a:t>
            </a:r>
            <a:r>
              <a:rPr lang="zh-CN" altLang="en-US" sz="1800" dirty="0" smtClean="0">
                <a:solidFill>
                  <a:srgbClr val="000000"/>
                </a:solidFill>
              </a:rPr>
              <a:t>可以看到训</a:t>
            </a:r>
            <a:r>
              <a:rPr lang="zh-CN" altLang="en-US" sz="1800" dirty="0">
                <a:solidFill>
                  <a:srgbClr val="000000"/>
                </a:solidFill>
              </a:rPr>
              <a:t>练正确率约为</a:t>
            </a:r>
            <a:r>
              <a:rPr lang="en-US" altLang="zh-CN" sz="1800" dirty="0">
                <a:solidFill>
                  <a:srgbClr val="000000"/>
                </a:solidFill>
              </a:rPr>
              <a:t>95.5%</a:t>
            </a:r>
            <a:endParaRPr lang="en-US" altLang="zh-CN" sz="1800" dirty="0">
              <a:solidFill>
                <a:srgbClr val="0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899" y="430213"/>
            <a:ext cx="178223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600" dirty="0"/>
              <a:t>SVM</a:t>
            </a:r>
            <a:r>
              <a:rPr kumimoji="0" lang="zh-CN" altLang="en-US" sz="1600" dirty="0"/>
              <a:t>总结</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算法的关键是如何根据支持向量构建出解，算法的复杂度主要取决于支持向量的数目</a:t>
            </a:r>
            <a:endParaRPr lang="zh-CN" altLang="en-US" sz="1800" dirty="0">
              <a:solidFill>
                <a:srgbClr val="000000"/>
              </a:solidFill>
            </a:endParaRPr>
          </a:p>
          <a:p>
            <a:r>
              <a:rPr lang="zh-CN" altLang="en-US" sz="1800" dirty="0">
                <a:solidFill>
                  <a:srgbClr val="000000"/>
                </a:solidFill>
              </a:rPr>
              <a:t>支持向量机主要用于分类任务，那么能否用于解决回归任务呢？</a:t>
            </a:r>
            <a:endParaRPr lang="zh-CN" altLang="en-US" sz="1800" dirty="0">
              <a:solidFill>
                <a:srgbClr val="000000"/>
              </a:solidFill>
            </a:endParaRPr>
          </a:p>
          <a:p>
            <a:r>
              <a:rPr lang="zh-CN" altLang="en-US" sz="1800" dirty="0">
                <a:solidFill>
                  <a:srgbClr val="000000"/>
                </a:solidFill>
              </a:rPr>
              <a:t>在回归任务中，支持向量又应该如何表示</a:t>
            </a:r>
            <a:r>
              <a:rPr lang="zh-CN" altLang="en-US" sz="1800" dirty="0" smtClean="0">
                <a:solidFill>
                  <a:srgbClr val="000000"/>
                </a:solidFill>
              </a:rPr>
              <a:t>？</a:t>
            </a:r>
            <a:endParaRPr lang="en-US" altLang="zh-CN" sz="1800" dirty="0" smtClean="0">
              <a:solidFill>
                <a:srgbClr val="000000"/>
              </a:solidFill>
            </a:endParaRPr>
          </a:p>
          <a:p>
            <a:pPr lvl="1"/>
            <a:r>
              <a:rPr lang="en-US" altLang="zh-CN" sz="1400" dirty="0">
                <a:solidFill>
                  <a:srgbClr val="000000"/>
                </a:solidFill>
              </a:rPr>
              <a:t>SVM</a:t>
            </a:r>
            <a:r>
              <a:rPr lang="zh-CN" altLang="en-US" sz="1400" dirty="0">
                <a:solidFill>
                  <a:srgbClr val="000000"/>
                </a:solidFill>
              </a:rPr>
              <a:t>回归模型</a:t>
            </a:r>
            <a:r>
              <a:rPr lang="en-US" altLang="zh-CN" sz="1400" dirty="0">
                <a:solidFill>
                  <a:srgbClr val="000000"/>
                </a:solidFill>
              </a:rPr>
              <a:t>Support Vector Regression (SVR)</a:t>
            </a:r>
            <a:endParaRPr lang="zh-CN" altLang="en-US" sz="1400" dirty="0">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400" dirty="0" smtClean="0"/>
              <a:t>一个例子：青光眼诊断</a:t>
            </a:r>
            <a:endParaRPr lang="zh-CN" altLang="en-US" sz="2400" dirty="0"/>
          </a:p>
        </p:txBody>
      </p:sp>
      <p:sp>
        <p:nvSpPr>
          <p:cNvPr id="4" name="Rectangle 2"/>
          <p:cNvSpPr>
            <a:spLocks noChangeArrowheads="1"/>
          </p:cNvSpPr>
          <p:nvPr/>
        </p:nvSpPr>
        <p:spPr bwMode="auto">
          <a:xfrm>
            <a:off x="349250" y="1314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349250" y="1314450"/>
          <a:ext cx="4356100" cy="3295650"/>
        </p:xfrm>
        <a:graphic>
          <a:graphicData uri="http://schemas.openxmlformats.org/presentationml/2006/ole">
            <mc:AlternateContent xmlns:mc="http://schemas.openxmlformats.org/markup-compatibility/2006">
              <mc:Choice xmlns:v="urn:schemas-microsoft-com:vml" Requires="v">
                <p:oleObj spid="_x0000_s5130" name="BMP 图像" r:id="rId1" imgW="5362575" imgH="3667125" progId="Paint.Picture">
                  <p:embed/>
                </p:oleObj>
              </mc:Choice>
              <mc:Fallback>
                <p:oleObj name="BMP 图像" r:id="rId1" imgW="5362575" imgH="3667125" progId="Paint.Picture">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 y="1314450"/>
                        <a:ext cx="4356100" cy="329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4705350" y="1998445"/>
            <a:ext cx="4572000" cy="923330"/>
          </a:xfrm>
          <a:prstGeom prst="rect">
            <a:avLst/>
          </a:prstGeom>
        </p:spPr>
        <p:txBody>
          <a:bodyPr>
            <a:spAutoFit/>
          </a:bodyPr>
          <a:lstStyle/>
          <a:p>
            <a:r>
              <a:rPr lang="zh-CN" altLang="zh-CN" kern="100" dirty="0">
                <a:solidFill>
                  <a:srgbClr val="000000"/>
                </a:solidFill>
                <a:latin typeface="Times New Roman" panose="02020603050405020304" pitchFamily="18" charset="0"/>
                <a:cs typeface="Times New Roman" panose="02020603050405020304" pitchFamily="18" charset="0"/>
              </a:rPr>
              <a:t>图中“</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cs typeface="Times New Roman" panose="02020603050405020304" pitchFamily="18" charset="0"/>
              </a:rPr>
              <a:t>”表示开角型青光眼样本点，“</a:t>
            </a:r>
            <a:r>
              <a:rPr lang="zh-CN" altLang="zh-CN" sz="1400" kern="100" dirty="0">
                <a:solidFill>
                  <a:srgbClr val="000000"/>
                </a:solidFill>
                <a:cs typeface="Times New Roman" panose="02020603050405020304" pitchFamily="18" charset="0"/>
              </a:rPr>
              <a:t>〇</a:t>
            </a:r>
            <a:r>
              <a:rPr lang="zh-CN" altLang="zh-CN" kern="100" dirty="0">
                <a:solidFill>
                  <a:srgbClr val="000000"/>
                </a:solidFill>
                <a:latin typeface="Times New Roman" panose="02020603050405020304" pitchFamily="18" charset="0"/>
                <a:cs typeface="Times New Roman" panose="02020603050405020304" pitchFamily="18" charset="0"/>
              </a:rPr>
              <a:t>”表示闭角型青光眼型样本点</a:t>
            </a:r>
            <a:r>
              <a:rPr lang="zh-CN" altLang="zh-CN" kern="100" dirty="0" smtClean="0">
                <a:solidFill>
                  <a:srgbClr val="000000"/>
                </a:solidFill>
                <a:latin typeface="Times New Roman" panose="02020603050405020304" pitchFamily="18" charset="0"/>
                <a:cs typeface="Times New Roman" panose="02020603050405020304" pitchFamily="18" charset="0"/>
              </a:rPr>
              <a:t>。</a:t>
            </a:r>
            <a:r>
              <a:rPr lang="zh-CN" altLang="zh-CN" dirty="0" smtClean="0"/>
              <a:t>样本</a:t>
            </a:r>
            <a:r>
              <a:rPr lang="zh-CN" altLang="zh-CN" dirty="0"/>
              <a:t>数据相互交叉较多，不易进行线性可分。</a:t>
            </a:r>
            <a:endParaRPr lang="zh-CN" altLang="en-US" dirty="0"/>
          </a:p>
        </p:txBody>
      </p:sp>
      <p:cxnSp>
        <p:nvCxnSpPr>
          <p:cNvPr id="7"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descr="thankyou"/>
          <p:cNvPicPr>
            <a:picLocks noChangeAspect="1" noChangeArrowheads="1"/>
          </p:cNvPicPr>
          <p:nvPr/>
        </p:nvPicPr>
        <p:blipFill>
          <a:blip r:embed="rId1"/>
          <a:srcRect/>
          <a:stretch>
            <a:fillRect/>
          </a:stretch>
        </p:blipFill>
        <p:spPr bwMode="auto">
          <a:xfrm>
            <a:off x="2178666" y="908110"/>
            <a:ext cx="4346824" cy="34136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400" dirty="0" smtClean="0"/>
              <a:t>一个例子：鸢尾花分类</a:t>
            </a:r>
            <a:endParaRPr lang="zh-CN" altLang="en-US" sz="2400" dirty="0"/>
          </a:p>
        </p:txBody>
      </p:sp>
      <p:sp>
        <p:nvSpPr>
          <p:cNvPr id="4" name="Rectangle 2"/>
          <p:cNvSpPr>
            <a:spLocks noChangeArrowheads="1"/>
          </p:cNvSpPr>
          <p:nvPr/>
        </p:nvSpPr>
        <p:spPr bwMode="auto">
          <a:xfrm>
            <a:off x="349250" y="1314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矩形 5"/>
          <p:cNvSpPr/>
          <p:nvPr/>
        </p:nvSpPr>
        <p:spPr>
          <a:xfrm>
            <a:off x="4705350" y="1998345"/>
            <a:ext cx="3680460" cy="645160"/>
          </a:xfrm>
          <a:prstGeom prst="rect">
            <a:avLst/>
          </a:prstGeom>
        </p:spPr>
        <p:txBody>
          <a:bodyPr wrap="square">
            <a:spAutoFit/>
          </a:bodyPr>
          <a:lstStyle/>
          <a:p>
            <a:r>
              <a:rPr altLang="zh-CN" dirty="0"/>
              <a:t>https://aistudio.baidu.com/aistudio/#/projectdetail/44319</a:t>
            </a:r>
            <a:endParaRPr altLang="zh-CN" dirty="0"/>
          </a:p>
        </p:txBody>
      </p:sp>
      <p:cxnSp>
        <p:nvCxnSpPr>
          <p:cNvPr id="7"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graphicFrame>
        <p:nvGraphicFramePr>
          <p:cNvPr id="3" name="对象 2"/>
          <p:cNvGraphicFramePr/>
          <p:nvPr/>
        </p:nvGraphicFramePr>
        <p:xfrm>
          <a:off x="558800" y="1139825"/>
          <a:ext cx="3916680" cy="3151505"/>
        </p:xfrm>
        <a:graphic>
          <a:graphicData uri="http://schemas.openxmlformats.org/presentationml/2006/ole">
            <mc:AlternateContent xmlns:mc="http://schemas.openxmlformats.org/markup-compatibility/2006">
              <mc:Choice xmlns:v="urn:schemas-microsoft-com:vml" Requires="v">
                <p:oleObj spid="_x0000_s6146" name="" r:id="rId1" imgW="5372100" imgH="3520440" progId="Paint.Picture">
                  <p:embed/>
                </p:oleObj>
              </mc:Choice>
              <mc:Fallback>
                <p:oleObj name="" r:id="rId1" imgW="5372100" imgH="3520440" progId="Paint.Picture">
                  <p:embed/>
                  <p:pic>
                    <p:nvPicPr>
                      <p:cNvPr id="0" name="图片 8"/>
                      <p:cNvPicPr/>
                      <p:nvPr/>
                    </p:nvPicPr>
                    <p:blipFill>
                      <a:blip r:embed="rId2"/>
                      <a:stretch>
                        <a:fillRect/>
                      </a:stretch>
                    </p:blipFill>
                    <p:spPr>
                      <a:xfrm>
                        <a:off x="558800" y="1139825"/>
                        <a:ext cx="3916680" cy="315150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507720" cy="461665"/>
          </a:xfrm>
          <a:prstGeom prst="rect">
            <a:avLst/>
          </a:prstGeom>
          <a:solidFill>
            <a:srgbClr val="FF6600"/>
          </a:solidFill>
          <a:ln>
            <a:noFill/>
          </a:ln>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支持向量机模型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支持向量</a:t>
            </a:r>
            <a:r>
              <a:rPr lang="zh-CN" altLang="en-US" sz="1800" dirty="0" smtClean="0">
                <a:solidFill>
                  <a:srgbClr val="000000"/>
                </a:solidFill>
              </a:rPr>
              <a:t>机在高维或无限维空间中构造超平面或超平面集合，将原有限维空间映射到维数高得多的空间中，在该空间中进行分离可能会更容易。它可以同时</a:t>
            </a:r>
            <a:r>
              <a:rPr lang="zh-CN" altLang="en-US" sz="1800" dirty="0" smtClean="0">
                <a:solidFill>
                  <a:srgbClr val="FF0000"/>
                </a:solidFill>
              </a:rPr>
              <a:t>最小化经验误差和最大化集合边缘区</a:t>
            </a:r>
            <a:r>
              <a:rPr lang="zh-CN" altLang="en-US" sz="1800" dirty="0" smtClean="0">
                <a:solidFill>
                  <a:srgbClr val="000000"/>
                </a:solidFill>
              </a:rPr>
              <a:t>，因此它也被称为最大间隔分类器。直观来说，分类边界距离最近的训练数据点越远越好，因为这样可以缩小分类器的泛化误差。</a:t>
            </a:r>
            <a:endParaRPr lang="en-US" altLang="zh-CN" sz="1800" dirty="0" smtClean="0">
              <a:solidFill>
                <a:srgbClr val="000000"/>
              </a:solidFill>
            </a:endParaRPr>
          </a:p>
        </p:txBody>
      </p:sp>
      <p:pic>
        <p:nvPicPr>
          <p:cNvPr id="8" name="Picture 4"/>
          <p:cNvPicPr>
            <a:picLocks noChangeAspect="1" noChangeArrowheads="1"/>
          </p:cNvPicPr>
          <p:nvPr/>
        </p:nvPicPr>
        <p:blipFill>
          <a:blip r:embed="rId1" cstate="print"/>
          <a:srcRect/>
          <a:stretch>
            <a:fillRect/>
          </a:stretch>
        </p:blipFill>
        <p:spPr bwMode="auto">
          <a:xfrm>
            <a:off x="963386" y="2810197"/>
            <a:ext cx="3931122" cy="1864763"/>
          </a:xfrm>
          <a:prstGeom prst="rect">
            <a:avLst/>
          </a:prstGeom>
          <a:noFill/>
          <a:ln w="9525">
            <a:noFill/>
            <a:miter lim="800000"/>
            <a:headEnd/>
            <a:tailEnd/>
          </a:ln>
          <a:effectLst/>
        </p:spPr>
      </p:pic>
      <p:sp>
        <p:nvSpPr>
          <p:cNvPr id="9" name="TextBox 5"/>
          <p:cNvSpPr txBox="1"/>
          <p:nvPr/>
        </p:nvSpPr>
        <p:spPr>
          <a:xfrm>
            <a:off x="5112861" y="3410627"/>
            <a:ext cx="2524829" cy="276999"/>
          </a:xfrm>
          <a:prstGeom prst="rect">
            <a:avLst/>
          </a:prstGeom>
          <a:noFill/>
        </p:spPr>
        <p:txBody>
          <a:bodyPr wrap="square" rtlCol="0">
            <a:spAutoFit/>
          </a:bodyPr>
          <a:lstStyle/>
          <a:p>
            <a:r>
              <a:rPr lang="en-US" altLang="zh-CN" sz="1200" dirty="0" smtClean="0"/>
              <a:t>   </a:t>
            </a:r>
            <a:r>
              <a:rPr lang="zh-CN" altLang="zh-CN" sz="1200" dirty="0" smtClean="0"/>
              <a:t>低维不可分问题高维未必不可分</a:t>
            </a:r>
            <a:endParaRPr lang="zh-CN" altLang="zh-CN" sz="1200" dirty="0"/>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637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模型基本思想</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以一个二元分类问题为例讲解模型原理。首先假设有两类数据，如图需要找出一条边界来将两类数据分隔开来。</a:t>
            </a:r>
            <a:endParaRPr lang="en-US" altLang="zh-CN" sz="1800" dirty="0" smtClean="0">
              <a:solidFill>
                <a:srgbClr val="000000"/>
              </a:solidFill>
            </a:endParaRPr>
          </a:p>
        </p:txBody>
      </p:sp>
      <p:pic>
        <p:nvPicPr>
          <p:cNvPr id="10" name="图片 9"/>
          <p:cNvPicPr/>
          <p:nvPr/>
        </p:nvPicPr>
        <p:blipFill rotWithShape="1">
          <a:blip r:embed="rId1" cstate="print">
            <a:extLst>
              <a:ext uri="{28A0092B-C50C-407E-A947-70E740481C1C}">
                <a14:useLocalDpi xmlns:a14="http://schemas.microsoft.com/office/drawing/2010/main" val="0"/>
              </a:ext>
            </a:extLst>
          </a:blip>
          <a:srcRect l="4603" t="9025" r="5964"/>
          <a:stretch>
            <a:fillRect/>
          </a:stretch>
        </p:blipFill>
        <p:spPr bwMode="auto">
          <a:xfrm>
            <a:off x="1744134" y="1755097"/>
            <a:ext cx="4665133" cy="288334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637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模型基本思想</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下图中列出一些可行的分隔方式。在当前的数据集的条件下，三种分隔方式都是可行的，我们该如何做选择？</a:t>
            </a:r>
            <a:endParaRPr lang="en-US" altLang="zh-CN" sz="1800" dirty="0" smtClean="0">
              <a:solidFill>
                <a:srgbClr val="000000"/>
              </a:solidFill>
            </a:endParaRPr>
          </a:p>
        </p:txBody>
      </p:sp>
      <p:pic>
        <p:nvPicPr>
          <p:cNvPr id="13" name="图片 12"/>
          <p:cNvPicPr/>
          <p:nvPr/>
        </p:nvPicPr>
        <p:blipFill rotWithShape="1">
          <a:blip r:embed="rId1" cstate="print">
            <a:extLst>
              <a:ext uri="{28A0092B-C50C-407E-A947-70E740481C1C}">
                <a14:useLocalDpi xmlns:a14="http://schemas.microsoft.com/office/drawing/2010/main" val="0"/>
              </a:ext>
            </a:extLst>
          </a:blip>
          <a:srcRect t="10130"/>
          <a:stretch>
            <a:fillRect/>
          </a:stretch>
        </p:blipFill>
        <p:spPr bwMode="auto">
          <a:xfrm>
            <a:off x="1866952" y="1797960"/>
            <a:ext cx="4847115" cy="2847838"/>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endParaRPr kumimoji="0" lang="zh-CN" altLang="en-US" sz="240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637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模型基本思想</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a:solidFill>
                  <a:srgbClr val="000000"/>
                </a:solidFill>
              </a:rPr>
              <a:t>一般说</a:t>
            </a:r>
            <a:r>
              <a:rPr lang="zh-CN" altLang="en-US" sz="1800" dirty="0" smtClean="0">
                <a:solidFill>
                  <a:srgbClr val="000000"/>
                </a:solidFill>
              </a:rPr>
              <a:t>来，需要选择的是具有较强分类能力的直线，有较稳定的分类结果和较强的抗噪能力，比如在数据集扩展之后如下图所示。在这三种分隔方式中，</a:t>
            </a:r>
            <a:r>
              <a:rPr lang="en-US" altLang="zh-CN" sz="1800" dirty="0" smtClean="0">
                <a:solidFill>
                  <a:srgbClr val="000000"/>
                </a:solidFill>
              </a:rPr>
              <a:t>b</a:t>
            </a:r>
            <a:r>
              <a:rPr lang="zh-CN" altLang="en-US" sz="1800" dirty="0" smtClean="0">
                <a:solidFill>
                  <a:srgbClr val="000000"/>
                </a:solidFill>
              </a:rPr>
              <a:t>的分隔效果更好。</a:t>
            </a:r>
            <a:endParaRPr lang="en-US" altLang="zh-CN" sz="1800" dirty="0" smtClean="0">
              <a:solidFill>
                <a:srgbClr val="000000"/>
              </a:solidFill>
            </a:endParaRPr>
          </a:p>
        </p:txBody>
      </p:sp>
      <p:pic>
        <p:nvPicPr>
          <p:cNvPr id="10" name="图片 9"/>
          <p:cNvPicPr/>
          <p:nvPr/>
        </p:nvPicPr>
        <p:blipFill rotWithShape="1">
          <a:blip r:embed="rId1" cstate="print">
            <a:extLst>
              <a:ext uri="{28A0092B-C50C-407E-A947-70E740481C1C}">
                <a14:useLocalDpi xmlns:a14="http://schemas.microsoft.com/office/drawing/2010/main" val="0"/>
              </a:ext>
            </a:extLst>
          </a:blip>
          <a:srcRect t="9132"/>
          <a:stretch>
            <a:fillRect/>
          </a:stretch>
        </p:blipFill>
        <p:spPr bwMode="auto">
          <a:xfrm>
            <a:off x="1969187" y="1900802"/>
            <a:ext cx="5063808" cy="2791037"/>
          </a:xfrm>
          <a:prstGeom prst="rect">
            <a:avLst/>
          </a:prstGeom>
          <a:noFill/>
          <a:ln>
            <a:noFill/>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OC_GUID" val="{b51b806d-c034-4631-818f-f729a4804e44}"/>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4869</Words>
  <Application>WPS 演示</Application>
  <PresentationFormat>全屏显示(16:9)</PresentationFormat>
  <Paragraphs>321</Paragraphs>
  <Slides>40</Slides>
  <Notes>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20</vt:i4>
      </vt:variant>
      <vt:variant>
        <vt:lpstr>幻灯片标题</vt:lpstr>
      </vt:variant>
      <vt:variant>
        <vt:i4>40</vt:i4>
      </vt:variant>
    </vt:vector>
  </HeadingPairs>
  <TitlesOfParts>
    <vt:vector size="69" baseType="lpstr">
      <vt:lpstr>Arial</vt:lpstr>
      <vt:lpstr>宋体</vt:lpstr>
      <vt:lpstr>Wingdings</vt:lpstr>
      <vt:lpstr>Calibri</vt:lpstr>
      <vt:lpstr>Arial</vt:lpstr>
      <vt:lpstr>微软雅黑</vt:lpstr>
      <vt:lpstr>Times New Roman</vt:lpstr>
      <vt:lpstr>Arial Unicode MS</vt:lpstr>
      <vt:lpstr>Office 主题</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一个例子：青光眼诊断</vt:lpstr>
      <vt:lpstr>一个例子：鸢尾花分类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支持向量机原理</vt:lpstr>
      <vt:lpstr>支持向量机原理</vt:lpstr>
      <vt:lpstr>支持向量机原理</vt:lpstr>
      <vt:lpstr>支持向量机原理</vt:lpstr>
      <vt:lpstr>支持向量机原理</vt:lpstr>
      <vt:lpstr>支持向量机原理</vt:lpstr>
      <vt:lpstr>支持向量机原理</vt:lpstr>
      <vt:lpstr>支持向量机原理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ZhMin</cp:lastModifiedBy>
  <cp:revision>625</cp:revision>
  <dcterms:created xsi:type="dcterms:W3CDTF">2013-12-17T01:55:00Z</dcterms:created>
  <dcterms:modified xsi:type="dcterms:W3CDTF">2019-04-22T02:00:50Z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