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8.xml" ContentType="application/vnd.openxmlformats-officedocument.presentationml.tags+xml"/>
  <Override PartName="/ppt/notesSlides/notesSlide11.xml" ContentType="application/vnd.openxmlformats-officedocument.presentationml.notesSlide+xml"/>
  <Override PartName="/ppt/tags/tag5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0.xml" ContentType="application/vnd.openxmlformats-officedocument.presentationml.tags+xml"/>
  <Override PartName="/ppt/notesSlides/notesSlide20.xml" ContentType="application/vnd.openxmlformats-officedocument.presentationml.notesSlide+xml"/>
  <Override PartName="/ppt/tags/tag61.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2"/>
    <p:sldId id="295" r:id="rId3"/>
    <p:sldId id="305" r:id="rId4"/>
    <p:sldId id="297" r:id="rId5"/>
    <p:sldId id="304" r:id="rId6"/>
    <p:sldId id="302" r:id="rId7"/>
    <p:sldId id="309" r:id="rId8"/>
    <p:sldId id="310" r:id="rId9"/>
    <p:sldId id="296" r:id="rId10"/>
    <p:sldId id="311" r:id="rId11"/>
    <p:sldId id="290" r:id="rId12"/>
    <p:sldId id="291" r:id="rId13"/>
    <p:sldId id="312" r:id="rId14"/>
    <p:sldId id="313" r:id="rId15"/>
    <p:sldId id="314" r:id="rId16"/>
    <p:sldId id="300" r:id="rId17"/>
    <p:sldId id="321" r:id="rId18"/>
    <p:sldId id="322" r:id="rId19"/>
    <p:sldId id="320" r:id="rId20"/>
    <p:sldId id="319" r:id="rId21"/>
    <p:sldId id="27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D7A0"/>
    <a:srgbClr val="FFFFFF"/>
    <a:srgbClr val="92091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82759" autoAdjust="0"/>
  </p:normalViewPr>
  <p:slideViewPr>
    <p:cSldViewPr snapToGrid="0">
      <p:cViewPr varScale="1">
        <p:scale>
          <a:sx n="72" d="100"/>
          <a:sy n="72" d="100"/>
        </p:scale>
        <p:origin x="955" y="67"/>
      </p:cViewPr>
      <p:guideLst>
        <p:guide orient="horz" pos="2160"/>
        <p:guide pos="385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2020/6/30</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2020/6/30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10</a:t>
            </a:fld>
            <a:endParaRPr lang="zh-CN" altLang="en-US"/>
          </a:p>
        </p:txBody>
      </p:sp>
    </p:spTree>
    <p:extLst>
      <p:ext uri="{BB962C8B-B14F-4D97-AF65-F5344CB8AC3E}">
        <p14:creationId xmlns:p14="http://schemas.microsoft.com/office/powerpoint/2010/main" val="117369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spc="150" dirty="0" smtClean="0">
              <a:solidFill>
                <a:schemeClr val="accent4">
                  <a:lumMod val="40000"/>
                  <a:lumOff val="60000"/>
                </a:schemeClr>
              </a:solidFill>
            </a:endParaRPr>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13</a:t>
            </a:fld>
            <a:endParaRPr lang="zh-CN" altLang="en-US"/>
          </a:p>
        </p:txBody>
      </p:sp>
    </p:spTree>
    <p:extLst>
      <p:ext uri="{BB962C8B-B14F-4D97-AF65-F5344CB8AC3E}">
        <p14:creationId xmlns:p14="http://schemas.microsoft.com/office/powerpoint/2010/main" val="2223880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14</a:t>
            </a:fld>
            <a:endParaRPr lang="zh-CN" altLang="en-US"/>
          </a:p>
        </p:txBody>
      </p:sp>
    </p:spTree>
    <p:extLst>
      <p:ext uri="{BB962C8B-B14F-4D97-AF65-F5344CB8AC3E}">
        <p14:creationId xmlns:p14="http://schemas.microsoft.com/office/powerpoint/2010/main" val="64971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2000" spc="150" dirty="0" smtClean="0">
              <a:solidFill>
                <a:schemeClr val="accent4">
                  <a:lumMod val="40000"/>
                  <a:lumOff val="60000"/>
                </a:schemeClr>
              </a:solidFill>
              <a:effectLst>
                <a:outerShdw blurRad="38100" dist="38100" dir="2700000" algn="tl">
                  <a:srgbClr val="000000">
                    <a:alpha val="43137"/>
                  </a:srgbClr>
                </a:outerShdw>
              </a:effectLst>
            </a:endParaRPr>
          </a:p>
        </p:txBody>
      </p:sp>
      <p:sp>
        <p:nvSpPr>
          <p:cNvPr id="4" name="灯片编号占位符 3"/>
          <p:cNvSpPr>
            <a:spLocks noGrp="1"/>
          </p:cNvSpPr>
          <p:nvPr>
            <p:ph type="sldNum" sz="quarter" idx="10"/>
          </p:nvPr>
        </p:nvSpPr>
        <p:spPr/>
        <p:txBody>
          <a:bodyPr/>
          <a:lstStyle/>
          <a:p>
            <a:fld id="{5849F42C-2DAE-424C-A4B8-3140182C3E9F}" type="slidenum">
              <a:rPr lang="zh-CN" altLang="en-US" smtClean="0"/>
              <a:t>15</a:t>
            </a:fld>
            <a:endParaRPr lang="zh-CN" altLang="en-US"/>
          </a:p>
        </p:txBody>
      </p:sp>
    </p:spTree>
    <p:extLst>
      <p:ext uri="{BB962C8B-B14F-4D97-AF65-F5344CB8AC3E}">
        <p14:creationId xmlns:p14="http://schemas.microsoft.com/office/powerpoint/2010/main" val="2748375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16</a:t>
            </a:fld>
            <a:endParaRPr lang="zh-CN" altLang="en-US"/>
          </a:p>
        </p:txBody>
      </p:sp>
    </p:spTree>
    <p:extLst>
      <p:ext uri="{BB962C8B-B14F-4D97-AF65-F5344CB8AC3E}">
        <p14:creationId xmlns:p14="http://schemas.microsoft.com/office/powerpoint/2010/main" val="917602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17</a:t>
            </a:fld>
            <a:endParaRPr lang="zh-CN" altLang="en-US"/>
          </a:p>
        </p:txBody>
      </p:sp>
    </p:spTree>
    <p:extLst>
      <p:ext uri="{BB962C8B-B14F-4D97-AF65-F5344CB8AC3E}">
        <p14:creationId xmlns:p14="http://schemas.microsoft.com/office/powerpoint/2010/main" val="2442259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dirty="0" smtClean="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18</a:t>
            </a:fld>
            <a:endParaRPr lang="zh-CN" altLang="en-US"/>
          </a:p>
        </p:txBody>
      </p:sp>
    </p:spTree>
    <p:extLst>
      <p:ext uri="{BB962C8B-B14F-4D97-AF65-F5344CB8AC3E}">
        <p14:creationId xmlns:p14="http://schemas.microsoft.com/office/powerpoint/2010/main" val="1395473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19</a:t>
            </a:fld>
            <a:endParaRPr lang="zh-CN" altLang="en-US"/>
          </a:p>
        </p:txBody>
      </p:sp>
    </p:spTree>
    <p:extLst>
      <p:ext uri="{BB962C8B-B14F-4D97-AF65-F5344CB8AC3E}">
        <p14:creationId xmlns:p14="http://schemas.microsoft.com/office/powerpoint/2010/main" val="423122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2</a:t>
            </a:fld>
            <a:endParaRPr lang="zh-CN" altLang="en-US"/>
          </a:p>
        </p:txBody>
      </p:sp>
    </p:spTree>
    <p:extLst>
      <p:ext uri="{BB962C8B-B14F-4D97-AF65-F5344CB8AC3E}">
        <p14:creationId xmlns:p14="http://schemas.microsoft.com/office/powerpoint/2010/main" val="3880419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600" spc="150" dirty="0" smtClean="0">
              <a:solidFill>
                <a:schemeClr val="accent4">
                  <a:lumMod val="40000"/>
                  <a:lumOff val="60000"/>
                </a:schemeClr>
              </a:solidFill>
              <a:effectLst>
                <a:outerShdw blurRad="38100" dist="38100" dir="2700000" algn="tl">
                  <a:srgbClr val="000000">
                    <a:alpha val="43137"/>
                  </a:srgbClr>
                </a:outerShdw>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600" spc="150" dirty="0" smtClean="0">
              <a:solidFill>
                <a:schemeClr val="accent4">
                  <a:lumMod val="40000"/>
                  <a:lumOff val="60000"/>
                </a:schemeClr>
              </a:solidFill>
              <a:effectLst>
                <a:outerShdw blurRad="38100" dist="38100" dir="2700000" algn="tl">
                  <a:srgbClr val="000000">
                    <a:alpha val="43137"/>
                  </a:srgbClr>
                </a:outerShdw>
              </a:effectLst>
            </a:endParaRPr>
          </a:p>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20</a:t>
            </a:fld>
            <a:endParaRPr lang="zh-CN" altLang="en-US"/>
          </a:p>
        </p:txBody>
      </p:sp>
    </p:spTree>
    <p:extLst>
      <p:ext uri="{BB962C8B-B14F-4D97-AF65-F5344CB8AC3E}">
        <p14:creationId xmlns:p14="http://schemas.microsoft.com/office/powerpoint/2010/main" val="227886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3</a:t>
            </a:fld>
            <a:endParaRPr lang="zh-CN" altLang="en-US"/>
          </a:p>
        </p:txBody>
      </p:sp>
    </p:spTree>
    <p:extLst>
      <p:ext uri="{BB962C8B-B14F-4D97-AF65-F5344CB8AC3E}">
        <p14:creationId xmlns:p14="http://schemas.microsoft.com/office/powerpoint/2010/main" val="2892440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2862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5</a:t>
            </a:fld>
            <a:endParaRPr lang="zh-CN" altLang="en-US"/>
          </a:p>
        </p:txBody>
      </p:sp>
    </p:spTree>
    <p:extLst>
      <p:ext uri="{BB962C8B-B14F-4D97-AF65-F5344CB8AC3E}">
        <p14:creationId xmlns:p14="http://schemas.microsoft.com/office/powerpoint/2010/main" val="3610705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6</a:t>
            </a:fld>
            <a:endParaRPr lang="zh-CN" altLang="en-US"/>
          </a:p>
        </p:txBody>
      </p:sp>
    </p:spTree>
    <p:extLst>
      <p:ext uri="{BB962C8B-B14F-4D97-AF65-F5344CB8AC3E}">
        <p14:creationId xmlns:p14="http://schemas.microsoft.com/office/powerpoint/2010/main" val="4090716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Hans" sz="1600" spc="150" noProof="1" smtClean="0">
              <a:solidFill>
                <a:schemeClr val="accent4">
                  <a:lumMod val="40000"/>
                  <a:lumOff val="60000"/>
                </a:schemeClr>
              </a:solidFill>
              <a:sym typeface="+mn-ea"/>
            </a:endParaRPr>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3199394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8</a:t>
            </a:fld>
            <a:endParaRPr lang="zh-CN" altLang="en-US"/>
          </a:p>
        </p:txBody>
      </p:sp>
    </p:spTree>
    <p:extLst>
      <p:ext uri="{BB962C8B-B14F-4D97-AF65-F5344CB8AC3E}">
        <p14:creationId xmlns:p14="http://schemas.microsoft.com/office/powerpoint/2010/main" val="2479194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9</a:t>
            </a:fld>
            <a:endParaRPr lang="zh-CN" altLang="en-US"/>
          </a:p>
        </p:txBody>
      </p:sp>
    </p:spTree>
    <p:extLst>
      <p:ext uri="{BB962C8B-B14F-4D97-AF65-F5344CB8AC3E}">
        <p14:creationId xmlns:p14="http://schemas.microsoft.com/office/powerpoint/2010/main" val="73279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Master" Target="../slideMasters/slideMaster1.xml"/><Relationship Id="rId5" Type="http://schemas.openxmlformats.org/officeDocument/2006/relationships/tags" Target="../tags/tag47.xml"/><Relationship Id="rId4" Type="http://schemas.openxmlformats.org/officeDocument/2006/relationships/tags" Target="../tags/tag4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2020/6/30</a:t>
            </a:fld>
            <a:endParaRPr lang="zh-CN" altLang="en-US"/>
          </a:p>
        </p:txBody>
      </p:sp>
      <p:sp>
        <p:nvSpPr>
          <p:cNvPr id="17" name="页脚占位符 16"/>
          <p:cNvSpPr>
            <a:spLocks noGrp="1"/>
          </p:cNvSpPr>
          <p:nvPr>
            <p:ph type="ftr" sz="quarter" idx="11"/>
            <p:custDataLst>
              <p:tags r:id="rId4"/>
            </p:custDataLst>
          </p:nvPr>
        </p:nvSpPr>
        <p:spPr>
          <a:xfrm>
            <a:off x="4116000" y="6349833"/>
            <a:ext cx="3960000" cy="316800"/>
          </a:xfrm>
        </p:spPr>
        <p:txBody>
          <a:bodyPr/>
          <a:lstStyle/>
          <a:p>
            <a:endParaRPr lang="zh-CN" altLang="en-US" dirty="0"/>
          </a:p>
        </p:txBody>
      </p:sp>
      <p:pic>
        <p:nvPicPr>
          <p:cNvPr id="4" name="图片 3"/>
          <p:cNvPicPr>
            <a:picLocks noChangeAspect="1"/>
          </p:cNvPicPr>
          <p:nvPr userDrawn="1"/>
        </p:nvPicPr>
        <p:blipFill>
          <a:blip r:embed="rId6"/>
          <a:stretch>
            <a:fillRect/>
          </a:stretch>
        </p:blipFill>
        <p:spPr>
          <a:xfrm>
            <a:off x="9381490" y="5848350"/>
            <a:ext cx="2404110" cy="70294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2020/6/30</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2020/6/30</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2020/6/30</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2020/6/30</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2020/6/30</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p:spPr>
        <p:txBody>
          <a:bodyPr/>
          <a:lstStyle/>
          <a:p>
            <a:fld id="{760FBDFE-C587-4B4C-A407-44438C67B59E}" type="datetimeFigureOut">
              <a:rPr lang="zh-CN" altLang="en-US" smtClean="0"/>
              <a:t>2020/6/30</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2020/6/30</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2020/6/30</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p:spPr>
        <p:txBody>
          <a:bodyPr/>
          <a:lstStyle/>
          <a:p>
            <a:fld id="{9EFD9D74-47D9-4702-A33C-335B63B48DBF}" type="datetimeFigureOut">
              <a:rPr lang="zh-CN" altLang="en-US" smtClean="0"/>
              <a:t>2020/6/30</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2020/6/30</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0910"/>
        </a:solidFill>
        <a:effectLst/>
      </p:bgPr>
    </p:bg>
    <p:spTree>
      <p:nvGrpSpPr>
        <p:cNvPr id="1" name=""/>
        <p:cNvGrpSpPr/>
        <p:nvPr/>
      </p:nvGrpSpPr>
      <p:grpSpPr>
        <a:xfrm>
          <a:off x="0" y="0"/>
          <a:ext cx="0" cy="0"/>
          <a:chOff x="0" y="0"/>
          <a:chExt cx="0" cy="0"/>
        </a:xfrm>
      </p:grpSpPr>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61.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4"/>
          <a:stretch>
            <a:fillRect/>
          </a:stretch>
        </p:blipFill>
        <p:spPr>
          <a:xfrm>
            <a:off x="9262110" y="5782945"/>
            <a:ext cx="2613660" cy="821690"/>
          </a:xfrm>
          <a:prstGeom prst="rect">
            <a:avLst/>
          </a:prstGeom>
        </p:spPr>
      </p:pic>
      <p:pic>
        <p:nvPicPr>
          <p:cNvPr id="2" name="图片 1" descr="疫情_首页banner_中国加油"/>
          <p:cNvPicPr>
            <a:picLocks noChangeAspect="1"/>
          </p:cNvPicPr>
          <p:nvPr/>
        </p:nvPicPr>
        <p:blipFill>
          <a:blip r:embed="rId5"/>
          <a:stretch>
            <a:fillRect/>
          </a:stretch>
        </p:blipFill>
        <p:spPr>
          <a:xfrm>
            <a:off x="80645" y="42009"/>
            <a:ext cx="12030075" cy="4935220"/>
          </a:xfrm>
          <a:prstGeom prst="rect">
            <a:avLst/>
          </a:prstGeom>
        </p:spPr>
      </p:pic>
      <p:sp>
        <p:nvSpPr>
          <p:cNvPr id="3" name="文本框 2"/>
          <p:cNvSpPr txBox="1"/>
          <p:nvPr/>
        </p:nvSpPr>
        <p:spPr>
          <a:xfrm>
            <a:off x="273050" y="4573171"/>
            <a:ext cx="11645265" cy="1754326"/>
          </a:xfrm>
          <a:prstGeom prst="rect">
            <a:avLst/>
          </a:prstGeom>
          <a:noFill/>
        </p:spPr>
        <p:txBody>
          <a:bodyPr wrap="square" rtlCol="0">
            <a:spAutoFit/>
          </a:bodyPr>
          <a:lstStyle/>
          <a:p>
            <a:pPr algn="ctr" fontAlgn="auto">
              <a:lnSpc>
                <a:spcPct val="150000"/>
              </a:lnSpc>
            </a:pPr>
            <a:r>
              <a:rPr lang="zh-Hans" altLang="en-US" sz="2400" dirty="0">
                <a:solidFill>
                  <a:srgbClr val="FED7A0"/>
                </a:solidFill>
              </a:rPr>
              <a:t>疫情政务问答助手</a:t>
            </a:r>
            <a:endParaRPr lang="en-US" altLang="zh-Hans" sz="2400" dirty="0">
              <a:solidFill>
                <a:srgbClr val="FED7A0"/>
              </a:solidFill>
            </a:endParaRPr>
          </a:p>
          <a:p>
            <a:pPr algn="ctr" fontAlgn="auto">
              <a:lnSpc>
                <a:spcPct val="150000"/>
              </a:lnSpc>
            </a:pPr>
            <a:r>
              <a:rPr lang="zh-Hans" altLang="en-US" sz="2400" b="1" dirty="0">
                <a:solidFill>
                  <a:srgbClr val="FED7A0"/>
                </a:solidFill>
              </a:rPr>
              <a:t>中国加油</a:t>
            </a:r>
            <a:r>
              <a:rPr lang="en-US" altLang="zh-Hans" sz="2400" b="1" dirty="0">
                <a:solidFill>
                  <a:srgbClr val="FED7A0"/>
                </a:solidFill>
              </a:rPr>
              <a:t>-</a:t>
            </a:r>
            <a:r>
              <a:rPr lang="zh-Hans" altLang="en-US" sz="2400" b="1" dirty="0">
                <a:solidFill>
                  <a:srgbClr val="FED7A0"/>
                </a:solidFill>
              </a:rPr>
              <a:t>湖北加油</a:t>
            </a:r>
            <a:endParaRPr lang="zh-CN" altLang="en-US" sz="2400" dirty="0">
              <a:solidFill>
                <a:srgbClr val="FED7A0"/>
              </a:solidFill>
            </a:endParaRPr>
          </a:p>
          <a:p>
            <a:pPr algn="ctr" fontAlgn="auto">
              <a:lnSpc>
                <a:spcPct val="150000"/>
              </a:lnSpc>
            </a:pPr>
            <a:r>
              <a:rPr lang="zh-Hans" altLang="en-US" sz="2400" dirty="0">
                <a:solidFill>
                  <a:srgbClr val="FED7A0"/>
                </a:solidFill>
              </a:rPr>
              <a:t>陆</a:t>
            </a:r>
            <a:r>
              <a:rPr lang="zh-Hans" altLang="en-US" sz="2400">
                <a:solidFill>
                  <a:srgbClr val="FED7A0"/>
                </a:solidFill>
              </a:rPr>
              <a:t>华 张</a:t>
            </a:r>
            <a:r>
              <a:rPr lang="zh-Hans" altLang="en-US" sz="2400" dirty="0">
                <a:solidFill>
                  <a:srgbClr val="FED7A0"/>
                </a:solidFill>
              </a:rPr>
              <a:t>原 </a:t>
            </a:r>
            <a:r>
              <a:rPr lang="zh-CN" altLang="en-US" sz="2400" dirty="0">
                <a:solidFill>
                  <a:srgbClr val="FED7A0"/>
                </a:solidFill>
              </a:rPr>
              <a:t>余</a:t>
            </a:r>
            <a:r>
              <a:rPr lang="zh-CN" altLang="en-US" sz="2400">
                <a:solidFill>
                  <a:srgbClr val="FED7A0"/>
                </a:solidFill>
              </a:rPr>
              <a:t>嘉豪 </a:t>
            </a:r>
            <a:r>
              <a:rPr lang="zh-Hans" altLang="en-US" sz="2400">
                <a:solidFill>
                  <a:srgbClr val="FED7A0"/>
                </a:solidFill>
              </a:rPr>
              <a:t>钟嘉伦 王</a:t>
            </a:r>
            <a:r>
              <a:rPr lang="zh-Hans" altLang="en-US" sz="2400" dirty="0">
                <a:solidFill>
                  <a:srgbClr val="FED7A0"/>
                </a:solidFill>
              </a:rPr>
              <a:t>力</a:t>
            </a:r>
            <a:endParaRPr lang="zh-CN" altLang="en-US" sz="2400" dirty="0">
              <a:solidFill>
                <a:schemeClr val="bg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A6E86883-C4CB-4811-BE01-075441B7B7DD}"/>
              </a:ext>
            </a:extLst>
          </p:cNvPr>
          <p:cNvGrpSpPr/>
          <p:nvPr/>
        </p:nvGrpSpPr>
        <p:grpSpPr>
          <a:xfrm>
            <a:off x="5520580" y="2572543"/>
            <a:ext cx="4867274" cy="1248757"/>
            <a:chOff x="5332067" y="1218430"/>
            <a:chExt cx="4867484" cy="1248553"/>
          </a:xfrm>
        </p:grpSpPr>
        <p:sp>
          <p:nvSpPr>
            <p:cNvPr id="26" name="文本框 25">
              <a:extLst>
                <a:ext uri="{FF2B5EF4-FFF2-40B4-BE49-F238E27FC236}">
                  <a16:creationId xmlns:a16="http://schemas.microsoft.com/office/drawing/2014/main" id="{32EFFEB7-525E-4251-8523-A496AC50ECFE}"/>
                </a:ext>
              </a:extLst>
            </p:cNvPr>
            <p:cNvSpPr txBox="1"/>
            <p:nvPr/>
          </p:nvSpPr>
          <p:spPr>
            <a:xfrm>
              <a:off x="5332067" y="1218430"/>
              <a:ext cx="3474114" cy="7693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400" b="1" dirty="0">
                  <a:solidFill>
                    <a:schemeClr val="accent4">
                      <a:lumMod val="40000"/>
                      <a:lumOff val="60000"/>
                    </a:schemeClr>
                  </a:solidFill>
                  <a:latin typeface="微软雅黑" panose="020B0503020204020204" pitchFamily="34" charset="-122"/>
                  <a:ea typeface="微软雅黑" panose="020B0503020204020204" pitchFamily="34" charset="-122"/>
                </a:rPr>
                <a:t>召回模块</a:t>
              </a:r>
              <a:endParaRPr kumimoji="0" lang="zh-CN" altLang="en-US" sz="4400" b="1" i="0" u="none"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B4B122A1-D6FD-4343-B195-A2A0CAB5A83A}"/>
                </a:ext>
              </a:extLst>
            </p:cNvPr>
            <p:cNvSpPr txBox="1"/>
            <p:nvPr/>
          </p:nvSpPr>
          <p:spPr>
            <a:xfrm>
              <a:off x="5332067" y="2040846"/>
              <a:ext cx="4867484" cy="426137"/>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2000" dirty="0">
                  <a:solidFill>
                    <a:schemeClr val="accent4">
                      <a:lumMod val="40000"/>
                      <a:lumOff val="60000"/>
                    </a:schemeClr>
                  </a:solidFill>
                  <a:latin typeface="Century Gothic" panose="020B0502020202020204" pitchFamily="34" charset="0"/>
                  <a:ea typeface="微软雅黑" panose="020B0503020204020204" pitchFamily="34" charset="-122"/>
                </a:rPr>
                <a:t>Recall module</a:t>
              </a:r>
            </a:p>
          </p:txBody>
        </p:sp>
      </p:grpSp>
      <p:sp>
        <p:nvSpPr>
          <p:cNvPr id="30" name="圆角矩形 14">
            <a:extLst>
              <a:ext uri="{FF2B5EF4-FFF2-40B4-BE49-F238E27FC236}">
                <a16:creationId xmlns:a16="http://schemas.microsoft.com/office/drawing/2014/main" id="{78343EC5-144C-4A99-928C-95BE969FDAB8}"/>
              </a:ext>
            </a:extLst>
          </p:cNvPr>
          <p:cNvSpPr/>
          <p:nvPr/>
        </p:nvSpPr>
        <p:spPr>
          <a:xfrm rot="2700000">
            <a:off x="4062987" y="2649912"/>
            <a:ext cx="1129215" cy="1124817"/>
          </a:xfrm>
          <a:prstGeom prst="roundRect">
            <a:avLst>
              <a:gd name="adj" fmla="val 6165"/>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31" name="文本框 30">
            <a:extLst>
              <a:ext uri="{FF2B5EF4-FFF2-40B4-BE49-F238E27FC236}">
                <a16:creationId xmlns:a16="http://schemas.microsoft.com/office/drawing/2014/main" id="{323B649B-E233-49AD-AD00-BC93C50A28CD}"/>
              </a:ext>
            </a:extLst>
          </p:cNvPr>
          <p:cNvSpPr txBox="1"/>
          <p:nvPr/>
        </p:nvSpPr>
        <p:spPr>
          <a:xfrm>
            <a:off x="4472654" y="2750655"/>
            <a:ext cx="309880" cy="923330"/>
          </a:xfrm>
          <a:prstGeom prst="rect">
            <a:avLst/>
          </a:prstGeom>
          <a:noFill/>
        </p:spPr>
        <p:txBody>
          <a:bodyPr wrap="square" rtlCol="0">
            <a:spAutoFit/>
          </a:bodyPr>
          <a:lstStyle/>
          <a:p>
            <a:pPr algn="ctr"/>
            <a:r>
              <a:rPr lang="en-US" altLang="zh-CN" sz="5400" b="1" i="1" dirty="0">
                <a:solidFill>
                  <a:schemeClr val="bg1"/>
                </a:solidFill>
                <a:latin typeface="Century Gothic" panose="020B0502020202020204" pitchFamily="34" charset="0"/>
              </a:rPr>
              <a:t>4</a:t>
            </a:r>
            <a:endParaRPr lang="zh-CN" altLang="en-US" sz="5400" b="1" i="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586111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74940" y="359954"/>
            <a:ext cx="2042119" cy="646331"/>
          </a:xfrm>
          <a:prstGeom prst="rect">
            <a:avLst/>
          </a:prstGeom>
          <a:noFill/>
        </p:spPr>
        <p:txBody>
          <a:bodyPr wrap="square" rtlCol="0">
            <a:spAutoFit/>
          </a:bodyPr>
          <a:lstStyle/>
          <a:p>
            <a:r>
              <a:rPr lang="zh-Hans" altLang="en-US" sz="3600" b="1" dirty="0">
                <a:solidFill>
                  <a:srgbClr val="FED7A0"/>
                </a:solidFill>
              </a:rPr>
              <a:t>召回模块</a:t>
            </a:r>
            <a:endParaRPr lang="zh-CN" altLang="en-US" sz="3600" b="1" dirty="0">
              <a:solidFill>
                <a:srgbClr val="FED7A0"/>
              </a:solidFill>
            </a:endParaRPr>
          </a:p>
        </p:txBody>
      </p:sp>
      <p:sp>
        <p:nvSpPr>
          <p:cNvPr id="7" name="文本框 6">
            <a:extLst>
              <a:ext uri="{FF2B5EF4-FFF2-40B4-BE49-F238E27FC236}">
                <a16:creationId xmlns:a16="http://schemas.microsoft.com/office/drawing/2014/main" id="{8C0A6D58-1D2E-1440-9D27-27C1EBE518DC}"/>
              </a:ext>
            </a:extLst>
          </p:cNvPr>
          <p:cNvSpPr txBox="1"/>
          <p:nvPr/>
        </p:nvSpPr>
        <p:spPr>
          <a:xfrm>
            <a:off x="1672474" y="1499775"/>
            <a:ext cx="10329025" cy="230832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Hans" altLang="en-US" sz="2400" spc="150" noProof="1">
                <a:solidFill>
                  <a:schemeClr val="accent4">
                    <a:lumMod val="40000"/>
                    <a:lumOff val="60000"/>
                  </a:schemeClr>
                </a:solidFill>
                <a:sym typeface="+mn-ea"/>
              </a:rPr>
              <a:t>检索系统</a:t>
            </a:r>
            <a:r>
              <a:rPr lang="zh-CN" altLang="en-US" sz="2400" spc="150" noProof="1">
                <a:solidFill>
                  <a:schemeClr val="accent4">
                    <a:lumMod val="40000"/>
                    <a:lumOff val="60000"/>
                  </a:schemeClr>
                </a:solidFill>
                <a:sym typeface="+mn-ea"/>
              </a:rPr>
              <a:t>采用</a:t>
            </a:r>
            <a:r>
              <a:rPr lang="en-US" altLang="zh-CN" sz="2400" spc="150" noProof="1">
                <a:solidFill>
                  <a:schemeClr val="accent4">
                    <a:lumMod val="40000"/>
                    <a:lumOff val="60000"/>
                  </a:schemeClr>
                </a:solidFill>
                <a:sym typeface="+mn-ea"/>
              </a:rPr>
              <a:t>BM25</a:t>
            </a:r>
            <a:r>
              <a:rPr lang="zh-CN" altLang="en-US" sz="2400" spc="150" noProof="1">
                <a:solidFill>
                  <a:schemeClr val="accent4">
                    <a:lumMod val="40000"/>
                    <a:lumOff val="60000"/>
                  </a:schemeClr>
                </a:solidFill>
                <a:sym typeface="+mn-ea"/>
              </a:rPr>
              <a:t>算法模型</a:t>
            </a:r>
            <a:endParaRPr lang="en-US" altLang="zh-Hans" sz="2400" spc="150" noProof="1">
              <a:solidFill>
                <a:schemeClr val="accent4">
                  <a:lumMod val="40000"/>
                  <a:lumOff val="60000"/>
                </a:schemeClr>
              </a:solidFill>
              <a:sym typeface="+mn-ea"/>
            </a:endParaRPr>
          </a:p>
          <a:p>
            <a:pPr marL="342900" indent="-342900">
              <a:lnSpc>
                <a:spcPct val="200000"/>
              </a:lnSpc>
              <a:buFont typeface="Arial" panose="020B0604020202020204" pitchFamily="34" charset="0"/>
              <a:buChar char="•"/>
            </a:pPr>
            <a:r>
              <a:rPr lang="zh-Hans" altLang="en-US" sz="2400" spc="150" noProof="1">
                <a:solidFill>
                  <a:schemeClr val="accent4">
                    <a:lumMod val="40000"/>
                    <a:lumOff val="60000"/>
                  </a:schemeClr>
                </a:solidFill>
                <a:sym typeface="+mn-ea"/>
              </a:rPr>
              <a:t>将语料中</a:t>
            </a:r>
            <a:r>
              <a:rPr lang="en-US" altLang="zh-Hans" sz="2400" b="1" spc="150" noProof="1">
                <a:solidFill>
                  <a:schemeClr val="accent4">
                    <a:lumMod val="40000"/>
                    <a:lumOff val="60000"/>
                  </a:schemeClr>
                </a:solidFill>
                <a:sym typeface="+mn-ea"/>
              </a:rPr>
              <a:t>2gram</a:t>
            </a:r>
            <a:r>
              <a:rPr lang="zh-Hans" altLang="en-US" sz="2400" spc="150" noProof="1">
                <a:solidFill>
                  <a:schemeClr val="accent4">
                    <a:lumMod val="40000"/>
                    <a:lumOff val="60000"/>
                  </a:schemeClr>
                </a:solidFill>
                <a:sym typeface="+mn-ea"/>
              </a:rPr>
              <a:t>的词应用于检索系统之中，增强对</a:t>
            </a:r>
            <a:r>
              <a:rPr lang="zh-Hans" altLang="en-US" sz="2400" b="1" spc="150" noProof="1">
                <a:solidFill>
                  <a:schemeClr val="accent4">
                    <a:lumMod val="40000"/>
                    <a:lumOff val="60000"/>
                  </a:schemeClr>
                </a:solidFill>
                <a:sym typeface="+mn-ea"/>
              </a:rPr>
              <a:t>长名词</a:t>
            </a:r>
            <a:r>
              <a:rPr lang="zh-Hans" altLang="en-US" sz="2400" spc="150" noProof="1">
                <a:solidFill>
                  <a:schemeClr val="accent4">
                    <a:lumMod val="40000"/>
                    <a:lumOff val="60000"/>
                  </a:schemeClr>
                </a:solidFill>
                <a:sym typeface="+mn-ea"/>
              </a:rPr>
              <a:t>的召回能力</a:t>
            </a:r>
            <a:endParaRPr lang="en-US" altLang="zh-Hans" sz="2400" spc="150" noProof="1">
              <a:solidFill>
                <a:schemeClr val="accent4">
                  <a:lumMod val="40000"/>
                  <a:lumOff val="60000"/>
                </a:schemeClr>
              </a:solidFill>
              <a:sym typeface="+mn-ea"/>
            </a:endParaRPr>
          </a:p>
          <a:p>
            <a:pPr marL="342900" indent="-342900">
              <a:lnSpc>
                <a:spcPct val="200000"/>
              </a:lnSpc>
              <a:buFont typeface="Arial" panose="020B0604020202020204" pitchFamily="34" charset="0"/>
              <a:buChar char="•"/>
            </a:pPr>
            <a:r>
              <a:rPr lang="zh-CN" altLang="en-US" sz="2400" spc="150" noProof="1">
                <a:solidFill>
                  <a:schemeClr val="accent4">
                    <a:lumMod val="40000"/>
                    <a:lumOff val="60000"/>
                  </a:schemeClr>
                </a:solidFill>
                <a:sym typeface="+mn-ea"/>
              </a:rPr>
              <a:t>对于每个问题，均召回</a:t>
            </a:r>
            <a:r>
              <a:rPr lang="en-US" altLang="zh-CN" sz="2400" spc="150" noProof="1">
                <a:solidFill>
                  <a:schemeClr val="accent4">
                    <a:lumMod val="40000"/>
                    <a:lumOff val="60000"/>
                  </a:schemeClr>
                </a:solidFill>
                <a:sym typeface="+mn-ea"/>
              </a:rPr>
              <a:t>top60</a:t>
            </a:r>
            <a:r>
              <a:rPr lang="zh-CN" altLang="en-US" sz="2400" spc="150" noProof="1">
                <a:solidFill>
                  <a:schemeClr val="accent4">
                    <a:lumMod val="40000"/>
                    <a:lumOff val="60000"/>
                  </a:schemeClr>
                </a:solidFill>
                <a:sym typeface="+mn-ea"/>
              </a:rPr>
              <a:t>个文档</a:t>
            </a:r>
            <a:endParaRPr lang="en-US" altLang="zh-Hans" sz="2400" spc="150" noProof="1">
              <a:solidFill>
                <a:schemeClr val="accent4">
                  <a:lumMod val="40000"/>
                  <a:lumOff val="60000"/>
                </a:schemeClr>
              </a:solidFill>
              <a:sym typeface="+mn-ea"/>
            </a:endParaRPr>
          </a:p>
        </p:txBody>
      </p:sp>
      <p:cxnSp>
        <p:nvCxnSpPr>
          <p:cNvPr id="4" name="直接连接符 3">
            <a:extLst>
              <a:ext uri="{FF2B5EF4-FFF2-40B4-BE49-F238E27FC236}">
                <a16:creationId xmlns:a16="http://schemas.microsoft.com/office/drawing/2014/main" id="{1B61F048-42F3-460F-AADC-0C6B3ED61AAF}"/>
              </a:ext>
            </a:extLst>
          </p:cNvPr>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CFABB126-5674-4AC8-95F5-9ABF1EE24DA3}"/>
              </a:ext>
            </a:extLst>
          </p:cNvPr>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10414" y="1025544"/>
            <a:ext cx="1457586" cy="584775"/>
          </a:xfrm>
          <a:prstGeom prst="rect">
            <a:avLst/>
          </a:prstGeom>
          <a:noFill/>
        </p:spPr>
        <p:txBody>
          <a:bodyPr wrap="square" rtlCol="0">
            <a:spAutoFit/>
          </a:bodyPr>
          <a:lstStyle/>
          <a:p>
            <a:r>
              <a:rPr lang="zh-CN" altLang="en-US" sz="3200" b="1" dirty="0">
                <a:solidFill>
                  <a:schemeClr val="bg1"/>
                </a:solidFill>
              </a:rPr>
              <a:t>粗筛选</a:t>
            </a:r>
          </a:p>
        </p:txBody>
      </p:sp>
      <p:sp>
        <p:nvSpPr>
          <p:cNvPr id="10" name="文本框 9"/>
          <p:cNvSpPr txBox="1"/>
          <p:nvPr/>
        </p:nvSpPr>
        <p:spPr>
          <a:xfrm>
            <a:off x="810414" y="4171785"/>
            <a:ext cx="1450730" cy="584775"/>
          </a:xfrm>
          <a:prstGeom prst="rect">
            <a:avLst/>
          </a:prstGeom>
          <a:noFill/>
        </p:spPr>
        <p:txBody>
          <a:bodyPr wrap="square" rtlCol="0">
            <a:spAutoFit/>
          </a:bodyPr>
          <a:lstStyle/>
          <a:p>
            <a:r>
              <a:rPr lang="zh-CN" altLang="en-US" sz="3200" b="1" dirty="0">
                <a:solidFill>
                  <a:schemeClr val="bg1"/>
                </a:solidFill>
              </a:rPr>
              <a:t>精筛选</a:t>
            </a:r>
          </a:p>
        </p:txBody>
      </p:sp>
      <p:sp>
        <p:nvSpPr>
          <p:cNvPr id="11" name="文本框 10"/>
          <p:cNvSpPr txBox="1"/>
          <p:nvPr/>
        </p:nvSpPr>
        <p:spPr>
          <a:xfrm>
            <a:off x="1695840" y="4897237"/>
            <a:ext cx="10282291"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zh-CN" sz="2400" spc="150" dirty="0">
                <a:solidFill>
                  <a:schemeClr val="accent4">
                    <a:lumMod val="40000"/>
                    <a:lumOff val="60000"/>
                  </a:schemeClr>
                </a:solidFill>
              </a:rPr>
              <a:t>在粗筛选召回的</a:t>
            </a:r>
            <a:r>
              <a:rPr lang="en-US" altLang="zh-CN" sz="2400" spc="150" dirty="0">
                <a:solidFill>
                  <a:schemeClr val="accent4">
                    <a:lumMod val="40000"/>
                    <a:lumOff val="60000"/>
                  </a:schemeClr>
                </a:solidFill>
              </a:rPr>
              <a:t>top60</a:t>
            </a:r>
            <a:r>
              <a:rPr lang="zh-CN" altLang="zh-CN" sz="2400" spc="150" dirty="0">
                <a:solidFill>
                  <a:schemeClr val="accent4">
                    <a:lumMod val="40000"/>
                    <a:lumOff val="60000"/>
                  </a:schemeClr>
                </a:solidFill>
              </a:rPr>
              <a:t>个文档中，用</a:t>
            </a:r>
            <a:r>
              <a:rPr lang="en-US" altLang="zh-CN" sz="2400" b="1" spc="150" dirty="0">
                <a:solidFill>
                  <a:schemeClr val="accent4">
                    <a:lumMod val="40000"/>
                    <a:lumOff val="60000"/>
                  </a:schemeClr>
                </a:solidFill>
              </a:rPr>
              <a:t>BERT</a:t>
            </a:r>
            <a:r>
              <a:rPr lang="zh-CN" altLang="en-US" sz="2400" spc="150" dirty="0">
                <a:solidFill>
                  <a:schemeClr val="accent4">
                    <a:lumMod val="40000"/>
                    <a:lumOff val="60000"/>
                  </a:schemeClr>
                </a:solidFill>
              </a:rPr>
              <a:t>二分类模型</a:t>
            </a:r>
            <a:r>
              <a:rPr lang="zh-CN" altLang="zh-CN" sz="2400" spc="150" dirty="0">
                <a:solidFill>
                  <a:schemeClr val="accent4">
                    <a:lumMod val="40000"/>
                    <a:lumOff val="60000"/>
                  </a:schemeClr>
                </a:solidFill>
              </a:rPr>
              <a:t>进一步</a:t>
            </a:r>
            <a:r>
              <a:rPr lang="zh-CN" altLang="zh-CN" sz="2400" spc="150" dirty="0" smtClean="0">
                <a:solidFill>
                  <a:schemeClr val="accent4">
                    <a:lumMod val="40000"/>
                    <a:lumOff val="60000"/>
                  </a:schemeClr>
                </a:solidFill>
              </a:rPr>
              <a:t>打分，选出</a:t>
            </a:r>
            <a:r>
              <a:rPr lang="en-US" altLang="zh-CN" sz="2400" spc="150" dirty="0">
                <a:solidFill>
                  <a:schemeClr val="accent4">
                    <a:lumMod val="40000"/>
                    <a:lumOff val="60000"/>
                  </a:schemeClr>
                </a:solidFill>
              </a:rPr>
              <a:t>top15</a:t>
            </a:r>
            <a:r>
              <a:rPr lang="zh-CN" altLang="zh-CN" sz="2400" spc="150" dirty="0">
                <a:solidFill>
                  <a:schemeClr val="accent4">
                    <a:lumMod val="40000"/>
                    <a:lumOff val="60000"/>
                  </a:schemeClr>
                </a:solidFill>
              </a:rPr>
              <a:t>个文档作为抽取模型的输入</a:t>
            </a:r>
            <a:endParaRPr lang="zh-CN" altLang="en-US" sz="2400" spc="150" dirty="0">
              <a:solidFill>
                <a:schemeClr val="accent4">
                  <a:lumMod val="40000"/>
                  <a:lumOff val="60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9760911D-1600-E548-8C25-4DD722D2ADCF}"/>
              </a:ext>
            </a:extLst>
          </p:cNvPr>
          <p:cNvGraphicFramePr>
            <a:graphicFrameLocks noGrp="1"/>
          </p:cNvGraphicFramePr>
          <p:nvPr>
            <p:extLst>
              <p:ext uri="{D42A27DB-BD31-4B8C-83A1-F6EECF244321}">
                <p14:modId xmlns:p14="http://schemas.microsoft.com/office/powerpoint/2010/main" val="3849263849"/>
              </p:ext>
            </p:extLst>
          </p:nvPr>
        </p:nvGraphicFramePr>
        <p:xfrm>
          <a:off x="1118761" y="2299354"/>
          <a:ext cx="9272588" cy="2870728"/>
        </p:xfrm>
        <a:graphic>
          <a:graphicData uri="http://schemas.openxmlformats.org/drawingml/2006/table">
            <a:tbl>
              <a:tblPr>
                <a:tableStyleId>{5C22544A-7EE6-4342-B048-85BDC9FD1C3A}</a:tableStyleId>
              </a:tblPr>
              <a:tblGrid>
                <a:gridCol w="5213927">
                  <a:extLst>
                    <a:ext uri="{9D8B030D-6E8A-4147-A177-3AD203B41FA5}">
                      <a16:colId xmlns:a16="http://schemas.microsoft.com/office/drawing/2014/main" val="699912818"/>
                    </a:ext>
                  </a:extLst>
                </a:gridCol>
                <a:gridCol w="1352686">
                  <a:extLst>
                    <a:ext uri="{9D8B030D-6E8A-4147-A177-3AD203B41FA5}">
                      <a16:colId xmlns:a16="http://schemas.microsoft.com/office/drawing/2014/main" val="3790429497"/>
                    </a:ext>
                  </a:extLst>
                </a:gridCol>
                <a:gridCol w="1368789">
                  <a:extLst>
                    <a:ext uri="{9D8B030D-6E8A-4147-A177-3AD203B41FA5}">
                      <a16:colId xmlns:a16="http://schemas.microsoft.com/office/drawing/2014/main" val="2675860292"/>
                    </a:ext>
                  </a:extLst>
                </a:gridCol>
                <a:gridCol w="1337186">
                  <a:extLst>
                    <a:ext uri="{9D8B030D-6E8A-4147-A177-3AD203B41FA5}">
                      <a16:colId xmlns:a16="http://schemas.microsoft.com/office/drawing/2014/main" val="1834339994"/>
                    </a:ext>
                  </a:extLst>
                </a:gridCol>
              </a:tblGrid>
              <a:tr h="410104">
                <a:tc rowSpan="2">
                  <a:txBody>
                    <a:bodyPr/>
                    <a:lstStyle/>
                    <a:p>
                      <a:pPr algn="ctr"/>
                      <a:r>
                        <a:rPr lang="zh-Hans" altLang="en-US" dirty="0">
                          <a:solidFill>
                            <a:schemeClr val="bg1"/>
                          </a:solidFill>
                        </a:rPr>
                        <a:t>召回细节</a:t>
                      </a:r>
                      <a:endParaRPr lang="zh-CN" altLang="en-US"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gridSpan="3">
                  <a:txBody>
                    <a:bodyPr/>
                    <a:lstStyle/>
                    <a:p>
                      <a:pPr algn="ctr"/>
                      <a:r>
                        <a:rPr lang="en-US" altLang="zh-CN" dirty="0">
                          <a:solidFill>
                            <a:schemeClr val="bg1"/>
                          </a:solidFill>
                        </a:rPr>
                        <a:t>Docid </a:t>
                      </a:r>
                      <a:r>
                        <a:rPr lang="zh-Hans" altLang="en-US" dirty="0">
                          <a:solidFill>
                            <a:schemeClr val="bg1"/>
                          </a:solidFill>
                        </a:rPr>
                        <a:t>在召回的前</a:t>
                      </a:r>
                      <a:r>
                        <a:rPr lang="en-US" altLang="zh-Hans" dirty="0">
                          <a:solidFill>
                            <a:schemeClr val="bg1"/>
                          </a:solidFill>
                        </a:rPr>
                        <a:t>k</a:t>
                      </a:r>
                      <a:r>
                        <a:rPr lang="zh-Hans" altLang="en-US" dirty="0">
                          <a:solidFill>
                            <a:schemeClr val="bg1"/>
                          </a:solidFill>
                        </a:rPr>
                        <a:t>个文档的覆盖率</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309567992"/>
                  </a:ext>
                </a:extLst>
              </a:tr>
              <a:tr h="410104">
                <a:tc vMerge="1">
                  <a:txBody>
                    <a:bodyPr/>
                    <a:lstStyle/>
                    <a:p>
                      <a:endParaRPr lang="zh-CN" altLang="en-US" dirty="0"/>
                    </a:p>
                  </a:txBody>
                  <a:tcPr/>
                </a:tc>
                <a:tc>
                  <a:txBody>
                    <a:bodyPr/>
                    <a:lstStyle/>
                    <a:p>
                      <a:pPr algn="ctr"/>
                      <a:r>
                        <a:rPr lang="en-US" altLang="zh-CN" dirty="0">
                          <a:solidFill>
                            <a:schemeClr val="bg1"/>
                          </a:solidFill>
                        </a:rPr>
                        <a:t>k=</a:t>
                      </a:r>
                      <a:r>
                        <a:rPr lang="en-US" altLang="zh-Hans" dirty="0">
                          <a:solidFill>
                            <a:schemeClr val="bg1"/>
                          </a:solidFill>
                        </a:rPr>
                        <a:t>1</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Hans" dirty="0">
                          <a:solidFill>
                            <a:schemeClr val="bg1"/>
                          </a:solidFill>
                        </a:rPr>
                        <a:t>k=5</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Hans" dirty="0">
                          <a:solidFill>
                            <a:schemeClr val="bg1"/>
                          </a:solidFill>
                        </a:rPr>
                        <a:t>k=15</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098782211"/>
                  </a:ext>
                </a:extLst>
              </a:tr>
              <a:tr h="410104">
                <a:tc>
                  <a:txBody>
                    <a:bodyPr/>
                    <a:lstStyle/>
                    <a:p>
                      <a:r>
                        <a:rPr lang="en-US" altLang="zh-Hans" dirty="0">
                          <a:solidFill>
                            <a:schemeClr val="bg1"/>
                          </a:solidFill>
                        </a:rPr>
                        <a:t>BM25</a:t>
                      </a:r>
                      <a:r>
                        <a:rPr lang="zh-Hans" altLang="en-US" dirty="0">
                          <a:solidFill>
                            <a:schemeClr val="bg1"/>
                          </a:solidFill>
                        </a:rPr>
                        <a:t> </a:t>
                      </a:r>
                      <a:r>
                        <a:rPr lang="en-US" altLang="zh-Hans" dirty="0">
                          <a:solidFill>
                            <a:schemeClr val="bg1"/>
                          </a:solidFill>
                        </a:rPr>
                        <a:t>1gram</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Hans" dirty="0">
                          <a:solidFill>
                            <a:schemeClr val="bg1"/>
                          </a:solidFill>
                        </a:rPr>
                        <a:t>0.5768</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Hans" dirty="0">
                          <a:solidFill>
                            <a:schemeClr val="bg1"/>
                          </a:solidFill>
                        </a:rPr>
                        <a:t>0.8066</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Hans" dirty="0">
                          <a:solidFill>
                            <a:schemeClr val="bg1"/>
                          </a:solidFill>
                        </a:rPr>
                        <a:t>0.9022</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2179022081"/>
                  </a:ext>
                </a:extLst>
              </a:tr>
              <a:tr h="410104">
                <a:tc>
                  <a:txBody>
                    <a:bodyPr/>
                    <a:lstStyle/>
                    <a:p>
                      <a:r>
                        <a:rPr lang="en-US" altLang="zh-Hans" dirty="0">
                          <a:solidFill>
                            <a:schemeClr val="bg1"/>
                          </a:solidFill>
                        </a:rPr>
                        <a:t>BM25 1+2gram</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0.6272</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0.8388</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0.9250</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4019437973"/>
                  </a:ext>
                </a:extLst>
              </a:tr>
              <a:tr h="410104">
                <a:tc>
                  <a:txBody>
                    <a:bodyPr/>
                    <a:lstStyle/>
                    <a:p>
                      <a:r>
                        <a:rPr lang="en-US" altLang="zh-CN" dirty="0">
                          <a:solidFill>
                            <a:schemeClr val="bg1"/>
                          </a:solidFill>
                        </a:rPr>
                        <a:t>BM25 1+2gram + ADDR</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0.6274</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0.8396</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0.9274</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2689168689"/>
                  </a:ext>
                </a:extLst>
              </a:tr>
              <a:tr h="410104">
                <a:tc>
                  <a:txBody>
                    <a:bodyPr/>
                    <a:lstStyle/>
                    <a:p>
                      <a:r>
                        <a:rPr lang="en-US" altLang="zh-CN" dirty="0">
                          <a:solidFill>
                            <a:schemeClr val="bg1"/>
                          </a:solidFill>
                        </a:rPr>
                        <a:t>BM25 1+2gram + ADDR + NORM</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0.6452</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0.8498</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0.9314</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645761093"/>
                  </a:ext>
                </a:extLst>
              </a:tr>
              <a:tr h="4101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BM25 1+2gram + ADDR + NORM + BERT</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sz="2000" b="1" dirty="0">
                          <a:solidFill>
                            <a:srgbClr val="FED7A0"/>
                          </a:solidFill>
                        </a:rPr>
                        <a:t>0.952</a:t>
                      </a:r>
                      <a:r>
                        <a:rPr lang="en-US" altLang="zh-Hans" sz="2000" b="1" dirty="0">
                          <a:solidFill>
                            <a:srgbClr val="FED7A0"/>
                          </a:solidFill>
                        </a:rPr>
                        <a:t>6</a:t>
                      </a:r>
                      <a:endParaRPr lang="zh-CN" altLang="en-US" sz="2000" b="1" dirty="0">
                        <a:solidFill>
                          <a:srgbClr val="FED7A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212492921"/>
                  </a:ext>
                </a:extLst>
              </a:tr>
            </a:tbl>
          </a:graphicData>
        </a:graphic>
      </p:graphicFrame>
      <p:sp>
        <p:nvSpPr>
          <p:cNvPr id="5" name="文本框 4">
            <a:extLst>
              <a:ext uri="{FF2B5EF4-FFF2-40B4-BE49-F238E27FC236}">
                <a16:creationId xmlns:a16="http://schemas.microsoft.com/office/drawing/2014/main" id="{8087C4D7-F7C8-7A44-BFE7-723294704A61}"/>
              </a:ext>
            </a:extLst>
          </p:cNvPr>
          <p:cNvSpPr txBox="1"/>
          <p:nvPr/>
        </p:nvSpPr>
        <p:spPr>
          <a:xfrm>
            <a:off x="1008855" y="5475184"/>
            <a:ext cx="5929828" cy="307777"/>
          </a:xfrm>
          <a:prstGeom prst="rect">
            <a:avLst/>
          </a:prstGeom>
          <a:noFill/>
        </p:spPr>
        <p:txBody>
          <a:bodyPr wrap="none" rtlCol="0">
            <a:spAutoFit/>
          </a:bodyPr>
          <a:lstStyle/>
          <a:p>
            <a:r>
              <a:rPr kumimoji="1" lang="zh-Hans" altLang="en-US" sz="1400" dirty="0">
                <a:solidFill>
                  <a:schemeClr val="bg1"/>
                </a:solidFill>
              </a:rPr>
              <a:t>注：</a:t>
            </a:r>
            <a:r>
              <a:rPr kumimoji="1" lang="en-US" altLang="zh-Hans" sz="1400" dirty="0">
                <a:solidFill>
                  <a:schemeClr val="bg1"/>
                </a:solidFill>
              </a:rPr>
              <a:t>ADDR</a:t>
            </a:r>
            <a:r>
              <a:rPr kumimoji="1" lang="zh-Hans" altLang="en-US" sz="1400" dirty="0">
                <a:solidFill>
                  <a:schemeClr val="bg1"/>
                </a:solidFill>
              </a:rPr>
              <a:t>代表应用省市信息，</a:t>
            </a:r>
            <a:r>
              <a:rPr kumimoji="1" lang="en-US" altLang="zh-Hans" sz="1400" dirty="0">
                <a:solidFill>
                  <a:schemeClr val="bg1"/>
                </a:solidFill>
              </a:rPr>
              <a:t>NORM</a:t>
            </a:r>
            <a:r>
              <a:rPr kumimoji="1" lang="zh-Hans" altLang="en-US" sz="1400" dirty="0">
                <a:solidFill>
                  <a:schemeClr val="bg1"/>
                </a:solidFill>
              </a:rPr>
              <a:t>代表进行政策、专有名词归一化</a:t>
            </a:r>
            <a:endParaRPr kumimoji="1" lang="zh-CN" altLang="en-US" sz="1400" dirty="0">
              <a:solidFill>
                <a:schemeClr val="bg1"/>
              </a:solidFill>
            </a:endParaRPr>
          </a:p>
        </p:txBody>
      </p:sp>
      <p:cxnSp>
        <p:nvCxnSpPr>
          <p:cNvPr id="6" name="直接连接符 5">
            <a:extLst>
              <a:ext uri="{FF2B5EF4-FFF2-40B4-BE49-F238E27FC236}">
                <a16:creationId xmlns:a16="http://schemas.microsoft.com/office/drawing/2014/main" id="{59EBE1CD-D365-4BB8-8AC7-B02884933315}"/>
              </a:ext>
            </a:extLst>
          </p:cNvPr>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FE7F8EB-46EA-4EB7-8604-226A6C00C92F}"/>
              </a:ext>
            </a:extLst>
          </p:cNvPr>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内容占位符 2">
            <a:extLst>
              <a:ext uri="{FF2B5EF4-FFF2-40B4-BE49-F238E27FC236}">
                <a16:creationId xmlns:a16="http://schemas.microsoft.com/office/drawing/2014/main" id="{5F9ABD06-407F-4475-9364-07EC037792DD}"/>
              </a:ext>
            </a:extLst>
          </p:cNvPr>
          <p:cNvSpPr txBox="1">
            <a:spLocks/>
          </p:cNvSpPr>
          <p:nvPr/>
        </p:nvSpPr>
        <p:spPr>
          <a:xfrm>
            <a:off x="669882" y="1296000"/>
            <a:ext cx="10852237" cy="5041355"/>
          </a:xfrm>
        </p:spPr>
        <p:txBody>
          <a:bodyPr lIns="101600" tIns="38100" rIns="76200" bIns="3810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zh-CN" altLang="en-US" sz="2800" b="1" dirty="0">
                <a:solidFill>
                  <a:schemeClr val="accent4">
                    <a:lumMod val="40000"/>
                    <a:lumOff val="60000"/>
                  </a:schemeClr>
                </a:solidFill>
                <a:effectLst>
                  <a:outerShdw blurRad="38100" dist="38100" dir="2700000" algn="tl">
                    <a:srgbClr val="000000">
                      <a:alpha val="43137"/>
                    </a:srgbClr>
                  </a:outerShdw>
                </a:effectLst>
              </a:rPr>
              <a:t>召回效果</a:t>
            </a:r>
            <a:endParaRPr lang="en-US" altLang="zh-CN" sz="2800" b="1" dirty="0">
              <a:solidFill>
                <a:schemeClr val="accent4">
                  <a:lumMod val="40000"/>
                  <a:lumOff val="60000"/>
                </a:schemeClr>
              </a:solidFill>
              <a:effectLst>
                <a:outerShdw blurRad="38100" dist="38100" dir="2700000" algn="tl">
                  <a:srgbClr val="000000">
                    <a:alpha val="43137"/>
                  </a:srgbClr>
                </a:outerShdw>
              </a:effectLst>
            </a:endParaRPr>
          </a:p>
        </p:txBody>
      </p:sp>
      <p:sp>
        <p:nvSpPr>
          <p:cNvPr id="9" name="文本框 8">
            <a:extLst>
              <a:ext uri="{FF2B5EF4-FFF2-40B4-BE49-F238E27FC236}">
                <a16:creationId xmlns:a16="http://schemas.microsoft.com/office/drawing/2014/main" id="{BF386916-CFC5-45B3-A977-012BC7E29483}"/>
              </a:ext>
            </a:extLst>
          </p:cNvPr>
          <p:cNvSpPr txBox="1"/>
          <p:nvPr/>
        </p:nvSpPr>
        <p:spPr>
          <a:xfrm>
            <a:off x="5074940" y="359954"/>
            <a:ext cx="2042119" cy="646331"/>
          </a:xfrm>
          <a:prstGeom prst="rect">
            <a:avLst/>
          </a:prstGeom>
          <a:noFill/>
        </p:spPr>
        <p:txBody>
          <a:bodyPr wrap="square" rtlCol="0">
            <a:spAutoFit/>
          </a:bodyPr>
          <a:lstStyle/>
          <a:p>
            <a:r>
              <a:rPr lang="zh-Hans" altLang="en-US" sz="3600" b="1" dirty="0">
                <a:solidFill>
                  <a:srgbClr val="FED7A0"/>
                </a:solidFill>
              </a:rPr>
              <a:t>召回模块</a:t>
            </a:r>
            <a:endParaRPr lang="zh-CN" altLang="en-US" sz="3600" b="1" dirty="0">
              <a:solidFill>
                <a:srgbClr val="FED7A0"/>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A6E86883-C4CB-4811-BE01-075441B7B7DD}"/>
              </a:ext>
            </a:extLst>
          </p:cNvPr>
          <p:cNvGrpSpPr/>
          <p:nvPr/>
        </p:nvGrpSpPr>
        <p:grpSpPr>
          <a:xfrm>
            <a:off x="5520580" y="2572543"/>
            <a:ext cx="4867274" cy="1284216"/>
            <a:chOff x="5332067" y="1218430"/>
            <a:chExt cx="4867484" cy="1284006"/>
          </a:xfrm>
        </p:grpSpPr>
        <p:sp>
          <p:nvSpPr>
            <p:cNvPr id="26" name="文本框 25">
              <a:extLst>
                <a:ext uri="{FF2B5EF4-FFF2-40B4-BE49-F238E27FC236}">
                  <a16:creationId xmlns:a16="http://schemas.microsoft.com/office/drawing/2014/main" id="{32EFFEB7-525E-4251-8523-A496AC50ECFE}"/>
                </a:ext>
              </a:extLst>
            </p:cNvPr>
            <p:cNvSpPr txBox="1"/>
            <p:nvPr/>
          </p:nvSpPr>
          <p:spPr>
            <a:xfrm>
              <a:off x="5332067" y="1218430"/>
              <a:ext cx="3474114" cy="7693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400" b="1" dirty="0">
                  <a:solidFill>
                    <a:schemeClr val="accent4">
                      <a:lumMod val="40000"/>
                      <a:lumOff val="60000"/>
                    </a:schemeClr>
                  </a:solidFill>
                  <a:latin typeface="微软雅黑" panose="020B0503020204020204" pitchFamily="34" charset="-122"/>
                  <a:ea typeface="微软雅黑" panose="020B0503020204020204" pitchFamily="34" charset="-122"/>
                </a:rPr>
                <a:t>抽取模块</a:t>
              </a:r>
              <a:endParaRPr kumimoji="0" lang="zh-CN" altLang="en-US" sz="4400" b="1" i="0" u="none"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B4B122A1-D6FD-4343-B195-A2A0CAB5A83A}"/>
                </a:ext>
              </a:extLst>
            </p:cNvPr>
            <p:cNvSpPr txBox="1"/>
            <p:nvPr/>
          </p:nvSpPr>
          <p:spPr>
            <a:xfrm>
              <a:off x="5332067" y="2040846"/>
              <a:ext cx="4867484" cy="461590"/>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2000" dirty="0">
                  <a:solidFill>
                    <a:schemeClr val="accent4">
                      <a:lumMod val="40000"/>
                      <a:lumOff val="60000"/>
                    </a:schemeClr>
                  </a:solidFill>
                  <a:latin typeface="Century Gothic" panose="020B0502020202020204" pitchFamily="34" charset="0"/>
                  <a:ea typeface="微软雅黑" panose="020B0503020204020204" pitchFamily="34" charset="-122"/>
                </a:rPr>
                <a:t>Extraction module</a:t>
              </a:r>
            </a:p>
          </p:txBody>
        </p:sp>
      </p:grpSp>
      <p:sp>
        <p:nvSpPr>
          <p:cNvPr id="30" name="圆角矩形 14">
            <a:extLst>
              <a:ext uri="{FF2B5EF4-FFF2-40B4-BE49-F238E27FC236}">
                <a16:creationId xmlns:a16="http://schemas.microsoft.com/office/drawing/2014/main" id="{78343EC5-144C-4A99-928C-95BE969FDAB8}"/>
              </a:ext>
            </a:extLst>
          </p:cNvPr>
          <p:cNvSpPr/>
          <p:nvPr/>
        </p:nvSpPr>
        <p:spPr>
          <a:xfrm rot="2700000">
            <a:off x="4062987" y="2649912"/>
            <a:ext cx="1129215" cy="1124817"/>
          </a:xfrm>
          <a:prstGeom prst="roundRect">
            <a:avLst>
              <a:gd name="adj" fmla="val 6165"/>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31" name="文本框 30">
            <a:extLst>
              <a:ext uri="{FF2B5EF4-FFF2-40B4-BE49-F238E27FC236}">
                <a16:creationId xmlns:a16="http://schemas.microsoft.com/office/drawing/2014/main" id="{323B649B-E233-49AD-AD00-BC93C50A28CD}"/>
              </a:ext>
            </a:extLst>
          </p:cNvPr>
          <p:cNvSpPr txBox="1"/>
          <p:nvPr/>
        </p:nvSpPr>
        <p:spPr>
          <a:xfrm>
            <a:off x="4472654" y="2750655"/>
            <a:ext cx="309880" cy="923330"/>
          </a:xfrm>
          <a:prstGeom prst="rect">
            <a:avLst/>
          </a:prstGeom>
          <a:noFill/>
        </p:spPr>
        <p:txBody>
          <a:bodyPr wrap="square" rtlCol="0">
            <a:spAutoFit/>
          </a:bodyPr>
          <a:lstStyle/>
          <a:p>
            <a:pPr algn="ctr"/>
            <a:r>
              <a:rPr lang="en-US" altLang="zh-CN" sz="5400" b="1" i="1" dirty="0">
                <a:solidFill>
                  <a:schemeClr val="bg1"/>
                </a:solidFill>
                <a:latin typeface="Century Gothic" panose="020B0502020202020204" pitchFamily="34" charset="0"/>
              </a:rPr>
              <a:t>5</a:t>
            </a:r>
            <a:endParaRPr lang="zh-CN" altLang="en-US" sz="5400" b="1" i="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195731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0CD60-A86D-4DF1-8FF5-370EE3ABF45A}"/>
              </a:ext>
            </a:extLst>
          </p:cNvPr>
          <p:cNvSpPr>
            <a:spLocks noGrp="1"/>
          </p:cNvSpPr>
          <p:nvPr>
            <p:ph type="title"/>
          </p:nvPr>
        </p:nvSpPr>
        <p:spPr>
          <a:xfrm>
            <a:off x="5017617" y="359120"/>
            <a:ext cx="2156765" cy="648000"/>
          </a:xfrm>
        </p:spPr>
        <p:txBody>
          <a:bodyPr/>
          <a:lstStyle/>
          <a:p>
            <a:r>
              <a:rPr lang="zh-Hans" altLang="en-US" sz="3600" dirty="0">
                <a:solidFill>
                  <a:srgbClr val="FED7A0"/>
                </a:solidFill>
                <a:latin typeface="+mn-lt"/>
                <a:ea typeface="+mn-ea"/>
                <a:cs typeface="+mn-cs"/>
              </a:rPr>
              <a:t>抽取模块</a:t>
            </a:r>
            <a:endParaRPr lang="zh-CN" altLang="en-US" sz="3600" dirty="0">
              <a:solidFill>
                <a:srgbClr val="FED7A0"/>
              </a:solidFill>
              <a:latin typeface="+mn-lt"/>
              <a:ea typeface="+mn-ea"/>
              <a:cs typeface="+mn-cs"/>
            </a:endParaRPr>
          </a:p>
        </p:txBody>
      </p:sp>
      <p:sp>
        <p:nvSpPr>
          <p:cNvPr id="3" name="内容占位符 2">
            <a:extLst>
              <a:ext uri="{FF2B5EF4-FFF2-40B4-BE49-F238E27FC236}">
                <a16:creationId xmlns:a16="http://schemas.microsoft.com/office/drawing/2014/main" id="{BE63F872-0193-4918-A975-BBCF1E32DE9F}"/>
              </a:ext>
            </a:extLst>
          </p:cNvPr>
          <p:cNvSpPr>
            <a:spLocks noGrp="1"/>
          </p:cNvSpPr>
          <p:nvPr>
            <p:ph idx="1"/>
          </p:nvPr>
        </p:nvSpPr>
        <p:spPr>
          <a:xfrm>
            <a:off x="669883" y="1296001"/>
            <a:ext cx="2847040" cy="620722"/>
          </a:xfrm>
        </p:spPr>
        <p:txBody>
          <a:bodyPr/>
          <a:lstStyle/>
          <a:p>
            <a:pPr marL="0" indent="0">
              <a:buNone/>
            </a:pPr>
            <a:r>
              <a:rPr lang="zh-CN" altLang="en-US" sz="2800" b="1" dirty="0">
                <a:solidFill>
                  <a:schemeClr val="accent4">
                    <a:lumMod val="40000"/>
                    <a:lumOff val="60000"/>
                  </a:schemeClr>
                </a:solidFill>
                <a:effectLst>
                  <a:outerShdw blurRad="38100" dist="38100" dir="2700000" algn="tl">
                    <a:srgbClr val="000000">
                      <a:alpha val="43137"/>
                    </a:srgbClr>
                  </a:outerShdw>
                </a:effectLst>
              </a:rPr>
              <a:t>训练集构造</a:t>
            </a:r>
            <a:endParaRPr lang="en-US" altLang="zh-CN" sz="2800" b="1" dirty="0">
              <a:solidFill>
                <a:schemeClr val="accent4">
                  <a:lumMod val="40000"/>
                  <a:lumOff val="60000"/>
                </a:schemeClr>
              </a:solidFill>
              <a:effectLst>
                <a:outerShdw blurRad="38100" dist="38100" dir="2700000" algn="tl">
                  <a:srgbClr val="000000">
                    <a:alpha val="43137"/>
                  </a:srgbClr>
                </a:outerShdw>
              </a:effectLst>
            </a:endParaRPr>
          </a:p>
        </p:txBody>
      </p:sp>
      <p:cxnSp>
        <p:nvCxnSpPr>
          <p:cNvPr id="7" name="直接连接符 6">
            <a:extLst>
              <a:ext uri="{FF2B5EF4-FFF2-40B4-BE49-F238E27FC236}">
                <a16:creationId xmlns:a16="http://schemas.microsoft.com/office/drawing/2014/main" id="{1073AF34-C84C-4F10-B81B-6EAD7DE328A6}"/>
              </a:ext>
            </a:extLst>
          </p:cNvPr>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C10BAD0-D1BD-4E39-94C9-F2AEA45AEED9}"/>
              </a:ext>
            </a:extLst>
          </p:cNvPr>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063870" y="2106566"/>
            <a:ext cx="11025553" cy="341632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400" dirty="0">
                <a:solidFill>
                  <a:schemeClr val="accent4">
                    <a:lumMod val="40000"/>
                    <a:lumOff val="60000"/>
                  </a:schemeClr>
                </a:solidFill>
              </a:rPr>
              <a:t>正样本</a:t>
            </a:r>
            <a:endParaRPr lang="en-US" altLang="zh-CN" sz="2000" dirty="0">
              <a:solidFill>
                <a:schemeClr val="accent4">
                  <a:lumMod val="40000"/>
                  <a:lumOff val="60000"/>
                </a:schemeClr>
              </a:solidFill>
            </a:endParaRPr>
          </a:p>
          <a:p>
            <a:pPr marL="800100" lvl="1" indent="-342900">
              <a:lnSpc>
                <a:spcPct val="200000"/>
              </a:lnSpc>
              <a:buFont typeface="Arial" panose="020B0604020202020204" pitchFamily="34" charset="0"/>
              <a:buChar char="•"/>
            </a:pPr>
            <a:r>
              <a:rPr lang="en-US" altLang="zh-CN" sz="2000" dirty="0">
                <a:solidFill>
                  <a:schemeClr val="accent4">
                    <a:lumMod val="40000"/>
                    <a:lumOff val="60000"/>
                  </a:schemeClr>
                </a:solidFill>
              </a:rPr>
              <a:t>BERT</a:t>
            </a:r>
            <a:r>
              <a:rPr lang="zh-CN" altLang="zh-CN" sz="2000" dirty="0">
                <a:solidFill>
                  <a:schemeClr val="accent4">
                    <a:lumMod val="40000"/>
                    <a:lumOff val="60000"/>
                  </a:schemeClr>
                </a:solidFill>
              </a:rPr>
              <a:t>召回</a:t>
            </a:r>
            <a:r>
              <a:rPr lang="en-US" altLang="zh-CN" sz="2000" dirty="0">
                <a:solidFill>
                  <a:schemeClr val="accent4">
                    <a:lumMod val="40000"/>
                    <a:lumOff val="60000"/>
                  </a:schemeClr>
                </a:solidFill>
              </a:rPr>
              <a:t>top5</a:t>
            </a:r>
            <a:r>
              <a:rPr lang="zh-CN" altLang="zh-CN" sz="2000" dirty="0">
                <a:solidFill>
                  <a:schemeClr val="accent4">
                    <a:lumMod val="40000"/>
                    <a:lumOff val="60000"/>
                  </a:schemeClr>
                </a:solidFill>
              </a:rPr>
              <a:t>个文档后</a:t>
            </a:r>
            <a:r>
              <a:rPr lang="zh-CN" altLang="en-US" sz="2000" dirty="0">
                <a:solidFill>
                  <a:schemeClr val="accent4">
                    <a:lumMod val="40000"/>
                    <a:lumOff val="60000"/>
                  </a:schemeClr>
                </a:solidFill>
              </a:rPr>
              <a:t>，</a:t>
            </a:r>
            <a:r>
              <a:rPr lang="zh-CN" altLang="zh-CN" sz="2000" dirty="0">
                <a:solidFill>
                  <a:schemeClr val="accent4">
                    <a:lumMod val="40000"/>
                    <a:lumOff val="60000"/>
                  </a:schemeClr>
                </a:solidFill>
              </a:rPr>
              <a:t>滑窗成子文档，凡是包含答案</a:t>
            </a:r>
            <a:r>
              <a:rPr lang="zh-CN" altLang="en-US" sz="2000" dirty="0">
                <a:solidFill>
                  <a:schemeClr val="accent4">
                    <a:lumMod val="40000"/>
                    <a:lumOff val="60000"/>
                  </a:schemeClr>
                </a:solidFill>
              </a:rPr>
              <a:t>片段的</a:t>
            </a:r>
            <a:r>
              <a:rPr lang="zh-CN" altLang="zh-CN" sz="2000" dirty="0">
                <a:solidFill>
                  <a:schemeClr val="accent4">
                    <a:lumMod val="40000"/>
                    <a:lumOff val="60000"/>
                  </a:schemeClr>
                </a:solidFill>
              </a:rPr>
              <a:t>均为正样本</a:t>
            </a:r>
            <a:r>
              <a:rPr lang="zh-CN" altLang="en-US" sz="2000" dirty="0">
                <a:solidFill>
                  <a:schemeClr val="accent4">
                    <a:lumMod val="40000"/>
                    <a:lumOff val="60000"/>
                  </a:schemeClr>
                </a:solidFill>
              </a:rPr>
              <a:t>。</a:t>
            </a:r>
            <a:endParaRPr lang="zh-CN" altLang="zh-CN" sz="2000" dirty="0">
              <a:solidFill>
                <a:schemeClr val="accent4">
                  <a:lumMod val="40000"/>
                  <a:lumOff val="60000"/>
                </a:schemeClr>
              </a:solidFill>
            </a:endParaRPr>
          </a:p>
          <a:p>
            <a:pPr marL="342900" indent="-342900">
              <a:lnSpc>
                <a:spcPct val="200000"/>
              </a:lnSpc>
              <a:buFont typeface="Arial" panose="020B0604020202020204" pitchFamily="34" charset="0"/>
              <a:buChar char="•"/>
            </a:pPr>
            <a:r>
              <a:rPr lang="zh-CN" altLang="zh-CN" sz="2400" dirty="0">
                <a:solidFill>
                  <a:schemeClr val="accent4">
                    <a:lumMod val="40000"/>
                    <a:lumOff val="60000"/>
                  </a:schemeClr>
                </a:solidFill>
              </a:rPr>
              <a:t>负样本</a:t>
            </a:r>
            <a:endParaRPr lang="en-US" altLang="zh-CN" sz="2000" dirty="0">
              <a:solidFill>
                <a:schemeClr val="accent4">
                  <a:lumMod val="40000"/>
                  <a:lumOff val="60000"/>
                </a:schemeClr>
              </a:solidFill>
            </a:endParaRPr>
          </a:p>
          <a:p>
            <a:pPr marL="800100" lvl="1" indent="-342900">
              <a:lnSpc>
                <a:spcPct val="200000"/>
              </a:lnSpc>
              <a:buFont typeface="Arial" panose="020B0604020202020204" pitchFamily="34" charset="0"/>
              <a:buChar char="•"/>
            </a:pPr>
            <a:r>
              <a:rPr lang="en-US" altLang="zh-CN" sz="2000" dirty="0">
                <a:solidFill>
                  <a:schemeClr val="accent4">
                    <a:lumMod val="40000"/>
                    <a:lumOff val="60000"/>
                  </a:schemeClr>
                </a:solidFill>
              </a:rPr>
              <a:t>BERT</a:t>
            </a:r>
            <a:r>
              <a:rPr lang="zh-CN" altLang="zh-CN" sz="2000" dirty="0" smtClean="0">
                <a:solidFill>
                  <a:schemeClr val="accent4">
                    <a:lumMod val="40000"/>
                    <a:lumOff val="60000"/>
                  </a:schemeClr>
                </a:solidFill>
              </a:rPr>
              <a:t>召回</a:t>
            </a:r>
            <a:r>
              <a:rPr lang="zh-CN" altLang="en-US" sz="2000" dirty="0">
                <a:solidFill>
                  <a:schemeClr val="accent4">
                    <a:lumMod val="40000"/>
                    <a:lumOff val="60000"/>
                  </a:schemeClr>
                </a:solidFill>
              </a:rPr>
              <a:t>的</a:t>
            </a:r>
            <a:r>
              <a:rPr lang="en-US" altLang="zh-CN" sz="2000" dirty="0" smtClean="0">
                <a:solidFill>
                  <a:schemeClr val="accent4">
                    <a:lumMod val="40000"/>
                    <a:lumOff val="60000"/>
                  </a:schemeClr>
                </a:solidFill>
              </a:rPr>
              <a:t>top15</a:t>
            </a:r>
            <a:r>
              <a:rPr lang="zh-CN" altLang="zh-CN" sz="2000" dirty="0" smtClean="0">
                <a:solidFill>
                  <a:schemeClr val="accent4">
                    <a:lumMod val="40000"/>
                    <a:lumOff val="60000"/>
                  </a:schemeClr>
                </a:solidFill>
              </a:rPr>
              <a:t>个文档</a:t>
            </a:r>
            <a:r>
              <a:rPr lang="zh-CN" altLang="en-US" sz="2000" dirty="0" smtClean="0">
                <a:solidFill>
                  <a:schemeClr val="accent4">
                    <a:lumMod val="40000"/>
                    <a:lumOff val="60000"/>
                  </a:schemeClr>
                </a:solidFill>
              </a:rPr>
              <a:t>，</a:t>
            </a:r>
            <a:r>
              <a:rPr lang="zh-CN" altLang="zh-CN" sz="2000" dirty="0" smtClean="0">
                <a:solidFill>
                  <a:schemeClr val="accent4">
                    <a:lumMod val="40000"/>
                    <a:lumOff val="60000"/>
                  </a:schemeClr>
                </a:solidFill>
              </a:rPr>
              <a:t>凡是</a:t>
            </a:r>
            <a:r>
              <a:rPr lang="zh-CN" altLang="zh-CN" sz="2000" dirty="0">
                <a:solidFill>
                  <a:schemeClr val="accent4">
                    <a:lumMod val="40000"/>
                    <a:lumOff val="60000"/>
                  </a:schemeClr>
                </a:solidFill>
              </a:rPr>
              <a:t>不包含</a:t>
            </a:r>
            <a:r>
              <a:rPr lang="zh-CN" altLang="zh-CN" sz="2000" dirty="0" smtClean="0">
                <a:solidFill>
                  <a:schemeClr val="accent4">
                    <a:lumMod val="40000"/>
                    <a:lumOff val="60000"/>
                  </a:schemeClr>
                </a:solidFill>
              </a:rPr>
              <a:t>答案</a:t>
            </a:r>
            <a:r>
              <a:rPr lang="zh-CN" altLang="en-US" sz="2000" dirty="0" smtClean="0">
                <a:solidFill>
                  <a:schemeClr val="accent4">
                    <a:lumMod val="40000"/>
                    <a:lumOff val="60000"/>
                  </a:schemeClr>
                </a:solidFill>
              </a:rPr>
              <a:t>的</a:t>
            </a:r>
            <a:r>
              <a:rPr lang="zh-CN" altLang="zh-CN" sz="2000" dirty="0" smtClean="0">
                <a:solidFill>
                  <a:schemeClr val="accent4">
                    <a:lumMod val="40000"/>
                    <a:lumOff val="60000"/>
                  </a:schemeClr>
                </a:solidFill>
              </a:rPr>
              <a:t>均</a:t>
            </a:r>
            <a:r>
              <a:rPr lang="zh-CN" altLang="zh-CN" sz="2000" dirty="0">
                <a:solidFill>
                  <a:schemeClr val="accent4">
                    <a:lumMod val="40000"/>
                    <a:lumOff val="60000"/>
                  </a:schemeClr>
                </a:solidFill>
              </a:rPr>
              <a:t>为负</a:t>
            </a:r>
            <a:r>
              <a:rPr lang="zh-CN" altLang="zh-CN" sz="2000" dirty="0" smtClean="0">
                <a:solidFill>
                  <a:schemeClr val="accent4">
                    <a:lumMod val="40000"/>
                    <a:lumOff val="60000"/>
                  </a:schemeClr>
                </a:solidFill>
              </a:rPr>
              <a:t>样本</a:t>
            </a:r>
            <a:r>
              <a:rPr lang="zh-CN" altLang="en-US" sz="2000" dirty="0">
                <a:solidFill>
                  <a:schemeClr val="accent4">
                    <a:lumMod val="40000"/>
                    <a:lumOff val="60000"/>
                  </a:schemeClr>
                </a:solidFill>
              </a:rPr>
              <a:t>候选集。我们采取</a:t>
            </a:r>
            <a:r>
              <a:rPr lang="en-US" altLang="zh-CN" sz="2000" b="1" dirty="0">
                <a:solidFill>
                  <a:schemeClr val="accent4">
                    <a:lumMod val="40000"/>
                    <a:lumOff val="60000"/>
                  </a:schemeClr>
                </a:solidFill>
              </a:rPr>
              <a:t>Weighted Sampling </a:t>
            </a:r>
            <a:r>
              <a:rPr lang="zh-CN" altLang="en-US" sz="2000" dirty="0">
                <a:solidFill>
                  <a:schemeClr val="accent4">
                    <a:lumMod val="40000"/>
                    <a:lumOff val="60000"/>
                  </a:schemeClr>
                </a:solidFill>
              </a:rPr>
              <a:t>策略选择</a:t>
            </a:r>
            <a:r>
              <a:rPr lang="en-US" altLang="zh-CN" sz="2000" dirty="0">
                <a:solidFill>
                  <a:schemeClr val="accent4">
                    <a:lumMod val="40000"/>
                    <a:lumOff val="60000"/>
                  </a:schemeClr>
                </a:solidFill>
              </a:rPr>
              <a:t>k</a:t>
            </a:r>
            <a:r>
              <a:rPr lang="zh-CN" altLang="zh-CN" sz="2000" dirty="0">
                <a:solidFill>
                  <a:schemeClr val="accent4">
                    <a:lumMod val="40000"/>
                    <a:lumOff val="60000"/>
                  </a:schemeClr>
                </a:solidFill>
              </a:rPr>
              <a:t>个负样本</a:t>
            </a:r>
            <a:r>
              <a:rPr lang="zh-CN" altLang="en-US" sz="2000" dirty="0">
                <a:solidFill>
                  <a:schemeClr val="accent4">
                    <a:lumMod val="40000"/>
                    <a:lumOff val="60000"/>
                  </a:schemeClr>
                </a:solidFill>
              </a:rPr>
              <a:t>。 </a:t>
            </a:r>
            <a:r>
              <a:rPr lang="zh-CN" altLang="zh-CN" sz="2000" dirty="0">
                <a:solidFill>
                  <a:schemeClr val="accent4">
                    <a:lumMod val="40000"/>
                    <a:lumOff val="60000"/>
                  </a:schemeClr>
                </a:solidFill>
              </a:rPr>
              <a:t>（越难的</a:t>
            </a:r>
            <a:r>
              <a:rPr lang="zh-CN" altLang="en-US" sz="2000" dirty="0">
                <a:solidFill>
                  <a:schemeClr val="accent4">
                    <a:lumMod val="40000"/>
                    <a:lumOff val="60000"/>
                  </a:schemeClr>
                </a:solidFill>
              </a:rPr>
              <a:t>负样本被选择的</a:t>
            </a:r>
            <a:r>
              <a:rPr lang="zh-CN" altLang="zh-CN" sz="2000" dirty="0">
                <a:solidFill>
                  <a:schemeClr val="accent4">
                    <a:lumMod val="40000"/>
                    <a:lumOff val="60000"/>
                  </a:schemeClr>
                </a:solidFill>
              </a:rPr>
              <a:t>概率越高）</a:t>
            </a:r>
            <a:endParaRPr lang="en-US" altLang="zh-CN" sz="2000" dirty="0">
              <a:solidFill>
                <a:schemeClr val="accent4">
                  <a:lumMod val="40000"/>
                  <a:lumOff val="60000"/>
                </a:schemeClr>
              </a:solidFill>
            </a:endParaRPr>
          </a:p>
        </p:txBody>
      </p:sp>
      <p:sp>
        <p:nvSpPr>
          <p:cNvPr id="5" name="文本框 4"/>
          <p:cNvSpPr txBox="1"/>
          <p:nvPr/>
        </p:nvSpPr>
        <p:spPr>
          <a:xfrm>
            <a:off x="1063869" y="5846885"/>
            <a:ext cx="9437875" cy="646331"/>
          </a:xfrm>
          <a:prstGeom prst="rect">
            <a:avLst/>
          </a:prstGeom>
          <a:noFill/>
        </p:spPr>
        <p:txBody>
          <a:bodyPr wrap="square" rtlCol="0">
            <a:spAutoFit/>
          </a:bodyPr>
          <a:lstStyle/>
          <a:p>
            <a:r>
              <a:rPr lang="zh-CN" altLang="en-US" dirty="0">
                <a:solidFill>
                  <a:schemeClr val="accent4">
                    <a:lumMod val="40000"/>
                    <a:lumOff val="60000"/>
                  </a:schemeClr>
                </a:solidFill>
              </a:rPr>
              <a:t>注：</a:t>
            </a:r>
            <a:r>
              <a:rPr lang="zh-CN" altLang="zh-CN" dirty="0">
                <a:solidFill>
                  <a:schemeClr val="accent4">
                    <a:lumMod val="40000"/>
                    <a:lumOff val="60000"/>
                  </a:schemeClr>
                </a:solidFill>
              </a:rPr>
              <a:t>若答案片段</a:t>
            </a:r>
            <a:r>
              <a:rPr lang="zh-CN" altLang="en-US" dirty="0">
                <a:solidFill>
                  <a:schemeClr val="accent4">
                    <a:lumMod val="40000"/>
                    <a:lumOff val="60000"/>
                  </a:schemeClr>
                </a:solidFill>
              </a:rPr>
              <a:t>若</a:t>
            </a:r>
            <a:r>
              <a:rPr lang="zh-CN" altLang="zh-CN" dirty="0">
                <a:solidFill>
                  <a:schemeClr val="accent4">
                    <a:lumMod val="40000"/>
                    <a:lumOff val="60000"/>
                  </a:schemeClr>
                </a:solidFill>
              </a:rPr>
              <a:t>出现在文本中多个位置，则全部标注并参与训练</a:t>
            </a:r>
            <a:r>
              <a:rPr lang="zh-CN" altLang="en-US" sz="1600" dirty="0" smtClean="0">
                <a:solidFill>
                  <a:schemeClr val="accent4">
                    <a:lumMod val="40000"/>
                    <a:lumOff val="60000"/>
                  </a:schemeClr>
                </a:solidFill>
              </a:rPr>
              <a:t>。</a:t>
            </a:r>
            <a:r>
              <a:rPr lang="zh-CN" altLang="en-US" dirty="0">
                <a:solidFill>
                  <a:schemeClr val="accent4">
                    <a:lumMod val="40000"/>
                    <a:lumOff val="60000"/>
                  </a:schemeClr>
                </a:solidFill>
              </a:rPr>
              <a:t>（</a:t>
            </a:r>
            <a:r>
              <a:rPr lang="en-US" altLang="zh-Hans" dirty="0">
                <a:solidFill>
                  <a:schemeClr val="accent4">
                    <a:lumMod val="40000"/>
                    <a:lumOff val="60000"/>
                  </a:schemeClr>
                </a:solidFill>
              </a:rPr>
              <a:t>Multi-Answer</a:t>
            </a:r>
            <a:r>
              <a:rPr lang="zh-CN" altLang="en-US" dirty="0">
                <a:solidFill>
                  <a:schemeClr val="accent4">
                    <a:lumMod val="40000"/>
                    <a:lumOff val="60000"/>
                  </a:schemeClr>
                </a:solidFill>
              </a:rPr>
              <a:t>）</a:t>
            </a:r>
            <a:endParaRPr lang="zh-CN" altLang="zh-CN" dirty="0">
              <a:solidFill>
                <a:schemeClr val="accent4">
                  <a:lumMod val="40000"/>
                  <a:lumOff val="60000"/>
                </a:schemeClr>
              </a:solidFill>
            </a:endParaRPr>
          </a:p>
          <a:p>
            <a:endParaRPr lang="zh-CN" altLang="en-US" dirty="0"/>
          </a:p>
        </p:txBody>
      </p:sp>
    </p:spTree>
    <p:extLst>
      <p:ext uri="{BB962C8B-B14F-4D97-AF65-F5344CB8AC3E}">
        <p14:creationId xmlns:p14="http://schemas.microsoft.com/office/powerpoint/2010/main" val="36222203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0CD60-A86D-4DF1-8FF5-370EE3ABF45A}"/>
              </a:ext>
            </a:extLst>
          </p:cNvPr>
          <p:cNvSpPr>
            <a:spLocks noGrp="1"/>
          </p:cNvSpPr>
          <p:nvPr>
            <p:ph type="title"/>
          </p:nvPr>
        </p:nvSpPr>
        <p:spPr>
          <a:xfrm>
            <a:off x="5017617" y="359120"/>
            <a:ext cx="2156765" cy="648000"/>
          </a:xfrm>
        </p:spPr>
        <p:txBody>
          <a:bodyPr/>
          <a:lstStyle/>
          <a:p>
            <a:r>
              <a:rPr lang="zh-Hans" altLang="en-US" sz="3600" dirty="0">
                <a:solidFill>
                  <a:srgbClr val="FED7A0"/>
                </a:solidFill>
                <a:latin typeface="+mn-lt"/>
                <a:ea typeface="+mn-ea"/>
                <a:cs typeface="+mn-cs"/>
              </a:rPr>
              <a:t>抽取模块</a:t>
            </a:r>
            <a:endParaRPr lang="zh-CN" altLang="en-US" sz="3600" dirty="0">
              <a:solidFill>
                <a:srgbClr val="FED7A0"/>
              </a:solidFill>
              <a:latin typeface="+mn-lt"/>
              <a:ea typeface="+mn-ea"/>
              <a:cs typeface="+mn-cs"/>
            </a:endParaRPr>
          </a:p>
        </p:txBody>
      </p:sp>
      <p:sp>
        <p:nvSpPr>
          <p:cNvPr id="3" name="内容占位符 2">
            <a:extLst>
              <a:ext uri="{FF2B5EF4-FFF2-40B4-BE49-F238E27FC236}">
                <a16:creationId xmlns:a16="http://schemas.microsoft.com/office/drawing/2014/main" id="{BE63F872-0193-4918-A975-BBCF1E32DE9F}"/>
              </a:ext>
            </a:extLst>
          </p:cNvPr>
          <p:cNvSpPr>
            <a:spLocks noGrp="1"/>
          </p:cNvSpPr>
          <p:nvPr>
            <p:ph idx="1"/>
          </p:nvPr>
        </p:nvSpPr>
        <p:spPr>
          <a:xfrm>
            <a:off x="669883" y="1296001"/>
            <a:ext cx="2847040" cy="620722"/>
          </a:xfrm>
        </p:spPr>
        <p:txBody>
          <a:bodyPr/>
          <a:lstStyle/>
          <a:p>
            <a:pPr marL="0" indent="0">
              <a:buNone/>
            </a:pPr>
            <a:r>
              <a:rPr lang="zh-CN" altLang="en-US" sz="2800" b="1" dirty="0">
                <a:solidFill>
                  <a:schemeClr val="accent4">
                    <a:lumMod val="40000"/>
                    <a:lumOff val="60000"/>
                  </a:schemeClr>
                </a:solidFill>
                <a:effectLst>
                  <a:outerShdw blurRad="38100" dist="38100" dir="2700000" algn="tl">
                    <a:srgbClr val="000000">
                      <a:alpha val="43137"/>
                    </a:srgbClr>
                  </a:outerShdw>
                </a:effectLst>
              </a:rPr>
              <a:t>抽取模型训练</a:t>
            </a:r>
            <a:endParaRPr lang="en-US" altLang="zh-CN" sz="2800" b="1" dirty="0">
              <a:solidFill>
                <a:schemeClr val="accent4">
                  <a:lumMod val="40000"/>
                  <a:lumOff val="60000"/>
                </a:schemeClr>
              </a:solidFill>
              <a:effectLst>
                <a:outerShdw blurRad="38100" dist="38100" dir="2700000" algn="tl">
                  <a:srgbClr val="000000">
                    <a:alpha val="43137"/>
                  </a:srgbClr>
                </a:outerShdw>
              </a:effectLst>
            </a:endParaRPr>
          </a:p>
        </p:txBody>
      </p:sp>
      <p:cxnSp>
        <p:nvCxnSpPr>
          <p:cNvPr id="7" name="直接连接符 6">
            <a:extLst>
              <a:ext uri="{FF2B5EF4-FFF2-40B4-BE49-F238E27FC236}">
                <a16:creationId xmlns:a16="http://schemas.microsoft.com/office/drawing/2014/main" id="{1073AF34-C84C-4F10-B81B-6EAD7DE328A6}"/>
              </a:ext>
            </a:extLst>
          </p:cNvPr>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C10BAD0-D1BD-4E39-94C9-F2AEA45AEED9}"/>
              </a:ext>
            </a:extLst>
          </p:cNvPr>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111396" y="2173926"/>
            <a:ext cx="6849208" cy="525016"/>
          </a:xfrm>
          <a:prstGeom prst="rect">
            <a:avLst/>
          </a:prstGeom>
          <a:noFill/>
        </p:spPr>
        <p:txBody>
          <a:bodyPr wrap="square" rtlCol="0">
            <a:spAutoFit/>
          </a:bodyPr>
          <a:lstStyle/>
          <a:p>
            <a:pPr>
              <a:lnSpc>
                <a:spcPct val="130000"/>
              </a:lnSpc>
              <a:spcAft>
                <a:spcPts val="1000"/>
              </a:spcAft>
            </a:pPr>
            <a:r>
              <a:rPr lang="zh-CN" altLang="en-US" sz="2400" b="1" spc="150" noProof="1">
                <a:solidFill>
                  <a:schemeClr val="accent4">
                    <a:lumMod val="40000"/>
                    <a:lumOff val="60000"/>
                  </a:schemeClr>
                </a:solidFill>
                <a:effectLst>
                  <a:outerShdw blurRad="38100" dist="38100" dir="2700000" algn="tl">
                    <a:srgbClr val="000000">
                      <a:alpha val="43137"/>
                    </a:srgbClr>
                  </a:outerShdw>
                </a:effectLst>
                <a:sym typeface="+mn-ea"/>
              </a:rPr>
              <a:t>多任务辅助训练</a:t>
            </a:r>
            <a:r>
              <a:rPr lang="zh-CN" altLang="en-US" sz="2000" spc="150" noProof="1">
                <a:solidFill>
                  <a:schemeClr val="accent4">
                    <a:lumMod val="40000"/>
                    <a:lumOff val="60000"/>
                  </a:schemeClr>
                </a:solidFill>
                <a:effectLst>
                  <a:outerShdw blurRad="38100" dist="38100" dir="2700000" algn="tl">
                    <a:srgbClr val="000000">
                      <a:alpha val="43137"/>
                    </a:srgbClr>
                  </a:outerShdw>
                </a:effectLst>
                <a:sym typeface="+mn-ea"/>
              </a:rPr>
              <a:t>（</a:t>
            </a:r>
            <a:r>
              <a:rPr lang="en-US" altLang="zh-CN" sz="2000" spc="150" dirty="0">
                <a:solidFill>
                  <a:schemeClr val="accent4">
                    <a:lumMod val="40000"/>
                    <a:lumOff val="60000"/>
                  </a:schemeClr>
                </a:solidFill>
                <a:effectLst>
                  <a:outerShdw blurRad="38100" dist="38100" dir="2700000" algn="tl">
                    <a:srgbClr val="000000">
                      <a:alpha val="43137"/>
                    </a:srgbClr>
                  </a:outerShdw>
                </a:effectLst>
              </a:rPr>
              <a:t>Multi-Task</a:t>
            </a:r>
            <a:r>
              <a:rPr lang="zh-CN" altLang="en-US" sz="2000" spc="150" noProof="1">
                <a:solidFill>
                  <a:schemeClr val="accent4">
                    <a:lumMod val="40000"/>
                    <a:lumOff val="60000"/>
                  </a:schemeClr>
                </a:solidFill>
                <a:effectLst>
                  <a:outerShdw blurRad="38100" dist="38100" dir="2700000" algn="tl">
                    <a:srgbClr val="000000">
                      <a:alpha val="43137"/>
                    </a:srgbClr>
                  </a:outerShdw>
                </a:effectLst>
                <a:sym typeface="+mn-ea"/>
              </a:rPr>
              <a:t>）</a:t>
            </a:r>
          </a:p>
        </p:txBody>
      </p:sp>
      <p:sp>
        <p:nvSpPr>
          <p:cNvPr id="9" name="文本框 8"/>
          <p:cNvSpPr txBox="1"/>
          <p:nvPr/>
        </p:nvSpPr>
        <p:spPr>
          <a:xfrm>
            <a:off x="1383322" y="3185297"/>
            <a:ext cx="9425354" cy="98385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spc="150" dirty="0">
                <a:solidFill>
                  <a:schemeClr val="accent4">
                    <a:lumMod val="40000"/>
                    <a:lumOff val="60000"/>
                  </a:schemeClr>
                </a:solidFill>
                <a:effectLst>
                  <a:outerShdw blurRad="38100" dist="38100" dir="2700000" algn="tl">
                    <a:srgbClr val="000000">
                      <a:alpha val="43137"/>
                    </a:srgbClr>
                  </a:outerShdw>
                </a:effectLst>
              </a:rPr>
              <a:t>任务一</a:t>
            </a: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800100" lvl="1" indent="-342900">
              <a:lnSpc>
                <a:spcPct val="200000"/>
              </a:lnSpc>
              <a:buFont typeface="Arial" panose="020B0604020202020204" pitchFamily="34" charset="0"/>
              <a:buChar char="•"/>
            </a:pPr>
            <a:r>
              <a:rPr lang="zh-CN" altLang="zh-CN" sz="2000" spc="150" dirty="0">
                <a:solidFill>
                  <a:schemeClr val="accent4">
                    <a:lumMod val="40000"/>
                    <a:lumOff val="60000"/>
                  </a:schemeClr>
                </a:solidFill>
                <a:effectLst>
                  <a:outerShdw blurRad="38100" dist="38100" dir="2700000" algn="tl">
                    <a:srgbClr val="000000">
                      <a:alpha val="43137"/>
                    </a:srgbClr>
                  </a:outerShdw>
                </a:effectLst>
              </a:rPr>
              <a:t>在训练过程中，模型</a:t>
            </a:r>
            <a:r>
              <a:rPr lang="zh-CN" altLang="en-US" sz="2000" spc="150" dirty="0">
                <a:solidFill>
                  <a:schemeClr val="accent4">
                    <a:lumMod val="40000"/>
                    <a:lumOff val="60000"/>
                  </a:schemeClr>
                </a:solidFill>
                <a:effectLst>
                  <a:outerShdw blurRad="38100" dist="38100" dir="2700000" algn="tl">
                    <a:srgbClr val="000000">
                      <a:alpha val="43137"/>
                    </a:srgbClr>
                  </a:outerShdw>
                </a:effectLst>
              </a:rPr>
              <a:t>动态</a:t>
            </a:r>
            <a:r>
              <a:rPr lang="zh-CN" altLang="zh-CN" sz="2000" spc="150" dirty="0">
                <a:solidFill>
                  <a:schemeClr val="accent4">
                    <a:lumMod val="40000"/>
                    <a:lumOff val="60000"/>
                  </a:schemeClr>
                </a:solidFill>
                <a:effectLst>
                  <a:outerShdw blurRad="38100" dist="38100" dir="2700000" algn="tl">
                    <a:srgbClr val="000000">
                      <a:alpha val="43137"/>
                    </a:srgbClr>
                  </a:outerShdw>
                </a:effectLst>
              </a:rPr>
              <a:t>预测模型抽取的答案与真实答案的</a:t>
            </a:r>
            <a:r>
              <a:rPr lang="en-US" altLang="zh-CN" sz="2000" spc="150" dirty="0">
                <a:solidFill>
                  <a:schemeClr val="accent4">
                    <a:lumMod val="40000"/>
                    <a:lumOff val="60000"/>
                  </a:schemeClr>
                </a:solidFill>
                <a:effectLst>
                  <a:outerShdw blurRad="38100" dist="38100" dir="2700000" algn="tl">
                    <a:srgbClr val="000000">
                      <a:alpha val="43137"/>
                    </a:srgbClr>
                  </a:outerShdw>
                </a:effectLst>
              </a:rPr>
              <a:t>Rouge-L</a:t>
            </a:r>
          </a:p>
        </p:txBody>
      </p:sp>
      <p:sp>
        <p:nvSpPr>
          <p:cNvPr id="10" name="文本框 9"/>
          <p:cNvSpPr txBox="1"/>
          <p:nvPr/>
        </p:nvSpPr>
        <p:spPr>
          <a:xfrm>
            <a:off x="1383322" y="4397683"/>
            <a:ext cx="10723686" cy="2062103"/>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400" spc="150" dirty="0">
                <a:solidFill>
                  <a:schemeClr val="accent4">
                    <a:lumMod val="40000"/>
                    <a:lumOff val="60000"/>
                  </a:schemeClr>
                </a:solidFill>
                <a:effectLst>
                  <a:outerShdw blurRad="38100" dist="38100" dir="2700000" algn="tl">
                    <a:srgbClr val="000000">
                      <a:alpha val="43137"/>
                    </a:srgbClr>
                  </a:outerShdw>
                </a:effectLst>
              </a:rPr>
              <a:t>任务二</a:t>
            </a: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800100" lvl="1" indent="-342900">
              <a:lnSpc>
                <a:spcPct val="200000"/>
              </a:lnSpc>
              <a:buFont typeface="Arial" panose="020B0604020202020204" pitchFamily="34" charset="0"/>
              <a:buChar char="•"/>
            </a:pPr>
            <a:r>
              <a:rPr lang="zh-CN" altLang="zh-CN" sz="2000" spc="150" dirty="0">
                <a:solidFill>
                  <a:schemeClr val="accent4">
                    <a:lumMod val="40000"/>
                    <a:lumOff val="60000"/>
                  </a:schemeClr>
                </a:solidFill>
                <a:effectLst>
                  <a:outerShdw blurRad="38100" dist="38100" dir="2700000" algn="tl">
                    <a:srgbClr val="000000">
                      <a:alpha val="43137"/>
                    </a:srgbClr>
                  </a:outerShdw>
                </a:effectLst>
              </a:rPr>
              <a:t>对内容建模，即：对文本中的每个字做二分类，若</a:t>
            </a:r>
            <a:r>
              <a:rPr lang="zh-CN" altLang="en-US" sz="2000" spc="150" dirty="0">
                <a:solidFill>
                  <a:schemeClr val="accent4">
                    <a:lumMod val="40000"/>
                    <a:lumOff val="60000"/>
                  </a:schemeClr>
                </a:solidFill>
                <a:effectLst>
                  <a:outerShdw blurRad="38100" dist="38100" dir="2700000" algn="tl">
                    <a:srgbClr val="000000">
                      <a:alpha val="43137"/>
                    </a:srgbClr>
                  </a:outerShdw>
                </a:effectLst>
              </a:rPr>
              <a:t>出现在</a:t>
            </a:r>
            <a:r>
              <a:rPr lang="zh-CN" altLang="zh-CN" sz="2000" spc="150" dirty="0">
                <a:solidFill>
                  <a:schemeClr val="accent4">
                    <a:lumMod val="40000"/>
                    <a:lumOff val="60000"/>
                  </a:schemeClr>
                </a:solidFill>
                <a:effectLst>
                  <a:outerShdw blurRad="38100" dist="38100" dir="2700000" algn="tl">
                    <a:srgbClr val="000000">
                      <a:alpha val="43137"/>
                    </a:srgbClr>
                  </a:outerShdw>
                </a:effectLst>
              </a:rPr>
              <a:t>答案片段</a:t>
            </a:r>
            <a:r>
              <a:rPr lang="zh-CN" altLang="en-US" sz="2000" spc="150" dirty="0">
                <a:solidFill>
                  <a:schemeClr val="accent4">
                    <a:lumMod val="40000"/>
                    <a:lumOff val="60000"/>
                  </a:schemeClr>
                </a:solidFill>
                <a:effectLst>
                  <a:outerShdw blurRad="38100" dist="38100" dir="2700000" algn="tl">
                    <a:srgbClr val="000000">
                      <a:alpha val="43137"/>
                    </a:srgbClr>
                  </a:outerShdw>
                </a:effectLst>
              </a:rPr>
              <a:t>当中</a:t>
            </a:r>
            <a:r>
              <a:rPr lang="zh-CN" altLang="zh-CN" sz="2000" spc="150" dirty="0">
                <a:solidFill>
                  <a:schemeClr val="accent4">
                    <a:lumMod val="40000"/>
                    <a:lumOff val="60000"/>
                  </a:schemeClr>
                </a:solidFill>
                <a:effectLst>
                  <a:outerShdw blurRad="38100" dist="38100" dir="2700000" algn="tl">
                    <a:srgbClr val="000000">
                      <a:alpha val="43137"/>
                    </a:srgbClr>
                  </a:outerShdw>
                </a:effectLst>
              </a:rPr>
              <a:t>，</a:t>
            </a:r>
            <a:r>
              <a:rPr lang="en-US" altLang="zh-CN" sz="2000" spc="150" dirty="0">
                <a:solidFill>
                  <a:schemeClr val="accent4">
                    <a:lumMod val="40000"/>
                    <a:lumOff val="60000"/>
                  </a:schemeClr>
                </a:solidFill>
                <a:effectLst>
                  <a:outerShdw blurRad="38100" dist="38100" dir="2700000" algn="tl">
                    <a:srgbClr val="000000">
                      <a:alpha val="43137"/>
                    </a:srgbClr>
                  </a:outerShdw>
                </a:effectLst>
              </a:rPr>
              <a:t>label</a:t>
            </a:r>
            <a:r>
              <a:rPr lang="zh-CN" altLang="zh-CN" sz="2000" spc="150" dirty="0">
                <a:solidFill>
                  <a:schemeClr val="accent4">
                    <a:lumMod val="40000"/>
                    <a:lumOff val="60000"/>
                  </a:schemeClr>
                </a:solidFill>
                <a:effectLst>
                  <a:outerShdw blurRad="38100" dist="38100" dir="2700000" algn="tl">
                    <a:srgbClr val="000000">
                      <a:alpha val="43137"/>
                    </a:srgbClr>
                  </a:outerShdw>
                </a:effectLst>
              </a:rPr>
              <a:t>为</a:t>
            </a:r>
            <a:r>
              <a:rPr lang="en-US" altLang="zh-CN" sz="2000" spc="150" dirty="0">
                <a:solidFill>
                  <a:schemeClr val="accent4">
                    <a:lumMod val="40000"/>
                    <a:lumOff val="60000"/>
                  </a:schemeClr>
                </a:solidFill>
                <a:effectLst>
                  <a:outerShdw blurRad="38100" dist="38100" dir="2700000" algn="tl">
                    <a:srgbClr val="000000">
                      <a:alpha val="43137"/>
                    </a:srgbClr>
                  </a:outerShdw>
                </a:effectLst>
              </a:rPr>
              <a:t>1</a:t>
            </a:r>
            <a:r>
              <a:rPr lang="zh-CN" altLang="zh-CN" sz="2000" spc="150" dirty="0">
                <a:solidFill>
                  <a:schemeClr val="accent4">
                    <a:lumMod val="40000"/>
                    <a:lumOff val="60000"/>
                  </a:schemeClr>
                </a:solidFill>
                <a:effectLst>
                  <a:outerShdw blurRad="38100" dist="38100" dir="2700000" algn="tl">
                    <a:srgbClr val="000000">
                      <a:alpha val="43137"/>
                    </a:srgbClr>
                  </a:outerShdw>
                </a:effectLst>
              </a:rPr>
              <a:t>，否则为</a:t>
            </a:r>
            <a:r>
              <a:rPr lang="en-US" altLang="zh-CN" sz="2000" spc="150" dirty="0">
                <a:solidFill>
                  <a:schemeClr val="accent4">
                    <a:lumMod val="40000"/>
                    <a:lumOff val="60000"/>
                  </a:schemeClr>
                </a:solidFill>
                <a:effectLst>
                  <a:outerShdw blurRad="38100" dist="38100" dir="2700000" algn="tl">
                    <a:srgbClr val="000000">
                      <a:alpha val="43137"/>
                    </a:srgbClr>
                  </a:outerShdw>
                </a:effectLst>
              </a:rPr>
              <a:t>0</a:t>
            </a:r>
            <a:endParaRPr lang="zh-CN" altLang="zh-CN" sz="2000" spc="150" dirty="0">
              <a:solidFill>
                <a:schemeClr val="accent4">
                  <a:lumMod val="40000"/>
                  <a:lumOff val="6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411934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0CD60-A86D-4DF1-8FF5-370EE3ABF45A}"/>
              </a:ext>
            </a:extLst>
          </p:cNvPr>
          <p:cNvSpPr>
            <a:spLocks noGrp="1"/>
          </p:cNvSpPr>
          <p:nvPr>
            <p:ph type="title"/>
          </p:nvPr>
        </p:nvSpPr>
        <p:spPr>
          <a:xfrm>
            <a:off x="4938232" y="359120"/>
            <a:ext cx="2727659" cy="648000"/>
          </a:xfrm>
        </p:spPr>
        <p:txBody>
          <a:bodyPr/>
          <a:lstStyle/>
          <a:p>
            <a:r>
              <a:rPr lang="zh-Hans" altLang="en-US" sz="4000" dirty="0">
                <a:solidFill>
                  <a:srgbClr val="FED7A0"/>
                </a:solidFill>
                <a:latin typeface="+mn-lt"/>
                <a:ea typeface="+mn-ea"/>
                <a:cs typeface="+mn-cs"/>
              </a:rPr>
              <a:t>抽取模块</a:t>
            </a:r>
            <a:endParaRPr lang="zh-CN" altLang="en-US" sz="4000" dirty="0">
              <a:solidFill>
                <a:srgbClr val="FED7A0"/>
              </a:solidFill>
              <a:latin typeface="+mn-lt"/>
              <a:ea typeface="+mn-ea"/>
              <a:cs typeface="+mn-cs"/>
            </a:endParaRPr>
          </a:p>
        </p:txBody>
      </p:sp>
      <p:sp>
        <p:nvSpPr>
          <p:cNvPr id="3" name="内容占位符 2">
            <a:extLst>
              <a:ext uri="{FF2B5EF4-FFF2-40B4-BE49-F238E27FC236}">
                <a16:creationId xmlns:a16="http://schemas.microsoft.com/office/drawing/2014/main" id="{BE63F872-0193-4918-A975-BBCF1E32DE9F}"/>
              </a:ext>
            </a:extLst>
          </p:cNvPr>
          <p:cNvSpPr>
            <a:spLocks noGrp="1"/>
          </p:cNvSpPr>
          <p:nvPr>
            <p:ph idx="1"/>
          </p:nvPr>
        </p:nvSpPr>
        <p:spPr/>
        <p:txBody>
          <a:bodyPr/>
          <a:lstStyle/>
          <a:p>
            <a:r>
              <a:rPr lang="zh-CN" altLang="en-US" sz="3200" b="1" dirty="0">
                <a:solidFill>
                  <a:schemeClr val="accent4">
                    <a:lumMod val="40000"/>
                    <a:lumOff val="60000"/>
                  </a:schemeClr>
                </a:solidFill>
                <a:effectLst>
                  <a:outerShdw blurRad="38100" dist="38100" dir="2700000" algn="tl">
                    <a:srgbClr val="000000">
                      <a:alpha val="43137"/>
                    </a:srgbClr>
                  </a:outerShdw>
                </a:effectLst>
              </a:rPr>
              <a:t>抽取效果</a:t>
            </a:r>
            <a:endParaRPr lang="en-US" altLang="zh-CN" sz="3200" b="1" dirty="0">
              <a:solidFill>
                <a:schemeClr val="accent4">
                  <a:lumMod val="40000"/>
                  <a:lumOff val="60000"/>
                </a:schemeClr>
              </a:solidFill>
              <a:effectLst>
                <a:outerShdw blurRad="38100" dist="38100" dir="2700000" algn="tl">
                  <a:srgbClr val="000000">
                    <a:alpha val="43137"/>
                  </a:srgbClr>
                </a:outerShdw>
              </a:effectLst>
            </a:endParaRPr>
          </a:p>
        </p:txBody>
      </p:sp>
      <p:cxnSp>
        <p:nvCxnSpPr>
          <p:cNvPr id="4" name="直接连接符 3">
            <a:extLst>
              <a:ext uri="{FF2B5EF4-FFF2-40B4-BE49-F238E27FC236}">
                <a16:creationId xmlns:a16="http://schemas.microsoft.com/office/drawing/2014/main" id="{8E0A4073-4531-4B95-A41B-1A8132074F98}"/>
              </a:ext>
            </a:extLst>
          </p:cNvPr>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DDD6B629-2123-4381-BEC9-3A5EA3F4C5D9}"/>
              </a:ext>
            </a:extLst>
          </p:cNvPr>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a16="http://schemas.microsoft.com/office/drawing/2014/main" id="{0A2DB7C0-6BAE-44AD-9CB7-1733A5D40AF0}"/>
              </a:ext>
            </a:extLst>
          </p:cNvPr>
          <p:cNvGraphicFramePr>
            <a:graphicFrameLocks noGrp="1"/>
          </p:cNvGraphicFramePr>
          <p:nvPr>
            <p:extLst>
              <p:ext uri="{D42A27DB-BD31-4B8C-83A1-F6EECF244321}">
                <p14:modId xmlns:p14="http://schemas.microsoft.com/office/powerpoint/2010/main" val="329134075"/>
              </p:ext>
            </p:extLst>
          </p:nvPr>
        </p:nvGraphicFramePr>
        <p:xfrm>
          <a:off x="1301260" y="2154114"/>
          <a:ext cx="9047285" cy="3569678"/>
        </p:xfrm>
        <a:graphic>
          <a:graphicData uri="http://schemas.openxmlformats.org/drawingml/2006/table">
            <a:tbl>
              <a:tblPr>
                <a:tableStyleId>{5C22544A-7EE6-4342-B048-85BDC9FD1C3A}</a:tableStyleId>
              </a:tblPr>
              <a:tblGrid>
                <a:gridCol w="7183594">
                  <a:extLst>
                    <a:ext uri="{9D8B030D-6E8A-4147-A177-3AD203B41FA5}">
                      <a16:colId xmlns:a16="http://schemas.microsoft.com/office/drawing/2014/main" val="699912818"/>
                    </a:ext>
                  </a:extLst>
                </a:gridCol>
                <a:gridCol w="1863691">
                  <a:extLst>
                    <a:ext uri="{9D8B030D-6E8A-4147-A177-3AD203B41FA5}">
                      <a16:colId xmlns:a16="http://schemas.microsoft.com/office/drawing/2014/main" val="3790429497"/>
                    </a:ext>
                  </a:extLst>
                </a:gridCol>
              </a:tblGrid>
              <a:tr h="509954">
                <a:tc>
                  <a:txBody>
                    <a:bodyPr/>
                    <a:lstStyle/>
                    <a:p>
                      <a:pPr algn="ctr"/>
                      <a:r>
                        <a:rPr lang="zh-CN" altLang="en-US" dirty="0">
                          <a:solidFill>
                            <a:schemeClr val="bg1"/>
                          </a:solidFill>
                        </a:rPr>
                        <a:t>抽取模型</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Rouge-L</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309567992"/>
                  </a:ext>
                </a:extLst>
              </a:tr>
              <a:tr h="509954">
                <a:tc gridSpan="2">
                  <a:txBody>
                    <a:bodyPr/>
                    <a:lstStyle/>
                    <a:p>
                      <a:pPr algn="l"/>
                      <a:r>
                        <a:rPr lang="en-US" altLang="zh-CN" sz="1800" kern="1200" dirty="0">
                          <a:solidFill>
                            <a:schemeClr val="bg1"/>
                          </a:solidFill>
                          <a:latin typeface="+mn-lt"/>
                          <a:ea typeface="+mn-ea"/>
                          <a:cs typeface="+mn-cs"/>
                        </a:rPr>
                        <a:t>                                        </a:t>
                      </a:r>
                      <a:r>
                        <a:rPr lang="zh-CN" altLang="zh-CN" sz="1800" kern="1200" dirty="0">
                          <a:solidFill>
                            <a:schemeClr val="bg1"/>
                          </a:solidFill>
                          <a:latin typeface="+mn-lt"/>
                          <a:ea typeface="+mn-ea"/>
                          <a:cs typeface="+mn-cs"/>
                        </a:rPr>
                        <a:t>线上测试集（</a:t>
                      </a:r>
                      <a:r>
                        <a:rPr lang="en-US" altLang="zh-CN" sz="1800" kern="1200" dirty="0">
                          <a:solidFill>
                            <a:schemeClr val="bg1"/>
                          </a:solidFill>
                          <a:latin typeface="+mn-lt"/>
                          <a:ea typeface="+mn-ea"/>
                          <a:cs typeface="+mn-cs"/>
                        </a:rPr>
                        <a:t>A</a:t>
                      </a:r>
                      <a:r>
                        <a:rPr lang="zh-CN" altLang="zh-CN" sz="1800" kern="1200" dirty="0">
                          <a:solidFill>
                            <a:schemeClr val="bg1"/>
                          </a:solidFill>
                          <a:latin typeface="+mn-lt"/>
                          <a:ea typeface="+mn-ea"/>
                          <a:cs typeface="+mn-cs"/>
                        </a:rPr>
                        <a:t>榜）</a:t>
                      </a:r>
                      <a:endParaRPr lang="zh-CN" altLang="en-US" sz="1800" kern="1200" dirty="0">
                        <a:solidFill>
                          <a:schemeClr val="bg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hMerge="1">
                  <a:txBody>
                    <a:bodyPr/>
                    <a:lstStyle/>
                    <a:p>
                      <a:pPr algn="ct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906981992"/>
                  </a:ext>
                </a:extLst>
              </a:tr>
              <a:tr h="509954">
                <a:tc>
                  <a:txBody>
                    <a:bodyPr/>
                    <a:lstStyle/>
                    <a:p>
                      <a:r>
                        <a:rPr lang="en-US" altLang="zh-CN" dirty="0">
                          <a:solidFill>
                            <a:schemeClr val="bg1"/>
                          </a:solidFill>
                        </a:rPr>
                        <a:t>XLNet-Base</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0.682</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2179022081"/>
                  </a:ext>
                </a:extLst>
              </a:tr>
              <a:tr h="509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XLNet-Base + WS</a:t>
                      </a:r>
                      <a:endParaRPr lang="zh-CN" altLang="zh-CN" sz="1800" kern="1200" dirty="0">
                        <a:solidFill>
                          <a:schemeClr val="bg1"/>
                        </a:solidFill>
                        <a:latin typeface="+mn-lt"/>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0.702</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474155257"/>
                  </a:ext>
                </a:extLst>
              </a:tr>
              <a:tr h="509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XLNet-Base</a:t>
                      </a:r>
                      <a:r>
                        <a:rPr lang="en-US" altLang="zh-Hans" dirty="0">
                          <a:solidFill>
                            <a:schemeClr val="bg1"/>
                          </a:solidFill>
                        </a:rPr>
                        <a:t> + WS + Multi-Answer</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Hans" dirty="0">
                          <a:solidFill>
                            <a:schemeClr val="bg1"/>
                          </a:solidFill>
                        </a:rPr>
                        <a:t>0.707</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870960060"/>
                  </a:ext>
                </a:extLst>
              </a:tr>
              <a:tr h="509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XLNet-Base + WS + Multi-Answer + Multi-Task</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0.720</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4019437973"/>
                  </a:ext>
                </a:extLst>
              </a:tr>
              <a:tr h="509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rPr>
                        <a:t>模型集成：</a:t>
                      </a:r>
                      <a:r>
                        <a:rPr lang="en-US" altLang="zh-CN" dirty="0">
                          <a:solidFill>
                            <a:schemeClr val="bg1"/>
                          </a:solidFill>
                        </a:rPr>
                        <a:t>XLNet-Base</a:t>
                      </a:r>
                      <a:r>
                        <a:rPr lang="zh-CN" altLang="en-US" dirty="0">
                          <a:solidFill>
                            <a:schemeClr val="bg1"/>
                          </a:solidFill>
                        </a:rPr>
                        <a:t>、</a:t>
                      </a:r>
                      <a:r>
                        <a:rPr lang="en-US" altLang="zh-CN" dirty="0">
                          <a:solidFill>
                            <a:schemeClr val="bg1"/>
                          </a:solidFill>
                        </a:rPr>
                        <a:t>XLNet-Mid</a:t>
                      </a:r>
                      <a:r>
                        <a:rPr lang="zh-CN" altLang="en-US" dirty="0">
                          <a:solidFill>
                            <a:schemeClr val="bg1"/>
                          </a:solidFill>
                        </a:rPr>
                        <a:t>、</a:t>
                      </a:r>
                      <a:r>
                        <a:rPr lang="en-US" altLang="zh-CN" dirty="0">
                          <a:solidFill>
                            <a:schemeClr val="bg1"/>
                          </a:solidFill>
                        </a:rPr>
                        <a:t>ALBERT</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accent4">
                              <a:lumMod val="60000"/>
                              <a:lumOff val="40000"/>
                            </a:schemeClr>
                          </a:solidFill>
                        </a:rPr>
                        <a:t>0.744</a:t>
                      </a:r>
                      <a:endParaRPr lang="zh-CN" altLang="en-US" dirty="0">
                        <a:solidFill>
                          <a:schemeClr val="accent4">
                            <a:lumMod val="60000"/>
                            <a:lumOff val="4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2689168689"/>
                  </a:ext>
                </a:extLst>
              </a:tr>
            </a:tbl>
          </a:graphicData>
        </a:graphic>
      </p:graphicFrame>
      <p:sp>
        <p:nvSpPr>
          <p:cNvPr id="7" name="文本框 6"/>
          <p:cNvSpPr txBox="1"/>
          <p:nvPr/>
        </p:nvSpPr>
        <p:spPr>
          <a:xfrm>
            <a:off x="1195753" y="5940379"/>
            <a:ext cx="3663349" cy="369332"/>
          </a:xfrm>
          <a:prstGeom prst="rect">
            <a:avLst/>
          </a:prstGeom>
          <a:noFill/>
        </p:spPr>
        <p:txBody>
          <a:bodyPr wrap="square" rtlCol="0">
            <a:spAutoFit/>
          </a:bodyPr>
          <a:lstStyle/>
          <a:p>
            <a:r>
              <a:rPr lang="zh-CN" altLang="en-US" dirty="0">
                <a:solidFill>
                  <a:schemeClr val="bg1"/>
                </a:solidFill>
              </a:rPr>
              <a:t>注：</a:t>
            </a:r>
            <a:r>
              <a:rPr lang="en-US" altLang="zh-CN" dirty="0">
                <a:solidFill>
                  <a:schemeClr val="bg1"/>
                </a:solidFill>
              </a:rPr>
              <a:t>WS</a:t>
            </a:r>
            <a:r>
              <a:rPr lang="zh-CN" altLang="en-US" dirty="0">
                <a:solidFill>
                  <a:schemeClr val="bg1"/>
                </a:solidFill>
              </a:rPr>
              <a:t>：</a:t>
            </a:r>
            <a:r>
              <a:rPr lang="en-US" altLang="zh-CN" dirty="0">
                <a:solidFill>
                  <a:schemeClr val="bg1"/>
                </a:solidFill>
              </a:rPr>
              <a:t>Weighted Sampling</a:t>
            </a:r>
            <a:endParaRPr lang="zh-CN" altLang="zh-CN" dirty="0">
              <a:solidFill>
                <a:schemeClr val="bg1"/>
              </a:solidFill>
            </a:endParaRPr>
          </a:p>
        </p:txBody>
      </p:sp>
    </p:spTree>
    <p:extLst>
      <p:ext uri="{BB962C8B-B14F-4D97-AF65-F5344CB8AC3E}">
        <p14:creationId xmlns:p14="http://schemas.microsoft.com/office/powerpoint/2010/main" val="38615330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1A4E9E0-B274-4690-8F07-1EAC0DAF3C30}"/>
              </a:ext>
            </a:extLst>
          </p:cNvPr>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15CEFCDA-66F3-4E58-896D-EC2625289AED}"/>
              </a:ext>
            </a:extLst>
          </p:cNvPr>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标题 1">
            <a:extLst>
              <a:ext uri="{FF2B5EF4-FFF2-40B4-BE49-F238E27FC236}">
                <a16:creationId xmlns:a16="http://schemas.microsoft.com/office/drawing/2014/main" id="{3F4CF031-CD40-4DBC-BC8B-28B34C5E3A7C}"/>
              </a:ext>
            </a:extLst>
          </p:cNvPr>
          <p:cNvSpPr txBox="1">
            <a:spLocks/>
          </p:cNvSpPr>
          <p:nvPr/>
        </p:nvSpPr>
        <p:spPr>
          <a:xfrm>
            <a:off x="5030988" y="359120"/>
            <a:ext cx="2130023" cy="648000"/>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sz="3600" dirty="0">
                <a:solidFill>
                  <a:srgbClr val="FED7A0"/>
                </a:solidFill>
                <a:latin typeface="+mn-lt"/>
                <a:ea typeface="+mn-ea"/>
                <a:cs typeface="+mn-cs"/>
              </a:rPr>
              <a:t>整体架构</a:t>
            </a:r>
          </a:p>
        </p:txBody>
      </p:sp>
      <p:grpSp>
        <p:nvGrpSpPr>
          <p:cNvPr id="72" name="组合 71">
            <a:extLst>
              <a:ext uri="{FF2B5EF4-FFF2-40B4-BE49-F238E27FC236}">
                <a16:creationId xmlns:a16="http://schemas.microsoft.com/office/drawing/2014/main" id="{0B5F4ADE-DE90-4E5A-A1C4-AD6802C1C717}"/>
              </a:ext>
            </a:extLst>
          </p:cNvPr>
          <p:cNvGrpSpPr/>
          <p:nvPr/>
        </p:nvGrpSpPr>
        <p:grpSpPr>
          <a:xfrm>
            <a:off x="426691" y="1341112"/>
            <a:ext cx="11490717" cy="3867261"/>
            <a:chOff x="375216" y="339117"/>
            <a:chExt cx="11490717" cy="3867261"/>
          </a:xfrm>
        </p:grpSpPr>
        <p:grpSp>
          <p:nvGrpSpPr>
            <p:cNvPr id="8" name="组合 7">
              <a:extLst>
                <a:ext uri="{FF2B5EF4-FFF2-40B4-BE49-F238E27FC236}">
                  <a16:creationId xmlns:a16="http://schemas.microsoft.com/office/drawing/2014/main" id="{2C2F820F-7BA4-4C1A-AF73-F09D214CBAC2}"/>
                </a:ext>
              </a:extLst>
            </p:cNvPr>
            <p:cNvGrpSpPr/>
            <p:nvPr/>
          </p:nvGrpSpPr>
          <p:grpSpPr>
            <a:xfrm>
              <a:off x="450555" y="729735"/>
              <a:ext cx="1218169" cy="1033394"/>
              <a:chOff x="486065" y="827390"/>
              <a:chExt cx="1218169" cy="1033394"/>
            </a:xfrm>
          </p:grpSpPr>
          <p:sp>
            <p:nvSpPr>
              <p:cNvPr id="9" name="矩形 8">
                <a:extLst>
                  <a:ext uri="{FF2B5EF4-FFF2-40B4-BE49-F238E27FC236}">
                    <a16:creationId xmlns:a16="http://schemas.microsoft.com/office/drawing/2014/main" id="{85B92A69-4F7B-4D60-9BC9-C6AA407BDD08}"/>
                  </a:ext>
                </a:extLst>
              </p:cNvPr>
              <p:cNvSpPr/>
              <p:nvPr/>
            </p:nvSpPr>
            <p:spPr>
              <a:xfrm>
                <a:off x="1073920" y="887771"/>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ED7A0"/>
                    </a:solidFill>
                  </a:rPr>
                  <a:t>。</a:t>
                </a:r>
              </a:p>
            </p:txBody>
          </p:sp>
          <p:sp>
            <p:nvSpPr>
              <p:cNvPr id="10" name="矩形 9">
                <a:extLst>
                  <a:ext uri="{FF2B5EF4-FFF2-40B4-BE49-F238E27FC236}">
                    <a16:creationId xmlns:a16="http://schemas.microsoft.com/office/drawing/2014/main" id="{4D7AC11B-DF23-4D5B-BAA2-70F0B740C4F1}"/>
                  </a:ext>
                </a:extLst>
              </p:cNvPr>
              <p:cNvSpPr/>
              <p:nvPr/>
            </p:nvSpPr>
            <p:spPr>
              <a:xfrm>
                <a:off x="743508" y="1225120"/>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11" name="矩形 10">
                <a:extLst>
                  <a:ext uri="{FF2B5EF4-FFF2-40B4-BE49-F238E27FC236}">
                    <a16:creationId xmlns:a16="http://schemas.microsoft.com/office/drawing/2014/main" id="{C2C92082-F24B-4A5B-AB27-B25F68F5E11F}"/>
                  </a:ext>
                </a:extLst>
              </p:cNvPr>
              <p:cNvSpPr/>
              <p:nvPr/>
            </p:nvSpPr>
            <p:spPr>
              <a:xfrm>
                <a:off x="651527" y="1296144"/>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12" name="文本框 11">
                <a:extLst>
                  <a:ext uri="{FF2B5EF4-FFF2-40B4-BE49-F238E27FC236}">
                    <a16:creationId xmlns:a16="http://schemas.microsoft.com/office/drawing/2014/main" id="{9E23D280-D683-4228-B702-BF1FECEC53C2}"/>
                  </a:ext>
                </a:extLst>
              </p:cNvPr>
              <p:cNvSpPr txBox="1"/>
              <p:nvPr/>
            </p:nvSpPr>
            <p:spPr>
              <a:xfrm>
                <a:off x="1237628" y="879750"/>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sp>
            <p:nvSpPr>
              <p:cNvPr id="13" name="文本框 12">
                <a:extLst>
                  <a:ext uri="{FF2B5EF4-FFF2-40B4-BE49-F238E27FC236}">
                    <a16:creationId xmlns:a16="http://schemas.microsoft.com/office/drawing/2014/main" id="{DE5E51FB-FBB4-419F-817A-46D9F1ED847E}"/>
                  </a:ext>
                </a:extLst>
              </p:cNvPr>
              <p:cNvSpPr txBox="1"/>
              <p:nvPr/>
            </p:nvSpPr>
            <p:spPr>
              <a:xfrm>
                <a:off x="1199110" y="925045"/>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sp>
            <p:nvSpPr>
              <p:cNvPr id="14" name="文本框 13">
                <a:extLst>
                  <a:ext uri="{FF2B5EF4-FFF2-40B4-BE49-F238E27FC236}">
                    <a16:creationId xmlns:a16="http://schemas.microsoft.com/office/drawing/2014/main" id="{872CA888-C3F2-487B-A3A9-C34A678E9841}"/>
                  </a:ext>
                </a:extLst>
              </p:cNvPr>
              <p:cNvSpPr txBox="1"/>
              <p:nvPr/>
            </p:nvSpPr>
            <p:spPr>
              <a:xfrm>
                <a:off x="1279619" y="827390"/>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sp>
            <p:nvSpPr>
              <p:cNvPr id="15" name="矩形 14">
                <a:extLst>
                  <a:ext uri="{FF2B5EF4-FFF2-40B4-BE49-F238E27FC236}">
                    <a16:creationId xmlns:a16="http://schemas.microsoft.com/office/drawing/2014/main" id="{12CFBF55-00FE-4341-AD5C-17C218F336A7}"/>
                  </a:ext>
                </a:extLst>
              </p:cNvPr>
              <p:cNvSpPr/>
              <p:nvPr/>
            </p:nvSpPr>
            <p:spPr>
              <a:xfrm>
                <a:off x="568796" y="1383155"/>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16" name="矩形 15">
                <a:extLst>
                  <a:ext uri="{FF2B5EF4-FFF2-40B4-BE49-F238E27FC236}">
                    <a16:creationId xmlns:a16="http://schemas.microsoft.com/office/drawing/2014/main" id="{65B2BC2C-2425-4A10-86B9-BB1B5E805FDC}"/>
                  </a:ext>
                </a:extLst>
              </p:cNvPr>
              <p:cNvSpPr/>
              <p:nvPr/>
            </p:nvSpPr>
            <p:spPr>
              <a:xfrm>
                <a:off x="486065" y="1470166"/>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grpSp>
        <p:sp>
          <p:nvSpPr>
            <p:cNvPr id="17" name="矩形 16">
              <a:extLst>
                <a:ext uri="{FF2B5EF4-FFF2-40B4-BE49-F238E27FC236}">
                  <a16:creationId xmlns:a16="http://schemas.microsoft.com/office/drawing/2014/main" id="{DD9B703D-2671-4C21-B3FF-482F994A3C23}"/>
                </a:ext>
              </a:extLst>
            </p:cNvPr>
            <p:cNvSpPr/>
            <p:nvPr/>
          </p:nvSpPr>
          <p:spPr>
            <a:xfrm>
              <a:off x="375216" y="2290438"/>
              <a:ext cx="868893" cy="39061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Consolas" panose="020B0609020204030204" pitchFamily="49" charset="0"/>
                  <a:cs typeface="Calibri" panose="020F0502020204030204" pitchFamily="34" charset="0"/>
                </a:rPr>
                <a:t>question</a:t>
              </a:r>
              <a:endParaRPr lang="zh-CN" altLang="en-US" sz="1200">
                <a:solidFill>
                  <a:schemeClr val="tx1"/>
                </a:solidFill>
                <a:latin typeface="Consolas" panose="020B0609020204030204" pitchFamily="49" charset="0"/>
                <a:cs typeface="Calibri" panose="020F0502020204030204" pitchFamily="34" charset="0"/>
              </a:endParaRPr>
            </a:p>
          </p:txBody>
        </p:sp>
        <p:sp>
          <p:nvSpPr>
            <p:cNvPr id="18" name="文本框 17">
              <a:extLst>
                <a:ext uri="{FF2B5EF4-FFF2-40B4-BE49-F238E27FC236}">
                  <a16:creationId xmlns:a16="http://schemas.microsoft.com/office/drawing/2014/main" id="{B0EBAC0D-795A-4596-8595-7DEFA89E6AE3}"/>
                </a:ext>
              </a:extLst>
            </p:cNvPr>
            <p:cNvSpPr txBox="1"/>
            <p:nvPr/>
          </p:nvSpPr>
          <p:spPr>
            <a:xfrm>
              <a:off x="375216" y="469584"/>
              <a:ext cx="949299" cy="276999"/>
            </a:xfrm>
            <a:prstGeom prst="rect">
              <a:avLst/>
            </a:prstGeom>
            <a:noFill/>
          </p:spPr>
          <p:txBody>
            <a:bodyPr wrap="none" rtlCol="0">
              <a:spAutoFit/>
            </a:bodyPr>
            <a:lstStyle/>
            <a:p>
              <a:r>
                <a:rPr lang="en-US" altLang="zh-CN" sz="1200">
                  <a:solidFill>
                    <a:srgbClr val="FED7A0"/>
                  </a:solidFill>
                  <a:latin typeface="Consolas" panose="020B0609020204030204" pitchFamily="49" charset="0"/>
                  <a:cs typeface="Calibri" panose="020F0502020204030204" pitchFamily="34" charset="0"/>
                </a:rPr>
                <a:t>documents</a:t>
              </a:r>
              <a:endParaRPr lang="zh-CN" altLang="en-US" sz="1200">
                <a:solidFill>
                  <a:srgbClr val="FED7A0"/>
                </a:solidFill>
                <a:latin typeface="Consolas" panose="020B0609020204030204" pitchFamily="49" charset="0"/>
                <a:cs typeface="Calibri" panose="020F0502020204030204" pitchFamily="34" charset="0"/>
              </a:endParaRPr>
            </a:p>
          </p:txBody>
        </p:sp>
        <p:cxnSp>
          <p:nvCxnSpPr>
            <p:cNvPr id="19" name="连接符: 肘形 18">
              <a:extLst>
                <a:ext uri="{FF2B5EF4-FFF2-40B4-BE49-F238E27FC236}">
                  <a16:creationId xmlns:a16="http://schemas.microsoft.com/office/drawing/2014/main" id="{BD5B4714-48DC-4D77-966D-46AF2E3636EF}"/>
                </a:ext>
              </a:extLst>
            </p:cNvPr>
            <p:cNvCxnSpPr>
              <a:cxnSpLocks/>
            </p:cNvCxnSpPr>
            <p:nvPr/>
          </p:nvCxnSpPr>
          <p:spPr>
            <a:xfrm>
              <a:off x="1430293" y="1359218"/>
              <a:ext cx="680092" cy="2994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4C9832D-D342-4B97-A995-E2EDBE8B6AC2}"/>
                </a:ext>
              </a:extLst>
            </p:cNvPr>
            <p:cNvCxnSpPr/>
            <p:nvPr/>
          </p:nvCxnSpPr>
          <p:spPr>
            <a:xfrm>
              <a:off x="1338312" y="2503503"/>
              <a:ext cx="428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3DA2486-D169-48FA-BB29-2AB3B0CAF7AB}"/>
                </a:ext>
              </a:extLst>
            </p:cNvPr>
            <p:cNvCxnSpPr>
              <a:cxnSpLocks/>
            </p:cNvCxnSpPr>
            <p:nvPr/>
          </p:nvCxnSpPr>
          <p:spPr>
            <a:xfrm flipV="1">
              <a:off x="1766656" y="1658644"/>
              <a:ext cx="0" cy="844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39470F42-7C7F-4D5F-B7CB-B0980B6DF3A5}"/>
                </a:ext>
              </a:extLst>
            </p:cNvPr>
            <p:cNvCxnSpPr>
              <a:cxnSpLocks/>
            </p:cNvCxnSpPr>
            <p:nvPr/>
          </p:nvCxnSpPr>
          <p:spPr>
            <a:xfrm flipV="1">
              <a:off x="3098305" y="1127465"/>
              <a:ext cx="408375" cy="50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7502E6D8-1218-48CA-9EC3-175D3495713E}"/>
                </a:ext>
              </a:extLst>
            </p:cNvPr>
            <p:cNvGrpSpPr/>
            <p:nvPr/>
          </p:nvGrpSpPr>
          <p:grpSpPr>
            <a:xfrm>
              <a:off x="3539966" y="339117"/>
              <a:ext cx="1218169" cy="1033394"/>
              <a:chOff x="486065" y="827390"/>
              <a:chExt cx="1218169" cy="1033394"/>
            </a:xfrm>
          </p:grpSpPr>
          <p:sp>
            <p:nvSpPr>
              <p:cNvPr id="25" name="矩形 24">
                <a:extLst>
                  <a:ext uri="{FF2B5EF4-FFF2-40B4-BE49-F238E27FC236}">
                    <a16:creationId xmlns:a16="http://schemas.microsoft.com/office/drawing/2014/main" id="{E49299A8-8FE1-432A-967B-53A5A72301E3}"/>
                  </a:ext>
                </a:extLst>
              </p:cNvPr>
              <p:cNvSpPr/>
              <p:nvPr/>
            </p:nvSpPr>
            <p:spPr>
              <a:xfrm>
                <a:off x="1073920" y="887771"/>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ED7A0"/>
                    </a:solidFill>
                  </a:rPr>
                  <a:t>。</a:t>
                </a:r>
              </a:p>
            </p:txBody>
          </p:sp>
          <p:sp>
            <p:nvSpPr>
              <p:cNvPr id="26" name="矩形 25">
                <a:extLst>
                  <a:ext uri="{FF2B5EF4-FFF2-40B4-BE49-F238E27FC236}">
                    <a16:creationId xmlns:a16="http://schemas.microsoft.com/office/drawing/2014/main" id="{7B8271C9-34CB-4126-9027-51081CAF9A96}"/>
                  </a:ext>
                </a:extLst>
              </p:cNvPr>
              <p:cNvSpPr/>
              <p:nvPr/>
            </p:nvSpPr>
            <p:spPr>
              <a:xfrm>
                <a:off x="743508" y="1225120"/>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27" name="矩形 26">
                <a:extLst>
                  <a:ext uri="{FF2B5EF4-FFF2-40B4-BE49-F238E27FC236}">
                    <a16:creationId xmlns:a16="http://schemas.microsoft.com/office/drawing/2014/main" id="{7B75BBA1-7E1B-40BE-9563-442E293A6C5A}"/>
                  </a:ext>
                </a:extLst>
              </p:cNvPr>
              <p:cNvSpPr/>
              <p:nvPr/>
            </p:nvSpPr>
            <p:spPr>
              <a:xfrm>
                <a:off x="651527" y="1296144"/>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28" name="文本框 27">
                <a:extLst>
                  <a:ext uri="{FF2B5EF4-FFF2-40B4-BE49-F238E27FC236}">
                    <a16:creationId xmlns:a16="http://schemas.microsoft.com/office/drawing/2014/main" id="{0AC1A12D-8304-4BB2-8865-22E317AC243F}"/>
                  </a:ext>
                </a:extLst>
              </p:cNvPr>
              <p:cNvSpPr txBox="1"/>
              <p:nvPr/>
            </p:nvSpPr>
            <p:spPr>
              <a:xfrm>
                <a:off x="1237628" y="879750"/>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sp>
            <p:nvSpPr>
              <p:cNvPr id="29" name="文本框 28">
                <a:extLst>
                  <a:ext uri="{FF2B5EF4-FFF2-40B4-BE49-F238E27FC236}">
                    <a16:creationId xmlns:a16="http://schemas.microsoft.com/office/drawing/2014/main" id="{83249E35-359D-465B-8664-31000BC83C17}"/>
                  </a:ext>
                </a:extLst>
              </p:cNvPr>
              <p:cNvSpPr txBox="1"/>
              <p:nvPr/>
            </p:nvSpPr>
            <p:spPr>
              <a:xfrm>
                <a:off x="1199110" y="925045"/>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sp>
            <p:nvSpPr>
              <p:cNvPr id="30" name="文本框 29">
                <a:extLst>
                  <a:ext uri="{FF2B5EF4-FFF2-40B4-BE49-F238E27FC236}">
                    <a16:creationId xmlns:a16="http://schemas.microsoft.com/office/drawing/2014/main" id="{96D9E372-625E-4C2E-A02F-C2B679530C46}"/>
                  </a:ext>
                </a:extLst>
              </p:cNvPr>
              <p:cNvSpPr txBox="1"/>
              <p:nvPr/>
            </p:nvSpPr>
            <p:spPr>
              <a:xfrm>
                <a:off x="1279619" y="827390"/>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sp>
            <p:nvSpPr>
              <p:cNvPr id="31" name="矩形 30">
                <a:extLst>
                  <a:ext uri="{FF2B5EF4-FFF2-40B4-BE49-F238E27FC236}">
                    <a16:creationId xmlns:a16="http://schemas.microsoft.com/office/drawing/2014/main" id="{3FD4D9D4-3040-49A4-A4CD-029A4F772CB2}"/>
                  </a:ext>
                </a:extLst>
              </p:cNvPr>
              <p:cNvSpPr/>
              <p:nvPr/>
            </p:nvSpPr>
            <p:spPr>
              <a:xfrm>
                <a:off x="568796" y="1383155"/>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32" name="矩形 31">
                <a:extLst>
                  <a:ext uri="{FF2B5EF4-FFF2-40B4-BE49-F238E27FC236}">
                    <a16:creationId xmlns:a16="http://schemas.microsoft.com/office/drawing/2014/main" id="{95B4FF52-D249-4DE5-AD84-F273F09BE7D2}"/>
                  </a:ext>
                </a:extLst>
              </p:cNvPr>
              <p:cNvSpPr/>
              <p:nvPr/>
            </p:nvSpPr>
            <p:spPr>
              <a:xfrm>
                <a:off x="486065" y="1470166"/>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grpSp>
        <p:sp>
          <p:nvSpPr>
            <p:cNvPr id="33" name="文本框 32">
              <a:extLst>
                <a:ext uri="{FF2B5EF4-FFF2-40B4-BE49-F238E27FC236}">
                  <a16:creationId xmlns:a16="http://schemas.microsoft.com/office/drawing/2014/main" id="{75515F0A-5597-474B-B040-A021F329ADF7}"/>
                </a:ext>
              </a:extLst>
            </p:cNvPr>
            <p:cNvSpPr txBox="1"/>
            <p:nvPr/>
          </p:nvSpPr>
          <p:spPr>
            <a:xfrm>
              <a:off x="2462218" y="459847"/>
              <a:ext cx="1713931" cy="461665"/>
            </a:xfrm>
            <a:prstGeom prst="rect">
              <a:avLst/>
            </a:prstGeom>
            <a:noFill/>
          </p:spPr>
          <p:txBody>
            <a:bodyPr wrap="none" rtlCol="0">
              <a:spAutoFit/>
            </a:bodyPr>
            <a:lstStyle/>
            <a:p>
              <a:pPr algn="ctr"/>
              <a:r>
                <a:rPr lang="en-US" altLang="zh-CN" sz="1200" dirty="0">
                  <a:solidFill>
                    <a:srgbClr val="FED7A0"/>
                  </a:solidFill>
                  <a:latin typeface="Consolas" panose="020B0609020204030204" pitchFamily="49" charset="0"/>
                </a:rPr>
                <a:t>recalled documents</a:t>
              </a:r>
            </a:p>
            <a:p>
              <a:pPr algn="ctr"/>
              <a:r>
                <a:rPr lang="en-US" altLang="zh-CN" sz="1200" dirty="0">
                  <a:solidFill>
                    <a:srgbClr val="FED7A0"/>
                  </a:solidFill>
                  <a:latin typeface="Consolas" panose="020B0609020204030204" pitchFamily="49" charset="0"/>
                </a:rPr>
                <a:t>(top </a:t>
              </a:r>
              <a:r>
                <a:rPr lang="en-US" altLang="zh-CN" sz="1200" dirty="0" smtClean="0">
                  <a:solidFill>
                    <a:srgbClr val="FED7A0"/>
                  </a:solidFill>
                  <a:latin typeface="Consolas" panose="020B0609020204030204" pitchFamily="49" charset="0"/>
                </a:rPr>
                <a:t>60</a:t>
              </a:r>
              <a:r>
                <a:rPr lang="en-US" altLang="zh-CN" sz="1200" dirty="0">
                  <a:solidFill>
                    <a:srgbClr val="FED7A0"/>
                  </a:solidFill>
                  <a:latin typeface="Consolas" panose="020B0609020204030204" pitchFamily="49" charset="0"/>
                </a:rPr>
                <a:t>)</a:t>
              </a:r>
              <a:endParaRPr lang="zh-CN" altLang="en-US" sz="1200" dirty="0">
                <a:solidFill>
                  <a:srgbClr val="FED7A0"/>
                </a:solidFill>
                <a:latin typeface="Consolas" panose="020B0609020204030204" pitchFamily="49" charset="0"/>
              </a:endParaRPr>
            </a:p>
          </p:txBody>
        </p:sp>
        <p:sp>
          <p:nvSpPr>
            <p:cNvPr id="34" name="矩形 33">
              <a:extLst>
                <a:ext uri="{FF2B5EF4-FFF2-40B4-BE49-F238E27FC236}">
                  <a16:creationId xmlns:a16="http://schemas.microsoft.com/office/drawing/2014/main" id="{0BAC3EF9-8987-4422-B54C-7CF93C838F0A}"/>
                </a:ext>
              </a:extLst>
            </p:cNvPr>
            <p:cNvSpPr/>
            <p:nvPr/>
          </p:nvSpPr>
          <p:spPr>
            <a:xfrm>
              <a:off x="4966275" y="1600275"/>
              <a:ext cx="1129725" cy="51161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BERT</a:t>
              </a:r>
              <a:endParaRPr lang="zh-CN" altLang="en-US" dirty="0">
                <a:solidFill>
                  <a:schemeClr val="tx1"/>
                </a:solidFill>
              </a:endParaRPr>
            </a:p>
          </p:txBody>
        </p:sp>
        <p:grpSp>
          <p:nvGrpSpPr>
            <p:cNvPr id="35" name="组合 34">
              <a:extLst>
                <a:ext uri="{FF2B5EF4-FFF2-40B4-BE49-F238E27FC236}">
                  <a16:creationId xmlns:a16="http://schemas.microsoft.com/office/drawing/2014/main" id="{16AAF322-3905-4DB9-B5AA-511A755CAFD5}"/>
                </a:ext>
              </a:extLst>
            </p:cNvPr>
            <p:cNvGrpSpPr/>
            <p:nvPr/>
          </p:nvGrpSpPr>
          <p:grpSpPr>
            <a:xfrm>
              <a:off x="6086754" y="1133682"/>
              <a:ext cx="561833" cy="1865646"/>
              <a:chOff x="6086754" y="1133682"/>
              <a:chExt cx="561833" cy="1865646"/>
            </a:xfrm>
          </p:grpSpPr>
          <p:sp>
            <p:nvSpPr>
              <p:cNvPr id="36" name="流程图: 接点 35">
                <a:extLst>
                  <a:ext uri="{FF2B5EF4-FFF2-40B4-BE49-F238E27FC236}">
                    <a16:creationId xmlns:a16="http://schemas.microsoft.com/office/drawing/2014/main" id="{82DA5B5E-1F13-4F2F-82A2-D45B579C8977}"/>
                  </a:ext>
                </a:extLst>
              </p:cNvPr>
              <p:cNvSpPr/>
              <p:nvPr/>
            </p:nvSpPr>
            <p:spPr>
              <a:xfrm>
                <a:off x="6427782" y="1133682"/>
                <a:ext cx="180000" cy="180000"/>
              </a:xfrm>
              <a:prstGeom prst="flowChartConnector">
                <a:avLst/>
              </a:prstGeom>
              <a:solidFill>
                <a:srgbClr val="4A090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37" name="流程图: 接点 36">
                <a:extLst>
                  <a:ext uri="{FF2B5EF4-FFF2-40B4-BE49-F238E27FC236}">
                    <a16:creationId xmlns:a16="http://schemas.microsoft.com/office/drawing/2014/main" id="{00BEBC7A-9314-4EF1-8003-79F71E83E87F}"/>
                  </a:ext>
                </a:extLst>
              </p:cNvPr>
              <p:cNvSpPr/>
              <p:nvPr/>
            </p:nvSpPr>
            <p:spPr>
              <a:xfrm>
                <a:off x="6427782" y="1420275"/>
                <a:ext cx="180000" cy="180000"/>
              </a:xfrm>
              <a:prstGeom prst="flowChartConnector">
                <a:avLst/>
              </a:prstGeom>
              <a:solidFill>
                <a:srgbClr val="6D0D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38" name="流程图: 接点 37">
                <a:extLst>
                  <a:ext uri="{FF2B5EF4-FFF2-40B4-BE49-F238E27FC236}">
                    <a16:creationId xmlns:a16="http://schemas.microsoft.com/office/drawing/2014/main" id="{A90708F8-DF83-45D9-A785-79C8998D21A3}"/>
                  </a:ext>
                </a:extLst>
              </p:cNvPr>
              <p:cNvSpPr/>
              <p:nvPr/>
            </p:nvSpPr>
            <p:spPr>
              <a:xfrm>
                <a:off x="6427782" y="1711539"/>
                <a:ext cx="180000" cy="180000"/>
              </a:xfrm>
              <a:prstGeom prst="flowChartConnector">
                <a:avLst/>
              </a:prstGeom>
              <a:solidFill>
                <a:srgbClr val="6D0D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39" name="流程图: 接点 38">
                <a:extLst>
                  <a:ext uri="{FF2B5EF4-FFF2-40B4-BE49-F238E27FC236}">
                    <a16:creationId xmlns:a16="http://schemas.microsoft.com/office/drawing/2014/main" id="{60A5A214-7CA3-4751-8A27-1E17E826BD8E}"/>
                  </a:ext>
                </a:extLst>
              </p:cNvPr>
              <p:cNvSpPr/>
              <p:nvPr/>
            </p:nvSpPr>
            <p:spPr>
              <a:xfrm>
                <a:off x="6427782" y="2413503"/>
                <a:ext cx="180000" cy="180000"/>
              </a:xfrm>
              <a:prstGeom prst="flowChartConnector">
                <a:avLst/>
              </a:prstGeom>
              <a:solidFill>
                <a:srgbClr val="6D0D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40" name="文本框 39">
                <a:extLst>
                  <a:ext uri="{FF2B5EF4-FFF2-40B4-BE49-F238E27FC236}">
                    <a16:creationId xmlns:a16="http://schemas.microsoft.com/office/drawing/2014/main" id="{1C76FEE5-2101-4A49-AB62-21C6348043A8}"/>
                  </a:ext>
                </a:extLst>
              </p:cNvPr>
              <p:cNvSpPr txBox="1"/>
              <p:nvPr/>
            </p:nvSpPr>
            <p:spPr>
              <a:xfrm>
                <a:off x="6399801" y="1767172"/>
                <a:ext cx="248786" cy="646331"/>
              </a:xfrm>
              <a:prstGeom prst="rect">
                <a:avLst/>
              </a:prstGeom>
              <a:noFill/>
            </p:spPr>
            <p:txBody>
              <a:bodyPr wrap="none" rtlCol="0">
                <a:spAutoFit/>
              </a:bodyPr>
              <a:lstStyle/>
              <a:p>
                <a:r>
                  <a:rPr lang="en-US" altLang="zh-CN">
                    <a:solidFill>
                      <a:srgbClr val="FED7A0"/>
                    </a:solidFill>
                  </a:rPr>
                  <a:t>.</a:t>
                </a:r>
              </a:p>
              <a:p>
                <a:r>
                  <a:rPr lang="en-US" altLang="zh-CN">
                    <a:solidFill>
                      <a:srgbClr val="FED7A0"/>
                    </a:solidFill>
                  </a:rPr>
                  <a:t>.</a:t>
                </a:r>
                <a:endParaRPr lang="zh-CN" altLang="en-US">
                  <a:solidFill>
                    <a:srgbClr val="FED7A0"/>
                  </a:solidFill>
                </a:endParaRPr>
              </a:p>
            </p:txBody>
          </p:sp>
          <p:sp>
            <p:nvSpPr>
              <p:cNvPr id="41" name="文本框 40">
                <a:extLst>
                  <a:ext uri="{FF2B5EF4-FFF2-40B4-BE49-F238E27FC236}">
                    <a16:creationId xmlns:a16="http://schemas.microsoft.com/office/drawing/2014/main" id="{67C4B2C7-4B35-4746-A9CE-6DB82E954C26}"/>
                  </a:ext>
                </a:extLst>
              </p:cNvPr>
              <p:cNvSpPr txBox="1"/>
              <p:nvPr/>
            </p:nvSpPr>
            <p:spPr>
              <a:xfrm>
                <a:off x="6399801" y="1913265"/>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cxnSp>
            <p:nvCxnSpPr>
              <p:cNvPr id="42" name="直接连接符 41">
                <a:extLst>
                  <a:ext uri="{FF2B5EF4-FFF2-40B4-BE49-F238E27FC236}">
                    <a16:creationId xmlns:a16="http://schemas.microsoft.com/office/drawing/2014/main" id="{51ED7B12-83D9-4BFA-8592-6F6B26863F8A}"/>
                  </a:ext>
                </a:extLst>
              </p:cNvPr>
              <p:cNvCxnSpPr>
                <a:cxnSpLocks/>
                <a:stCxn id="36" idx="1"/>
              </p:cNvCxnSpPr>
              <p:nvPr/>
            </p:nvCxnSpPr>
            <p:spPr>
              <a:xfrm flipH="1">
                <a:off x="6086754" y="1160042"/>
                <a:ext cx="367388" cy="440233"/>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27096F95-E48D-4252-8843-3E9BE4AB8BAA}"/>
                  </a:ext>
                </a:extLst>
              </p:cNvPr>
              <p:cNvCxnSpPr>
                <a:cxnSpLocks/>
                <a:stCxn id="39" idx="3"/>
              </p:cNvCxnSpPr>
              <p:nvPr/>
            </p:nvCxnSpPr>
            <p:spPr>
              <a:xfrm flipH="1" flipV="1">
                <a:off x="6096002" y="2109357"/>
                <a:ext cx="358140" cy="457786"/>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0AC4BBD-095F-4FFE-AB5F-422F3208DD5B}"/>
                  </a:ext>
                </a:extLst>
              </p:cNvPr>
              <p:cNvCxnSpPr>
                <a:cxnSpLocks/>
                <a:stCxn id="45" idx="1"/>
              </p:cNvCxnSpPr>
              <p:nvPr/>
            </p:nvCxnSpPr>
            <p:spPr>
              <a:xfrm flipH="1" flipV="1">
                <a:off x="6096002" y="1583728"/>
                <a:ext cx="358140" cy="1261960"/>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5" name="流程图: 接点 44">
                <a:extLst>
                  <a:ext uri="{FF2B5EF4-FFF2-40B4-BE49-F238E27FC236}">
                    <a16:creationId xmlns:a16="http://schemas.microsoft.com/office/drawing/2014/main" id="{6550891C-2942-4EDE-AC8F-2BF51599EC4D}"/>
                  </a:ext>
                </a:extLst>
              </p:cNvPr>
              <p:cNvSpPr/>
              <p:nvPr/>
            </p:nvSpPr>
            <p:spPr>
              <a:xfrm>
                <a:off x="6427782" y="2819328"/>
                <a:ext cx="180000" cy="180000"/>
              </a:xfrm>
              <a:prstGeom prst="flowChartConnector">
                <a:avLst/>
              </a:prstGeom>
              <a:solidFill>
                <a:srgbClr val="632B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cxnSp>
            <p:nvCxnSpPr>
              <p:cNvPr id="46" name="直接连接符 45">
                <a:extLst>
                  <a:ext uri="{FF2B5EF4-FFF2-40B4-BE49-F238E27FC236}">
                    <a16:creationId xmlns:a16="http://schemas.microsoft.com/office/drawing/2014/main" id="{021DBED3-3983-460B-8069-E41C4362E04B}"/>
                  </a:ext>
                </a:extLst>
              </p:cNvPr>
              <p:cNvCxnSpPr>
                <a:cxnSpLocks/>
                <a:stCxn id="45" idx="1"/>
              </p:cNvCxnSpPr>
              <p:nvPr/>
            </p:nvCxnSpPr>
            <p:spPr>
              <a:xfrm flipH="1" flipV="1">
                <a:off x="6106910" y="2120514"/>
                <a:ext cx="347232" cy="725174"/>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47" name="组合 46">
              <a:extLst>
                <a:ext uri="{FF2B5EF4-FFF2-40B4-BE49-F238E27FC236}">
                  <a16:creationId xmlns:a16="http://schemas.microsoft.com/office/drawing/2014/main" id="{C1229B37-5B3A-4973-8DEF-9A4A643CD5DA}"/>
                </a:ext>
              </a:extLst>
            </p:cNvPr>
            <p:cNvGrpSpPr/>
            <p:nvPr/>
          </p:nvGrpSpPr>
          <p:grpSpPr>
            <a:xfrm>
              <a:off x="6678982" y="1142774"/>
              <a:ext cx="1495390" cy="1451288"/>
              <a:chOff x="6678982" y="1142774"/>
              <a:chExt cx="1495390" cy="1451288"/>
            </a:xfrm>
          </p:grpSpPr>
          <p:grpSp>
            <p:nvGrpSpPr>
              <p:cNvPr id="48" name="组合 47">
                <a:extLst>
                  <a:ext uri="{FF2B5EF4-FFF2-40B4-BE49-F238E27FC236}">
                    <a16:creationId xmlns:a16="http://schemas.microsoft.com/office/drawing/2014/main" id="{A0C73848-D380-41BC-90F0-5D6C1DC7BED2}"/>
                  </a:ext>
                </a:extLst>
              </p:cNvPr>
              <p:cNvGrpSpPr/>
              <p:nvPr/>
            </p:nvGrpSpPr>
            <p:grpSpPr>
              <a:xfrm>
                <a:off x="6705170" y="1142774"/>
                <a:ext cx="182638" cy="1451288"/>
                <a:chOff x="6705170" y="1142774"/>
                <a:chExt cx="182638" cy="1451288"/>
              </a:xfrm>
            </p:grpSpPr>
            <p:sp>
              <p:nvSpPr>
                <p:cNvPr id="51" name="流程图: 接点 50">
                  <a:extLst>
                    <a:ext uri="{FF2B5EF4-FFF2-40B4-BE49-F238E27FC236}">
                      <a16:creationId xmlns:a16="http://schemas.microsoft.com/office/drawing/2014/main" id="{786ECD6F-F1BF-4391-8A1C-55C4B2B982AC}"/>
                    </a:ext>
                  </a:extLst>
                </p:cNvPr>
                <p:cNvSpPr/>
                <p:nvPr/>
              </p:nvSpPr>
              <p:spPr>
                <a:xfrm>
                  <a:off x="6705170" y="1142774"/>
                  <a:ext cx="180000" cy="180000"/>
                </a:xfrm>
                <a:prstGeom prst="flowChartConnector">
                  <a:avLst/>
                </a:prstGeom>
                <a:solidFill>
                  <a:srgbClr val="4A090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52" name="流程图: 接点 51">
                  <a:extLst>
                    <a:ext uri="{FF2B5EF4-FFF2-40B4-BE49-F238E27FC236}">
                      <a16:creationId xmlns:a16="http://schemas.microsoft.com/office/drawing/2014/main" id="{15911647-FC4B-4606-911B-64D0B5FD92E5}"/>
                    </a:ext>
                  </a:extLst>
                </p:cNvPr>
                <p:cNvSpPr/>
                <p:nvPr/>
              </p:nvSpPr>
              <p:spPr>
                <a:xfrm>
                  <a:off x="6705170" y="1427757"/>
                  <a:ext cx="180000" cy="180000"/>
                </a:xfrm>
                <a:prstGeom prst="flowChartConnector">
                  <a:avLst/>
                </a:prstGeom>
                <a:solidFill>
                  <a:srgbClr val="6D0D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53" name="流程图: 接点 52">
                  <a:extLst>
                    <a:ext uri="{FF2B5EF4-FFF2-40B4-BE49-F238E27FC236}">
                      <a16:creationId xmlns:a16="http://schemas.microsoft.com/office/drawing/2014/main" id="{45189403-80B5-4931-8244-93768522B1FD}"/>
                    </a:ext>
                  </a:extLst>
                </p:cNvPr>
                <p:cNvSpPr/>
                <p:nvPr/>
              </p:nvSpPr>
              <p:spPr>
                <a:xfrm>
                  <a:off x="6705170" y="1707385"/>
                  <a:ext cx="180000" cy="180000"/>
                </a:xfrm>
                <a:prstGeom prst="flowChartConnector">
                  <a:avLst/>
                </a:prstGeom>
                <a:solidFill>
                  <a:srgbClr val="6D0D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54" name="流程图: 接点 53">
                  <a:extLst>
                    <a:ext uri="{FF2B5EF4-FFF2-40B4-BE49-F238E27FC236}">
                      <a16:creationId xmlns:a16="http://schemas.microsoft.com/office/drawing/2014/main" id="{3ECB297A-CC86-4B07-AF31-7AD598BB8F42}"/>
                    </a:ext>
                  </a:extLst>
                </p:cNvPr>
                <p:cNvSpPr/>
                <p:nvPr/>
              </p:nvSpPr>
              <p:spPr>
                <a:xfrm>
                  <a:off x="6707808" y="2414062"/>
                  <a:ext cx="180000" cy="180000"/>
                </a:xfrm>
                <a:prstGeom prst="flowChartConnector">
                  <a:avLst/>
                </a:prstGeom>
                <a:solidFill>
                  <a:srgbClr val="6D0D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grpSp>
          <p:sp>
            <p:nvSpPr>
              <p:cNvPr id="49" name="文本框 48">
                <a:extLst>
                  <a:ext uri="{FF2B5EF4-FFF2-40B4-BE49-F238E27FC236}">
                    <a16:creationId xmlns:a16="http://schemas.microsoft.com/office/drawing/2014/main" id="{F9671F11-8246-44BD-B0F0-F7A8D24B582D}"/>
                  </a:ext>
                </a:extLst>
              </p:cNvPr>
              <p:cNvSpPr txBox="1"/>
              <p:nvPr/>
            </p:nvSpPr>
            <p:spPr>
              <a:xfrm>
                <a:off x="6678982" y="1767073"/>
                <a:ext cx="1495390" cy="646331"/>
              </a:xfrm>
              <a:prstGeom prst="rect">
                <a:avLst/>
              </a:prstGeom>
              <a:noFill/>
            </p:spPr>
            <p:txBody>
              <a:bodyPr wrap="square" rtlCol="0">
                <a:spAutoFit/>
              </a:bodyPr>
              <a:lstStyle/>
              <a:p>
                <a:r>
                  <a:rPr lang="en-US" altLang="zh-CN">
                    <a:solidFill>
                      <a:srgbClr val="FED7A0"/>
                    </a:solidFill>
                  </a:rPr>
                  <a:t>.</a:t>
                </a:r>
              </a:p>
              <a:p>
                <a:r>
                  <a:rPr lang="en-US" altLang="zh-CN">
                    <a:solidFill>
                      <a:srgbClr val="FED7A0"/>
                    </a:solidFill>
                  </a:rPr>
                  <a:t>.</a:t>
                </a:r>
                <a:endParaRPr lang="zh-CN" altLang="en-US">
                  <a:solidFill>
                    <a:srgbClr val="FED7A0"/>
                  </a:solidFill>
                </a:endParaRPr>
              </a:p>
            </p:txBody>
          </p:sp>
          <p:sp>
            <p:nvSpPr>
              <p:cNvPr id="50" name="文本框 49">
                <a:extLst>
                  <a:ext uri="{FF2B5EF4-FFF2-40B4-BE49-F238E27FC236}">
                    <a16:creationId xmlns:a16="http://schemas.microsoft.com/office/drawing/2014/main" id="{1395BFBC-09AD-4997-9A81-420E7F992407}"/>
                  </a:ext>
                </a:extLst>
              </p:cNvPr>
              <p:cNvSpPr txBox="1"/>
              <p:nvPr/>
            </p:nvSpPr>
            <p:spPr>
              <a:xfrm>
                <a:off x="6678982" y="1905572"/>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grpSp>
        <p:sp>
          <p:nvSpPr>
            <p:cNvPr id="55" name="文本框 54">
              <a:extLst>
                <a:ext uri="{FF2B5EF4-FFF2-40B4-BE49-F238E27FC236}">
                  <a16:creationId xmlns:a16="http://schemas.microsoft.com/office/drawing/2014/main" id="{9A8E37B0-7266-4155-B2C9-C7BB384CC7E0}"/>
                </a:ext>
              </a:extLst>
            </p:cNvPr>
            <p:cNvSpPr txBox="1"/>
            <p:nvPr/>
          </p:nvSpPr>
          <p:spPr>
            <a:xfrm>
              <a:off x="6149411" y="820692"/>
              <a:ext cx="609462" cy="276999"/>
            </a:xfrm>
            <a:prstGeom prst="rect">
              <a:avLst/>
            </a:prstGeom>
            <a:noFill/>
          </p:spPr>
          <p:txBody>
            <a:bodyPr wrap="none" rtlCol="0">
              <a:spAutoFit/>
            </a:bodyPr>
            <a:lstStyle/>
            <a:p>
              <a:r>
                <a:rPr lang="en-US" altLang="zh-CN" sz="1200">
                  <a:solidFill>
                    <a:srgbClr val="FED7A0"/>
                  </a:solidFill>
                  <a:latin typeface="Consolas" panose="020B0609020204030204" pitchFamily="49" charset="0"/>
                </a:rPr>
                <a:t>start</a:t>
              </a:r>
              <a:endParaRPr lang="zh-CN" altLang="en-US" sz="1200">
                <a:solidFill>
                  <a:srgbClr val="FED7A0"/>
                </a:solidFill>
                <a:latin typeface="Consolas" panose="020B0609020204030204" pitchFamily="49" charset="0"/>
              </a:endParaRPr>
            </a:p>
          </p:txBody>
        </p:sp>
        <p:sp>
          <p:nvSpPr>
            <p:cNvPr id="56" name="文本框 55">
              <a:extLst>
                <a:ext uri="{FF2B5EF4-FFF2-40B4-BE49-F238E27FC236}">
                  <a16:creationId xmlns:a16="http://schemas.microsoft.com/office/drawing/2014/main" id="{5986348A-366B-44CA-9495-075D6F0CD3F2}"/>
                </a:ext>
              </a:extLst>
            </p:cNvPr>
            <p:cNvSpPr txBox="1"/>
            <p:nvPr/>
          </p:nvSpPr>
          <p:spPr>
            <a:xfrm>
              <a:off x="6667001" y="816641"/>
              <a:ext cx="436338" cy="276999"/>
            </a:xfrm>
            <a:prstGeom prst="rect">
              <a:avLst/>
            </a:prstGeom>
            <a:noFill/>
          </p:spPr>
          <p:txBody>
            <a:bodyPr wrap="none" rtlCol="0">
              <a:spAutoFit/>
            </a:bodyPr>
            <a:lstStyle/>
            <a:p>
              <a:r>
                <a:rPr lang="en-US" altLang="zh-CN" sz="1200">
                  <a:solidFill>
                    <a:srgbClr val="FED7A0"/>
                  </a:solidFill>
                  <a:latin typeface="Consolas" panose="020B0609020204030204" pitchFamily="49" charset="0"/>
                </a:rPr>
                <a:t>end</a:t>
              </a:r>
              <a:endParaRPr lang="zh-CN" altLang="en-US" sz="1200">
                <a:solidFill>
                  <a:srgbClr val="FED7A0"/>
                </a:solidFill>
                <a:latin typeface="Consolas" panose="020B0609020204030204" pitchFamily="49" charset="0"/>
              </a:endParaRPr>
            </a:p>
          </p:txBody>
        </p:sp>
        <p:cxnSp>
          <p:nvCxnSpPr>
            <p:cNvPr id="57" name="直接箭头连接符 56">
              <a:extLst>
                <a:ext uri="{FF2B5EF4-FFF2-40B4-BE49-F238E27FC236}">
                  <a16:creationId xmlns:a16="http://schemas.microsoft.com/office/drawing/2014/main" id="{26F0BFFA-56A6-4348-8736-17AAB8BC7D9F}"/>
                </a:ext>
              </a:extLst>
            </p:cNvPr>
            <p:cNvCxnSpPr>
              <a:cxnSpLocks/>
              <a:stCxn id="51" idx="6"/>
            </p:cNvCxnSpPr>
            <p:nvPr/>
          </p:nvCxnSpPr>
          <p:spPr>
            <a:xfrm flipV="1">
              <a:off x="6885170" y="1151427"/>
              <a:ext cx="409710" cy="8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弧形 57">
              <a:extLst>
                <a:ext uri="{FF2B5EF4-FFF2-40B4-BE49-F238E27FC236}">
                  <a16:creationId xmlns:a16="http://schemas.microsoft.com/office/drawing/2014/main" id="{7BFCC051-FA87-46F2-91F4-DC8055EFB00C}"/>
                </a:ext>
              </a:extLst>
            </p:cNvPr>
            <p:cNvSpPr/>
            <p:nvPr/>
          </p:nvSpPr>
          <p:spPr>
            <a:xfrm rot="7433794">
              <a:off x="6308574" y="458657"/>
              <a:ext cx="949697" cy="92916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ED7A0"/>
                </a:solidFill>
              </a:endParaRPr>
            </a:p>
          </p:txBody>
        </p:sp>
        <p:sp>
          <p:nvSpPr>
            <p:cNvPr id="59" name="文本框 58">
              <a:extLst>
                <a:ext uri="{FF2B5EF4-FFF2-40B4-BE49-F238E27FC236}">
                  <a16:creationId xmlns:a16="http://schemas.microsoft.com/office/drawing/2014/main" id="{9DACB57B-A23F-4130-8D74-904DED71FA32}"/>
                </a:ext>
              </a:extLst>
            </p:cNvPr>
            <p:cNvSpPr txBox="1"/>
            <p:nvPr/>
          </p:nvSpPr>
          <p:spPr>
            <a:xfrm>
              <a:off x="7298659" y="933958"/>
              <a:ext cx="2223686" cy="276999"/>
            </a:xfrm>
            <a:prstGeom prst="rect">
              <a:avLst/>
            </a:prstGeom>
            <a:noFill/>
          </p:spPr>
          <p:txBody>
            <a:bodyPr wrap="none" rtlCol="0">
              <a:spAutoFit/>
            </a:bodyPr>
            <a:lstStyle/>
            <a:p>
              <a:r>
                <a:rPr lang="en-US" altLang="zh-CN" sz="1200">
                  <a:solidFill>
                    <a:srgbClr val="FED7A0"/>
                  </a:solidFill>
                  <a:latin typeface="Consolas" panose="020B0609020204030204" pitchFamily="49" charset="0"/>
                </a:rPr>
                <a:t>judge positive/negative?</a:t>
              </a:r>
              <a:endParaRPr lang="zh-CN" altLang="en-US" sz="1200">
                <a:solidFill>
                  <a:srgbClr val="FED7A0"/>
                </a:solidFill>
                <a:latin typeface="Consolas" panose="020B0609020204030204" pitchFamily="49" charset="0"/>
              </a:endParaRPr>
            </a:p>
          </p:txBody>
        </p:sp>
        <p:sp>
          <p:nvSpPr>
            <p:cNvPr id="60" name="右大括号 59">
              <a:extLst>
                <a:ext uri="{FF2B5EF4-FFF2-40B4-BE49-F238E27FC236}">
                  <a16:creationId xmlns:a16="http://schemas.microsoft.com/office/drawing/2014/main" id="{31EF5F1C-FD11-475A-BA55-2922195E1838}"/>
                </a:ext>
              </a:extLst>
            </p:cNvPr>
            <p:cNvSpPr/>
            <p:nvPr/>
          </p:nvSpPr>
          <p:spPr>
            <a:xfrm>
              <a:off x="6914944" y="1427757"/>
              <a:ext cx="811814" cy="1165746"/>
            </a:xfrm>
            <a:prstGeom prst="rightBrace">
              <a:avLst>
                <a:gd name="adj1" fmla="val 35273"/>
                <a:gd name="adj2" fmla="val 491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ED7A0"/>
                </a:solidFill>
              </a:endParaRPr>
            </a:p>
          </p:txBody>
        </p:sp>
        <p:sp>
          <p:nvSpPr>
            <p:cNvPr id="61" name="文本框 60">
              <a:extLst>
                <a:ext uri="{FF2B5EF4-FFF2-40B4-BE49-F238E27FC236}">
                  <a16:creationId xmlns:a16="http://schemas.microsoft.com/office/drawing/2014/main" id="{93BAB965-A125-42D8-8AB2-49A48E180DD2}"/>
                </a:ext>
              </a:extLst>
            </p:cNvPr>
            <p:cNvSpPr txBox="1"/>
            <p:nvPr/>
          </p:nvSpPr>
          <p:spPr>
            <a:xfrm>
              <a:off x="7726758" y="1856082"/>
              <a:ext cx="1459054" cy="276999"/>
            </a:xfrm>
            <a:prstGeom prst="rect">
              <a:avLst/>
            </a:prstGeom>
            <a:noFill/>
          </p:spPr>
          <p:txBody>
            <a:bodyPr wrap="none" rtlCol="0">
              <a:spAutoFit/>
            </a:bodyPr>
            <a:lstStyle/>
            <a:p>
              <a:r>
                <a:rPr lang="en-US" altLang="zh-CN" sz="1200">
                  <a:solidFill>
                    <a:srgbClr val="FED7A0"/>
                  </a:solidFill>
                  <a:latin typeface="Consolas" panose="020B0609020204030204" pitchFamily="49" charset="0"/>
                </a:rPr>
                <a:t>Span Prediction</a:t>
              </a:r>
              <a:endParaRPr lang="zh-CN" altLang="en-US" sz="1200">
                <a:solidFill>
                  <a:srgbClr val="FED7A0"/>
                </a:solidFill>
                <a:latin typeface="Consolas" panose="020B0609020204030204" pitchFamily="49" charset="0"/>
              </a:endParaRPr>
            </a:p>
          </p:txBody>
        </p:sp>
        <p:cxnSp>
          <p:nvCxnSpPr>
            <p:cNvPr id="62" name="直接箭头连接符 61">
              <a:extLst>
                <a:ext uri="{FF2B5EF4-FFF2-40B4-BE49-F238E27FC236}">
                  <a16:creationId xmlns:a16="http://schemas.microsoft.com/office/drawing/2014/main" id="{9EED739A-9B56-48DC-B0BB-548566D6056C}"/>
                </a:ext>
              </a:extLst>
            </p:cNvPr>
            <p:cNvCxnSpPr/>
            <p:nvPr/>
          </p:nvCxnSpPr>
          <p:spPr>
            <a:xfrm>
              <a:off x="6609714" y="2909328"/>
              <a:ext cx="498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BFF87B34-1A54-444F-9A06-6FFB9A2D2FC7}"/>
                </a:ext>
              </a:extLst>
            </p:cNvPr>
            <p:cNvCxnSpPr>
              <a:cxnSpLocks/>
            </p:cNvCxnSpPr>
            <p:nvPr/>
          </p:nvCxnSpPr>
          <p:spPr>
            <a:xfrm>
              <a:off x="3788185" y="3083807"/>
              <a:ext cx="0" cy="112257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A9E02D21-2660-4B94-BFFE-DE58123862BD}"/>
                </a:ext>
              </a:extLst>
            </p:cNvPr>
            <p:cNvSpPr txBox="1"/>
            <p:nvPr/>
          </p:nvSpPr>
          <p:spPr>
            <a:xfrm>
              <a:off x="1068271" y="3328249"/>
              <a:ext cx="2084225" cy="646331"/>
            </a:xfrm>
            <a:prstGeom prst="rect">
              <a:avLst/>
            </a:prstGeom>
            <a:noFill/>
          </p:spPr>
          <p:txBody>
            <a:bodyPr wrap="none" rtlCol="0">
              <a:spAutoFit/>
            </a:bodyPr>
            <a:lstStyle/>
            <a:p>
              <a:pPr algn="ctr"/>
              <a:r>
                <a:rPr lang="en-US" altLang="zh-CN">
                  <a:solidFill>
                    <a:srgbClr val="FED7A0"/>
                  </a:solidFill>
                  <a:latin typeface="Consolas" panose="020B0609020204030204" pitchFamily="49" charset="0"/>
                </a:rPr>
                <a:t>Retriever</a:t>
              </a:r>
            </a:p>
            <a:p>
              <a:pPr algn="ctr"/>
              <a:r>
                <a:rPr lang="en-US" altLang="zh-CN">
                  <a:solidFill>
                    <a:srgbClr val="FED7A0"/>
                  </a:solidFill>
                  <a:latin typeface="Consolas" panose="020B0609020204030204" pitchFamily="49" charset="0"/>
                </a:rPr>
                <a:t>(Recall Module)</a:t>
              </a:r>
              <a:endParaRPr lang="zh-CN" altLang="en-US">
                <a:solidFill>
                  <a:srgbClr val="FED7A0"/>
                </a:solidFill>
                <a:latin typeface="Consolas" panose="020B0609020204030204" pitchFamily="49" charset="0"/>
              </a:endParaRPr>
            </a:p>
          </p:txBody>
        </p:sp>
        <p:sp>
          <p:nvSpPr>
            <p:cNvPr id="65" name="文本框 64">
              <a:extLst>
                <a:ext uri="{FF2B5EF4-FFF2-40B4-BE49-F238E27FC236}">
                  <a16:creationId xmlns:a16="http://schemas.microsoft.com/office/drawing/2014/main" id="{FE12AB9F-F1CE-4662-ADB0-51B6FEE6AD9D}"/>
                </a:ext>
              </a:extLst>
            </p:cNvPr>
            <p:cNvSpPr txBox="1"/>
            <p:nvPr/>
          </p:nvSpPr>
          <p:spPr>
            <a:xfrm>
              <a:off x="4334600" y="3321928"/>
              <a:ext cx="2210863" cy="646331"/>
            </a:xfrm>
            <a:prstGeom prst="rect">
              <a:avLst/>
            </a:prstGeom>
            <a:noFill/>
          </p:spPr>
          <p:txBody>
            <a:bodyPr wrap="none" rtlCol="0">
              <a:spAutoFit/>
            </a:bodyPr>
            <a:lstStyle/>
            <a:p>
              <a:pPr algn="ctr"/>
              <a:r>
                <a:rPr lang="en-US" altLang="zh-CN">
                  <a:solidFill>
                    <a:srgbClr val="FED7A0"/>
                  </a:solidFill>
                  <a:latin typeface="Consolas" panose="020B0609020204030204" pitchFamily="49" charset="0"/>
                </a:rPr>
                <a:t>Reader</a:t>
              </a:r>
            </a:p>
            <a:p>
              <a:pPr algn="ctr"/>
              <a:r>
                <a:rPr lang="en-US" altLang="zh-CN">
                  <a:solidFill>
                    <a:srgbClr val="FED7A0"/>
                  </a:solidFill>
                  <a:latin typeface="Consolas" panose="020B0609020204030204" pitchFamily="49" charset="0"/>
                </a:rPr>
                <a:t>(Extract Module)</a:t>
              </a:r>
              <a:endParaRPr lang="zh-CN" altLang="en-US">
                <a:solidFill>
                  <a:srgbClr val="FED7A0"/>
                </a:solidFill>
                <a:latin typeface="Consolas" panose="020B0609020204030204" pitchFamily="49" charset="0"/>
              </a:endParaRPr>
            </a:p>
          </p:txBody>
        </p:sp>
        <p:cxnSp>
          <p:nvCxnSpPr>
            <p:cNvPr id="67" name="直接箭头连接符 66">
              <a:extLst>
                <a:ext uri="{FF2B5EF4-FFF2-40B4-BE49-F238E27FC236}">
                  <a16:creationId xmlns:a16="http://schemas.microsoft.com/office/drawing/2014/main" id="{198623C1-59AD-4317-836F-3DD581434656}"/>
                </a:ext>
              </a:extLst>
            </p:cNvPr>
            <p:cNvCxnSpPr>
              <a:cxnSpLocks/>
            </p:cNvCxnSpPr>
            <p:nvPr/>
          </p:nvCxnSpPr>
          <p:spPr>
            <a:xfrm flipV="1">
              <a:off x="8456285" y="1313682"/>
              <a:ext cx="0" cy="54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右大括号 67">
              <a:extLst>
                <a:ext uri="{FF2B5EF4-FFF2-40B4-BE49-F238E27FC236}">
                  <a16:creationId xmlns:a16="http://schemas.microsoft.com/office/drawing/2014/main" id="{5279E661-5319-47BE-8387-BA6C4E9D5C91}"/>
                </a:ext>
              </a:extLst>
            </p:cNvPr>
            <p:cNvSpPr/>
            <p:nvPr/>
          </p:nvSpPr>
          <p:spPr>
            <a:xfrm>
              <a:off x="9522345" y="1093639"/>
              <a:ext cx="559268" cy="1015717"/>
            </a:xfrm>
            <a:prstGeom prst="rightBrace">
              <a:avLst>
                <a:gd name="adj1" fmla="val 35277"/>
                <a:gd name="adj2" fmla="val 510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ED7A0"/>
                </a:solidFill>
              </a:endParaRPr>
            </a:p>
          </p:txBody>
        </p:sp>
        <p:sp>
          <p:nvSpPr>
            <p:cNvPr id="69" name="文本框 68">
              <a:extLst>
                <a:ext uri="{FF2B5EF4-FFF2-40B4-BE49-F238E27FC236}">
                  <a16:creationId xmlns:a16="http://schemas.microsoft.com/office/drawing/2014/main" id="{9C3A67B8-7F58-4AF4-BE13-508D19D243F1}"/>
                </a:ext>
              </a:extLst>
            </p:cNvPr>
            <p:cNvSpPr txBox="1"/>
            <p:nvPr/>
          </p:nvSpPr>
          <p:spPr>
            <a:xfrm>
              <a:off x="7077887" y="2765680"/>
              <a:ext cx="1713931" cy="276999"/>
            </a:xfrm>
            <a:prstGeom prst="rect">
              <a:avLst/>
            </a:prstGeom>
            <a:noFill/>
          </p:spPr>
          <p:txBody>
            <a:bodyPr wrap="none" rtlCol="0">
              <a:spAutoFit/>
            </a:bodyPr>
            <a:lstStyle/>
            <a:p>
              <a:r>
                <a:rPr lang="en-US" altLang="zh-CN" sz="1200">
                  <a:solidFill>
                    <a:srgbClr val="FED7A0"/>
                  </a:solidFill>
                  <a:latin typeface="Consolas" panose="020B0609020204030204" pitchFamily="49" charset="0"/>
                </a:rPr>
                <a:t>Rouge-L Regression</a:t>
              </a:r>
              <a:endParaRPr lang="zh-CN" altLang="en-US" sz="1200">
                <a:solidFill>
                  <a:srgbClr val="FED7A0"/>
                </a:solidFill>
                <a:latin typeface="Consolas" panose="020B0609020204030204" pitchFamily="49" charset="0"/>
              </a:endParaRPr>
            </a:p>
          </p:txBody>
        </p:sp>
        <p:sp>
          <p:nvSpPr>
            <p:cNvPr id="70" name="矩形 69">
              <a:extLst>
                <a:ext uri="{FF2B5EF4-FFF2-40B4-BE49-F238E27FC236}">
                  <a16:creationId xmlns:a16="http://schemas.microsoft.com/office/drawing/2014/main" id="{968C3296-4A30-46A9-B335-0056B8FBB84B}"/>
                </a:ext>
              </a:extLst>
            </p:cNvPr>
            <p:cNvSpPr/>
            <p:nvPr/>
          </p:nvSpPr>
          <p:spPr>
            <a:xfrm>
              <a:off x="10262850" y="1406767"/>
              <a:ext cx="1603083" cy="39061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Consolas" panose="020B0609020204030204" pitchFamily="49" charset="0"/>
                  <a:cs typeface="Calibri" panose="020F0502020204030204" pitchFamily="34" charset="0"/>
                </a:rPr>
                <a:t>predicted answer</a:t>
              </a:r>
              <a:endParaRPr lang="zh-CN" altLang="en-US" sz="1200">
                <a:solidFill>
                  <a:schemeClr val="tx1"/>
                </a:solidFill>
                <a:latin typeface="Consolas" panose="020B0609020204030204" pitchFamily="49" charset="0"/>
                <a:cs typeface="Calibri" panose="020F0502020204030204" pitchFamily="34" charset="0"/>
              </a:endParaRPr>
            </a:p>
          </p:txBody>
        </p:sp>
      </p:grpSp>
      <p:sp>
        <p:nvSpPr>
          <p:cNvPr id="73" name="矩形 72">
            <a:extLst>
              <a:ext uri="{FF2B5EF4-FFF2-40B4-BE49-F238E27FC236}">
                <a16:creationId xmlns:a16="http://schemas.microsoft.com/office/drawing/2014/main" id="{F1AFCE48-9416-4FC2-AB2C-DE8F853EE2B1}"/>
              </a:ext>
            </a:extLst>
          </p:cNvPr>
          <p:cNvSpPr/>
          <p:nvPr/>
        </p:nvSpPr>
        <p:spPr>
          <a:xfrm>
            <a:off x="2083721" y="2362071"/>
            <a:ext cx="987921" cy="52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Consolas" panose="020B0609020204030204" pitchFamily="49" charset="0"/>
              </a:rPr>
              <a:t>BM25 </a:t>
            </a:r>
            <a:r>
              <a:rPr lang="en-US" altLang="zh-CN" sz="1200" dirty="0" smtClean="0">
                <a:solidFill>
                  <a:schemeClr val="tx1"/>
                </a:solidFill>
                <a:latin typeface="Consolas" panose="020B0609020204030204" pitchFamily="49" charset="0"/>
              </a:rPr>
              <a:t>with </a:t>
            </a:r>
            <a:r>
              <a:rPr lang="en-US" altLang="zh-CN" sz="1200" dirty="0">
                <a:solidFill>
                  <a:schemeClr val="tx1"/>
                </a:solidFill>
                <a:latin typeface="Consolas" panose="020B0609020204030204" pitchFamily="49" charset="0"/>
              </a:rPr>
              <a:t>n-gram</a:t>
            </a:r>
            <a:endParaRPr lang="zh-CN" altLang="en-US" sz="1200" dirty="0">
              <a:solidFill>
                <a:schemeClr val="tx1"/>
              </a:solidFill>
              <a:latin typeface="Consolas" panose="020B0609020204030204" pitchFamily="49" charset="0"/>
            </a:endParaRPr>
          </a:p>
        </p:txBody>
      </p:sp>
      <p:sp>
        <p:nvSpPr>
          <p:cNvPr id="3" name="下箭头 2"/>
          <p:cNvSpPr/>
          <p:nvPr/>
        </p:nvSpPr>
        <p:spPr>
          <a:xfrm>
            <a:off x="3745398" y="2730273"/>
            <a:ext cx="309308" cy="470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F1AFCE48-9416-4FC2-AB2C-DE8F853EE2B1}"/>
              </a:ext>
            </a:extLst>
          </p:cNvPr>
          <p:cNvSpPr/>
          <p:nvPr/>
        </p:nvSpPr>
        <p:spPr>
          <a:xfrm>
            <a:off x="3383798" y="3384029"/>
            <a:ext cx="987921" cy="52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Consolas" panose="020B0609020204030204" pitchFamily="49" charset="0"/>
              </a:rPr>
              <a:t>BERT</a:t>
            </a:r>
            <a:endParaRPr lang="zh-CN" altLang="en-US" sz="1200" dirty="0">
              <a:solidFill>
                <a:schemeClr val="tx1"/>
              </a:solidFill>
              <a:latin typeface="Consolas" panose="020B0609020204030204" pitchFamily="49" charset="0"/>
            </a:endParaRPr>
          </a:p>
        </p:txBody>
      </p:sp>
      <p:sp>
        <p:nvSpPr>
          <p:cNvPr id="75" name="直角上箭头 74"/>
          <p:cNvSpPr/>
          <p:nvPr/>
        </p:nvSpPr>
        <p:spPr>
          <a:xfrm>
            <a:off x="4466977" y="3274743"/>
            <a:ext cx="1196050" cy="4328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75515F0A-5597-474B-B040-A021F329ADF7}"/>
              </a:ext>
            </a:extLst>
          </p:cNvPr>
          <p:cNvSpPr txBox="1"/>
          <p:nvPr/>
        </p:nvSpPr>
        <p:spPr>
          <a:xfrm>
            <a:off x="4382068" y="3772867"/>
            <a:ext cx="1713931" cy="461665"/>
          </a:xfrm>
          <a:prstGeom prst="rect">
            <a:avLst/>
          </a:prstGeom>
          <a:noFill/>
        </p:spPr>
        <p:txBody>
          <a:bodyPr wrap="none" rtlCol="0">
            <a:spAutoFit/>
          </a:bodyPr>
          <a:lstStyle/>
          <a:p>
            <a:pPr algn="ctr"/>
            <a:r>
              <a:rPr lang="en-US" altLang="zh-CN" sz="1200" dirty="0">
                <a:solidFill>
                  <a:srgbClr val="FED7A0"/>
                </a:solidFill>
                <a:latin typeface="Consolas" panose="020B0609020204030204" pitchFamily="49" charset="0"/>
              </a:rPr>
              <a:t>recalled documents</a:t>
            </a:r>
          </a:p>
          <a:p>
            <a:pPr algn="ctr"/>
            <a:r>
              <a:rPr lang="en-US" altLang="zh-CN" sz="1200" dirty="0">
                <a:solidFill>
                  <a:srgbClr val="FED7A0"/>
                </a:solidFill>
                <a:latin typeface="Consolas" panose="020B0609020204030204" pitchFamily="49" charset="0"/>
              </a:rPr>
              <a:t>(top </a:t>
            </a:r>
            <a:r>
              <a:rPr lang="en-US" altLang="zh-CN" sz="1200" dirty="0" smtClean="0">
                <a:solidFill>
                  <a:srgbClr val="FED7A0"/>
                </a:solidFill>
                <a:latin typeface="Consolas" panose="020B0609020204030204" pitchFamily="49" charset="0"/>
              </a:rPr>
              <a:t>15)</a:t>
            </a:r>
            <a:endParaRPr lang="zh-CN" altLang="en-US" sz="1200" dirty="0">
              <a:solidFill>
                <a:srgbClr val="FED7A0"/>
              </a:solidFill>
              <a:latin typeface="Consolas" panose="020B0609020204030204" pitchFamily="49" charset="0"/>
            </a:endParaRPr>
          </a:p>
        </p:txBody>
      </p:sp>
    </p:spTree>
    <p:extLst>
      <p:ext uri="{BB962C8B-B14F-4D97-AF65-F5344CB8AC3E}">
        <p14:creationId xmlns:p14="http://schemas.microsoft.com/office/powerpoint/2010/main" val="1045086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9811" y="1414454"/>
            <a:ext cx="4631446" cy="646331"/>
          </a:xfrm>
          <a:prstGeom prst="rect">
            <a:avLst/>
          </a:prstGeom>
          <a:noFill/>
        </p:spPr>
        <p:txBody>
          <a:bodyPr wrap="square" rtlCol="0">
            <a:spAutoFit/>
          </a:bodyPr>
          <a:lstStyle/>
          <a:p>
            <a:pPr>
              <a:spcBef>
                <a:spcPct val="0"/>
              </a:spcBef>
            </a:pPr>
            <a:r>
              <a:rPr lang="zh-CN" altLang="en-US" sz="3600" b="1" spc="200" noProof="1">
                <a:solidFill>
                  <a:srgbClr val="FED7A0"/>
                </a:solidFill>
                <a:sym typeface="+mn-ea"/>
              </a:rPr>
              <a:t>最终结果</a:t>
            </a:r>
          </a:p>
        </p:txBody>
      </p:sp>
      <p:sp>
        <p:nvSpPr>
          <p:cNvPr id="10" name="文本框 9"/>
          <p:cNvSpPr txBox="1"/>
          <p:nvPr/>
        </p:nvSpPr>
        <p:spPr>
          <a:xfrm>
            <a:off x="2725999" y="5705650"/>
            <a:ext cx="2768746" cy="523220"/>
          </a:xfrm>
          <a:prstGeom prst="rect">
            <a:avLst/>
          </a:prstGeom>
          <a:noFill/>
        </p:spPr>
        <p:txBody>
          <a:bodyPr wrap="square" rtlCol="0">
            <a:spAutoFit/>
          </a:bodyPr>
          <a:lstStyle/>
          <a:p>
            <a:r>
              <a:rPr lang="en-US" altLang="zh-CN" sz="2800" dirty="0">
                <a:solidFill>
                  <a:srgbClr val="FED7A0"/>
                </a:solidFill>
              </a:rPr>
              <a:t>A</a:t>
            </a:r>
            <a:r>
              <a:rPr lang="zh-CN" altLang="en-US" sz="2800" dirty="0">
                <a:solidFill>
                  <a:srgbClr val="FED7A0"/>
                </a:solidFill>
              </a:rPr>
              <a:t>榜</a:t>
            </a:r>
          </a:p>
        </p:txBody>
      </p:sp>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l="20750" t="25641" r="21814" b="54359"/>
          <a:stretch/>
        </p:blipFill>
        <p:spPr>
          <a:xfrm>
            <a:off x="6688042" y="2465256"/>
            <a:ext cx="4618865" cy="2766167"/>
          </a:xfrm>
          <a:prstGeom prst="rect">
            <a:avLst/>
          </a:prstGeom>
        </p:spPr>
      </p:pic>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l="22346" t="25384" r="22270" b="54744"/>
          <a:stretch/>
        </p:blipFill>
        <p:spPr>
          <a:xfrm>
            <a:off x="1238856" y="2465255"/>
            <a:ext cx="4355562" cy="2766167"/>
          </a:xfrm>
          <a:prstGeom prst="rect">
            <a:avLst/>
          </a:prstGeom>
        </p:spPr>
      </p:pic>
      <p:sp>
        <p:nvSpPr>
          <p:cNvPr id="14" name="文本框 13"/>
          <p:cNvSpPr txBox="1"/>
          <p:nvPr/>
        </p:nvSpPr>
        <p:spPr>
          <a:xfrm>
            <a:off x="8152766" y="5696300"/>
            <a:ext cx="2768746" cy="523220"/>
          </a:xfrm>
          <a:prstGeom prst="rect">
            <a:avLst/>
          </a:prstGeom>
          <a:noFill/>
        </p:spPr>
        <p:txBody>
          <a:bodyPr wrap="square" rtlCol="0">
            <a:spAutoFit/>
          </a:bodyPr>
          <a:lstStyle/>
          <a:p>
            <a:r>
              <a:rPr lang="en-US" altLang="zh-CN" sz="2800" dirty="0">
                <a:solidFill>
                  <a:srgbClr val="FED7A0"/>
                </a:solidFill>
              </a:rPr>
              <a:t>B</a:t>
            </a:r>
            <a:r>
              <a:rPr lang="zh-CN" altLang="en-US" sz="2800" dirty="0">
                <a:solidFill>
                  <a:srgbClr val="FED7A0"/>
                </a:solidFill>
              </a:rPr>
              <a:t>榜</a:t>
            </a:r>
          </a:p>
        </p:txBody>
      </p:sp>
      <p:cxnSp>
        <p:nvCxnSpPr>
          <p:cNvPr id="12" name="直接连接符 11">
            <a:extLst>
              <a:ext uri="{FF2B5EF4-FFF2-40B4-BE49-F238E27FC236}">
                <a16:creationId xmlns:a16="http://schemas.microsoft.com/office/drawing/2014/main" id="{B28F608B-DE90-44D1-8870-D3634C041772}"/>
              </a:ext>
            </a:extLst>
          </p:cNvPr>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29610A5-0766-41D2-B2D0-148D408327C5}"/>
              </a:ext>
            </a:extLst>
          </p:cNvPr>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标题 1">
            <a:extLst>
              <a:ext uri="{FF2B5EF4-FFF2-40B4-BE49-F238E27FC236}">
                <a16:creationId xmlns:a16="http://schemas.microsoft.com/office/drawing/2014/main" id="{39068E5A-CF98-4CF7-B707-F99FF348A273}"/>
              </a:ext>
            </a:extLst>
          </p:cNvPr>
          <p:cNvSpPr txBox="1">
            <a:spLocks/>
          </p:cNvSpPr>
          <p:nvPr/>
        </p:nvSpPr>
        <p:spPr>
          <a:xfrm>
            <a:off x="5030988" y="359120"/>
            <a:ext cx="2130023" cy="648000"/>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sz="3600" dirty="0">
                <a:solidFill>
                  <a:srgbClr val="FED7A0"/>
                </a:solidFill>
                <a:latin typeface="+mn-lt"/>
                <a:ea typeface="+mn-ea"/>
                <a:cs typeface="+mn-cs"/>
              </a:rPr>
              <a:t>整体架构</a:t>
            </a:r>
          </a:p>
        </p:txBody>
      </p:sp>
    </p:spTree>
    <p:extLst>
      <p:ext uri="{BB962C8B-B14F-4D97-AF65-F5344CB8AC3E}">
        <p14:creationId xmlns:p14="http://schemas.microsoft.com/office/powerpoint/2010/main" val="6423729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A6E86883-C4CB-4811-BE01-075441B7B7DD}"/>
              </a:ext>
            </a:extLst>
          </p:cNvPr>
          <p:cNvGrpSpPr/>
          <p:nvPr/>
        </p:nvGrpSpPr>
        <p:grpSpPr>
          <a:xfrm>
            <a:off x="5520580" y="2572543"/>
            <a:ext cx="4867274" cy="1248757"/>
            <a:chOff x="5332067" y="1218430"/>
            <a:chExt cx="4867484" cy="1248553"/>
          </a:xfrm>
        </p:grpSpPr>
        <p:sp>
          <p:nvSpPr>
            <p:cNvPr id="26" name="文本框 25">
              <a:extLst>
                <a:ext uri="{FF2B5EF4-FFF2-40B4-BE49-F238E27FC236}">
                  <a16:creationId xmlns:a16="http://schemas.microsoft.com/office/drawing/2014/main" id="{32EFFEB7-525E-4251-8523-A496AC50ECFE}"/>
                </a:ext>
              </a:extLst>
            </p:cNvPr>
            <p:cNvSpPr txBox="1"/>
            <p:nvPr/>
          </p:nvSpPr>
          <p:spPr>
            <a:xfrm>
              <a:off x="5332067" y="1218430"/>
              <a:ext cx="3474114" cy="7693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400" b="1">
                  <a:solidFill>
                    <a:schemeClr val="accent4">
                      <a:lumMod val="40000"/>
                      <a:lumOff val="60000"/>
                    </a:schemeClr>
                  </a:solidFill>
                  <a:latin typeface="微软雅黑" panose="020B0503020204020204" pitchFamily="34" charset="-122"/>
                  <a:ea typeface="微软雅黑" panose="020B0503020204020204" pitchFamily="34" charset="-122"/>
                </a:rPr>
                <a:t>应用价值</a:t>
              </a:r>
              <a:endParaRPr kumimoji="0" lang="zh-CN" altLang="en-US" sz="4400" b="1" i="0" u="none"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B4B122A1-D6FD-4343-B195-A2A0CAB5A83A}"/>
                </a:ext>
              </a:extLst>
            </p:cNvPr>
            <p:cNvSpPr txBox="1"/>
            <p:nvPr/>
          </p:nvSpPr>
          <p:spPr>
            <a:xfrm>
              <a:off x="5332067" y="2040846"/>
              <a:ext cx="4867484" cy="426137"/>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2000">
                  <a:solidFill>
                    <a:schemeClr val="accent4">
                      <a:lumMod val="40000"/>
                      <a:lumOff val="60000"/>
                    </a:schemeClr>
                  </a:solidFill>
                  <a:latin typeface="Century Gothic" panose="020B0502020202020204" pitchFamily="34" charset="0"/>
                  <a:ea typeface="微软雅黑" panose="020B0503020204020204" pitchFamily="34" charset="-122"/>
                </a:rPr>
                <a:t>Application value</a:t>
              </a:r>
              <a:endParaRPr lang="en-US" altLang="zh-CN" sz="2000" dirty="0">
                <a:solidFill>
                  <a:schemeClr val="accent4">
                    <a:lumMod val="40000"/>
                    <a:lumOff val="60000"/>
                  </a:schemeClr>
                </a:solidFill>
                <a:latin typeface="Century Gothic" panose="020B0502020202020204" pitchFamily="34" charset="0"/>
                <a:ea typeface="微软雅黑" panose="020B0503020204020204" pitchFamily="34" charset="-122"/>
              </a:endParaRPr>
            </a:p>
          </p:txBody>
        </p:sp>
      </p:grpSp>
      <p:sp>
        <p:nvSpPr>
          <p:cNvPr id="30" name="圆角矩形 14">
            <a:extLst>
              <a:ext uri="{FF2B5EF4-FFF2-40B4-BE49-F238E27FC236}">
                <a16:creationId xmlns:a16="http://schemas.microsoft.com/office/drawing/2014/main" id="{78343EC5-144C-4A99-928C-95BE969FDAB8}"/>
              </a:ext>
            </a:extLst>
          </p:cNvPr>
          <p:cNvSpPr/>
          <p:nvPr/>
        </p:nvSpPr>
        <p:spPr>
          <a:xfrm rot="2700000">
            <a:off x="4062987" y="2649912"/>
            <a:ext cx="1129215" cy="1124817"/>
          </a:xfrm>
          <a:prstGeom prst="roundRect">
            <a:avLst>
              <a:gd name="adj" fmla="val 6165"/>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31" name="文本框 30">
            <a:extLst>
              <a:ext uri="{FF2B5EF4-FFF2-40B4-BE49-F238E27FC236}">
                <a16:creationId xmlns:a16="http://schemas.microsoft.com/office/drawing/2014/main" id="{323B649B-E233-49AD-AD00-BC93C50A28CD}"/>
              </a:ext>
            </a:extLst>
          </p:cNvPr>
          <p:cNvSpPr txBox="1"/>
          <p:nvPr/>
        </p:nvSpPr>
        <p:spPr>
          <a:xfrm>
            <a:off x="4472654" y="2750655"/>
            <a:ext cx="309880" cy="923330"/>
          </a:xfrm>
          <a:prstGeom prst="rect">
            <a:avLst/>
          </a:prstGeom>
          <a:noFill/>
        </p:spPr>
        <p:txBody>
          <a:bodyPr wrap="square" rtlCol="0">
            <a:spAutoFit/>
          </a:bodyPr>
          <a:lstStyle/>
          <a:p>
            <a:pPr algn="ctr"/>
            <a:r>
              <a:rPr lang="en-US" altLang="zh-CN" sz="5400" b="1" i="1" dirty="0">
                <a:solidFill>
                  <a:schemeClr val="bg1"/>
                </a:solidFill>
                <a:latin typeface="Century Gothic" panose="020B0502020202020204" pitchFamily="34" charset="0"/>
              </a:rPr>
              <a:t>6</a:t>
            </a:r>
            <a:endParaRPr lang="zh-CN" altLang="en-US" sz="5400" b="1" i="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168769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228AEB-3688-4E77-91B4-ACA67435BA99}"/>
              </a:ext>
            </a:extLst>
          </p:cNvPr>
          <p:cNvSpPr txBox="1"/>
          <p:nvPr/>
        </p:nvSpPr>
        <p:spPr>
          <a:xfrm>
            <a:off x="967375" y="835665"/>
            <a:ext cx="3768205" cy="82994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4800" b="1" dirty="0">
                <a:solidFill>
                  <a:schemeClr val="accent4">
                    <a:lumMod val="40000"/>
                    <a:lumOff val="60000"/>
                  </a:schemeClr>
                </a:solidFill>
                <a:latin typeface="Century Gothic" panose="020B0502020202020204" pitchFamily="34" charset="0"/>
              </a:rPr>
              <a:t>CONTENT</a:t>
            </a:r>
            <a:endParaRPr kumimoji="0" lang="en-US" altLang="zh-CN" sz="4800" b="1" u="none" strike="noStrike" kern="1200" cap="none" spc="0" normalizeH="0" baseline="0" noProof="0" dirty="0">
              <a:ln>
                <a:noFill/>
              </a:ln>
              <a:solidFill>
                <a:schemeClr val="accent4">
                  <a:lumMod val="40000"/>
                  <a:lumOff val="60000"/>
                </a:schemeClr>
              </a:solidFill>
              <a:effectLst/>
              <a:uLnTx/>
              <a:uFillTx/>
              <a:latin typeface="Century Gothic" panose="020B0502020202020204" pitchFamily="34" charset="0"/>
            </a:endParaRPr>
          </a:p>
        </p:txBody>
      </p:sp>
      <p:grpSp>
        <p:nvGrpSpPr>
          <p:cNvPr id="5" name="组合 4">
            <a:extLst>
              <a:ext uri="{FF2B5EF4-FFF2-40B4-BE49-F238E27FC236}">
                <a16:creationId xmlns:a16="http://schemas.microsoft.com/office/drawing/2014/main" id="{A6E86883-C4CB-4811-BE01-075441B7B7DD}"/>
              </a:ext>
            </a:extLst>
          </p:cNvPr>
          <p:cNvGrpSpPr/>
          <p:nvPr/>
        </p:nvGrpSpPr>
        <p:grpSpPr>
          <a:xfrm>
            <a:off x="6416264" y="1797194"/>
            <a:ext cx="4867275" cy="655907"/>
            <a:chOff x="5402407" y="1253593"/>
            <a:chExt cx="4867485" cy="655799"/>
          </a:xfrm>
        </p:grpSpPr>
        <p:sp>
          <p:nvSpPr>
            <p:cNvPr id="6" name="文本框 5">
              <a:extLst>
                <a:ext uri="{FF2B5EF4-FFF2-40B4-BE49-F238E27FC236}">
                  <a16:creationId xmlns:a16="http://schemas.microsoft.com/office/drawing/2014/main" id="{32EFFEB7-525E-4251-8523-A496AC50ECFE}"/>
                </a:ext>
              </a:extLst>
            </p:cNvPr>
            <p:cNvSpPr txBox="1"/>
            <p:nvPr/>
          </p:nvSpPr>
          <p:spPr>
            <a:xfrm>
              <a:off x="5402407" y="1253593"/>
              <a:ext cx="3474114" cy="46029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chemeClr val="accent4">
                      <a:lumMod val="40000"/>
                      <a:lumOff val="60000"/>
                    </a:schemeClr>
                  </a:solidFill>
                  <a:latin typeface="微软雅黑" panose="020B0503020204020204" pitchFamily="34" charset="-122"/>
                  <a:ea typeface="微软雅黑" panose="020B0503020204020204" pitchFamily="34" charset="-122"/>
                </a:rPr>
                <a:t>赛题介绍</a:t>
              </a:r>
              <a:endParaRPr kumimoji="0" lang="zh-CN" altLang="en-US" sz="2400" b="1" i="0" u="none"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B4B122A1-D6FD-4343-B195-A2A0CAB5A83A}"/>
                </a:ext>
              </a:extLst>
            </p:cNvPr>
            <p:cNvSpPr txBox="1"/>
            <p:nvPr/>
          </p:nvSpPr>
          <p:spPr>
            <a:xfrm>
              <a:off x="5402408" y="1616731"/>
              <a:ext cx="4867484" cy="292661"/>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200" dirty="0">
                  <a:solidFill>
                    <a:schemeClr val="accent4">
                      <a:lumMod val="40000"/>
                      <a:lumOff val="60000"/>
                    </a:schemeClr>
                  </a:solidFill>
                  <a:latin typeface="Century Gothic" panose="020B0502020202020204" pitchFamily="34" charset="0"/>
                  <a:ea typeface="微软雅黑" panose="020B0503020204020204" pitchFamily="34" charset="-122"/>
                </a:rPr>
                <a:t>Topic introduction</a:t>
              </a:r>
            </a:p>
          </p:txBody>
        </p:sp>
      </p:grpSp>
      <p:sp>
        <p:nvSpPr>
          <p:cNvPr id="8" name="圆角矩形 9">
            <a:extLst>
              <a:ext uri="{FF2B5EF4-FFF2-40B4-BE49-F238E27FC236}">
                <a16:creationId xmlns:a16="http://schemas.microsoft.com/office/drawing/2014/main" id="{202DB01F-B1E9-49DA-9642-E49DD4AD6AFC}"/>
              </a:ext>
            </a:extLst>
          </p:cNvPr>
          <p:cNvSpPr/>
          <p:nvPr/>
        </p:nvSpPr>
        <p:spPr>
          <a:xfrm rot="2700000">
            <a:off x="5914454" y="1001421"/>
            <a:ext cx="401955" cy="401320"/>
          </a:xfrm>
          <a:prstGeom prst="roundRect">
            <a:avLst/>
          </a:prstGeom>
          <a:solidFill>
            <a:schemeClr val="accent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9" name="文本框 8">
            <a:extLst>
              <a:ext uri="{FF2B5EF4-FFF2-40B4-BE49-F238E27FC236}">
                <a16:creationId xmlns:a16="http://schemas.microsoft.com/office/drawing/2014/main" id="{7227E14D-FE44-495C-81AD-A70D145A45C0}"/>
              </a:ext>
            </a:extLst>
          </p:cNvPr>
          <p:cNvSpPr txBox="1"/>
          <p:nvPr/>
        </p:nvSpPr>
        <p:spPr>
          <a:xfrm>
            <a:off x="5960492" y="1017296"/>
            <a:ext cx="309880" cy="368300"/>
          </a:xfrm>
          <a:prstGeom prst="rect">
            <a:avLst/>
          </a:prstGeom>
          <a:noFill/>
        </p:spPr>
        <p:txBody>
          <a:bodyPr wrap="square" rtlCol="0">
            <a:spAutoFit/>
          </a:bodyPr>
          <a:lstStyle/>
          <a:p>
            <a:pPr algn="ctr"/>
            <a:r>
              <a:rPr lang="en-US" altLang="zh-CN" i="1" dirty="0">
                <a:solidFill>
                  <a:schemeClr val="bg1"/>
                </a:solidFill>
                <a:latin typeface="Century Gothic" panose="020B0502020202020204" pitchFamily="34" charset="0"/>
              </a:rPr>
              <a:t>1</a:t>
            </a:r>
            <a:endParaRPr lang="zh-CN" altLang="en-US" i="1" dirty="0">
              <a:solidFill>
                <a:schemeClr val="bg1"/>
              </a:solidFill>
              <a:latin typeface="Century Gothic" panose="020B0502020202020204" pitchFamily="34" charset="0"/>
            </a:endParaRPr>
          </a:p>
        </p:txBody>
      </p:sp>
      <p:grpSp>
        <p:nvGrpSpPr>
          <p:cNvPr id="10" name="组合 9">
            <a:extLst>
              <a:ext uri="{FF2B5EF4-FFF2-40B4-BE49-F238E27FC236}">
                <a16:creationId xmlns:a16="http://schemas.microsoft.com/office/drawing/2014/main" id="{A882F157-2072-4C48-8F3D-CD649CCA71FD}"/>
              </a:ext>
            </a:extLst>
          </p:cNvPr>
          <p:cNvGrpSpPr/>
          <p:nvPr/>
        </p:nvGrpSpPr>
        <p:grpSpPr>
          <a:xfrm>
            <a:off x="6416264" y="2710919"/>
            <a:ext cx="4867275" cy="655955"/>
            <a:chOff x="5402407" y="1253593"/>
            <a:chExt cx="4867485" cy="655847"/>
          </a:xfrm>
        </p:grpSpPr>
        <p:sp>
          <p:nvSpPr>
            <p:cNvPr id="11" name="文本框 10">
              <a:extLst>
                <a:ext uri="{FF2B5EF4-FFF2-40B4-BE49-F238E27FC236}">
                  <a16:creationId xmlns:a16="http://schemas.microsoft.com/office/drawing/2014/main" id="{69ACA427-3E01-49F1-9BF0-37A51296FCDE}"/>
                </a:ext>
              </a:extLst>
            </p:cNvPr>
            <p:cNvSpPr txBox="1"/>
            <p:nvPr/>
          </p:nvSpPr>
          <p:spPr>
            <a:xfrm>
              <a:off x="5402407" y="1253593"/>
              <a:ext cx="3474114" cy="46029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chemeClr val="accent4">
                      <a:lumMod val="40000"/>
                      <a:lumOff val="60000"/>
                    </a:schemeClr>
                  </a:solidFill>
                  <a:latin typeface="微软雅黑" panose="020B0503020204020204" pitchFamily="34" charset="-122"/>
                  <a:ea typeface="微软雅黑" panose="020B0503020204020204" pitchFamily="34" charset="-122"/>
                  <a:sym typeface="+mn-ea"/>
                </a:rPr>
                <a:t>整体架构</a:t>
              </a:r>
              <a:endParaRPr kumimoji="0" lang="zh-CN" altLang="en-US" sz="2400" b="1" i="0" u="none"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3C1383E7-FAA4-428E-8D2B-1B409A9ACFFF}"/>
                </a:ext>
              </a:extLst>
            </p:cNvPr>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200" dirty="0">
                  <a:solidFill>
                    <a:schemeClr val="accent4">
                      <a:lumMod val="40000"/>
                      <a:lumOff val="60000"/>
                    </a:schemeClr>
                  </a:solidFill>
                  <a:latin typeface="Century Gothic" panose="020B0502020202020204" pitchFamily="34" charset="0"/>
                  <a:ea typeface="微软雅黑" panose="020B0503020204020204" pitchFamily="34" charset="-122"/>
                </a:rPr>
                <a:t>D</a:t>
              </a:r>
              <a:r>
                <a:rPr kumimoji="0" lang="en-US" altLang="zh-CN" sz="1200" b="0" i="0" u="none" strike="noStrike" kern="1200" cap="none" spc="0" normalizeH="0" baseline="0" noProof="0" dirty="0" err="1">
                  <a:ln>
                    <a:noFill/>
                  </a:ln>
                  <a:solidFill>
                    <a:schemeClr val="accent4">
                      <a:lumMod val="40000"/>
                      <a:lumOff val="60000"/>
                    </a:schemeClr>
                  </a:solidFill>
                  <a:effectLst/>
                  <a:uLnTx/>
                  <a:uFillTx/>
                  <a:latin typeface="Century Gothic" panose="020B0502020202020204" pitchFamily="34" charset="0"/>
                  <a:ea typeface="微软雅黑" panose="020B0503020204020204" pitchFamily="34" charset="-122"/>
                </a:rPr>
                <a:t>ata</a:t>
              </a:r>
              <a:r>
                <a:rPr kumimoji="0" lang="en-US" altLang="zh-CN" sz="1200" b="0" i="0" u="none" strike="noStrike" kern="1200" cap="none" spc="0" normalizeH="0" baseline="0" noProof="0" dirty="0">
                  <a:ln>
                    <a:noFill/>
                  </a:ln>
                  <a:solidFill>
                    <a:schemeClr val="accent4">
                      <a:lumMod val="40000"/>
                      <a:lumOff val="60000"/>
                    </a:schemeClr>
                  </a:solidFill>
                  <a:effectLst/>
                  <a:uLnTx/>
                  <a:uFillTx/>
                  <a:latin typeface="Century Gothic" panose="020B0502020202020204" pitchFamily="34" charset="0"/>
                  <a:ea typeface="微软雅黑" panose="020B0503020204020204" pitchFamily="34" charset="-122"/>
                </a:rPr>
                <a:t> analysis</a:t>
              </a:r>
            </a:p>
          </p:txBody>
        </p:sp>
      </p:grpSp>
      <p:sp>
        <p:nvSpPr>
          <p:cNvPr id="13" name="圆角矩形 14">
            <a:extLst>
              <a:ext uri="{FF2B5EF4-FFF2-40B4-BE49-F238E27FC236}">
                <a16:creationId xmlns:a16="http://schemas.microsoft.com/office/drawing/2014/main" id="{78343EC5-144C-4A99-928C-95BE969FDAB8}"/>
              </a:ext>
            </a:extLst>
          </p:cNvPr>
          <p:cNvSpPr/>
          <p:nvPr/>
        </p:nvSpPr>
        <p:spPr>
          <a:xfrm rot="2700000">
            <a:off x="5914453" y="1917261"/>
            <a:ext cx="401955" cy="401320"/>
          </a:xfrm>
          <a:prstGeom prst="roundRect">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14" name="文本框 13">
            <a:extLst>
              <a:ext uri="{FF2B5EF4-FFF2-40B4-BE49-F238E27FC236}">
                <a16:creationId xmlns:a16="http://schemas.microsoft.com/office/drawing/2014/main" id="{323B649B-E233-49AD-AD00-BC93C50A28CD}"/>
              </a:ext>
            </a:extLst>
          </p:cNvPr>
          <p:cNvSpPr txBox="1"/>
          <p:nvPr/>
        </p:nvSpPr>
        <p:spPr>
          <a:xfrm>
            <a:off x="5960491" y="1933136"/>
            <a:ext cx="309880" cy="368300"/>
          </a:xfrm>
          <a:prstGeom prst="rect">
            <a:avLst/>
          </a:prstGeom>
          <a:noFill/>
        </p:spPr>
        <p:txBody>
          <a:bodyPr wrap="square" rtlCol="0">
            <a:spAutoFit/>
          </a:bodyPr>
          <a:lstStyle/>
          <a:p>
            <a:pPr algn="ctr"/>
            <a:r>
              <a:rPr lang="en-US" altLang="zh-CN" i="1" dirty="0">
                <a:solidFill>
                  <a:schemeClr val="bg1"/>
                </a:solidFill>
                <a:latin typeface="Century Gothic" panose="020B0502020202020204" pitchFamily="34" charset="0"/>
              </a:rPr>
              <a:t>2</a:t>
            </a:r>
            <a:endParaRPr lang="zh-CN" altLang="en-US" i="1" dirty="0">
              <a:solidFill>
                <a:schemeClr val="bg1"/>
              </a:solidFill>
              <a:latin typeface="Century Gothic" panose="020B0502020202020204" pitchFamily="34" charset="0"/>
            </a:endParaRPr>
          </a:p>
        </p:txBody>
      </p:sp>
      <p:grpSp>
        <p:nvGrpSpPr>
          <p:cNvPr id="15" name="组合 14">
            <a:extLst>
              <a:ext uri="{FF2B5EF4-FFF2-40B4-BE49-F238E27FC236}">
                <a16:creationId xmlns:a16="http://schemas.microsoft.com/office/drawing/2014/main" id="{1698D997-9893-448C-8293-DC18892C0652}"/>
              </a:ext>
            </a:extLst>
          </p:cNvPr>
          <p:cNvGrpSpPr/>
          <p:nvPr/>
        </p:nvGrpSpPr>
        <p:grpSpPr>
          <a:xfrm>
            <a:off x="6399431" y="3647995"/>
            <a:ext cx="4867275" cy="655955"/>
            <a:chOff x="5402407" y="1253593"/>
            <a:chExt cx="4867485" cy="655847"/>
          </a:xfrm>
        </p:grpSpPr>
        <p:sp>
          <p:nvSpPr>
            <p:cNvPr id="16" name="文本框 15">
              <a:extLst>
                <a:ext uri="{FF2B5EF4-FFF2-40B4-BE49-F238E27FC236}">
                  <a16:creationId xmlns:a16="http://schemas.microsoft.com/office/drawing/2014/main" id="{7C1651AA-6004-4192-93FD-FB666A23EBFD}"/>
                </a:ext>
              </a:extLst>
            </p:cNvPr>
            <p:cNvSpPr txBox="1"/>
            <p:nvPr/>
          </p:nvSpPr>
          <p:spPr>
            <a:xfrm>
              <a:off x="5402407" y="1253593"/>
              <a:ext cx="3474114" cy="46029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dirty="0">
                  <a:solidFill>
                    <a:schemeClr val="accent4">
                      <a:lumMod val="40000"/>
                      <a:lumOff val="60000"/>
                    </a:schemeClr>
                  </a:solidFill>
                  <a:latin typeface="微软雅黑" panose="020B0503020204020204" pitchFamily="34" charset="-122"/>
                  <a:ea typeface="微软雅黑" panose="020B0503020204020204" pitchFamily="34" charset="-122"/>
                  <a:cs typeface="+mn-cs"/>
                  <a:sym typeface="+mn-ea"/>
                </a:rPr>
                <a:t>召回模块</a:t>
              </a:r>
              <a:endParaRPr kumimoji="0" lang="zh-CN" altLang="en-US" sz="2400" b="1" i="0" u="none"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cs typeface="+mn-cs"/>
              </a:endParaRPr>
            </a:p>
          </p:txBody>
        </p:sp>
        <p:sp>
          <p:nvSpPr>
            <p:cNvPr id="17" name="文本框 16">
              <a:extLst>
                <a:ext uri="{FF2B5EF4-FFF2-40B4-BE49-F238E27FC236}">
                  <a16:creationId xmlns:a16="http://schemas.microsoft.com/office/drawing/2014/main" id="{09EBB66C-4448-4467-837A-48BBD2870B02}"/>
                </a:ext>
              </a:extLst>
            </p:cNvPr>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200" dirty="0">
                  <a:solidFill>
                    <a:schemeClr val="accent4">
                      <a:lumMod val="40000"/>
                      <a:lumOff val="60000"/>
                    </a:schemeClr>
                  </a:solidFill>
                  <a:latin typeface="Century Gothic" panose="020B0502020202020204" pitchFamily="34" charset="0"/>
                  <a:ea typeface="微软雅黑" panose="020B0503020204020204" pitchFamily="34" charset="-122"/>
                </a:rPr>
                <a:t>Recall module</a:t>
              </a:r>
              <a:endParaRPr kumimoji="0" lang="en-US" altLang="zh-CN" sz="1200" b="0" i="0" u="none" strike="noStrike" kern="1200" cap="none" spc="0" normalizeH="0" baseline="0" noProof="0" dirty="0">
                <a:ln>
                  <a:noFill/>
                </a:ln>
                <a:solidFill>
                  <a:schemeClr val="accent4">
                    <a:lumMod val="40000"/>
                    <a:lumOff val="60000"/>
                  </a:schemeClr>
                </a:solidFill>
                <a:effectLst/>
                <a:uLnTx/>
                <a:uFillTx/>
                <a:latin typeface="Century Gothic" panose="020B0502020202020204" pitchFamily="34" charset="0"/>
                <a:ea typeface="微软雅黑" panose="020B0503020204020204" pitchFamily="34" charset="-122"/>
              </a:endParaRPr>
            </a:p>
          </p:txBody>
        </p:sp>
      </p:grpSp>
      <p:sp>
        <p:nvSpPr>
          <p:cNvPr id="18" name="圆角矩形 30">
            <a:extLst>
              <a:ext uri="{FF2B5EF4-FFF2-40B4-BE49-F238E27FC236}">
                <a16:creationId xmlns:a16="http://schemas.microsoft.com/office/drawing/2014/main" id="{422C0FE6-52DB-4B46-AE77-CBCED78DABB7}"/>
              </a:ext>
            </a:extLst>
          </p:cNvPr>
          <p:cNvSpPr/>
          <p:nvPr/>
        </p:nvSpPr>
        <p:spPr>
          <a:xfrm rot="2700000">
            <a:off x="5914453" y="2830351"/>
            <a:ext cx="401955" cy="401320"/>
          </a:xfrm>
          <a:prstGeom prst="roundRect">
            <a:avLst/>
          </a:prstGeom>
          <a:solidFill>
            <a:schemeClr val="accent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19" name="文本框 18">
            <a:extLst>
              <a:ext uri="{FF2B5EF4-FFF2-40B4-BE49-F238E27FC236}">
                <a16:creationId xmlns:a16="http://schemas.microsoft.com/office/drawing/2014/main" id="{08B0BA72-7F1B-4693-95D0-1C9EEC268F5D}"/>
              </a:ext>
            </a:extLst>
          </p:cNvPr>
          <p:cNvSpPr txBox="1"/>
          <p:nvPr/>
        </p:nvSpPr>
        <p:spPr>
          <a:xfrm>
            <a:off x="5960491" y="2846861"/>
            <a:ext cx="309880" cy="368300"/>
          </a:xfrm>
          <a:prstGeom prst="rect">
            <a:avLst/>
          </a:prstGeom>
          <a:noFill/>
        </p:spPr>
        <p:txBody>
          <a:bodyPr wrap="square" rtlCol="0">
            <a:spAutoFit/>
          </a:bodyPr>
          <a:lstStyle/>
          <a:p>
            <a:pPr algn="ctr"/>
            <a:r>
              <a:rPr lang="en-US" altLang="zh-CN" i="1" dirty="0">
                <a:solidFill>
                  <a:schemeClr val="bg1"/>
                </a:solidFill>
                <a:latin typeface="Century Gothic" panose="020B0502020202020204" pitchFamily="34" charset="0"/>
              </a:rPr>
              <a:t>3</a:t>
            </a:r>
            <a:endParaRPr lang="zh-CN" altLang="en-US" i="1" dirty="0">
              <a:solidFill>
                <a:schemeClr val="bg1"/>
              </a:solidFill>
              <a:latin typeface="Century Gothic" panose="020B0502020202020204" pitchFamily="34" charset="0"/>
            </a:endParaRPr>
          </a:p>
        </p:txBody>
      </p:sp>
      <p:grpSp>
        <p:nvGrpSpPr>
          <p:cNvPr id="20" name="组合 19">
            <a:extLst>
              <a:ext uri="{FF2B5EF4-FFF2-40B4-BE49-F238E27FC236}">
                <a16:creationId xmlns:a16="http://schemas.microsoft.com/office/drawing/2014/main" id="{028C91F9-F9DE-4AEC-AB0A-3B9E7E4D56FF}"/>
              </a:ext>
            </a:extLst>
          </p:cNvPr>
          <p:cNvGrpSpPr/>
          <p:nvPr/>
        </p:nvGrpSpPr>
        <p:grpSpPr>
          <a:xfrm>
            <a:off x="6424679" y="4542361"/>
            <a:ext cx="4867275" cy="655955"/>
            <a:chOff x="5402407" y="1253593"/>
            <a:chExt cx="4867485" cy="655847"/>
          </a:xfrm>
        </p:grpSpPr>
        <p:sp>
          <p:nvSpPr>
            <p:cNvPr id="21" name="文本框 20">
              <a:extLst>
                <a:ext uri="{FF2B5EF4-FFF2-40B4-BE49-F238E27FC236}">
                  <a16:creationId xmlns:a16="http://schemas.microsoft.com/office/drawing/2014/main" id="{C6B0BA6D-F12D-4C6A-972C-D4E1B9C14595}"/>
                </a:ext>
              </a:extLst>
            </p:cNvPr>
            <p:cNvSpPr txBox="1"/>
            <p:nvPr/>
          </p:nvSpPr>
          <p:spPr>
            <a:xfrm>
              <a:off x="5402407" y="1253593"/>
              <a:ext cx="3474114" cy="46029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sym typeface="+mn-ea"/>
                </a:rPr>
                <a:t>抽取模块</a:t>
              </a:r>
              <a:endParaRPr kumimoji="0" lang="zh-CN" altLang="en-US" sz="2400" b="1" i="0" u="none"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14862300-A53D-48F1-AB52-E0BC2E3DB9AB}"/>
                </a:ext>
              </a:extLst>
            </p:cNvPr>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200" dirty="0">
                  <a:solidFill>
                    <a:schemeClr val="accent4">
                      <a:lumMod val="40000"/>
                      <a:lumOff val="60000"/>
                    </a:schemeClr>
                  </a:solidFill>
                  <a:latin typeface="Century Gothic" panose="020B0502020202020204" pitchFamily="34" charset="0"/>
                  <a:ea typeface="微软雅黑" panose="020B0503020204020204" pitchFamily="34" charset="-122"/>
                </a:rPr>
                <a:t>Extraction module</a:t>
              </a:r>
            </a:p>
          </p:txBody>
        </p:sp>
      </p:grpSp>
      <p:sp>
        <p:nvSpPr>
          <p:cNvPr id="23" name="圆角矩形 45">
            <a:extLst>
              <a:ext uri="{FF2B5EF4-FFF2-40B4-BE49-F238E27FC236}">
                <a16:creationId xmlns:a16="http://schemas.microsoft.com/office/drawing/2014/main" id="{650FB5D6-C226-4B62-B8B7-04AAE77D90B3}"/>
              </a:ext>
            </a:extLst>
          </p:cNvPr>
          <p:cNvSpPr/>
          <p:nvPr/>
        </p:nvSpPr>
        <p:spPr>
          <a:xfrm rot="2700000">
            <a:off x="5897620" y="3768062"/>
            <a:ext cx="401955" cy="401320"/>
          </a:xfrm>
          <a:prstGeom prst="roundRect">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24" name="文本框 23">
            <a:extLst>
              <a:ext uri="{FF2B5EF4-FFF2-40B4-BE49-F238E27FC236}">
                <a16:creationId xmlns:a16="http://schemas.microsoft.com/office/drawing/2014/main" id="{AB416FB8-D2D9-43A2-875E-945C6BD179FB}"/>
              </a:ext>
            </a:extLst>
          </p:cNvPr>
          <p:cNvSpPr txBox="1"/>
          <p:nvPr/>
        </p:nvSpPr>
        <p:spPr>
          <a:xfrm>
            <a:off x="5943658" y="3783937"/>
            <a:ext cx="309880" cy="368300"/>
          </a:xfrm>
          <a:prstGeom prst="rect">
            <a:avLst/>
          </a:prstGeom>
          <a:noFill/>
        </p:spPr>
        <p:txBody>
          <a:bodyPr wrap="square" rtlCol="0">
            <a:spAutoFit/>
          </a:bodyPr>
          <a:lstStyle/>
          <a:p>
            <a:pPr algn="ctr"/>
            <a:r>
              <a:rPr lang="en-US" altLang="zh-CN" i="1" dirty="0">
                <a:solidFill>
                  <a:schemeClr val="bg1"/>
                </a:solidFill>
                <a:latin typeface="Century Gothic" panose="020B0502020202020204" pitchFamily="34" charset="0"/>
              </a:rPr>
              <a:t>4</a:t>
            </a:r>
            <a:endParaRPr lang="zh-CN" altLang="en-US" i="1" dirty="0">
              <a:solidFill>
                <a:schemeClr val="bg1"/>
              </a:solidFill>
              <a:latin typeface="Century Gothic" panose="020B0502020202020204" pitchFamily="34" charset="0"/>
            </a:endParaRPr>
          </a:p>
        </p:txBody>
      </p:sp>
      <p:sp>
        <p:nvSpPr>
          <p:cNvPr id="28" name="圆角矩形 30">
            <a:extLst>
              <a:ext uri="{FF2B5EF4-FFF2-40B4-BE49-F238E27FC236}">
                <a16:creationId xmlns:a16="http://schemas.microsoft.com/office/drawing/2014/main" id="{B8B0EBF9-62E6-4A91-9A9D-C63E38EF084C}"/>
              </a:ext>
            </a:extLst>
          </p:cNvPr>
          <p:cNvSpPr/>
          <p:nvPr/>
        </p:nvSpPr>
        <p:spPr>
          <a:xfrm rot="2700000">
            <a:off x="5914452" y="4662428"/>
            <a:ext cx="401955" cy="401320"/>
          </a:xfrm>
          <a:prstGeom prst="roundRect">
            <a:avLst/>
          </a:prstGeom>
          <a:solidFill>
            <a:schemeClr val="accent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29" name="文本框 28">
            <a:extLst>
              <a:ext uri="{FF2B5EF4-FFF2-40B4-BE49-F238E27FC236}">
                <a16:creationId xmlns:a16="http://schemas.microsoft.com/office/drawing/2014/main" id="{76E0212C-E079-46C5-8D49-CD468E012B6F}"/>
              </a:ext>
            </a:extLst>
          </p:cNvPr>
          <p:cNvSpPr txBox="1"/>
          <p:nvPr/>
        </p:nvSpPr>
        <p:spPr>
          <a:xfrm>
            <a:off x="5960490" y="4678938"/>
            <a:ext cx="309880" cy="368300"/>
          </a:xfrm>
          <a:prstGeom prst="rect">
            <a:avLst/>
          </a:prstGeom>
          <a:noFill/>
        </p:spPr>
        <p:txBody>
          <a:bodyPr wrap="square" rtlCol="0">
            <a:spAutoFit/>
          </a:bodyPr>
          <a:lstStyle/>
          <a:p>
            <a:pPr algn="ctr"/>
            <a:r>
              <a:rPr lang="en-US" altLang="zh-CN" i="1" dirty="0">
                <a:solidFill>
                  <a:schemeClr val="bg1"/>
                </a:solidFill>
                <a:latin typeface="Century Gothic" panose="020B0502020202020204" pitchFamily="34" charset="0"/>
              </a:rPr>
              <a:t>5</a:t>
            </a:r>
            <a:endParaRPr lang="zh-CN" altLang="en-US" i="1" dirty="0">
              <a:solidFill>
                <a:schemeClr val="bg1"/>
              </a:solidFill>
              <a:latin typeface="Century Gothic" panose="020B0502020202020204" pitchFamily="34" charset="0"/>
            </a:endParaRPr>
          </a:p>
        </p:txBody>
      </p:sp>
      <p:grpSp>
        <p:nvGrpSpPr>
          <p:cNvPr id="30" name="组合 29">
            <a:extLst>
              <a:ext uri="{FF2B5EF4-FFF2-40B4-BE49-F238E27FC236}">
                <a16:creationId xmlns:a16="http://schemas.microsoft.com/office/drawing/2014/main" id="{A782ACEE-EF3A-41D1-894F-124EFCB50482}"/>
              </a:ext>
            </a:extLst>
          </p:cNvPr>
          <p:cNvGrpSpPr/>
          <p:nvPr/>
        </p:nvGrpSpPr>
        <p:grpSpPr>
          <a:xfrm>
            <a:off x="6391017" y="918028"/>
            <a:ext cx="4867274" cy="656568"/>
            <a:chOff x="5393991" y="1253593"/>
            <a:chExt cx="4867484" cy="656460"/>
          </a:xfrm>
        </p:grpSpPr>
        <p:sp>
          <p:nvSpPr>
            <p:cNvPr id="31" name="文本框 30">
              <a:extLst>
                <a:ext uri="{FF2B5EF4-FFF2-40B4-BE49-F238E27FC236}">
                  <a16:creationId xmlns:a16="http://schemas.microsoft.com/office/drawing/2014/main" id="{EC53CE1B-CFDC-496A-ADAA-D9F5FBAD7D80}"/>
                </a:ext>
              </a:extLst>
            </p:cNvPr>
            <p:cNvSpPr txBox="1"/>
            <p:nvPr/>
          </p:nvSpPr>
          <p:spPr>
            <a:xfrm>
              <a:off x="5402407" y="1253593"/>
              <a:ext cx="3474114" cy="46029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sym typeface="+mn-ea"/>
                </a:rPr>
                <a:t>队伍介绍</a:t>
              </a:r>
              <a:endParaRPr kumimoji="0" lang="zh-CN" altLang="en-US" sz="2400" b="1" i="0" u="none"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5919E96B-F6B0-4F70-8870-A132ACEF2EE0}"/>
                </a:ext>
              </a:extLst>
            </p:cNvPr>
            <p:cNvSpPr txBox="1"/>
            <p:nvPr/>
          </p:nvSpPr>
          <p:spPr>
            <a:xfrm>
              <a:off x="5393991" y="1617344"/>
              <a:ext cx="4867484" cy="292709"/>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200" dirty="0">
                  <a:solidFill>
                    <a:schemeClr val="accent4">
                      <a:lumMod val="40000"/>
                      <a:lumOff val="60000"/>
                    </a:schemeClr>
                  </a:solidFill>
                  <a:latin typeface="Century Gothic" panose="020B0502020202020204" pitchFamily="34" charset="0"/>
                  <a:ea typeface="微软雅黑" panose="020B0503020204020204" pitchFamily="34" charset="-122"/>
                </a:rPr>
                <a:t>Team introduction</a:t>
              </a:r>
              <a:endParaRPr kumimoji="0" lang="en-US" altLang="zh-CN" sz="1200" b="0" i="0" u="none" strike="noStrike" kern="1200" cap="none" spc="0" normalizeH="0" baseline="0" noProof="0" dirty="0">
                <a:ln>
                  <a:noFill/>
                </a:ln>
                <a:solidFill>
                  <a:schemeClr val="accent4">
                    <a:lumMod val="40000"/>
                    <a:lumOff val="60000"/>
                  </a:schemeClr>
                </a:solidFill>
                <a:effectLst/>
                <a:uLnTx/>
                <a:uFillTx/>
                <a:latin typeface="Century Gothic" panose="020B0502020202020204" pitchFamily="34" charset="0"/>
                <a:ea typeface="微软雅黑" panose="020B0503020204020204" pitchFamily="34" charset="-122"/>
              </a:endParaRPr>
            </a:p>
          </p:txBody>
        </p:sp>
      </p:grpSp>
      <p:grpSp>
        <p:nvGrpSpPr>
          <p:cNvPr id="38" name="组合 37">
            <a:extLst>
              <a:ext uri="{FF2B5EF4-FFF2-40B4-BE49-F238E27FC236}">
                <a16:creationId xmlns:a16="http://schemas.microsoft.com/office/drawing/2014/main" id="{BE6C4C13-DAF0-4E7C-8CED-E642925D60E6}"/>
              </a:ext>
            </a:extLst>
          </p:cNvPr>
          <p:cNvGrpSpPr/>
          <p:nvPr/>
        </p:nvGrpSpPr>
        <p:grpSpPr>
          <a:xfrm>
            <a:off x="6391016" y="5544454"/>
            <a:ext cx="4867275" cy="655955"/>
            <a:chOff x="5402407" y="1253593"/>
            <a:chExt cx="4867485" cy="655847"/>
          </a:xfrm>
        </p:grpSpPr>
        <p:sp>
          <p:nvSpPr>
            <p:cNvPr id="39" name="文本框 38">
              <a:extLst>
                <a:ext uri="{FF2B5EF4-FFF2-40B4-BE49-F238E27FC236}">
                  <a16:creationId xmlns:a16="http://schemas.microsoft.com/office/drawing/2014/main" id="{BA429E70-D4CB-4851-81CD-32F90199AB47}"/>
                </a:ext>
              </a:extLst>
            </p:cNvPr>
            <p:cNvSpPr txBox="1"/>
            <p:nvPr/>
          </p:nvSpPr>
          <p:spPr>
            <a:xfrm>
              <a:off x="5402407" y="1253593"/>
              <a:ext cx="3474114" cy="46029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a:solidFill>
                    <a:schemeClr val="accent4">
                      <a:lumMod val="40000"/>
                      <a:lumOff val="60000"/>
                    </a:schemeClr>
                  </a:solidFill>
                  <a:latin typeface="微软雅黑" panose="020B0503020204020204" pitchFamily="34" charset="-122"/>
                  <a:ea typeface="微软雅黑" panose="020B0503020204020204" pitchFamily="34" charset="-122"/>
                  <a:cs typeface="+mn-cs"/>
                  <a:sym typeface="+mn-ea"/>
                </a:rPr>
                <a:t>应用价值</a:t>
              </a:r>
              <a:endParaRPr kumimoji="0" lang="zh-CN" altLang="en-US" sz="2400" b="1" i="0" u="none"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cs typeface="+mn-cs"/>
              </a:endParaRPr>
            </a:p>
          </p:txBody>
        </p:sp>
        <p:sp>
          <p:nvSpPr>
            <p:cNvPr id="40" name="文本框 39">
              <a:extLst>
                <a:ext uri="{FF2B5EF4-FFF2-40B4-BE49-F238E27FC236}">
                  <a16:creationId xmlns:a16="http://schemas.microsoft.com/office/drawing/2014/main" id="{F74AA26E-1C9A-466B-AD11-C5BDD5A7999B}"/>
                </a:ext>
              </a:extLst>
            </p:cNvPr>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200">
                  <a:solidFill>
                    <a:schemeClr val="accent4">
                      <a:lumMod val="40000"/>
                      <a:lumOff val="60000"/>
                    </a:schemeClr>
                  </a:solidFill>
                  <a:latin typeface="Century Gothic" panose="020B0502020202020204" pitchFamily="34" charset="0"/>
                  <a:ea typeface="微软雅黑" panose="020B0503020204020204" pitchFamily="34" charset="-122"/>
                </a:rPr>
                <a:t>Application value</a:t>
              </a:r>
              <a:endParaRPr kumimoji="0" lang="en-US" altLang="zh-CN" sz="1200" b="0" i="0" u="none" strike="noStrike" kern="1200" cap="none" spc="0" normalizeH="0" baseline="0" noProof="0" dirty="0">
                <a:ln>
                  <a:noFill/>
                </a:ln>
                <a:solidFill>
                  <a:schemeClr val="accent4">
                    <a:lumMod val="40000"/>
                    <a:lumOff val="60000"/>
                  </a:schemeClr>
                </a:solidFill>
                <a:effectLst/>
                <a:uLnTx/>
                <a:uFillTx/>
                <a:latin typeface="Century Gothic" panose="020B0502020202020204" pitchFamily="34" charset="0"/>
                <a:ea typeface="微软雅黑" panose="020B0503020204020204" pitchFamily="34" charset="-122"/>
              </a:endParaRPr>
            </a:p>
          </p:txBody>
        </p:sp>
      </p:grpSp>
      <p:sp>
        <p:nvSpPr>
          <p:cNvPr id="41" name="圆角矩形 45">
            <a:extLst>
              <a:ext uri="{FF2B5EF4-FFF2-40B4-BE49-F238E27FC236}">
                <a16:creationId xmlns:a16="http://schemas.microsoft.com/office/drawing/2014/main" id="{18D06030-DB0C-4A0C-ADD5-79505D066373}"/>
              </a:ext>
            </a:extLst>
          </p:cNvPr>
          <p:cNvSpPr/>
          <p:nvPr/>
        </p:nvSpPr>
        <p:spPr>
          <a:xfrm rot="2700000">
            <a:off x="5897620" y="5555745"/>
            <a:ext cx="401955" cy="401320"/>
          </a:xfrm>
          <a:prstGeom prst="roundRect">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42" name="文本框 41">
            <a:extLst>
              <a:ext uri="{FF2B5EF4-FFF2-40B4-BE49-F238E27FC236}">
                <a16:creationId xmlns:a16="http://schemas.microsoft.com/office/drawing/2014/main" id="{220E65D7-C4F0-43BB-A764-973975FF3388}"/>
              </a:ext>
            </a:extLst>
          </p:cNvPr>
          <p:cNvSpPr txBox="1"/>
          <p:nvPr/>
        </p:nvSpPr>
        <p:spPr>
          <a:xfrm>
            <a:off x="5943658" y="5571620"/>
            <a:ext cx="309880" cy="368300"/>
          </a:xfrm>
          <a:prstGeom prst="rect">
            <a:avLst/>
          </a:prstGeom>
          <a:noFill/>
        </p:spPr>
        <p:txBody>
          <a:bodyPr wrap="square" rtlCol="0">
            <a:spAutoFit/>
          </a:bodyPr>
          <a:lstStyle/>
          <a:p>
            <a:pPr algn="ctr"/>
            <a:r>
              <a:rPr lang="en-US" altLang="zh-CN" i="1" dirty="0">
                <a:solidFill>
                  <a:schemeClr val="bg1"/>
                </a:solidFill>
                <a:latin typeface="Century Gothic" panose="020B0502020202020204" pitchFamily="34" charset="0"/>
              </a:rPr>
              <a:t>6</a:t>
            </a:r>
            <a:endParaRPr lang="zh-CN" altLang="en-US" i="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8321506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335E8AF-CEBF-497D-9BA1-11BE3C154773}"/>
              </a:ext>
            </a:extLst>
          </p:cNvPr>
          <p:cNvSpPr txBox="1"/>
          <p:nvPr/>
        </p:nvSpPr>
        <p:spPr>
          <a:xfrm>
            <a:off x="1366354" y="1963579"/>
            <a:ext cx="9570129" cy="480131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spc="150" dirty="0">
                <a:solidFill>
                  <a:schemeClr val="accent4">
                    <a:lumMod val="40000"/>
                    <a:lumOff val="60000"/>
                  </a:schemeClr>
                </a:solidFill>
                <a:effectLst>
                  <a:outerShdw blurRad="38100" dist="38100" dir="2700000" algn="tl">
                    <a:srgbClr val="000000">
                      <a:alpha val="43137"/>
                    </a:srgbClr>
                  </a:outerShdw>
                </a:effectLst>
              </a:rPr>
              <a:t>该模型能够以</a:t>
            </a:r>
            <a:r>
              <a:rPr lang="en-US" altLang="zh-CN" sz="2400" spc="150" smtClean="0">
                <a:solidFill>
                  <a:schemeClr val="accent4">
                    <a:lumMod val="40000"/>
                    <a:lumOff val="60000"/>
                  </a:schemeClr>
                </a:solidFill>
                <a:effectLst>
                  <a:outerShdw blurRad="38100" dist="38100" dir="2700000" algn="tl">
                    <a:srgbClr val="000000">
                      <a:alpha val="43137"/>
                    </a:srgbClr>
                  </a:outerShdw>
                </a:effectLst>
              </a:rPr>
              <a:t>SOTA</a:t>
            </a:r>
            <a:r>
              <a:rPr lang="zh-CN" altLang="en-US" sz="2400" spc="150" dirty="0">
                <a:solidFill>
                  <a:schemeClr val="accent4">
                    <a:lumMod val="40000"/>
                    <a:lumOff val="60000"/>
                  </a:schemeClr>
                </a:solidFill>
                <a:effectLst>
                  <a:outerShdw blurRad="38100" dist="38100" dir="2700000" algn="tl">
                    <a:srgbClr val="000000">
                      <a:alpha val="43137"/>
                    </a:srgbClr>
                  </a:outerShdw>
                </a:effectLst>
              </a:rPr>
              <a:t>级别的性能针对用户有关疫情政策的问题从政策语料库中搜索提取出相应的政策内容来回馈给用户</a:t>
            </a: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342900" indent="-342900">
              <a:buFont typeface="Arial" panose="020B0604020202020204" pitchFamily="34" charset="0"/>
              <a:buChar char="•"/>
            </a:pP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342900" indent="-342900">
              <a:buFont typeface="Arial" panose="020B0604020202020204" pitchFamily="34" charset="0"/>
              <a:buChar char="•"/>
            </a:pPr>
            <a:r>
              <a:rPr lang="zh-CN" altLang="en-US" sz="2400" spc="150" dirty="0">
                <a:solidFill>
                  <a:schemeClr val="accent4">
                    <a:lumMod val="40000"/>
                    <a:lumOff val="60000"/>
                  </a:schemeClr>
                </a:solidFill>
                <a:effectLst>
                  <a:outerShdw blurRad="38100" dist="38100" dir="2700000" algn="tl">
                    <a:srgbClr val="000000">
                      <a:alpha val="43137"/>
                    </a:srgbClr>
                  </a:outerShdw>
                </a:effectLst>
              </a:rPr>
              <a:t>该模型单模模型占用小，模型运行速度快，便于部署，成本低</a:t>
            </a: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zh-CN" altLang="en-US" sz="2400" spc="150" dirty="0" smtClean="0">
                <a:solidFill>
                  <a:schemeClr val="accent4">
                    <a:lumMod val="40000"/>
                    <a:lumOff val="60000"/>
                  </a:schemeClr>
                </a:solidFill>
                <a:effectLst>
                  <a:outerShdw blurRad="38100" dist="38100" dir="2700000" algn="tl">
                    <a:srgbClr val="000000">
                      <a:alpha val="43137"/>
                    </a:srgbClr>
                  </a:outerShdw>
                </a:effectLst>
              </a:rPr>
              <a:t>该</a:t>
            </a:r>
            <a:r>
              <a:rPr lang="zh-CN" altLang="en-US" sz="2400" spc="150" dirty="0">
                <a:solidFill>
                  <a:schemeClr val="accent4">
                    <a:lumMod val="40000"/>
                    <a:lumOff val="60000"/>
                  </a:schemeClr>
                </a:solidFill>
                <a:effectLst>
                  <a:outerShdw blurRad="38100" dist="38100" dir="2700000" algn="tl">
                    <a:srgbClr val="000000">
                      <a:alpha val="43137"/>
                    </a:srgbClr>
                  </a:outerShdw>
                </a:effectLst>
              </a:rPr>
              <a:t>模型泛化能力强，结合预训练模型和正负样本增强技术，该模型对于不同风格的用户问题都能给出比较好的答案</a:t>
            </a: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zh-CN" altLang="en-US" dirty="0"/>
          </a:p>
        </p:txBody>
      </p:sp>
      <p:cxnSp>
        <p:nvCxnSpPr>
          <p:cNvPr id="3" name="直接连接符 2">
            <a:extLst>
              <a:ext uri="{FF2B5EF4-FFF2-40B4-BE49-F238E27FC236}">
                <a16:creationId xmlns:a16="http://schemas.microsoft.com/office/drawing/2014/main" id="{15CEFCDA-66F3-4E58-896D-EC2625289AED}"/>
              </a:ext>
            </a:extLst>
          </p:cNvPr>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31A4E9E0-B274-4690-8F07-1EAC0DAF3C30}"/>
              </a:ext>
            </a:extLst>
          </p:cNvPr>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 name="标题 1">
            <a:extLst>
              <a:ext uri="{FF2B5EF4-FFF2-40B4-BE49-F238E27FC236}">
                <a16:creationId xmlns:a16="http://schemas.microsoft.com/office/drawing/2014/main" id="{3F4CF031-CD40-4DBC-BC8B-28B34C5E3A7C}"/>
              </a:ext>
            </a:extLst>
          </p:cNvPr>
          <p:cNvSpPr txBox="1">
            <a:spLocks/>
          </p:cNvSpPr>
          <p:nvPr/>
        </p:nvSpPr>
        <p:spPr>
          <a:xfrm>
            <a:off x="5030988" y="359120"/>
            <a:ext cx="2130023" cy="648000"/>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sz="3600" dirty="0">
                <a:solidFill>
                  <a:srgbClr val="FED7A0"/>
                </a:solidFill>
                <a:latin typeface="+mn-lt"/>
                <a:ea typeface="+mn-ea"/>
                <a:cs typeface="+mn-cs"/>
              </a:rPr>
              <a:t>应用</a:t>
            </a:r>
            <a:r>
              <a:rPr lang="zh-CN" altLang="en-US" sz="3600" dirty="0" smtClean="0">
                <a:solidFill>
                  <a:srgbClr val="FED7A0"/>
                </a:solidFill>
                <a:latin typeface="+mn-lt"/>
                <a:ea typeface="+mn-ea"/>
                <a:cs typeface="+mn-cs"/>
              </a:rPr>
              <a:t>价值</a:t>
            </a:r>
            <a:endParaRPr lang="zh-CN" altLang="en-US" sz="3600" dirty="0">
              <a:solidFill>
                <a:srgbClr val="FED7A0"/>
              </a:solidFill>
              <a:latin typeface="+mn-lt"/>
              <a:ea typeface="+mn-ea"/>
              <a:cs typeface="+mn-cs"/>
            </a:endParaRPr>
          </a:p>
        </p:txBody>
      </p:sp>
    </p:spTree>
    <p:custDataLst>
      <p:tags r:id="rId1"/>
    </p:custDataLst>
    <p:extLst>
      <p:ext uri="{BB962C8B-B14F-4D97-AF65-F5344CB8AC3E}">
        <p14:creationId xmlns:p14="http://schemas.microsoft.com/office/powerpoint/2010/main" val="1450386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3361084" y="1542489"/>
            <a:ext cx="5299710" cy="2125980"/>
          </a:xfrm>
          <a:noFill/>
          <a:ln>
            <a:noFill/>
          </a:ln>
        </p:spPr>
        <p:txBody>
          <a:bodyPr anchor="t"/>
          <a:lstStyle/>
          <a:p>
            <a:r>
              <a:rPr lang="en-US" altLang="zh-CN" sz="8000" b="1" dirty="0">
                <a:solidFill>
                  <a:srgbClr val="FED7A0"/>
                </a:solidFill>
              </a:rPr>
              <a:t>THANKS</a:t>
            </a:r>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l="6154" t="22274" r="3077" b="3308"/>
          <a:stretch/>
        </p:blipFill>
        <p:spPr>
          <a:xfrm>
            <a:off x="685797" y="4148972"/>
            <a:ext cx="1881963" cy="1679944"/>
          </a:xfrm>
          <a:prstGeom prst="rect">
            <a:avLst/>
          </a:prstGeom>
        </p:spPr>
      </p:pic>
      <p:sp>
        <p:nvSpPr>
          <p:cNvPr id="5" name="标题 1"/>
          <p:cNvSpPr txBox="1">
            <a:spLocks/>
          </p:cNvSpPr>
          <p:nvPr/>
        </p:nvSpPr>
        <p:spPr>
          <a:xfrm>
            <a:off x="-1023077" y="6001075"/>
            <a:ext cx="5299710" cy="2125980"/>
          </a:xfrm>
          <a:noFill/>
          <a:ln>
            <a:noFill/>
          </a:ln>
        </p:spPr>
        <p:txBody>
          <a:bodyPr lIns="101600" tIns="38100" rIns="25400" bIns="3810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z="2000" b="1" dirty="0">
                <a:solidFill>
                  <a:srgbClr val="FED7A0"/>
                </a:solidFill>
              </a:rPr>
              <a:t>与我联系</a:t>
            </a:r>
            <a:endParaRPr lang="en-US" altLang="zh-CN" sz="2000" b="1" dirty="0">
              <a:solidFill>
                <a:srgbClr val="FED7A0"/>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A6E86883-C4CB-4811-BE01-075441B7B7DD}"/>
              </a:ext>
            </a:extLst>
          </p:cNvPr>
          <p:cNvGrpSpPr/>
          <p:nvPr/>
        </p:nvGrpSpPr>
        <p:grpSpPr>
          <a:xfrm>
            <a:off x="5520580" y="2572543"/>
            <a:ext cx="4867274" cy="1248757"/>
            <a:chOff x="5332067" y="1218430"/>
            <a:chExt cx="4867484" cy="1248553"/>
          </a:xfrm>
        </p:grpSpPr>
        <p:sp>
          <p:nvSpPr>
            <p:cNvPr id="26" name="文本框 25">
              <a:extLst>
                <a:ext uri="{FF2B5EF4-FFF2-40B4-BE49-F238E27FC236}">
                  <a16:creationId xmlns:a16="http://schemas.microsoft.com/office/drawing/2014/main" id="{32EFFEB7-525E-4251-8523-A496AC50ECFE}"/>
                </a:ext>
              </a:extLst>
            </p:cNvPr>
            <p:cNvSpPr txBox="1"/>
            <p:nvPr/>
          </p:nvSpPr>
          <p:spPr>
            <a:xfrm>
              <a:off x="5332067" y="1218430"/>
              <a:ext cx="3474114" cy="7693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400" b="1" noProof="0" dirty="0">
                  <a:solidFill>
                    <a:schemeClr val="accent4">
                      <a:lumMod val="40000"/>
                      <a:lumOff val="60000"/>
                    </a:schemeClr>
                  </a:solidFill>
                  <a:latin typeface="微软雅黑" panose="020B0503020204020204" pitchFamily="34" charset="-122"/>
                  <a:ea typeface="微软雅黑" panose="020B0503020204020204" pitchFamily="34" charset="-122"/>
                </a:rPr>
                <a:t>队伍介绍</a:t>
              </a:r>
              <a:endParaRPr kumimoji="0" lang="zh-CN" altLang="en-US" sz="4400" b="1" i="0" u="none"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B4B122A1-D6FD-4343-B195-A2A0CAB5A83A}"/>
                </a:ext>
              </a:extLst>
            </p:cNvPr>
            <p:cNvSpPr txBox="1"/>
            <p:nvPr/>
          </p:nvSpPr>
          <p:spPr>
            <a:xfrm>
              <a:off x="5332067" y="2040846"/>
              <a:ext cx="4867484" cy="426137"/>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2000" dirty="0">
                  <a:solidFill>
                    <a:schemeClr val="accent4">
                      <a:lumMod val="40000"/>
                      <a:lumOff val="60000"/>
                    </a:schemeClr>
                  </a:solidFill>
                  <a:latin typeface="Century Gothic" panose="020B0502020202020204" pitchFamily="34" charset="0"/>
                  <a:ea typeface="微软雅黑" panose="020B0503020204020204" pitchFamily="34" charset="-122"/>
                </a:rPr>
                <a:t>Team introduction</a:t>
              </a:r>
            </a:p>
          </p:txBody>
        </p:sp>
      </p:grpSp>
      <p:sp>
        <p:nvSpPr>
          <p:cNvPr id="30" name="圆角矩形 14">
            <a:extLst>
              <a:ext uri="{FF2B5EF4-FFF2-40B4-BE49-F238E27FC236}">
                <a16:creationId xmlns:a16="http://schemas.microsoft.com/office/drawing/2014/main" id="{78343EC5-144C-4A99-928C-95BE969FDAB8}"/>
              </a:ext>
            </a:extLst>
          </p:cNvPr>
          <p:cNvSpPr/>
          <p:nvPr/>
        </p:nvSpPr>
        <p:spPr>
          <a:xfrm rot="2700000">
            <a:off x="4062987" y="2649912"/>
            <a:ext cx="1129215" cy="1124817"/>
          </a:xfrm>
          <a:prstGeom prst="roundRect">
            <a:avLst>
              <a:gd name="adj" fmla="val 6165"/>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31" name="文本框 30">
            <a:extLst>
              <a:ext uri="{FF2B5EF4-FFF2-40B4-BE49-F238E27FC236}">
                <a16:creationId xmlns:a16="http://schemas.microsoft.com/office/drawing/2014/main" id="{323B649B-E233-49AD-AD00-BC93C50A28CD}"/>
              </a:ext>
            </a:extLst>
          </p:cNvPr>
          <p:cNvSpPr txBox="1"/>
          <p:nvPr/>
        </p:nvSpPr>
        <p:spPr>
          <a:xfrm>
            <a:off x="4472654" y="2750655"/>
            <a:ext cx="309880" cy="923330"/>
          </a:xfrm>
          <a:prstGeom prst="rect">
            <a:avLst/>
          </a:prstGeom>
          <a:noFill/>
        </p:spPr>
        <p:txBody>
          <a:bodyPr wrap="square" rtlCol="0">
            <a:spAutoFit/>
          </a:bodyPr>
          <a:lstStyle/>
          <a:p>
            <a:pPr algn="ctr"/>
            <a:r>
              <a:rPr lang="en-US" altLang="zh-CN" sz="5400" b="1" i="1" dirty="0">
                <a:solidFill>
                  <a:schemeClr val="bg1"/>
                </a:solidFill>
                <a:latin typeface="Century Gothic" panose="020B0502020202020204" pitchFamily="34" charset="0"/>
              </a:rPr>
              <a:t>1</a:t>
            </a:r>
            <a:endParaRPr lang="zh-CN" altLang="en-US" sz="5400" b="1" i="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295295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F5B4E-262D-4815-90DD-C2FC680074AB}"/>
              </a:ext>
            </a:extLst>
          </p:cNvPr>
          <p:cNvSpPr>
            <a:spLocks noGrp="1"/>
          </p:cNvSpPr>
          <p:nvPr>
            <p:ph type="title"/>
          </p:nvPr>
        </p:nvSpPr>
        <p:spPr>
          <a:xfrm>
            <a:off x="5006039" y="359120"/>
            <a:ext cx="2179922" cy="648000"/>
          </a:xfrm>
        </p:spPr>
        <p:txBody>
          <a:bodyPr/>
          <a:lstStyle/>
          <a:p>
            <a:r>
              <a:rPr lang="zh-CN" altLang="en-US" sz="3600" dirty="0">
                <a:solidFill>
                  <a:srgbClr val="FED7A0"/>
                </a:solidFill>
                <a:latin typeface="+mn-lt"/>
                <a:ea typeface="+mn-ea"/>
                <a:cs typeface="+mn-cs"/>
              </a:rPr>
              <a:t>队伍介绍</a:t>
            </a:r>
          </a:p>
        </p:txBody>
      </p:sp>
      <p:cxnSp>
        <p:nvCxnSpPr>
          <p:cNvPr id="13" name="直接连接符 12">
            <a:extLst>
              <a:ext uri="{FF2B5EF4-FFF2-40B4-BE49-F238E27FC236}">
                <a16:creationId xmlns:a16="http://schemas.microsoft.com/office/drawing/2014/main" id="{43AB12C5-592B-4B13-9098-CF3DC6AA69B1}"/>
              </a:ext>
            </a:extLst>
          </p:cNvPr>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EFFE5BB-57EB-4776-9D3C-F968D4891011}"/>
              </a:ext>
            </a:extLst>
          </p:cNvPr>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17" name="AutoShape 5"/>
          <p:cNvSpPr/>
          <p:nvPr/>
        </p:nvSpPr>
        <p:spPr bwMode="auto">
          <a:xfrm>
            <a:off x="514702" y="1040093"/>
            <a:ext cx="382116" cy="370140"/>
          </a:xfrm>
          <a:prstGeom prst="roundRect">
            <a:avLst>
              <a:gd name="adj" fmla="val 20315"/>
            </a:avLst>
          </a:prstGeom>
          <a:solidFill>
            <a:srgbClr val="FED7A0"/>
          </a:solidFill>
          <a:ln>
            <a:noFill/>
          </a:ln>
        </p:spPr>
        <p:txBody>
          <a:bodyPr lIns="26781" tIns="26781" rIns="26781" bIns="26781"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endParaRPr lang="en-US" sz="1200" b="0">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993533" y="1040093"/>
            <a:ext cx="3273955" cy="400110"/>
          </a:xfrm>
          <a:prstGeom prst="rect">
            <a:avLst/>
          </a:prstGeom>
          <a:noFill/>
        </p:spPr>
        <p:txBody>
          <a:bodyPr wrap="square" rtlCol="0">
            <a:spAutoFit/>
          </a:bodyPr>
          <a:lstStyle/>
          <a:p>
            <a:r>
              <a:rPr lang="zh-CN" altLang="en-US" sz="2000" spc="200" noProof="1">
                <a:solidFill>
                  <a:srgbClr val="FED7A0"/>
                </a:solidFill>
                <a:sym typeface="+mn-ea"/>
              </a:rPr>
              <a:t>中国加油</a:t>
            </a:r>
            <a:r>
              <a:rPr lang="en-US" altLang="zh-CN" sz="2000" spc="200" noProof="1">
                <a:solidFill>
                  <a:srgbClr val="FED7A0"/>
                </a:solidFill>
                <a:sym typeface="+mn-ea"/>
              </a:rPr>
              <a:t>-</a:t>
            </a:r>
            <a:r>
              <a:rPr lang="zh-CN" altLang="en-US" sz="2000" spc="200" noProof="1">
                <a:solidFill>
                  <a:srgbClr val="FED7A0"/>
                </a:solidFill>
                <a:sym typeface="+mn-ea"/>
              </a:rPr>
              <a:t>湖北加油团队</a:t>
            </a:r>
          </a:p>
        </p:txBody>
      </p:sp>
      <p:sp>
        <p:nvSpPr>
          <p:cNvPr id="5" name="文本框 4"/>
          <p:cNvSpPr txBox="1"/>
          <p:nvPr/>
        </p:nvSpPr>
        <p:spPr>
          <a:xfrm>
            <a:off x="1450730" y="1921856"/>
            <a:ext cx="4730262"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spc="200" dirty="0">
                <a:solidFill>
                  <a:srgbClr val="FED7A0"/>
                </a:solidFill>
                <a:effectLst>
                  <a:outerShdw blurRad="38100" dist="38100" dir="2700000" algn="tl">
                    <a:srgbClr val="000000">
                      <a:alpha val="43137"/>
                    </a:srgbClr>
                  </a:outerShdw>
                </a:effectLst>
              </a:rPr>
              <a:t>华中科技大学Dian团队AI实验室</a:t>
            </a:r>
          </a:p>
        </p:txBody>
      </p:sp>
      <p:sp>
        <p:nvSpPr>
          <p:cNvPr id="21" name="文本框 20"/>
          <p:cNvSpPr txBox="1"/>
          <p:nvPr/>
        </p:nvSpPr>
        <p:spPr>
          <a:xfrm>
            <a:off x="1932841" y="2354711"/>
            <a:ext cx="9525002" cy="615553"/>
          </a:xfrm>
          <a:prstGeom prst="rect">
            <a:avLst/>
          </a:prstGeom>
          <a:noFill/>
        </p:spPr>
        <p:txBody>
          <a:bodyPr wrap="square" rtlCol="0">
            <a:spAutoFit/>
          </a:bodyPr>
          <a:lstStyle/>
          <a:p>
            <a:r>
              <a:rPr lang="zh-CN" altLang="en-US" spc="200" dirty="0">
                <a:solidFill>
                  <a:srgbClr val="FED7A0"/>
                </a:solidFill>
              </a:rPr>
              <a:t>     </a:t>
            </a:r>
            <a:r>
              <a:rPr lang="zh-CN" altLang="en-US" sz="1600" spc="200" dirty="0">
                <a:solidFill>
                  <a:srgbClr val="FED7A0"/>
                </a:solidFill>
              </a:rPr>
              <a:t>团队成员陆华、钟嘉伦和王力来自该实验室。实验室研究方向包括自然语言处理、计算机视觉等，近几年在AAAI、ACL、</a:t>
            </a:r>
            <a:r>
              <a:rPr lang="en-US" altLang="zh-CN" sz="1600" spc="200" dirty="0">
                <a:solidFill>
                  <a:srgbClr val="FED7A0"/>
                </a:solidFill>
              </a:rPr>
              <a:t>CVPR</a:t>
            </a:r>
            <a:r>
              <a:rPr lang="zh-CN" altLang="en-US" sz="1600" spc="200" dirty="0">
                <a:solidFill>
                  <a:srgbClr val="FED7A0"/>
                </a:solidFill>
              </a:rPr>
              <a:t>等国外学术会议上发表多篇学术论文</a:t>
            </a:r>
          </a:p>
        </p:txBody>
      </p:sp>
      <p:sp>
        <p:nvSpPr>
          <p:cNvPr id="22" name="文本框 21"/>
          <p:cNvSpPr txBox="1"/>
          <p:nvPr/>
        </p:nvSpPr>
        <p:spPr>
          <a:xfrm>
            <a:off x="1450730" y="3355843"/>
            <a:ext cx="4308232"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spc="200" dirty="0">
                <a:solidFill>
                  <a:srgbClr val="FED7A0"/>
                </a:solidFill>
                <a:effectLst>
                  <a:outerShdw blurRad="38100" dist="38100" dir="2700000" algn="tl">
                    <a:srgbClr val="000000">
                      <a:alpha val="43137"/>
                    </a:srgbClr>
                  </a:outerShdw>
                </a:effectLst>
              </a:rPr>
              <a:t>北京来也网络科技有限公司</a:t>
            </a:r>
          </a:p>
        </p:txBody>
      </p:sp>
      <p:sp>
        <p:nvSpPr>
          <p:cNvPr id="24" name="文本框 23"/>
          <p:cNvSpPr txBox="1"/>
          <p:nvPr/>
        </p:nvSpPr>
        <p:spPr>
          <a:xfrm>
            <a:off x="1932841" y="3774196"/>
            <a:ext cx="9768256" cy="861774"/>
          </a:xfrm>
          <a:prstGeom prst="rect">
            <a:avLst/>
          </a:prstGeom>
          <a:noFill/>
        </p:spPr>
        <p:txBody>
          <a:bodyPr wrap="square" rtlCol="0">
            <a:spAutoFit/>
          </a:bodyPr>
          <a:lstStyle/>
          <a:p>
            <a:r>
              <a:rPr lang="zh-CN" altLang="en-US" spc="200" dirty="0">
                <a:solidFill>
                  <a:srgbClr val="FED7A0"/>
                </a:solidFill>
              </a:rPr>
              <a:t>      </a:t>
            </a:r>
            <a:r>
              <a:rPr lang="zh-CN" altLang="en-US" sz="1600" spc="200" dirty="0">
                <a:solidFill>
                  <a:srgbClr val="FED7A0"/>
                </a:solidFill>
              </a:rPr>
              <a:t>团队成员张原来自该公司。该公司创办于2015年，由常春藤盟校（Ivy League）博士团队发起，致力于做人机共生时代具备全球影响力的智能机器人公司。核心技术涵盖机器人流程自动化（RPA）、流程挖掘、自然语言处理（NLP）、智能对话交互、文字识别与图像识别等</a:t>
            </a:r>
          </a:p>
        </p:txBody>
      </p:sp>
      <p:sp>
        <p:nvSpPr>
          <p:cNvPr id="26" name="文本框 25"/>
          <p:cNvSpPr txBox="1"/>
          <p:nvPr/>
        </p:nvSpPr>
        <p:spPr>
          <a:xfrm>
            <a:off x="1450730" y="5070570"/>
            <a:ext cx="4308232"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spc="200" dirty="0">
                <a:solidFill>
                  <a:srgbClr val="FED7A0"/>
                </a:solidFill>
                <a:effectLst>
                  <a:outerShdw blurRad="38100" dist="38100" dir="2700000" algn="tl">
                    <a:srgbClr val="000000">
                      <a:alpha val="43137"/>
                    </a:srgbClr>
                  </a:outerShdw>
                </a:effectLst>
              </a:rPr>
              <a:t>北京大学王选计算机研究所</a:t>
            </a:r>
          </a:p>
        </p:txBody>
      </p:sp>
      <p:sp>
        <p:nvSpPr>
          <p:cNvPr id="28" name="文本框 27"/>
          <p:cNvSpPr txBox="1"/>
          <p:nvPr/>
        </p:nvSpPr>
        <p:spPr>
          <a:xfrm>
            <a:off x="1932841" y="5534857"/>
            <a:ext cx="9768256" cy="861774"/>
          </a:xfrm>
          <a:prstGeom prst="rect">
            <a:avLst/>
          </a:prstGeom>
          <a:noFill/>
        </p:spPr>
        <p:txBody>
          <a:bodyPr wrap="square" rtlCol="0">
            <a:spAutoFit/>
          </a:bodyPr>
          <a:lstStyle/>
          <a:p>
            <a:r>
              <a:rPr lang="zh-CN" altLang="en-US" spc="200" dirty="0">
                <a:solidFill>
                  <a:srgbClr val="FED7A0"/>
                </a:solidFill>
              </a:rPr>
              <a:t>      </a:t>
            </a:r>
            <a:r>
              <a:rPr lang="zh-CN" altLang="en-US" sz="1600" spc="200" dirty="0">
                <a:solidFill>
                  <a:srgbClr val="FED7A0"/>
                </a:solidFill>
              </a:rPr>
              <a:t>团队成员余嘉豪是北京邮电大学的在读本科生，现在在研究所的严睿老师组内实习，组内研究方向包括人机对话、认知计算等，近几年在</a:t>
            </a:r>
            <a:r>
              <a:rPr lang="en-US" altLang="zh-CN" sz="1600" spc="200" dirty="0">
                <a:solidFill>
                  <a:srgbClr val="FED7A0"/>
                </a:solidFill>
              </a:rPr>
              <a:t>ACL</a:t>
            </a:r>
            <a:r>
              <a:rPr lang="zh-CN" altLang="en-US" sz="1600" spc="200" dirty="0">
                <a:solidFill>
                  <a:srgbClr val="FED7A0"/>
                </a:solidFill>
              </a:rPr>
              <a:t>、</a:t>
            </a:r>
            <a:r>
              <a:rPr lang="en-US" altLang="zh-CN" sz="1600" spc="200">
                <a:solidFill>
                  <a:srgbClr val="FED7A0"/>
                </a:solidFill>
              </a:rPr>
              <a:t>AAAI</a:t>
            </a:r>
            <a:r>
              <a:rPr lang="zh-CN" altLang="en-US" sz="1600" spc="200">
                <a:solidFill>
                  <a:srgbClr val="FED7A0"/>
                </a:solidFill>
              </a:rPr>
              <a:t>、</a:t>
            </a:r>
            <a:r>
              <a:rPr lang="en-US" altLang="zh-CN" sz="1600" spc="200">
                <a:solidFill>
                  <a:srgbClr val="FED7A0"/>
                </a:solidFill>
              </a:rPr>
              <a:t>IJCAI</a:t>
            </a:r>
            <a:r>
              <a:rPr lang="zh-CN" altLang="en-US" sz="1600" spc="200">
                <a:solidFill>
                  <a:srgbClr val="FED7A0"/>
                </a:solidFill>
              </a:rPr>
              <a:t>等</a:t>
            </a:r>
            <a:r>
              <a:rPr lang="zh-CN" altLang="en-US" sz="1600" spc="200" dirty="0">
                <a:solidFill>
                  <a:srgbClr val="FED7A0"/>
                </a:solidFill>
              </a:rPr>
              <a:t>国外学术会议上发表多篇学术论文。</a:t>
            </a:r>
          </a:p>
        </p:txBody>
      </p:sp>
    </p:spTree>
    <p:extLst>
      <p:ext uri="{BB962C8B-B14F-4D97-AF65-F5344CB8AC3E}">
        <p14:creationId xmlns:p14="http://schemas.microsoft.com/office/powerpoint/2010/main" val="182316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A6E86883-C4CB-4811-BE01-075441B7B7DD}"/>
              </a:ext>
            </a:extLst>
          </p:cNvPr>
          <p:cNvGrpSpPr/>
          <p:nvPr/>
        </p:nvGrpSpPr>
        <p:grpSpPr>
          <a:xfrm>
            <a:off x="5520580" y="2572543"/>
            <a:ext cx="4867274" cy="1248757"/>
            <a:chOff x="5332067" y="1218430"/>
            <a:chExt cx="4867484" cy="1248553"/>
          </a:xfrm>
        </p:grpSpPr>
        <p:sp>
          <p:nvSpPr>
            <p:cNvPr id="26" name="文本框 25">
              <a:extLst>
                <a:ext uri="{FF2B5EF4-FFF2-40B4-BE49-F238E27FC236}">
                  <a16:creationId xmlns:a16="http://schemas.microsoft.com/office/drawing/2014/main" id="{32EFFEB7-525E-4251-8523-A496AC50ECFE}"/>
                </a:ext>
              </a:extLst>
            </p:cNvPr>
            <p:cNvSpPr txBox="1"/>
            <p:nvPr/>
          </p:nvSpPr>
          <p:spPr>
            <a:xfrm>
              <a:off x="5332067" y="1218430"/>
              <a:ext cx="3474114" cy="7693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400" b="1" dirty="0">
                  <a:solidFill>
                    <a:schemeClr val="accent4">
                      <a:lumMod val="40000"/>
                      <a:lumOff val="60000"/>
                    </a:schemeClr>
                  </a:solidFill>
                  <a:latin typeface="微软雅黑" panose="020B0503020204020204" pitchFamily="34" charset="-122"/>
                  <a:ea typeface="微软雅黑" panose="020B0503020204020204" pitchFamily="34" charset="-122"/>
                </a:rPr>
                <a:t>赛题介绍</a:t>
              </a:r>
              <a:endParaRPr kumimoji="0" lang="zh-CN" altLang="en-US" sz="4400" b="1" i="0" u="none"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B4B122A1-D6FD-4343-B195-A2A0CAB5A83A}"/>
                </a:ext>
              </a:extLst>
            </p:cNvPr>
            <p:cNvSpPr txBox="1"/>
            <p:nvPr/>
          </p:nvSpPr>
          <p:spPr>
            <a:xfrm>
              <a:off x="5332067" y="2040846"/>
              <a:ext cx="4867484" cy="426137"/>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2000" dirty="0">
                  <a:solidFill>
                    <a:schemeClr val="accent4">
                      <a:lumMod val="40000"/>
                      <a:lumOff val="60000"/>
                    </a:schemeClr>
                  </a:solidFill>
                  <a:latin typeface="Century Gothic" panose="020B0502020202020204" pitchFamily="34" charset="0"/>
                  <a:ea typeface="微软雅黑" panose="020B0503020204020204" pitchFamily="34" charset="-122"/>
                </a:rPr>
                <a:t>Topic introduction</a:t>
              </a:r>
            </a:p>
          </p:txBody>
        </p:sp>
      </p:grpSp>
      <p:sp>
        <p:nvSpPr>
          <p:cNvPr id="30" name="圆角矩形 14">
            <a:extLst>
              <a:ext uri="{FF2B5EF4-FFF2-40B4-BE49-F238E27FC236}">
                <a16:creationId xmlns:a16="http://schemas.microsoft.com/office/drawing/2014/main" id="{78343EC5-144C-4A99-928C-95BE969FDAB8}"/>
              </a:ext>
            </a:extLst>
          </p:cNvPr>
          <p:cNvSpPr/>
          <p:nvPr/>
        </p:nvSpPr>
        <p:spPr>
          <a:xfrm rot="2700000">
            <a:off x="4062987" y="2649912"/>
            <a:ext cx="1129215" cy="1124817"/>
          </a:xfrm>
          <a:prstGeom prst="roundRect">
            <a:avLst>
              <a:gd name="adj" fmla="val 6165"/>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31" name="文本框 30">
            <a:extLst>
              <a:ext uri="{FF2B5EF4-FFF2-40B4-BE49-F238E27FC236}">
                <a16:creationId xmlns:a16="http://schemas.microsoft.com/office/drawing/2014/main" id="{323B649B-E233-49AD-AD00-BC93C50A28CD}"/>
              </a:ext>
            </a:extLst>
          </p:cNvPr>
          <p:cNvSpPr txBox="1"/>
          <p:nvPr/>
        </p:nvSpPr>
        <p:spPr>
          <a:xfrm>
            <a:off x="4472654" y="2750655"/>
            <a:ext cx="309880" cy="923330"/>
          </a:xfrm>
          <a:prstGeom prst="rect">
            <a:avLst/>
          </a:prstGeom>
          <a:noFill/>
        </p:spPr>
        <p:txBody>
          <a:bodyPr wrap="square" rtlCol="0">
            <a:spAutoFit/>
          </a:bodyPr>
          <a:lstStyle/>
          <a:p>
            <a:pPr algn="ctr"/>
            <a:r>
              <a:rPr lang="en-US" altLang="zh-CN" sz="5400" b="1" i="1" dirty="0">
                <a:solidFill>
                  <a:schemeClr val="bg1"/>
                </a:solidFill>
                <a:latin typeface="Century Gothic" panose="020B0502020202020204" pitchFamily="34" charset="0"/>
              </a:rPr>
              <a:t>2</a:t>
            </a:r>
            <a:endParaRPr lang="zh-CN" altLang="en-US" sz="5400" b="1" i="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897027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F174A-43F1-4672-A927-274121FE6A1C}"/>
              </a:ext>
            </a:extLst>
          </p:cNvPr>
          <p:cNvSpPr>
            <a:spLocks noGrp="1"/>
          </p:cNvSpPr>
          <p:nvPr>
            <p:ph type="title"/>
          </p:nvPr>
        </p:nvSpPr>
        <p:spPr>
          <a:xfrm>
            <a:off x="5030988" y="359120"/>
            <a:ext cx="2130023" cy="648000"/>
          </a:xfrm>
        </p:spPr>
        <p:txBody>
          <a:bodyPr/>
          <a:lstStyle/>
          <a:p>
            <a:r>
              <a:rPr lang="zh-CN" altLang="en-US" sz="3600" dirty="0">
                <a:solidFill>
                  <a:srgbClr val="FED7A0"/>
                </a:solidFill>
                <a:latin typeface="+mn-lt"/>
                <a:ea typeface="+mn-ea"/>
                <a:cs typeface="+mn-cs"/>
              </a:rPr>
              <a:t>赛题分析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B0E7465-75B8-45B7-92E1-A0A79F1FD706}"/>
                  </a:ext>
                </a:extLst>
              </p:cNvPr>
              <p:cNvSpPr>
                <a:spLocks noGrp="1"/>
              </p:cNvSpPr>
              <p:nvPr>
                <p:ph idx="1"/>
              </p:nvPr>
            </p:nvSpPr>
            <p:spPr/>
            <p:txBody>
              <a:bodyPr/>
              <a:lstStyle/>
              <a:p>
                <a:r>
                  <a:rPr lang="zh-CN" altLang="en-US" sz="2000" b="1" dirty="0">
                    <a:solidFill>
                      <a:schemeClr val="accent4">
                        <a:lumMod val="40000"/>
                        <a:lumOff val="60000"/>
                      </a:schemeClr>
                    </a:solidFill>
                  </a:rPr>
                  <a:t>赛题说明</a:t>
                </a:r>
                <a:endParaRPr lang="en-US" altLang="zh-CN" sz="2000" b="1" dirty="0">
                  <a:solidFill>
                    <a:schemeClr val="accent4">
                      <a:lumMod val="40000"/>
                      <a:lumOff val="60000"/>
                    </a:schemeClr>
                  </a:solidFill>
                </a:endParaRPr>
              </a:p>
              <a:p>
                <a:pPr marL="0" indent="0">
                  <a:buNone/>
                </a:pPr>
                <a:r>
                  <a:rPr lang="zh-CN" altLang="en-US" sz="1800" dirty="0">
                    <a:solidFill>
                      <a:schemeClr val="accent4">
                        <a:lumMod val="40000"/>
                        <a:lumOff val="60000"/>
                      </a:schemeClr>
                    </a:solidFill>
                  </a:rPr>
                  <a:t>任务将提供以疫情为主的政策数据集、用户问题以及标注好的答案片段用以训练模型，评测阶段则是在测试集上进行。</a:t>
                </a:r>
                <a:endParaRPr lang="en-US" altLang="zh-CN" sz="1800" dirty="0">
                  <a:solidFill>
                    <a:schemeClr val="accent4">
                      <a:lumMod val="40000"/>
                      <a:lumOff val="60000"/>
                    </a:schemeClr>
                  </a:solidFill>
                </a:endParaRPr>
              </a:p>
              <a:p>
                <a:pPr marL="0" indent="0">
                  <a:buNone/>
                </a:pPr>
                <a:endParaRPr lang="en-US" altLang="zh-CN" sz="1800" dirty="0">
                  <a:solidFill>
                    <a:schemeClr val="accent4">
                      <a:lumMod val="40000"/>
                      <a:lumOff val="60000"/>
                    </a:schemeClr>
                  </a:solidFill>
                </a:endParaRPr>
              </a:p>
              <a:p>
                <a:pPr marL="0" indent="0">
                  <a:buNone/>
                </a:pPr>
                <a:endParaRPr lang="en-US" altLang="zh-CN" sz="1800" dirty="0">
                  <a:solidFill>
                    <a:schemeClr val="accent4">
                      <a:lumMod val="40000"/>
                      <a:lumOff val="60000"/>
                    </a:schemeClr>
                  </a:solidFill>
                </a:endParaRPr>
              </a:p>
              <a:p>
                <a:endParaRPr lang="en-US" altLang="zh-CN" sz="1800" b="1" dirty="0">
                  <a:solidFill>
                    <a:schemeClr val="accent4">
                      <a:lumMod val="40000"/>
                      <a:lumOff val="60000"/>
                    </a:schemeClr>
                  </a:solidFill>
                </a:endParaRPr>
              </a:p>
              <a:p>
                <a:endParaRPr lang="en-US" altLang="zh-CN" sz="1800" b="1" dirty="0">
                  <a:solidFill>
                    <a:schemeClr val="accent4">
                      <a:lumMod val="40000"/>
                      <a:lumOff val="60000"/>
                    </a:schemeClr>
                  </a:solidFill>
                </a:endParaRPr>
              </a:p>
              <a:p>
                <a:r>
                  <a:rPr lang="zh-CN" altLang="en-US" sz="1800" b="1" dirty="0">
                    <a:solidFill>
                      <a:schemeClr val="accent4">
                        <a:lumMod val="40000"/>
                        <a:lumOff val="60000"/>
                      </a:schemeClr>
                    </a:solidFill>
                  </a:rPr>
                  <a:t>评测标准</a:t>
                </a:r>
                <a:endParaRPr lang="en-US" altLang="zh-CN" sz="1800" b="1" dirty="0">
                  <a:solidFill>
                    <a:schemeClr val="accent4">
                      <a:lumMod val="40000"/>
                      <a:lumOff val="60000"/>
                    </a:schemeClr>
                  </a:solidFill>
                </a:endParaRPr>
              </a:p>
              <a:p>
                <a:pPr marL="0" indent="0">
                  <a:buNone/>
                </a:pPr>
                <a:r>
                  <a:rPr lang="zh-CN" altLang="en-US" sz="2000" dirty="0">
                    <a:solidFill>
                      <a:schemeClr val="accent4">
                        <a:lumMod val="40000"/>
                        <a:lumOff val="60000"/>
                      </a:schemeClr>
                    </a:solidFill>
                  </a:rPr>
                  <a:t>预测答案文本为</a:t>
                </a:r>
                <a14:m>
                  <m:oMath xmlns:m="http://schemas.openxmlformats.org/officeDocument/2006/math">
                    <m:r>
                      <a:rPr lang="en-US" altLang="zh-CN" sz="2000" i="1" dirty="0">
                        <a:solidFill>
                          <a:schemeClr val="accent4">
                            <a:lumMod val="40000"/>
                            <a:lumOff val="60000"/>
                          </a:schemeClr>
                        </a:solidFill>
                        <a:latin typeface="Cambria Math" panose="02040503050406030204" pitchFamily="18" charset="0"/>
                      </a:rPr>
                      <m:t>𝐴</m:t>
                    </m:r>
                  </m:oMath>
                </a14:m>
                <a:r>
                  <a:rPr lang="zh-CN" altLang="en-US" sz="2000" dirty="0">
                    <a:solidFill>
                      <a:schemeClr val="accent4">
                        <a:lumMod val="40000"/>
                        <a:lumOff val="60000"/>
                      </a:schemeClr>
                    </a:solidFill>
                  </a:rPr>
                  <a:t>，真实答案文本为</a:t>
                </a:r>
                <a14:m>
                  <m:oMath xmlns:m="http://schemas.openxmlformats.org/officeDocument/2006/math">
                    <m:sSup>
                      <m:sSupPr>
                        <m:ctrlPr>
                          <a:rPr lang="en-US" altLang="zh-CN" sz="2000" i="1" smtClean="0">
                            <a:solidFill>
                              <a:schemeClr val="accent4">
                                <a:lumMod val="40000"/>
                                <a:lumOff val="60000"/>
                              </a:schemeClr>
                            </a:solidFill>
                            <a:latin typeface="Cambria Math" panose="02040503050406030204" pitchFamily="18" charset="0"/>
                          </a:rPr>
                        </m:ctrlPr>
                      </m:sSupPr>
                      <m:e>
                        <m:r>
                          <a:rPr lang="en-US" altLang="zh-CN" sz="2000" b="0" i="1" smtClean="0">
                            <a:solidFill>
                              <a:schemeClr val="accent4">
                                <a:lumMod val="40000"/>
                                <a:lumOff val="60000"/>
                              </a:schemeClr>
                            </a:solidFill>
                            <a:latin typeface="Cambria Math" panose="02040503050406030204" pitchFamily="18" charset="0"/>
                          </a:rPr>
                          <m:t>𝐴</m:t>
                        </m:r>
                      </m:e>
                      <m:sup>
                        <m:r>
                          <a:rPr lang="en-US" altLang="zh-CN" sz="2000" b="0" i="1" smtClean="0">
                            <a:solidFill>
                              <a:schemeClr val="accent4">
                                <a:lumMod val="40000"/>
                                <a:lumOff val="60000"/>
                              </a:schemeClr>
                            </a:solidFill>
                            <a:latin typeface="Cambria Math" panose="02040503050406030204" pitchFamily="18" charset="0"/>
                          </a:rPr>
                          <m:t>∗</m:t>
                        </m:r>
                      </m:sup>
                    </m:sSup>
                    <m:r>
                      <a:rPr lang="zh-CN" altLang="en-US" sz="2000" i="1">
                        <a:solidFill>
                          <a:schemeClr val="accent4">
                            <a:lumMod val="40000"/>
                            <a:lumOff val="60000"/>
                          </a:schemeClr>
                        </a:solidFill>
                        <a:latin typeface="Cambria Math" panose="02040503050406030204" pitchFamily="18" charset="0"/>
                      </a:rPr>
                      <m:t>，</m:t>
                    </m:r>
                  </m:oMath>
                </a14:m>
                <a:r>
                  <a:rPr lang="zh-CN" altLang="en-US" sz="2000" dirty="0">
                    <a:solidFill>
                      <a:schemeClr val="accent4">
                        <a:lumMod val="40000"/>
                        <a:lumOff val="60000"/>
                      </a:schemeClr>
                    </a:solidFill>
                  </a:rPr>
                  <a:t>采用</a:t>
                </a:r>
                <a:r>
                  <a:rPr lang="en-US" altLang="zh-CN" sz="2000" dirty="0">
                    <a:solidFill>
                      <a:schemeClr val="accent4">
                        <a:lumMod val="40000"/>
                        <a:lumOff val="60000"/>
                      </a:schemeClr>
                    </a:solidFill>
                  </a:rPr>
                  <a:t>ROUGE-L</a:t>
                </a:r>
                <a:r>
                  <a:rPr lang="zh-CN" altLang="en-US" sz="2000" dirty="0">
                    <a:solidFill>
                      <a:schemeClr val="accent4">
                        <a:lumMod val="40000"/>
                        <a:lumOff val="60000"/>
                      </a:schemeClr>
                    </a:solidFill>
                  </a:rPr>
                  <a:t>评价答案正确性：</a:t>
                </a:r>
                <a:endParaRPr lang="en-US" altLang="zh-CN" sz="2000" dirty="0">
                  <a:solidFill>
                    <a:schemeClr val="accent4">
                      <a:lumMod val="40000"/>
                      <a:lumOff val="60000"/>
                    </a:schemeClr>
                  </a:solidFill>
                </a:endParaRPr>
              </a:p>
              <a:p>
                <a:pPr marL="0" indent="0" algn="ctr">
                  <a:buNone/>
                </a:pPr>
                <a14:m>
                  <m:oMath xmlns:m="http://schemas.openxmlformats.org/officeDocument/2006/math">
                    <m:sSub>
                      <m:sSubPr>
                        <m:ctrlPr>
                          <a:rPr lang="en-US" altLang="zh-CN" sz="2000" i="1" smtClean="0">
                            <a:solidFill>
                              <a:schemeClr val="accent4">
                                <a:lumMod val="40000"/>
                                <a:lumOff val="60000"/>
                              </a:schemeClr>
                            </a:solidFill>
                            <a:latin typeface="Cambria Math" panose="02040503050406030204" pitchFamily="18" charset="0"/>
                          </a:rPr>
                        </m:ctrlPr>
                      </m:sSubPr>
                      <m:e>
                        <m:r>
                          <a:rPr lang="en-US" altLang="zh-CN" sz="2000" b="0" i="1" smtClean="0">
                            <a:solidFill>
                              <a:schemeClr val="accent4">
                                <a:lumMod val="40000"/>
                                <a:lumOff val="60000"/>
                              </a:schemeClr>
                            </a:solidFill>
                            <a:latin typeface="Cambria Math" panose="02040503050406030204" pitchFamily="18" charset="0"/>
                          </a:rPr>
                          <m:t>𝑅</m:t>
                        </m:r>
                      </m:e>
                      <m:sub>
                        <m:r>
                          <a:rPr lang="en-US" altLang="zh-CN" sz="2000" b="0" i="1" smtClean="0">
                            <a:solidFill>
                              <a:schemeClr val="accent4">
                                <a:lumMod val="40000"/>
                                <a:lumOff val="60000"/>
                              </a:schemeClr>
                            </a:solidFill>
                            <a:latin typeface="Cambria Math" panose="02040503050406030204" pitchFamily="18" charset="0"/>
                          </a:rPr>
                          <m:t>𝑙𝑐𝑠</m:t>
                        </m:r>
                      </m:sub>
                    </m:sSub>
                    <m:r>
                      <a:rPr lang="en-US" altLang="zh-CN" sz="2000" i="1">
                        <a:solidFill>
                          <a:schemeClr val="accent4">
                            <a:lumMod val="40000"/>
                            <a:lumOff val="60000"/>
                          </a:schemeClr>
                        </a:solidFill>
                        <a:latin typeface="Cambria Math" panose="02040503050406030204" pitchFamily="18" charset="0"/>
                      </a:rPr>
                      <m:t>=</m:t>
                    </m:r>
                    <m:f>
                      <m:fPr>
                        <m:ctrlPr>
                          <a:rPr lang="en-US" altLang="zh-CN" sz="2000" i="1" smtClean="0">
                            <a:solidFill>
                              <a:schemeClr val="accent4">
                                <a:lumMod val="40000"/>
                                <a:lumOff val="60000"/>
                              </a:schemeClr>
                            </a:solidFill>
                            <a:latin typeface="Cambria Math" panose="02040503050406030204" pitchFamily="18" charset="0"/>
                          </a:rPr>
                        </m:ctrlPr>
                      </m:fPr>
                      <m:num>
                        <m:r>
                          <a:rPr lang="en-US" altLang="zh-CN" sz="2000" b="0" i="1" smtClean="0">
                            <a:solidFill>
                              <a:schemeClr val="accent4">
                                <a:lumMod val="40000"/>
                                <a:lumOff val="60000"/>
                              </a:schemeClr>
                            </a:solidFill>
                            <a:latin typeface="Cambria Math" panose="02040503050406030204" pitchFamily="18" charset="0"/>
                          </a:rPr>
                          <m:t>𝐿𝐶𝑆</m:t>
                        </m:r>
                        <m:r>
                          <a:rPr lang="en-US" altLang="zh-CN" sz="2000" b="0" i="1" smtClean="0">
                            <a:solidFill>
                              <a:schemeClr val="accent4">
                                <a:lumMod val="40000"/>
                                <a:lumOff val="60000"/>
                              </a:schemeClr>
                            </a:solidFill>
                            <a:latin typeface="Cambria Math" panose="02040503050406030204" pitchFamily="18" charset="0"/>
                          </a:rPr>
                          <m:t>(</m:t>
                        </m:r>
                        <m:sSup>
                          <m:sSupPr>
                            <m:ctrlPr>
                              <a:rPr lang="en-US" altLang="zh-CN" sz="2000" i="1">
                                <a:solidFill>
                                  <a:schemeClr val="accent4">
                                    <a:lumMod val="40000"/>
                                    <a:lumOff val="60000"/>
                                  </a:schemeClr>
                                </a:solidFill>
                                <a:latin typeface="Cambria Math" panose="02040503050406030204" pitchFamily="18" charset="0"/>
                              </a:rPr>
                            </m:ctrlPr>
                          </m:sSupPr>
                          <m:e>
                            <m:r>
                              <a:rPr lang="en-US" altLang="zh-CN" sz="2000" i="1">
                                <a:solidFill>
                                  <a:schemeClr val="accent4">
                                    <a:lumMod val="40000"/>
                                    <a:lumOff val="60000"/>
                                  </a:schemeClr>
                                </a:solidFill>
                                <a:latin typeface="Cambria Math" panose="02040503050406030204" pitchFamily="18" charset="0"/>
                              </a:rPr>
                              <m:t>𝐴</m:t>
                            </m:r>
                          </m:e>
                          <m:sup>
                            <m:r>
                              <a:rPr lang="en-US" altLang="zh-CN" sz="2000" i="1">
                                <a:solidFill>
                                  <a:schemeClr val="accent4">
                                    <a:lumMod val="40000"/>
                                    <a:lumOff val="60000"/>
                                  </a:schemeClr>
                                </a:solidFill>
                                <a:latin typeface="Cambria Math" panose="02040503050406030204" pitchFamily="18" charset="0"/>
                              </a:rPr>
                              <m:t>∗</m:t>
                            </m:r>
                          </m:sup>
                        </m:sSup>
                        <m:r>
                          <a:rPr lang="en-US" altLang="zh-CN" sz="2000" b="0" i="1" smtClean="0">
                            <a:solidFill>
                              <a:schemeClr val="accent4">
                                <a:lumMod val="40000"/>
                                <a:lumOff val="60000"/>
                              </a:schemeClr>
                            </a:solidFill>
                            <a:latin typeface="Cambria Math" panose="02040503050406030204" pitchFamily="18" charset="0"/>
                          </a:rPr>
                          <m:t>,</m:t>
                        </m:r>
                        <m:r>
                          <a:rPr lang="en-US" altLang="zh-CN" sz="2000" i="1" dirty="0">
                            <a:solidFill>
                              <a:schemeClr val="accent4">
                                <a:lumMod val="40000"/>
                                <a:lumOff val="60000"/>
                              </a:schemeClr>
                            </a:solidFill>
                            <a:latin typeface="Cambria Math" panose="02040503050406030204" pitchFamily="18" charset="0"/>
                          </a:rPr>
                          <m:t>𝐴</m:t>
                        </m:r>
                        <m:r>
                          <a:rPr lang="en-US" altLang="zh-CN" sz="2000" b="0" i="1" smtClean="0">
                            <a:solidFill>
                              <a:schemeClr val="accent4">
                                <a:lumMod val="40000"/>
                                <a:lumOff val="60000"/>
                              </a:schemeClr>
                            </a:solidFill>
                            <a:latin typeface="Cambria Math" panose="02040503050406030204" pitchFamily="18" charset="0"/>
                          </a:rPr>
                          <m:t>)</m:t>
                        </m:r>
                      </m:num>
                      <m:den>
                        <m:r>
                          <a:rPr lang="en-US" altLang="zh-CN" sz="2000" b="0" i="1" smtClean="0">
                            <a:solidFill>
                              <a:schemeClr val="accent4">
                                <a:lumMod val="40000"/>
                                <a:lumOff val="60000"/>
                              </a:schemeClr>
                            </a:solidFill>
                            <a:latin typeface="Cambria Math" panose="02040503050406030204" pitchFamily="18" charset="0"/>
                          </a:rPr>
                          <m:t>|</m:t>
                        </m:r>
                        <m:sSup>
                          <m:sSupPr>
                            <m:ctrlPr>
                              <a:rPr lang="en-US" altLang="zh-CN" sz="2000" i="1">
                                <a:solidFill>
                                  <a:schemeClr val="accent4">
                                    <a:lumMod val="40000"/>
                                    <a:lumOff val="60000"/>
                                  </a:schemeClr>
                                </a:solidFill>
                                <a:latin typeface="Cambria Math" panose="02040503050406030204" pitchFamily="18" charset="0"/>
                              </a:rPr>
                            </m:ctrlPr>
                          </m:sSupPr>
                          <m:e>
                            <m:r>
                              <a:rPr lang="en-US" altLang="zh-CN" sz="2000" i="1">
                                <a:solidFill>
                                  <a:schemeClr val="accent4">
                                    <a:lumMod val="40000"/>
                                    <a:lumOff val="60000"/>
                                  </a:schemeClr>
                                </a:solidFill>
                                <a:latin typeface="Cambria Math" panose="02040503050406030204" pitchFamily="18" charset="0"/>
                              </a:rPr>
                              <m:t>𝐴</m:t>
                            </m:r>
                          </m:e>
                          <m:sup>
                            <m:r>
                              <a:rPr lang="en-US" altLang="zh-CN" sz="2000" i="1">
                                <a:solidFill>
                                  <a:schemeClr val="accent4">
                                    <a:lumMod val="40000"/>
                                    <a:lumOff val="60000"/>
                                  </a:schemeClr>
                                </a:solidFill>
                                <a:latin typeface="Cambria Math" panose="02040503050406030204" pitchFamily="18" charset="0"/>
                              </a:rPr>
                              <m:t>∗</m:t>
                            </m:r>
                          </m:sup>
                        </m:sSup>
                        <m:r>
                          <a:rPr lang="en-US" altLang="zh-CN" sz="2000" b="0" i="1" smtClean="0">
                            <a:solidFill>
                              <a:schemeClr val="accent4">
                                <a:lumMod val="40000"/>
                                <a:lumOff val="60000"/>
                              </a:schemeClr>
                            </a:solidFill>
                            <a:latin typeface="Cambria Math" panose="02040503050406030204" pitchFamily="18" charset="0"/>
                          </a:rPr>
                          <m:t>|</m:t>
                        </m:r>
                      </m:den>
                    </m:f>
                  </m:oMath>
                </a14:m>
                <a:r>
                  <a:rPr lang="en-US" altLang="zh-CN" sz="2000" dirty="0">
                    <a:solidFill>
                      <a:schemeClr val="accent4">
                        <a:lumMod val="40000"/>
                        <a:lumOff val="60000"/>
                      </a:schemeClr>
                    </a:solidFill>
                  </a:rPr>
                  <a:t> </a:t>
                </a:r>
                <a:r>
                  <a:rPr lang="zh-CN" altLang="en-US" sz="2000" dirty="0">
                    <a:solidFill>
                      <a:schemeClr val="accent4">
                        <a:lumMod val="40000"/>
                        <a:lumOff val="60000"/>
                      </a:schemeClr>
                    </a:solidFill>
                  </a:rPr>
                  <a:t>，</a:t>
                </a:r>
                <a14:m>
                  <m:oMath xmlns:m="http://schemas.openxmlformats.org/officeDocument/2006/math">
                    <m:sSub>
                      <m:sSubPr>
                        <m:ctrlPr>
                          <a:rPr lang="en-US" altLang="zh-CN" sz="2000" i="1">
                            <a:solidFill>
                              <a:schemeClr val="accent4">
                                <a:lumMod val="40000"/>
                                <a:lumOff val="60000"/>
                              </a:schemeClr>
                            </a:solidFill>
                            <a:latin typeface="Cambria Math" panose="02040503050406030204" pitchFamily="18" charset="0"/>
                          </a:rPr>
                        </m:ctrlPr>
                      </m:sSubPr>
                      <m:e>
                        <m:r>
                          <a:rPr lang="en-US" altLang="zh-CN" sz="2000" b="0" i="1" smtClean="0">
                            <a:solidFill>
                              <a:schemeClr val="accent4">
                                <a:lumMod val="40000"/>
                                <a:lumOff val="60000"/>
                              </a:schemeClr>
                            </a:solidFill>
                            <a:latin typeface="Cambria Math" panose="02040503050406030204" pitchFamily="18" charset="0"/>
                          </a:rPr>
                          <m:t>𝑃</m:t>
                        </m:r>
                      </m:e>
                      <m:sub>
                        <m:r>
                          <a:rPr lang="en-US" altLang="zh-CN" sz="2000" i="1">
                            <a:solidFill>
                              <a:schemeClr val="accent4">
                                <a:lumMod val="40000"/>
                                <a:lumOff val="60000"/>
                              </a:schemeClr>
                            </a:solidFill>
                            <a:latin typeface="Cambria Math" panose="02040503050406030204" pitchFamily="18" charset="0"/>
                          </a:rPr>
                          <m:t>𝑙𝑐𝑠</m:t>
                        </m:r>
                      </m:sub>
                    </m:sSub>
                    <m:r>
                      <a:rPr lang="en-US" altLang="zh-CN" sz="2000" i="1">
                        <a:solidFill>
                          <a:schemeClr val="accent4">
                            <a:lumMod val="40000"/>
                            <a:lumOff val="60000"/>
                          </a:schemeClr>
                        </a:solidFill>
                        <a:latin typeface="Cambria Math" panose="02040503050406030204" pitchFamily="18" charset="0"/>
                      </a:rPr>
                      <m:t>=</m:t>
                    </m:r>
                    <m:f>
                      <m:fPr>
                        <m:ctrlPr>
                          <a:rPr lang="en-US" altLang="zh-CN" sz="2000" i="1">
                            <a:solidFill>
                              <a:schemeClr val="accent4">
                                <a:lumMod val="40000"/>
                                <a:lumOff val="60000"/>
                              </a:schemeClr>
                            </a:solidFill>
                            <a:latin typeface="Cambria Math" panose="02040503050406030204" pitchFamily="18" charset="0"/>
                          </a:rPr>
                        </m:ctrlPr>
                      </m:fPr>
                      <m:num>
                        <m:r>
                          <a:rPr lang="en-US" altLang="zh-CN" sz="2000" i="1">
                            <a:solidFill>
                              <a:schemeClr val="accent4">
                                <a:lumMod val="40000"/>
                                <a:lumOff val="60000"/>
                              </a:schemeClr>
                            </a:solidFill>
                            <a:latin typeface="Cambria Math" panose="02040503050406030204" pitchFamily="18" charset="0"/>
                          </a:rPr>
                          <m:t>𝐿𝐶𝑆</m:t>
                        </m:r>
                        <m:r>
                          <a:rPr lang="en-US" altLang="zh-CN" sz="2000" i="1">
                            <a:solidFill>
                              <a:schemeClr val="accent4">
                                <a:lumMod val="40000"/>
                                <a:lumOff val="60000"/>
                              </a:schemeClr>
                            </a:solidFill>
                            <a:latin typeface="Cambria Math" panose="02040503050406030204" pitchFamily="18" charset="0"/>
                          </a:rPr>
                          <m:t>(</m:t>
                        </m:r>
                        <m:sSup>
                          <m:sSupPr>
                            <m:ctrlPr>
                              <a:rPr lang="en-US" altLang="zh-CN" sz="2000" i="1">
                                <a:solidFill>
                                  <a:schemeClr val="accent4">
                                    <a:lumMod val="40000"/>
                                    <a:lumOff val="60000"/>
                                  </a:schemeClr>
                                </a:solidFill>
                                <a:latin typeface="Cambria Math" panose="02040503050406030204" pitchFamily="18" charset="0"/>
                              </a:rPr>
                            </m:ctrlPr>
                          </m:sSupPr>
                          <m:e>
                            <m:r>
                              <a:rPr lang="en-US" altLang="zh-CN" sz="2000" i="1">
                                <a:solidFill>
                                  <a:schemeClr val="accent4">
                                    <a:lumMod val="40000"/>
                                    <a:lumOff val="60000"/>
                                  </a:schemeClr>
                                </a:solidFill>
                                <a:latin typeface="Cambria Math" panose="02040503050406030204" pitchFamily="18" charset="0"/>
                              </a:rPr>
                              <m:t>𝐴</m:t>
                            </m:r>
                          </m:e>
                          <m:sup>
                            <m:r>
                              <a:rPr lang="en-US" altLang="zh-CN" sz="2000" i="1">
                                <a:solidFill>
                                  <a:schemeClr val="accent4">
                                    <a:lumMod val="40000"/>
                                    <a:lumOff val="60000"/>
                                  </a:schemeClr>
                                </a:solidFill>
                                <a:latin typeface="Cambria Math" panose="02040503050406030204" pitchFamily="18" charset="0"/>
                              </a:rPr>
                              <m:t>∗</m:t>
                            </m:r>
                          </m:sup>
                        </m:sSup>
                        <m:r>
                          <a:rPr lang="en-US" altLang="zh-CN" sz="2000" i="1">
                            <a:solidFill>
                              <a:schemeClr val="accent4">
                                <a:lumMod val="40000"/>
                                <a:lumOff val="60000"/>
                              </a:schemeClr>
                            </a:solidFill>
                            <a:latin typeface="Cambria Math" panose="02040503050406030204" pitchFamily="18" charset="0"/>
                          </a:rPr>
                          <m:t>,</m:t>
                        </m:r>
                        <m:r>
                          <a:rPr lang="en-US" altLang="zh-CN" sz="2000" i="1" dirty="0">
                            <a:solidFill>
                              <a:schemeClr val="accent4">
                                <a:lumMod val="40000"/>
                                <a:lumOff val="60000"/>
                              </a:schemeClr>
                            </a:solidFill>
                            <a:latin typeface="Cambria Math" panose="02040503050406030204" pitchFamily="18" charset="0"/>
                          </a:rPr>
                          <m:t>𝐴</m:t>
                        </m:r>
                        <m:r>
                          <a:rPr lang="en-US" altLang="zh-CN" sz="2000" i="1">
                            <a:solidFill>
                              <a:schemeClr val="accent4">
                                <a:lumMod val="40000"/>
                                <a:lumOff val="60000"/>
                              </a:schemeClr>
                            </a:solidFill>
                            <a:latin typeface="Cambria Math" panose="02040503050406030204" pitchFamily="18" charset="0"/>
                          </a:rPr>
                          <m:t>)</m:t>
                        </m:r>
                      </m:num>
                      <m:den>
                        <m:r>
                          <a:rPr lang="en-US" altLang="zh-CN" sz="2000" i="1">
                            <a:solidFill>
                              <a:schemeClr val="accent4">
                                <a:lumMod val="40000"/>
                                <a:lumOff val="60000"/>
                              </a:schemeClr>
                            </a:solidFill>
                            <a:latin typeface="Cambria Math" panose="02040503050406030204" pitchFamily="18" charset="0"/>
                          </a:rPr>
                          <m:t>|</m:t>
                        </m:r>
                        <m:r>
                          <a:rPr lang="en-US" altLang="zh-CN" sz="2000" b="0" i="1" smtClean="0">
                            <a:solidFill>
                              <a:schemeClr val="accent4">
                                <a:lumMod val="40000"/>
                                <a:lumOff val="60000"/>
                              </a:schemeClr>
                            </a:solidFill>
                            <a:latin typeface="Cambria Math" panose="02040503050406030204" pitchFamily="18" charset="0"/>
                          </a:rPr>
                          <m:t>𝐴</m:t>
                        </m:r>
                        <m:r>
                          <a:rPr lang="en-US" altLang="zh-CN" sz="2000" i="1">
                            <a:solidFill>
                              <a:schemeClr val="accent4">
                                <a:lumMod val="40000"/>
                                <a:lumOff val="60000"/>
                              </a:schemeClr>
                            </a:solidFill>
                            <a:latin typeface="Cambria Math" panose="02040503050406030204" pitchFamily="18" charset="0"/>
                          </a:rPr>
                          <m:t>|</m:t>
                        </m:r>
                      </m:den>
                    </m:f>
                  </m:oMath>
                </a14:m>
                <a:r>
                  <a:rPr lang="zh-CN" altLang="en-US" sz="2000" dirty="0">
                    <a:solidFill>
                      <a:schemeClr val="accent4">
                        <a:lumMod val="40000"/>
                        <a:lumOff val="60000"/>
                      </a:schemeClr>
                    </a:solidFill>
                  </a:rPr>
                  <a:t>，</a:t>
                </a:r>
                <a14:m>
                  <m:oMath xmlns:m="http://schemas.openxmlformats.org/officeDocument/2006/math">
                    <m:r>
                      <a:rPr lang="en-US" altLang="zh-CN" sz="2000" b="0" i="1" dirty="0" smtClean="0">
                        <a:solidFill>
                          <a:schemeClr val="accent4">
                            <a:lumMod val="40000"/>
                            <a:lumOff val="60000"/>
                          </a:schemeClr>
                        </a:solidFill>
                        <a:latin typeface="Cambria Math" panose="02040503050406030204" pitchFamily="18" charset="0"/>
                      </a:rPr>
                      <m:t>𝑅𝑂𝑈𝐺𝐸</m:t>
                    </m:r>
                    <m:r>
                      <a:rPr lang="en-US" altLang="zh-CN" sz="2000" b="0" i="1" dirty="0" smtClean="0">
                        <a:solidFill>
                          <a:schemeClr val="accent4">
                            <a:lumMod val="40000"/>
                            <a:lumOff val="60000"/>
                          </a:schemeClr>
                        </a:solidFill>
                        <a:latin typeface="Cambria Math" panose="02040503050406030204" pitchFamily="18" charset="0"/>
                      </a:rPr>
                      <m:t>−</m:t>
                    </m:r>
                    <m:r>
                      <a:rPr lang="en-US" altLang="zh-CN" sz="2000" b="0" i="1" dirty="0" smtClean="0">
                        <a:solidFill>
                          <a:schemeClr val="accent4">
                            <a:lumMod val="40000"/>
                            <a:lumOff val="60000"/>
                          </a:schemeClr>
                        </a:solidFill>
                        <a:latin typeface="Cambria Math" panose="02040503050406030204" pitchFamily="18" charset="0"/>
                      </a:rPr>
                      <m:t>𝐿</m:t>
                    </m:r>
                    <m:r>
                      <a:rPr lang="en-US" altLang="zh-CN" sz="2000" b="0" i="1" dirty="0" smtClean="0">
                        <a:solidFill>
                          <a:schemeClr val="accent4">
                            <a:lumMod val="40000"/>
                            <a:lumOff val="60000"/>
                          </a:schemeClr>
                        </a:solidFill>
                        <a:latin typeface="Cambria Math" panose="02040503050406030204" pitchFamily="18" charset="0"/>
                      </a:rPr>
                      <m:t>=</m:t>
                    </m:r>
                    <m:f>
                      <m:fPr>
                        <m:ctrlPr>
                          <a:rPr lang="en-US" altLang="zh-CN" sz="2000" b="0" i="1" dirty="0" smtClean="0">
                            <a:solidFill>
                              <a:schemeClr val="accent4">
                                <a:lumMod val="40000"/>
                                <a:lumOff val="60000"/>
                              </a:schemeClr>
                            </a:solidFill>
                            <a:latin typeface="Cambria Math" panose="02040503050406030204" pitchFamily="18" charset="0"/>
                          </a:rPr>
                        </m:ctrlPr>
                      </m:fPr>
                      <m:num>
                        <m:r>
                          <a:rPr lang="en-US" altLang="zh-CN" sz="2000" b="0" i="1" dirty="0" smtClean="0">
                            <a:solidFill>
                              <a:schemeClr val="accent4">
                                <a:lumMod val="40000"/>
                                <a:lumOff val="60000"/>
                              </a:schemeClr>
                            </a:solidFill>
                            <a:latin typeface="Cambria Math" panose="02040503050406030204" pitchFamily="18" charset="0"/>
                          </a:rPr>
                          <m:t>(1+</m:t>
                        </m:r>
                        <m:sSup>
                          <m:sSupPr>
                            <m:ctrlPr>
                              <a:rPr lang="en-US" altLang="zh-CN" sz="2000" b="0" i="1" dirty="0" smtClean="0">
                                <a:solidFill>
                                  <a:schemeClr val="accent4">
                                    <a:lumMod val="40000"/>
                                    <a:lumOff val="60000"/>
                                  </a:schemeClr>
                                </a:solidFill>
                                <a:latin typeface="Cambria Math" panose="02040503050406030204" pitchFamily="18" charset="0"/>
                              </a:rPr>
                            </m:ctrlPr>
                          </m:sSupPr>
                          <m:e>
                            <m:r>
                              <a:rPr lang="zh-CN" altLang="en-US" sz="2000" b="0" i="1" dirty="0" smtClean="0">
                                <a:solidFill>
                                  <a:schemeClr val="accent4">
                                    <a:lumMod val="40000"/>
                                    <a:lumOff val="60000"/>
                                  </a:schemeClr>
                                </a:solidFill>
                                <a:latin typeface="Cambria Math" panose="02040503050406030204" pitchFamily="18" charset="0"/>
                              </a:rPr>
                              <m:t>𝛽</m:t>
                            </m:r>
                          </m:e>
                          <m:sup>
                            <m:r>
                              <a:rPr lang="en-US" altLang="zh-CN" sz="2000" b="0" i="1" dirty="0" smtClean="0">
                                <a:solidFill>
                                  <a:schemeClr val="accent4">
                                    <a:lumMod val="40000"/>
                                    <a:lumOff val="60000"/>
                                  </a:schemeClr>
                                </a:solidFill>
                                <a:latin typeface="Cambria Math" panose="02040503050406030204" pitchFamily="18" charset="0"/>
                              </a:rPr>
                              <m:t>2</m:t>
                            </m:r>
                          </m:sup>
                        </m:sSup>
                        <m:r>
                          <a:rPr lang="en-US" altLang="zh-CN" sz="2000" b="0" i="1" dirty="0" smtClean="0">
                            <a:solidFill>
                              <a:schemeClr val="accent4">
                                <a:lumMod val="40000"/>
                                <a:lumOff val="60000"/>
                              </a:schemeClr>
                            </a:solidFill>
                            <a:latin typeface="Cambria Math" panose="02040503050406030204" pitchFamily="18" charset="0"/>
                          </a:rPr>
                          <m:t>)</m:t>
                        </m:r>
                        <m:sSub>
                          <m:sSubPr>
                            <m:ctrlPr>
                              <a:rPr lang="en-US" altLang="zh-CN" sz="2000" b="0" i="1" dirty="0" smtClean="0">
                                <a:solidFill>
                                  <a:schemeClr val="accent4">
                                    <a:lumMod val="40000"/>
                                    <a:lumOff val="60000"/>
                                  </a:schemeClr>
                                </a:solidFill>
                                <a:latin typeface="Cambria Math" panose="02040503050406030204" pitchFamily="18" charset="0"/>
                              </a:rPr>
                            </m:ctrlPr>
                          </m:sSubPr>
                          <m:e>
                            <m:r>
                              <a:rPr lang="en-US" altLang="zh-CN" sz="2000" b="0" i="1" dirty="0" smtClean="0">
                                <a:solidFill>
                                  <a:schemeClr val="accent4">
                                    <a:lumMod val="40000"/>
                                    <a:lumOff val="60000"/>
                                  </a:schemeClr>
                                </a:solidFill>
                                <a:latin typeface="Cambria Math" panose="02040503050406030204" pitchFamily="18" charset="0"/>
                              </a:rPr>
                              <m:t>𝑅</m:t>
                            </m:r>
                          </m:e>
                          <m:sub>
                            <m:r>
                              <a:rPr lang="en-US" altLang="zh-CN" sz="2000" b="0" i="1" dirty="0" smtClean="0">
                                <a:solidFill>
                                  <a:schemeClr val="accent4">
                                    <a:lumMod val="40000"/>
                                    <a:lumOff val="60000"/>
                                  </a:schemeClr>
                                </a:solidFill>
                                <a:latin typeface="Cambria Math" panose="02040503050406030204" pitchFamily="18" charset="0"/>
                              </a:rPr>
                              <m:t>𝑙𝑐𝑠</m:t>
                            </m:r>
                          </m:sub>
                        </m:sSub>
                        <m:sSub>
                          <m:sSubPr>
                            <m:ctrlPr>
                              <a:rPr lang="en-US" altLang="zh-CN" sz="2000" i="1" dirty="0">
                                <a:solidFill>
                                  <a:schemeClr val="accent4">
                                    <a:lumMod val="40000"/>
                                    <a:lumOff val="60000"/>
                                  </a:schemeClr>
                                </a:solidFill>
                                <a:latin typeface="Cambria Math" panose="02040503050406030204" pitchFamily="18" charset="0"/>
                              </a:rPr>
                            </m:ctrlPr>
                          </m:sSubPr>
                          <m:e>
                            <m:r>
                              <a:rPr lang="en-US" altLang="zh-CN" sz="2000" b="0" i="1" dirty="0" smtClean="0">
                                <a:solidFill>
                                  <a:schemeClr val="accent4">
                                    <a:lumMod val="40000"/>
                                    <a:lumOff val="60000"/>
                                  </a:schemeClr>
                                </a:solidFill>
                                <a:latin typeface="Cambria Math" panose="02040503050406030204" pitchFamily="18" charset="0"/>
                              </a:rPr>
                              <m:t>𝑃</m:t>
                            </m:r>
                          </m:e>
                          <m:sub>
                            <m:r>
                              <a:rPr lang="en-US" altLang="zh-CN" sz="2000" i="1" dirty="0">
                                <a:solidFill>
                                  <a:schemeClr val="accent4">
                                    <a:lumMod val="40000"/>
                                    <a:lumOff val="60000"/>
                                  </a:schemeClr>
                                </a:solidFill>
                                <a:latin typeface="Cambria Math" panose="02040503050406030204" pitchFamily="18" charset="0"/>
                              </a:rPr>
                              <m:t>𝑙𝑐𝑠</m:t>
                            </m:r>
                          </m:sub>
                        </m:sSub>
                      </m:num>
                      <m:den>
                        <m:sSub>
                          <m:sSubPr>
                            <m:ctrlPr>
                              <a:rPr lang="en-US" altLang="zh-CN" sz="2000" i="1" dirty="0">
                                <a:solidFill>
                                  <a:schemeClr val="accent4">
                                    <a:lumMod val="40000"/>
                                    <a:lumOff val="60000"/>
                                  </a:schemeClr>
                                </a:solidFill>
                                <a:latin typeface="Cambria Math" panose="02040503050406030204" pitchFamily="18" charset="0"/>
                              </a:rPr>
                            </m:ctrlPr>
                          </m:sSubPr>
                          <m:e>
                            <m:r>
                              <a:rPr lang="en-US" altLang="zh-CN" sz="2000" i="1" dirty="0">
                                <a:solidFill>
                                  <a:schemeClr val="accent4">
                                    <a:lumMod val="40000"/>
                                    <a:lumOff val="60000"/>
                                  </a:schemeClr>
                                </a:solidFill>
                                <a:latin typeface="Cambria Math" panose="02040503050406030204" pitchFamily="18" charset="0"/>
                              </a:rPr>
                              <m:t>𝑅</m:t>
                            </m:r>
                          </m:e>
                          <m:sub>
                            <m:r>
                              <a:rPr lang="en-US" altLang="zh-CN" sz="2000" i="1" dirty="0">
                                <a:solidFill>
                                  <a:schemeClr val="accent4">
                                    <a:lumMod val="40000"/>
                                    <a:lumOff val="60000"/>
                                  </a:schemeClr>
                                </a:solidFill>
                                <a:latin typeface="Cambria Math" panose="02040503050406030204" pitchFamily="18" charset="0"/>
                              </a:rPr>
                              <m:t>𝑙𝑐𝑠</m:t>
                            </m:r>
                          </m:sub>
                        </m:sSub>
                        <m:r>
                          <a:rPr lang="en-US" altLang="zh-CN" sz="2000" b="0" i="1" dirty="0" smtClean="0">
                            <a:solidFill>
                              <a:schemeClr val="accent4">
                                <a:lumMod val="40000"/>
                                <a:lumOff val="60000"/>
                              </a:schemeClr>
                            </a:solidFill>
                            <a:latin typeface="Cambria Math" panose="02040503050406030204" pitchFamily="18" charset="0"/>
                          </a:rPr>
                          <m:t>+</m:t>
                        </m:r>
                        <m:sSup>
                          <m:sSupPr>
                            <m:ctrlPr>
                              <a:rPr lang="en-US" altLang="zh-CN" sz="2000" i="1" dirty="0">
                                <a:solidFill>
                                  <a:schemeClr val="accent4">
                                    <a:lumMod val="40000"/>
                                    <a:lumOff val="60000"/>
                                  </a:schemeClr>
                                </a:solidFill>
                                <a:latin typeface="Cambria Math" panose="02040503050406030204" pitchFamily="18" charset="0"/>
                              </a:rPr>
                            </m:ctrlPr>
                          </m:sSupPr>
                          <m:e>
                            <m:r>
                              <a:rPr lang="zh-CN" altLang="en-US" sz="2000" i="1" dirty="0">
                                <a:solidFill>
                                  <a:schemeClr val="accent4">
                                    <a:lumMod val="40000"/>
                                    <a:lumOff val="60000"/>
                                  </a:schemeClr>
                                </a:solidFill>
                                <a:latin typeface="Cambria Math" panose="02040503050406030204" pitchFamily="18" charset="0"/>
                              </a:rPr>
                              <m:t>𝛽</m:t>
                            </m:r>
                          </m:e>
                          <m:sup>
                            <m:r>
                              <a:rPr lang="en-US" altLang="zh-CN" sz="2000" i="1" dirty="0">
                                <a:solidFill>
                                  <a:schemeClr val="accent4">
                                    <a:lumMod val="40000"/>
                                    <a:lumOff val="60000"/>
                                  </a:schemeClr>
                                </a:solidFill>
                                <a:latin typeface="Cambria Math" panose="02040503050406030204" pitchFamily="18" charset="0"/>
                              </a:rPr>
                              <m:t>2</m:t>
                            </m:r>
                          </m:sup>
                        </m:sSup>
                        <m:sSub>
                          <m:sSubPr>
                            <m:ctrlPr>
                              <a:rPr lang="en-US" altLang="zh-CN" sz="2000" i="1" dirty="0">
                                <a:solidFill>
                                  <a:schemeClr val="accent4">
                                    <a:lumMod val="40000"/>
                                    <a:lumOff val="60000"/>
                                  </a:schemeClr>
                                </a:solidFill>
                                <a:latin typeface="Cambria Math" panose="02040503050406030204" pitchFamily="18" charset="0"/>
                              </a:rPr>
                            </m:ctrlPr>
                          </m:sSubPr>
                          <m:e>
                            <m:r>
                              <a:rPr lang="en-US" altLang="zh-CN" sz="2000" b="0" i="1" dirty="0" smtClean="0">
                                <a:solidFill>
                                  <a:schemeClr val="accent4">
                                    <a:lumMod val="40000"/>
                                    <a:lumOff val="60000"/>
                                  </a:schemeClr>
                                </a:solidFill>
                                <a:latin typeface="Cambria Math" panose="02040503050406030204" pitchFamily="18" charset="0"/>
                              </a:rPr>
                              <m:t>𝑃</m:t>
                            </m:r>
                          </m:e>
                          <m:sub>
                            <m:r>
                              <a:rPr lang="en-US" altLang="zh-CN" sz="2000" i="1" dirty="0">
                                <a:solidFill>
                                  <a:schemeClr val="accent4">
                                    <a:lumMod val="40000"/>
                                    <a:lumOff val="60000"/>
                                  </a:schemeClr>
                                </a:solidFill>
                                <a:latin typeface="Cambria Math" panose="02040503050406030204" pitchFamily="18" charset="0"/>
                              </a:rPr>
                              <m:t>𝑙𝑐𝑠</m:t>
                            </m:r>
                          </m:sub>
                        </m:sSub>
                      </m:den>
                    </m:f>
                  </m:oMath>
                </a14:m>
                <a:endParaRPr lang="en-US" altLang="zh-CN" sz="2000" dirty="0">
                  <a:solidFill>
                    <a:schemeClr val="accent4">
                      <a:lumMod val="40000"/>
                      <a:lumOff val="60000"/>
                    </a:schemeClr>
                  </a:solidFill>
                </a:endParaRPr>
              </a:p>
            </p:txBody>
          </p:sp>
        </mc:Choice>
        <mc:Fallback xmlns="">
          <p:sp>
            <p:nvSpPr>
              <p:cNvPr id="3" name="内容占位符 2">
                <a:extLst>
                  <a:ext uri="{FF2B5EF4-FFF2-40B4-BE49-F238E27FC236}">
                    <a16:creationId xmlns:a16="http://schemas.microsoft.com/office/drawing/2014/main" id="{6B0E7465-75B8-45B7-92E1-A0A79F1FD706}"/>
                  </a:ext>
                </a:extLst>
              </p:cNvPr>
              <p:cNvSpPr>
                <a:spLocks noGrp="1" noRot="1" noChangeAspect="1" noMove="1" noResize="1" noEditPoints="1" noAdjustHandles="1" noChangeArrowheads="1" noChangeShapeType="1" noTextEdit="1"/>
              </p:cNvSpPr>
              <p:nvPr>
                <p:ph idx="1"/>
              </p:nvPr>
            </p:nvSpPr>
            <p:spPr>
              <a:blipFill>
                <a:blip r:embed="rId5"/>
                <a:stretch>
                  <a:fillRect/>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30AEC4DE-EFB1-4172-9911-8DA4792D700A}"/>
              </a:ext>
            </a:extLst>
          </p:cNvPr>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6EBB17C-E2E8-431E-9803-6436D8B2564F}"/>
              </a:ext>
            </a:extLst>
          </p:cNvPr>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extLst>
              <p:ext uri="{D42A27DB-BD31-4B8C-83A1-F6EECF244321}">
                <p14:modId xmlns:p14="http://schemas.microsoft.com/office/powerpoint/2010/main" val="3181094034"/>
              </p:ext>
            </p:extLst>
          </p:nvPr>
        </p:nvGraphicFramePr>
        <p:xfrm>
          <a:off x="2171699" y="2699704"/>
          <a:ext cx="8015416" cy="1737360"/>
        </p:xfrm>
        <a:graphic>
          <a:graphicData uri="http://schemas.openxmlformats.org/drawingml/2006/table">
            <a:tbl>
              <a:tblPr firstRow="1" bandRow="1">
                <a:tableStyleId>{69CF1AB2-1976-4502-BF36-3FF5EA218861}</a:tableStyleId>
              </a:tblPr>
              <a:tblGrid>
                <a:gridCol w="2003854">
                  <a:extLst>
                    <a:ext uri="{9D8B030D-6E8A-4147-A177-3AD203B41FA5}">
                      <a16:colId xmlns:a16="http://schemas.microsoft.com/office/drawing/2014/main" val="1588811942"/>
                    </a:ext>
                  </a:extLst>
                </a:gridCol>
                <a:gridCol w="2003854">
                  <a:extLst>
                    <a:ext uri="{9D8B030D-6E8A-4147-A177-3AD203B41FA5}">
                      <a16:colId xmlns:a16="http://schemas.microsoft.com/office/drawing/2014/main" val="2082630628"/>
                    </a:ext>
                  </a:extLst>
                </a:gridCol>
                <a:gridCol w="2003854">
                  <a:extLst>
                    <a:ext uri="{9D8B030D-6E8A-4147-A177-3AD203B41FA5}">
                      <a16:colId xmlns:a16="http://schemas.microsoft.com/office/drawing/2014/main" val="3520825398"/>
                    </a:ext>
                  </a:extLst>
                </a:gridCol>
                <a:gridCol w="2003854">
                  <a:extLst>
                    <a:ext uri="{9D8B030D-6E8A-4147-A177-3AD203B41FA5}">
                      <a16:colId xmlns:a16="http://schemas.microsoft.com/office/drawing/2014/main" val="3645313220"/>
                    </a:ext>
                  </a:extLst>
                </a:gridCol>
              </a:tblGrid>
              <a:tr h="318013">
                <a:tc>
                  <a:txBody>
                    <a:bodyPr/>
                    <a:lstStyle/>
                    <a:p>
                      <a:endParaRPr lang="zh-CN" altLang="en-US" dirty="0"/>
                    </a:p>
                  </a:txBody>
                  <a:tcPr/>
                </a:tc>
                <a:tc>
                  <a:txBody>
                    <a:bodyPr/>
                    <a:lstStyle/>
                    <a:p>
                      <a:pPr algn="ctr"/>
                      <a:r>
                        <a:rPr lang="en-US" altLang="zh-CN" b="0" dirty="0"/>
                        <a:t>Question</a:t>
                      </a:r>
                      <a:endParaRPr lang="zh-CN" altLang="en-US" b="0" dirty="0"/>
                    </a:p>
                  </a:txBody>
                  <a:tcPr/>
                </a:tc>
                <a:tc>
                  <a:txBody>
                    <a:bodyPr/>
                    <a:lstStyle/>
                    <a:p>
                      <a:pPr algn="ctr"/>
                      <a:r>
                        <a:rPr lang="en-US" altLang="zh-CN" b="0" dirty="0"/>
                        <a:t>Docid</a:t>
                      </a:r>
                      <a:endParaRPr lang="zh-CN" altLang="en-US" b="0" dirty="0"/>
                    </a:p>
                  </a:txBody>
                  <a:tcPr/>
                </a:tc>
                <a:tc>
                  <a:txBody>
                    <a:bodyPr/>
                    <a:lstStyle/>
                    <a:p>
                      <a:pPr algn="ctr"/>
                      <a:r>
                        <a:rPr lang="en-US" altLang="zh-CN" b="0" dirty="0"/>
                        <a:t>Answer</a:t>
                      </a:r>
                      <a:endParaRPr lang="zh-CN" altLang="en-US" b="0" dirty="0"/>
                    </a:p>
                  </a:txBody>
                  <a:tcPr/>
                </a:tc>
                <a:extLst>
                  <a:ext uri="{0D108BD9-81ED-4DB2-BD59-A6C34878D82A}">
                    <a16:rowId xmlns:a16="http://schemas.microsoft.com/office/drawing/2014/main" val="2543852193"/>
                  </a:ext>
                </a:extLst>
              </a:tr>
              <a:tr h="392071">
                <a:tc>
                  <a:txBody>
                    <a:bodyPr/>
                    <a:lstStyle/>
                    <a:p>
                      <a:pPr algn="ctr"/>
                      <a:r>
                        <a:rPr lang="en-US" altLang="zh-CN" dirty="0"/>
                        <a:t>1</a:t>
                      </a:r>
                      <a:endParaRPr lang="zh-CN" altLang="en-US" dirty="0"/>
                    </a:p>
                  </a:txBody>
                  <a:tcPr/>
                </a:tc>
                <a:tc>
                  <a:txBody>
                    <a:bodyPr/>
                    <a:lstStyle/>
                    <a:p>
                      <a:pPr algn="ctr"/>
                      <a:r>
                        <a:rPr lang="zh-CN" altLang="zh-CN" sz="1200" b="0" kern="1200" dirty="0">
                          <a:solidFill>
                            <a:schemeClr val="dk1"/>
                          </a:solidFill>
                          <a:effectLst/>
                          <a:latin typeface="+mn-lt"/>
                          <a:ea typeface="+mn-ea"/>
                          <a:cs typeface="+mn-cs"/>
                        </a:rPr>
                        <a:t>如何处置哄抬物价、造假等行为？</a:t>
                      </a:r>
                      <a:endParaRPr lang="zh-CN" altLang="en-US" sz="1200" b="0" dirty="0"/>
                    </a:p>
                  </a:txBody>
                  <a:tcPr/>
                </a:tc>
                <a:tc>
                  <a:txBody>
                    <a:bodyPr/>
                    <a:lstStyle/>
                    <a:p>
                      <a:pPr algn="ctr">
                        <a:lnSpc>
                          <a:spcPct val="150000"/>
                        </a:lnSpc>
                      </a:pPr>
                      <a:r>
                        <a:rPr lang="en-US" altLang="zh-CN" sz="1200" b="0" dirty="0"/>
                        <a:t>…...</a:t>
                      </a:r>
                      <a:endParaRPr lang="zh-CN" altLang="en-US" sz="1200" b="0" dirty="0"/>
                    </a:p>
                  </a:txBody>
                  <a:tcPr/>
                </a:tc>
                <a:tc>
                  <a:txBody>
                    <a:bodyPr/>
                    <a:lstStyle/>
                    <a:p>
                      <a:pPr algn="ctr">
                        <a:lnSpc>
                          <a:spcPct val="200000"/>
                        </a:lnSpc>
                        <a:spcAft>
                          <a:spcPts val="0"/>
                        </a:spcAft>
                      </a:pPr>
                      <a:r>
                        <a:rPr lang="zh-CN" sz="1200" b="0" kern="1200" dirty="0">
                          <a:solidFill>
                            <a:schemeClr val="dk1"/>
                          </a:solidFill>
                          <a:latin typeface="+mn-lt"/>
                          <a:ea typeface="+mn-ea"/>
                          <a:cs typeface="+mn-cs"/>
                        </a:rPr>
                        <a:t>给予处罚和刑事拘留</a:t>
                      </a:r>
                    </a:p>
                  </a:txBody>
                  <a:tcPr marL="68580" marR="68580" marT="0" marB="0"/>
                </a:tc>
                <a:extLst>
                  <a:ext uri="{0D108BD9-81ED-4DB2-BD59-A6C34878D82A}">
                    <a16:rowId xmlns:a16="http://schemas.microsoft.com/office/drawing/2014/main" val="1882314903"/>
                  </a:ext>
                </a:extLst>
              </a:tr>
              <a:tr h="392071">
                <a:tc>
                  <a:txBody>
                    <a:bodyPr/>
                    <a:lstStyle/>
                    <a:p>
                      <a:pPr algn="ctr"/>
                      <a:r>
                        <a:rPr lang="en-US" altLang="zh-CN" dirty="0"/>
                        <a:t>2</a:t>
                      </a:r>
                      <a:endParaRPr lang="zh-CN" altLang="en-US" dirty="0"/>
                    </a:p>
                  </a:txBody>
                  <a:tcPr/>
                </a:tc>
                <a:tc>
                  <a:txBody>
                    <a:bodyPr/>
                    <a:lstStyle/>
                    <a:p>
                      <a:pPr algn="ctr"/>
                      <a:r>
                        <a:rPr lang="zh-CN" altLang="zh-CN" sz="1200" b="0" kern="1200" dirty="0">
                          <a:solidFill>
                            <a:schemeClr val="dk1"/>
                          </a:solidFill>
                          <a:effectLst/>
                          <a:latin typeface="+mn-lt"/>
                          <a:ea typeface="+mn-ea"/>
                          <a:cs typeface="+mn-cs"/>
                        </a:rPr>
                        <a:t>新疆采取什么举措解就业难题？</a:t>
                      </a:r>
                      <a:endParaRPr lang="zh-CN" altLang="en-US" sz="1200" b="0" dirty="0"/>
                    </a:p>
                  </a:txBody>
                  <a:tcPr/>
                </a:tc>
                <a:tc>
                  <a:txBody>
                    <a:bodyPr/>
                    <a:lstStyle/>
                    <a:p>
                      <a:pPr algn="ctr">
                        <a:lnSpc>
                          <a:spcPct val="150000"/>
                        </a:lnSpc>
                      </a:pPr>
                      <a:r>
                        <a:rPr lang="en-US" altLang="zh-CN" sz="1200" b="0" dirty="0"/>
                        <a:t>……</a:t>
                      </a:r>
                      <a:endParaRPr lang="zh-CN" altLang="en-US" sz="1200" b="0" dirty="0"/>
                    </a:p>
                  </a:txBody>
                  <a:tcPr/>
                </a:tc>
                <a:tc>
                  <a:txBody>
                    <a:bodyPr/>
                    <a:lstStyle/>
                    <a:p>
                      <a:pPr algn="ctr">
                        <a:lnSpc>
                          <a:spcPct val="200000"/>
                        </a:lnSpc>
                      </a:pPr>
                      <a:r>
                        <a:rPr lang="zh-CN" altLang="zh-CN" sz="1200" b="0" kern="1200" dirty="0">
                          <a:solidFill>
                            <a:schemeClr val="dk1"/>
                          </a:solidFill>
                          <a:effectLst/>
                          <a:latin typeface="+mn-lt"/>
                          <a:ea typeface="+mn-ea"/>
                          <a:cs typeface="+mn-cs"/>
                        </a:rPr>
                        <a:t>“线上”举措</a:t>
                      </a:r>
                      <a:endParaRPr lang="zh-CN" altLang="en-US" sz="1200" b="0" dirty="0"/>
                    </a:p>
                  </a:txBody>
                  <a:tcPr/>
                </a:tc>
                <a:extLst>
                  <a:ext uri="{0D108BD9-81ED-4DB2-BD59-A6C34878D82A}">
                    <a16:rowId xmlns:a16="http://schemas.microsoft.com/office/drawing/2014/main" val="1909339000"/>
                  </a:ext>
                </a:extLst>
              </a:tr>
              <a:tr h="392071">
                <a:tc>
                  <a:txBody>
                    <a:bodyPr/>
                    <a:lstStyle/>
                    <a:p>
                      <a:pPr algn="ctr"/>
                      <a:r>
                        <a:rPr lang="en-US" altLang="zh-CN" dirty="0"/>
                        <a:t>3</a:t>
                      </a:r>
                      <a:endParaRPr lang="zh-CN" altLang="en-US" dirty="0"/>
                    </a:p>
                  </a:txBody>
                  <a:tcPr/>
                </a:tc>
                <a:tc>
                  <a:txBody>
                    <a:bodyPr/>
                    <a:lstStyle/>
                    <a:p>
                      <a:pPr algn="ctr"/>
                      <a:r>
                        <a:rPr lang="zh-CN" altLang="en-US" sz="1200" b="0" dirty="0"/>
                        <a:t>工业和信息化部到哪家企业进行督导检查？</a:t>
                      </a:r>
                    </a:p>
                  </a:txBody>
                  <a:tcPr/>
                </a:tc>
                <a:tc>
                  <a:txBody>
                    <a:bodyPr/>
                    <a:lstStyle/>
                    <a:p>
                      <a:pPr algn="ctr">
                        <a:lnSpc>
                          <a:spcPct val="150000"/>
                        </a:lnSpc>
                      </a:pPr>
                      <a:r>
                        <a:rPr lang="en-US" altLang="zh-CN" sz="1200" b="0" dirty="0"/>
                        <a:t>……</a:t>
                      </a:r>
                      <a:endParaRPr lang="zh-CN" altLang="en-US" sz="1200" b="0" dirty="0"/>
                    </a:p>
                  </a:txBody>
                  <a:tcPr/>
                </a:tc>
                <a:tc>
                  <a:txBody>
                    <a:bodyPr/>
                    <a:lstStyle/>
                    <a:p>
                      <a:pPr algn="ctr"/>
                      <a:r>
                        <a:rPr lang="zh-CN" altLang="en-US" sz="1200" b="0" dirty="0"/>
                        <a:t>北京北铃专用汽车有限公司</a:t>
                      </a:r>
                    </a:p>
                  </a:txBody>
                  <a:tcPr/>
                </a:tc>
                <a:extLst>
                  <a:ext uri="{0D108BD9-81ED-4DB2-BD59-A6C34878D82A}">
                    <a16:rowId xmlns:a16="http://schemas.microsoft.com/office/drawing/2014/main" val="2756401898"/>
                  </a:ext>
                </a:extLst>
              </a:tr>
            </a:tbl>
          </a:graphicData>
        </a:graphic>
      </p:graphicFrame>
    </p:spTree>
    <p:extLst>
      <p:ext uri="{BB962C8B-B14F-4D97-AF65-F5344CB8AC3E}">
        <p14:creationId xmlns:p14="http://schemas.microsoft.com/office/powerpoint/2010/main" val="22057207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0354DA7-E288-3C42-8531-C31CE88F435D}"/>
              </a:ext>
            </a:extLst>
          </p:cNvPr>
          <p:cNvSpPr txBox="1"/>
          <p:nvPr/>
        </p:nvSpPr>
        <p:spPr>
          <a:xfrm>
            <a:off x="887454" y="1229903"/>
            <a:ext cx="2492990" cy="523220"/>
          </a:xfrm>
          <a:prstGeom prst="rect">
            <a:avLst/>
          </a:prstGeom>
          <a:noFill/>
        </p:spPr>
        <p:txBody>
          <a:bodyPr wrap="none" rtlCol="0">
            <a:spAutoFit/>
          </a:bodyPr>
          <a:lstStyle/>
          <a:p>
            <a:r>
              <a:rPr lang="zh-CN" altLang="en-US" sz="2800" b="1" spc="200" dirty="0">
                <a:solidFill>
                  <a:schemeClr val="accent4">
                    <a:lumMod val="40000"/>
                    <a:lumOff val="60000"/>
                  </a:schemeClr>
                </a:solidFill>
              </a:rPr>
              <a:t>政策文件特点</a:t>
            </a:r>
          </a:p>
        </p:txBody>
      </p:sp>
      <p:cxnSp>
        <p:nvCxnSpPr>
          <p:cNvPr id="6" name="直接连接符 5">
            <a:extLst>
              <a:ext uri="{FF2B5EF4-FFF2-40B4-BE49-F238E27FC236}">
                <a16:creationId xmlns:a16="http://schemas.microsoft.com/office/drawing/2014/main" id="{60A1F3CC-C1DF-4CBF-AFA5-B2A02617AC11}"/>
              </a:ext>
            </a:extLst>
          </p:cNvPr>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9805F2A-27C3-430C-B7E1-69CC1253EC0B}"/>
              </a:ext>
            </a:extLst>
          </p:cNvPr>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7824607-2FF1-456E-AE39-C83747118770}"/>
              </a:ext>
            </a:extLst>
          </p:cNvPr>
          <p:cNvSpPr txBox="1"/>
          <p:nvPr/>
        </p:nvSpPr>
        <p:spPr>
          <a:xfrm>
            <a:off x="5062357" y="359954"/>
            <a:ext cx="2067286" cy="646331"/>
          </a:xfrm>
          <a:prstGeom prst="rect">
            <a:avLst/>
          </a:prstGeom>
          <a:noFill/>
        </p:spPr>
        <p:txBody>
          <a:bodyPr wrap="square" rtlCol="0">
            <a:spAutoFit/>
          </a:bodyPr>
          <a:lstStyle/>
          <a:p>
            <a:r>
              <a:rPr lang="zh-Hans" altLang="en-US" sz="3600" b="1" dirty="0">
                <a:solidFill>
                  <a:srgbClr val="FED7A0"/>
                </a:solidFill>
              </a:rPr>
              <a:t>数据分析</a:t>
            </a:r>
            <a:endParaRPr lang="zh-CN" altLang="en-US" sz="3600" b="1" dirty="0">
              <a:solidFill>
                <a:srgbClr val="FED7A0"/>
              </a:solidFill>
            </a:endParaRPr>
          </a:p>
        </p:txBody>
      </p:sp>
      <p:sp>
        <p:nvSpPr>
          <p:cNvPr id="2" name="文本框 1"/>
          <p:cNvSpPr txBox="1"/>
          <p:nvPr/>
        </p:nvSpPr>
        <p:spPr>
          <a:xfrm>
            <a:off x="2268000" y="2039816"/>
            <a:ext cx="6392008" cy="4524315"/>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400" spc="200" dirty="0">
                <a:solidFill>
                  <a:schemeClr val="accent4">
                    <a:lumMod val="40000"/>
                    <a:lumOff val="60000"/>
                  </a:schemeClr>
                </a:solidFill>
              </a:rPr>
              <a:t>政策文件</a:t>
            </a:r>
            <a:r>
              <a:rPr lang="zh-CN" altLang="en-US" sz="2400" spc="200" dirty="0" smtClean="0">
                <a:solidFill>
                  <a:schemeClr val="accent4">
                    <a:lumMod val="40000"/>
                    <a:lumOff val="60000"/>
                  </a:schemeClr>
                </a:solidFill>
              </a:rPr>
              <a:t>重复</a:t>
            </a:r>
            <a:endParaRPr lang="en-US" altLang="zh-CN" sz="2400" spc="200" dirty="0">
              <a:solidFill>
                <a:schemeClr val="accent4">
                  <a:lumMod val="40000"/>
                  <a:lumOff val="60000"/>
                </a:schemeClr>
              </a:solidFill>
            </a:endParaRPr>
          </a:p>
          <a:p>
            <a:pPr marL="342900" indent="-342900">
              <a:lnSpc>
                <a:spcPct val="300000"/>
              </a:lnSpc>
              <a:buFont typeface="Arial" panose="020B0604020202020204" pitchFamily="34" charset="0"/>
              <a:buChar char="•"/>
            </a:pPr>
            <a:r>
              <a:rPr lang="zh-CN" altLang="en-US" sz="2400" spc="150" noProof="1">
                <a:solidFill>
                  <a:schemeClr val="accent4">
                    <a:lumMod val="40000"/>
                    <a:lumOff val="60000"/>
                  </a:schemeClr>
                </a:solidFill>
                <a:sym typeface="+mn-ea"/>
              </a:rPr>
              <a:t>存在</a:t>
            </a:r>
            <a:r>
              <a:rPr lang="zh-Hans" altLang="en-US" sz="2400" spc="150" noProof="1">
                <a:solidFill>
                  <a:schemeClr val="accent4">
                    <a:lumMod val="40000"/>
                    <a:lumOff val="60000"/>
                  </a:schemeClr>
                </a:solidFill>
                <a:sym typeface="+mn-ea"/>
              </a:rPr>
              <a:t>长度较长的名词</a:t>
            </a:r>
            <a:r>
              <a:rPr lang="zh-CN" altLang="en-US" sz="2400" spc="150" noProof="1">
                <a:solidFill>
                  <a:schemeClr val="accent4">
                    <a:lumMod val="40000"/>
                    <a:lumOff val="60000"/>
                  </a:schemeClr>
                </a:solidFill>
                <a:sym typeface="+mn-ea"/>
              </a:rPr>
              <a:t>短语</a:t>
            </a:r>
            <a:endParaRPr lang="en-US" altLang="zh-CN" sz="2400" spc="150" noProof="1">
              <a:solidFill>
                <a:schemeClr val="accent4">
                  <a:lumMod val="40000"/>
                  <a:lumOff val="60000"/>
                </a:schemeClr>
              </a:solidFill>
              <a:sym typeface="+mn-ea"/>
            </a:endParaRPr>
          </a:p>
          <a:p>
            <a:pPr marL="342900" indent="-342900">
              <a:lnSpc>
                <a:spcPct val="300000"/>
              </a:lnSpc>
              <a:buFont typeface="Arial" panose="020B0604020202020204" pitchFamily="34" charset="0"/>
              <a:buChar char="•"/>
            </a:pPr>
            <a:r>
              <a:rPr lang="zh-CN" altLang="en-US" sz="2400" spc="150" noProof="1">
                <a:solidFill>
                  <a:schemeClr val="accent4">
                    <a:lumMod val="40000"/>
                    <a:lumOff val="60000"/>
                  </a:schemeClr>
                </a:solidFill>
                <a:sym typeface="+mn-ea"/>
              </a:rPr>
              <a:t>答案片段</a:t>
            </a:r>
            <a:r>
              <a:rPr lang="zh-CN" altLang="en-US" sz="2400" spc="150" noProof="1" smtClean="0">
                <a:solidFill>
                  <a:schemeClr val="accent4">
                    <a:lumMod val="40000"/>
                    <a:lumOff val="60000"/>
                  </a:schemeClr>
                </a:solidFill>
                <a:sym typeface="+mn-ea"/>
              </a:rPr>
              <a:t>可能重复出现在政策</a:t>
            </a:r>
            <a:r>
              <a:rPr lang="zh-CN" altLang="en-US" sz="2400" spc="150" noProof="1">
                <a:solidFill>
                  <a:schemeClr val="accent4">
                    <a:lumMod val="40000"/>
                    <a:lumOff val="60000"/>
                  </a:schemeClr>
                </a:solidFill>
                <a:sym typeface="+mn-ea"/>
              </a:rPr>
              <a:t>当中</a:t>
            </a:r>
            <a:endParaRPr lang="en-US" altLang="zh-Hans" sz="2400" spc="150" noProof="1">
              <a:solidFill>
                <a:schemeClr val="accent4">
                  <a:lumMod val="40000"/>
                  <a:lumOff val="60000"/>
                </a:schemeClr>
              </a:solidFill>
              <a:sym typeface="+mn-ea"/>
            </a:endParaRPr>
          </a:p>
          <a:p>
            <a:pPr marL="342900" indent="-342900">
              <a:lnSpc>
                <a:spcPct val="300000"/>
              </a:lnSpc>
              <a:buFont typeface="Arial" panose="020B0604020202020204" pitchFamily="34" charset="0"/>
              <a:buChar char="•"/>
            </a:pPr>
            <a:endParaRPr lang="zh-CN" altLang="en-US" sz="2400" spc="200" dirty="0">
              <a:solidFill>
                <a:schemeClr val="accent4">
                  <a:lumMod val="40000"/>
                  <a:lumOff val="60000"/>
                </a:schemeClr>
              </a:solidFill>
            </a:endParaRPr>
          </a:p>
        </p:txBody>
      </p:sp>
    </p:spTree>
    <p:custDataLst>
      <p:tags r:id="rId1"/>
    </p:custDataLst>
    <p:extLst>
      <p:ext uri="{BB962C8B-B14F-4D97-AF65-F5344CB8AC3E}">
        <p14:creationId xmlns:p14="http://schemas.microsoft.com/office/powerpoint/2010/main" val="1015107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A6E86883-C4CB-4811-BE01-075441B7B7DD}"/>
              </a:ext>
            </a:extLst>
          </p:cNvPr>
          <p:cNvGrpSpPr/>
          <p:nvPr/>
        </p:nvGrpSpPr>
        <p:grpSpPr>
          <a:xfrm>
            <a:off x="5520580" y="2572543"/>
            <a:ext cx="4867274" cy="1248757"/>
            <a:chOff x="5332067" y="1218430"/>
            <a:chExt cx="4867484" cy="1248553"/>
          </a:xfrm>
        </p:grpSpPr>
        <p:sp>
          <p:nvSpPr>
            <p:cNvPr id="26" name="文本框 25">
              <a:extLst>
                <a:ext uri="{FF2B5EF4-FFF2-40B4-BE49-F238E27FC236}">
                  <a16:creationId xmlns:a16="http://schemas.microsoft.com/office/drawing/2014/main" id="{32EFFEB7-525E-4251-8523-A496AC50ECFE}"/>
                </a:ext>
              </a:extLst>
            </p:cNvPr>
            <p:cNvSpPr txBox="1"/>
            <p:nvPr/>
          </p:nvSpPr>
          <p:spPr>
            <a:xfrm>
              <a:off x="5332067" y="1218430"/>
              <a:ext cx="3474114" cy="7693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400" b="1" dirty="0">
                  <a:solidFill>
                    <a:schemeClr val="accent4">
                      <a:lumMod val="40000"/>
                      <a:lumOff val="60000"/>
                    </a:schemeClr>
                  </a:solidFill>
                  <a:latin typeface="微软雅黑" panose="020B0503020204020204" pitchFamily="34" charset="-122"/>
                  <a:ea typeface="微软雅黑" panose="020B0503020204020204" pitchFamily="34" charset="-122"/>
                </a:rPr>
                <a:t>整体</a:t>
              </a:r>
              <a:r>
                <a:rPr lang="zh-CN" altLang="en-US" sz="4400" b="1" noProof="0" dirty="0">
                  <a:solidFill>
                    <a:schemeClr val="accent4">
                      <a:lumMod val="40000"/>
                      <a:lumOff val="60000"/>
                    </a:schemeClr>
                  </a:solidFill>
                  <a:latin typeface="微软雅黑" panose="020B0503020204020204" pitchFamily="34" charset="-122"/>
                  <a:ea typeface="微软雅黑" panose="020B0503020204020204" pitchFamily="34" charset="-122"/>
                </a:rPr>
                <a:t>结构</a:t>
              </a:r>
              <a:endParaRPr kumimoji="0" lang="zh-CN" altLang="en-US" sz="4400" b="1" i="0" u="none"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B4B122A1-D6FD-4343-B195-A2A0CAB5A83A}"/>
                </a:ext>
              </a:extLst>
            </p:cNvPr>
            <p:cNvSpPr txBox="1"/>
            <p:nvPr/>
          </p:nvSpPr>
          <p:spPr>
            <a:xfrm>
              <a:off x="5332067" y="2040846"/>
              <a:ext cx="4867484" cy="426137"/>
            </a:xfrm>
            <a:prstGeom prst="rect">
              <a:avLst/>
            </a:prstGeom>
            <a:noFill/>
          </p:spPr>
          <p:txBody>
            <a:bodyPr wrap="square" rtlCol="0">
              <a:spAutoFit/>
              <a:scene3d>
                <a:camera prst="orthographicFront"/>
                <a:lightRig rig="threePt" dir="t"/>
              </a:scene3d>
              <a:sp3d contourW="12700"/>
            </a:bodyPr>
            <a:lstStyle/>
            <a:p>
              <a:pPr>
                <a:lnSpc>
                  <a:spcPct val="120000"/>
                </a:lnSpc>
                <a:defRPr/>
              </a:pPr>
              <a:r>
                <a:rPr lang="en-US" altLang="zh-CN" sz="2000" dirty="0">
                  <a:solidFill>
                    <a:schemeClr val="accent4">
                      <a:lumMod val="40000"/>
                      <a:lumOff val="60000"/>
                    </a:schemeClr>
                  </a:solidFill>
                  <a:latin typeface="Century Gothic" panose="020B0502020202020204" pitchFamily="34" charset="0"/>
                  <a:ea typeface="微软雅黑" panose="020B0503020204020204" pitchFamily="34" charset="-122"/>
                </a:rPr>
                <a:t>Architecture</a:t>
              </a:r>
            </a:p>
          </p:txBody>
        </p:sp>
      </p:grpSp>
      <p:sp>
        <p:nvSpPr>
          <p:cNvPr id="30" name="圆角矩形 14">
            <a:extLst>
              <a:ext uri="{FF2B5EF4-FFF2-40B4-BE49-F238E27FC236}">
                <a16:creationId xmlns:a16="http://schemas.microsoft.com/office/drawing/2014/main" id="{78343EC5-144C-4A99-928C-95BE969FDAB8}"/>
              </a:ext>
            </a:extLst>
          </p:cNvPr>
          <p:cNvSpPr/>
          <p:nvPr/>
        </p:nvSpPr>
        <p:spPr>
          <a:xfrm rot="2700000">
            <a:off x="4062987" y="2649912"/>
            <a:ext cx="1129215" cy="1124817"/>
          </a:xfrm>
          <a:prstGeom prst="roundRect">
            <a:avLst>
              <a:gd name="adj" fmla="val 6165"/>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31" name="文本框 30">
            <a:extLst>
              <a:ext uri="{FF2B5EF4-FFF2-40B4-BE49-F238E27FC236}">
                <a16:creationId xmlns:a16="http://schemas.microsoft.com/office/drawing/2014/main" id="{323B649B-E233-49AD-AD00-BC93C50A28CD}"/>
              </a:ext>
            </a:extLst>
          </p:cNvPr>
          <p:cNvSpPr txBox="1"/>
          <p:nvPr/>
        </p:nvSpPr>
        <p:spPr>
          <a:xfrm>
            <a:off x="4472654" y="2750655"/>
            <a:ext cx="309880" cy="923330"/>
          </a:xfrm>
          <a:prstGeom prst="rect">
            <a:avLst/>
          </a:prstGeom>
          <a:noFill/>
        </p:spPr>
        <p:txBody>
          <a:bodyPr wrap="square" rtlCol="0">
            <a:spAutoFit/>
          </a:bodyPr>
          <a:lstStyle/>
          <a:p>
            <a:pPr algn="ctr"/>
            <a:r>
              <a:rPr lang="en-US" altLang="zh-CN" sz="5400" b="1" i="1" dirty="0">
                <a:solidFill>
                  <a:schemeClr val="bg1"/>
                </a:solidFill>
                <a:latin typeface="Century Gothic" panose="020B0502020202020204" pitchFamily="34" charset="0"/>
              </a:rPr>
              <a:t>3</a:t>
            </a:r>
            <a:endParaRPr lang="zh-CN" altLang="en-US" sz="5400" b="1" i="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3281851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0E7465-75B8-45B7-92E1-A0A79F1FD706}"/>
              </a:ext>
            </a:extLst>
          </p:cNvPr>
          <p:cNvSpPr>
            <a:spLocks noGrp="1"/>
          </p:cNvSpPr>
          <p:nvPr>
            <p:ph idx="1"/>
          </p:nvPr>
        </p:nvSpPr>
        <p:spPr/>
        <p:txBody>
          <a:bodyPr/>
          <a:lstStyle/>
          <a:p>
            <a:pPr marL="0" indent="0">
              <a:buNone/>
            </a:pPr>
            <a:r>
              <a:rPr lang="zh-CN" altLang="en-US" sz="2400" b="1" dirty="0">
                <a:solidFill>
                  <a:schemeClr val="accent4">
                    <a:lumMod val="40000"/>
                    <a:lumOff val="60000"/>
                  </a:schemeClr>
                </a:solidFill>
                <a:effectLst>
                  <a:outerShdw blurRad="38100" dist="38100" dir="2700000" algn="tl">
                    <a:srgbClr val="000000">
                      <a:alpha val="43137"/>
                    </a:srgbClr>
                  </a:outerShdw>
                </a:effectLst>
              </a:rPr>
              <a:t>整体框架</a:t>
            </a:r>
          </a:p>
        </p:txBody>
      </p:sp>
      <p:cxnSp>
        <p:nvCxnSpPr>
          <p:cNvPr id="6" name="直接连接符 5">
            <a:extLst>
              <a:ext uri="{FF2B5EF4-FFF2-40B4-BE49-F238E27FC236}">
                <a16:creationId xmlns:a16="http://schemas.microsoft.com/office/drawing/2014/main" id="{4AA61CD0-DEB3-42BE-A379-907F951A5950}"/>
              </a:ext>
            </a:extLst>
          </p:cNvPr>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A86E2F0-056F-48FF-9076-881DAC716830}"/>
              </a:ext>
            </a:extLst>
          </p:cNvPr>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FDD9B9F7-5797-4B15-9EB3-4C2E210D0661}"/>
              </a:ext>
            </a:extLst>
          </p:cNvPr>
          <p:cNvPicPr>
            <a:picLocks noChangeAspect="1"/>
          </p:cNvPicPr>
          <p:nvPr/>
        </p:nvPicPr>
        <p:blipFill>
          <a:blip r:embed="rId3"/>
          <a:stretch>
            <a:fillRect/>
          </a:stretch>
        </p:blipFill>
        <p:spPr>
          <a:xfrm>
            <a:off x="1250121" y="2884259"/>
            <a:ext cx="10150516" cy="2150533"/>
          </a:xfrm>
          <a:prstGeom prst="rect">
            <a:avLst/>
          </a:prstGeom>
        </p:spPr>
      </p:pic>
      <p:sp>
        <p:nvSpPr>
          <p:cNvPr id="4" name="矩形: 圆角 3">
            <a:extLst>
              <a:ext uri="{FF2B5EF4-FFF2-40B4-BE49-F238E27FC236}">
                <a16:creationId xmlns:a16="http://schemas.microsoft.com/office/drawing/2014/main" id="{F50284D1-B77B-47FD-8407-3FF8ABE2C7AF}"/>
              </a:ext>
            </a:extLst>
          </p:cNvPr>
          <p:cNvSpPr/>
          <p:nvPr/>
        </p:nvSpPr>
        <p:spPr>
          <a:xfrm>
            <a:off x="1115736" y="2386589"/>
            <a:ext cx="2122414" cy="3145871"/>
          </a:xfrm>
          <a:prstGeom prst="roundRect">
            <a:avLst/>
          </a:prstGeom>
          <a:noFill/>
          <a:ln>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8B6DD121-F63B-4E5B-95B9-BB8E3115FD90}"/>
              </a:ext>
            </a:extLst>
          </p:cNvPr>
          <p:cNvSpPr/>
          <p:nvPr/>
        </p:nvSpPr>
        <p:spPr>
          <a:xfrm>
            <a:off x="3937235" y="2389531"/>
            <a:ext cx="2997665" cy="3138880"/>
          </a:xfrm>
          <a:prstGeom prst="roundRect">
            <a:avLst/>
          </a:prstGeom>
          <a:noFill/>
          <a:ln>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7ADB1B0-4E9E-4CDD-94BC-962BF2A85DCA}"/>
              </a:ext>
            </a:extLst>
          </p:cNvPr>
          <p:cNvSpPr/>
          <p:nvPr/>
        </p:nvSpPr>
        <p:spPr>
          <a:xfrm>
            <a:off x="7399090" y="2382540"/>
            <a:ext cx="1768678" cy="3145871"/>
          </a:xfrm>
          <a:prstGeom prst="roundRect">
            <a:avLst/>
          </a:prstGeom>
          <a:noFill/>
          <a:ln>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6AA18AA-7312-4889-A10D-5F1FB9E20359}"/>
              </a:ext>
            </a:extLst>
          </p:cNvPr>
          <p:cNvSpPr txBox="1"/>
          <p:nvPr/>
        </p:nvSpPr>
        <p:spPr>
          <a:xfrm>
            <a:off x="1640047" y="2466947"/>
            <a:ext cx="1073791" cy="338554"/>
          </a:xfrm>
          <a:prstGeom prst="rect">
            <a:avLst/>
          </a:prstGeom>
          <a:noFill/>
        </p:spPr>
        <p:txBody>
          <a:bodyPr wrap="square" rtlCol="0">
            <a:spAutoFit/>
          </a:bodyPr>
          <a:lstStyle/>
          <a:p>
            <a:r>
              <a:rPr lang="zh-CN" altLang="en-US" sz="1600" dirty="0">
                <a:solidFill>
                  <a:schemeClr val="accent4">
                    <a:lumMod val="40000"/>
                    <a:lumOff val="60000"/>
                  </a:schemeClr>
                </a:solidFill>
              </a:rPr>
              <a:t>数据处理</a:t>
            </a:r>
          </a:p>
        </p:txBody>
      </p:sp>
      <p:sp>
        <p:nvSpPr>
          <p:cNvPr id="11" name="文本框 10">
            <a:extLst>
              <a:ext uri="{FF2B5EF4-FFF2-40B4-BE49-F238E27FC236}">
                <a16:creationId xmlns:a16="http://schemas.microsoft.com/office/drawing/2014/main" id="{16E95F47-0331-4267-8CD1-93B9C1838656}"/>
              </a:ext>
            </a:extLst>
          </p:cNvPr>
          <p:cNvSpPr txBox="1"/>
          <p:nvPr/>
        </p:nvSpPr>
        <p:spPr>
          <a:xfrm>
            <a:off x="4994864" y="2466947"/>
            <a:ext cx="1073791" cy="338554"/>
          </a:xfrm>
          <a:prstGeom prst="rect">
            <a:avLst/>
          </a:prstGeom>
          <a:noFill/>
        </p:spPr>
        <p:txBody>
          <a:bodyPr wrap="square" rtlCol="0">
            <a:spAutoFit/>
          </a:bodyPr>
          <a:lstStyle/>
          <a:p>
            <a:r>
              <a:rPr lang="zh-CN" altLang="en-US" sz="1600" dirty="0">
                <a:solidFill>
                  <a:schemeClr val="accent4">
                    <a:lumMod val="40000"/>
                    <a:lumOff val="60000"/>
                  </a:schemeClr>
                </a:solidFill>
              </a:rPr>
              <a:t>召回模块</a:t>
            </a:r>
          </a:p>
        </p:txBody>
      </p:sp>
      <p:sp>
        <p:nvSpPr>
          <p:cNvPr id="12" name="文本框 11">
            <a:extLst>
              <a:ext uri="{FF2B5EF4-FFF2-40B4-BE49-F238E27FC236}">
                <a16:creationId xmlns:a16="http://schemas.microsoft.com/office/drawing/2014/main" id="{FCA499AD-0A30-4F5A-8A0F-1E34963C6962}"/>
              </a:ext>
            </a:extLst>
          </p:cNvPr>
          <p:cNvSpPr txBox="1"/>
          <p:nvPr/>
        </p:nvSpPr>
        <p:spPr>
          <a:xfrm>
            <a:off x="7806655" y="2466147"/>
            <a:ext cx="1073791" cy="338554"/>
          </a:xfrm>
          <a:prstGeom prst="rect">
            <a:avLst/>
          </a:prstGeom>
          <a:noFill/>
        </p:spPr>
        <p:txBody>
          <a:bodyPr wrap="square" rtlCol="0">
            <a:spAutoFit/>
          </a:bodyPr>
          <a:lstStyle/>
          <a:p>
            <a:r>
              <a:rPr lang="zh-CN" altLang="en-US" sz="1600" dirty="0">
                <a:solidFill>
                  <a:schemeClr val="accent4">
                    <a:lumMod val="40000"/>
                    <a:lumOff val="60000"/>
                  </a:schemeClr>
                </a:solidFill>
              </a:rPr>
              <a:t>抽取模块</a:t>
            </a:r>
          </a:p>
        </p:txBody>
      </p:sp>
      <p:sp>
        <p:nvSpPr>
          <p:cNvPr id="13" name="标题 1">
            <a:extLst>
              <a:ext uri="{FF2B5EF4-FFF2-40B4-BE49-F238E27FC236}">
                <a16:creationId xmlns:a16="http://schemas.microsoft.com/office/drawing/2014/main" id="{D5A78854-BC39-4061-9DCB-F1182B1EBC2C}"/>
              </a:ext>
            </a:extLst>
          </p:cNvPr>
          <p:cNvSpPr txBox="1">
            <a:spLocks/>
          </p:cNvSpPr>
          <p:nvPr/>
        </p:nvSpPr>
        <p:spPr>
          <a:xfrm>
            <a:off x="5030988" y="359120"/>
            <a:ext cx="2130023" cy="648000"/>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sz="3600" dirty="0">
                <a:solidFill>
                  <a:srgbClr val="FED7A0"/>
                </a:solidFill>
                <a:latin typeface="+mn-lt"/>
                <a:ea typeface="+mn-ea"/>
                <a:cs typeface="+mn-cs"/>
              </a:rPr>
              <a:t>整体架构</a:t>
            </a:r>
          </a:p>
        </p:txBody>
      </p:sp>
    </p:spTree>
    <p:extLst>
      <p:ext uri="{BB962C8B-B14F-4D97-AF65-F5344CB8AC3E}">
        <p14:creationId xmlns:p14="http://schemas.microsoft.com/office/powerpoint/2010/main" val="3492524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7.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8.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9.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TIMING" val="|0.9|15.8|10.5"/>
</p:tagLst>
</file>

<file path=ppt/tags/tag61.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4221</TotalTime>
  <Words>899</Words>
  <Application>Microsoft Office PowerPoint</Application>
  <PresentationFormat>宽屏</PresentationFormat>
  <Paragraphs>220</Paragraphs>
  <Slides>21</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微软雅黑</vt:lpstr>
      <vt:lpstr>Arial</vt:lpstr>
      <vt:lpstr>Calibri</vt:lpstr>
      <vt:lpstr>Cambria Math</vt:lpstr>
      <vt:lpstr>Century Gothic</vt:lpstr>
      <vt:lpstr>Consolas</vt:lpstr>
      <vt:lpstr>Office 主题​​</vt:lpstr>
      <vt:lpstr>PowerPoint 演示文稿</vt:lpstr>
      <vt:lpstr>PowerPoint 演示文稿</vt:lpstr>
      <vt:lpstr>PowerPoint 演示文稿</vt:lpstr>
      <vt:lpstr>队伍介绍</vt:lpstr>
      <vt:lpstr>PowerPoint 演示文稿</vt:lpstr>
      <vt:lpstr>赛题分析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抽取模块</vt:lpstr>
      <vt:lpstr>抽取模块</vt:lpstr>
      <vt:lpstr>抽取模块</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luhua</dc:creator>
  <cp:lastModifiedBy>1643230637@qq.com</cp:lastModifiedBy>
  <cp:revision>360</cp:revision>
  <dcterms:created xsi:type="dcterms:W3CDTF">2020-03-20T06:41:00Z</dcterms:created>
  <dcterms:modified xsi:type="dcterms:W3CDTF">2020-06-30T05:07:12Z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2052-11.1.0.8751</vt:lpwstr>
  </property>
</Properties>
</file>