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04" r:id="rId1"/>
  </p:sldMasterIdLst>
  <p:notesMasterIdLst>
    <p:notesMasterId r:id="rId29"/>
  </p:notesMasterIdLst>
  <p:sldIdLst>
    <p:sldId id="256" r:id="rId2"/>
    <p:sldId id="257" r:id="rId3"/>
    <p:sldId id="260" r:id="rId4"/>
    <p:sldId id="291" r:id="rId5"/>
    <p:sldId id="293" r:id="rId6"/>
    <p:sldId id="258" r:id="rId7"/>
    <p:sldId id="264" r:id="rId8"/>
    <p:sldId id="265" r:id="rId9"/>
    <p:sldId id="266" r:id="rId10"/>
    <p:sldId id="270" r:id="rId11"/>
    <p:sldId id="268" r:id="rId12"/>
    <p:sldId id="272" r:id="rId13"/>
    <p:sldId id="269" r:id="rId14"/>
    <p:sldId id="274" r:id="rId15"/>
    <p:sldId id="276" r:id="rId16"/>
    <p:sldId id="295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0586" autoAdjust="0"/>
  </p:normalViewPr>
  <p:slideViewPr>
    <p:cSldViewPr showGuides="1">
      <p:cViewPr>
        <p:scale>
          <a:sx n="80" d="100"/>
          <a:sy n="80" d="100"/>
        </p:scale>
        <p:origin x="-1050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765CB-B4C4-403E-9628-71575DB369D5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7924-0102-441E-AD5B-10F082D7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7924-0102-441E-AD5B-10F082D750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7924-0102-441E-AD5B-10F082D750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7924-0102-441E-AD5B-10F082D75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7924-0102-441E-AD5B-10F082D750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7924-0102-441E-AD5B-10F082D750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4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:r>
                  <a:rPr lang="en-US" sz="1200" i="0">
                    <a:latin typeface="Cambria Math"/>
                  </a:rPr>
                  <a:t>𝑋_i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= observed value; </a:t>
                </a:r>
                <a:r>
                  <a:rPr lang="en-US" sz="1200" i="0">
                    <a:latin typeface="Cambria Math"/>
                  </a:rPr>
                  <a:t>𝑋 ̅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= median value in the reference population; and σ = the standard deviation value of the reference 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population.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7924-0102-441E-AD5B-10F082D75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7924-0102-441E-AD5B-10F082D750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6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42F826-89AF-4BFB-81C5-B51715C35396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5F03BA-7076-4A2D-A8F5-F340C0C391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key-visit.com/uganda-map.asp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04/15/2013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Explaining Patterns of Malnutrition among Children in Uganda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Mother Characteristics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505200" cy="23622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581400" cy="23622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3505200" cy="2286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3581400" cy="2286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7" name="TextBox 6"/>
          <p:cNvSpPr txBox="1"/>
          <p:nvPr/>
        </p:nvSpPr>
        <p:spPr>
          <a:xfrm>
            <a:off x="2590800" y="144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other’s age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0" y="144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other’s education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4114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other’s BMI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4114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reastfeeding time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Household Characteristics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505200" cy="2286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581401" cy="2286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3505200" cy="2286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5" name="TextBox 4"/>
          <p:cNvSpPr txBox="1"/>
          <p:nvPr/>
        </p:nvSpPr>
        <p:spPr>
          <a:xfrm>
            <a:off x="1828800" y="1524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ealth index score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1524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food expenditure share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4114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ependency ratio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3581400" cy="2286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1" name="TextBox 10"/>
          <p:cNvSpPr txBox="1"/>
          <p:nvPr/>
        </p:nvSpPr>
        <p:spPr>
          <a:xfrm>
            <a:off x="6324600" y="4114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ousehold income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NDVIs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505200" cy="228599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505200" cy="2286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505199" cy="2286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038600"/>
            <a:ext cx="3505200" cy="2286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3" name="TextBox 2"/>
          <p:cNvSpPr txBox="1"/>
          <p:nvPr/>
        </p:nvSpPr>
        <p:spPr>
          <a:xfrm>
            <a:off x="1066800" y="152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NDVI-05-harvest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152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NDVI-06-harvest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4114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NDVI-birth-harvest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4114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NDVI-utero-harvest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 rot="20005150">
            <a:off x="1184447" y="5207808"/>
            <a:ext cx="802944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8893544">
            <a:off x="5545787" y="5033784"/>
            <a:ext cx="1031665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3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 of child stunting and wasting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OLS Approach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811130"/>
              </p:ext>
            </p:extLst>
          </p:nvPr>
        </p:nvGraphicFramePr>
        <p:xfrm>
          <a:off x="495300" y="1219200"/>
          <a:ext cx="8153400" cy="54864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153400"/>
              </a:tblGrid>
              <a:tr h="4610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sz="2000" b="1" kern="100" baseline="-25000" dirty="0" err="1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= α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 + β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 +ε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1j</a:t>
                      </a:r>
                      <a:endParaRPr lang="en-US" sz="1600" b="1" kern="100" dirty="0">
                        <a:effectLst/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0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sz="2000" b="1" kern="100" baseline="-25000" dirty="0" err="1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= α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 + β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+τ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 +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ε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2j</a:t>
                      </a:r>
                      <a:endParaRPr lang="en-US" sz="1600" b="1" kern="100" dirty="0">
                        <a:effectLst/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0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sz="2000" b="1" kern="100" baseline="-25000" dirty="0" err="1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= α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β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+τ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+γ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+ε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3j</a:t>
                      </a:r>
                      <a:endParaRPr lang="en-US" sz="1600" b="1" kern="100" dirty="0">
                        <a:effectLst/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0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sz="2000" b="1" kern="100" baseline="-25000" dirty="0" err="1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= α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 + β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+τ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 γ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+η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+ε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4j</a:t>
                      </a:r>
                      <a:endParaRPr lang="en-US" sz="1600" b="1" kern="100" dirty="0">
                        <a:effectLst/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0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sz="2000" b="1" kern="100" baseline="-25000" dirty="0" err="1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= α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 + β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+τ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 γ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+η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+δ</a:t>
                      </a:r>
                      <a:r>
                        <a:rPr lang="en-US" sz="2000" b="1" kern="100" baseline="-250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sz="2000" b="1" kern="100" baseline="-25000" dirty="0" err="1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kern="100" dirty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 +</a:t>
                      </a:r>
                      <a:r>
                        <a:rPr lang="en-US" sz="2000" b="1" kern="1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ε</a:t>
                      </a:r>
                      <a:r>
                        <a:rPr lang="en-US" sz="2000" b="1" kern="100" baseline="-25000" dirty="0" smtClean="0"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5j</a:t>
                      </a:r>
                      <a:endParaRPr lang="en-US" sz="1600" b="1" kern="100" dirty="0">
                        <a:effectLst/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445">
                <a:tc>
                  <a:txBody>
                    <a:bodyPr/>
                    <a:lstStyle/>
                    <a:p>
                      <a:pPr algn="l"/>
                      <a:endParaRPr lang="en-US" sz="2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Z</a:t>
                      </a:r>
                      <a:r>
                        <a:rPr lang="en-US" sz="2000" b="0" kern="1200" baseline="-250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–HAZ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or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WHZ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of the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ith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child </a:t>
                      </a:r>
                      <a:endParaRPr lang="en-US" sz="1600" b="0" dirty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sz="2000" b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– child characteristics</a:t>
                      </a:r>
                      <a:endParaRPr lang="en-US" sz="1600" b="0" dirty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sz="2000" b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– mother characteristics</a:t>
                      </a:r>
                      <a:endParaRPr lang="en-US" sz="1600" b="0" dirty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en-US" sz="2000" b="0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– father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and household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characteristics</a:t>
                      </a:r>
                      <a:endParaRPr lang="en-US" sz="1600" b="0" dirty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– UNHS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variables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summarized at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the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district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level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(with 8-level nesting)</a:t>
                      </a:r>
                      <a:endParaRPr lang="en-US" sz="1600" b="0" dirty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E</a:t>
                      </a:r>
                      <a:r>
                        <a:rPr lang="en-US" sz="2000" b="0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– NDVI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variables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matched at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the cluster level </a:t>
                      </a:r>
                      <a:endParaRPr lang="en-US" sz="1600" b="0" dirty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ε</a:t>
                      </a:r>
                      <a:r>
                        <a:rPr lang="en-US" sz="2000" b="0" kern="1200" baseline="-250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ij</a:t>
                      </a:r>
                      <a:r>
                        <a:rPr lang="en-US" sz="20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~N(0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, σ</a:t>
                      </a:r>
                      <a:r>
                        <a:rPr lang="en-US" sz="2000" b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),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=1, 2, …,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</a:t>
                      </a:r>
                      <a:endParaRPr lang="en-US" sz="1600" b="0" kern="100" dirty="0"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1828800" y="1371600"/>
            <a:ext cx="228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1981200"/>
            <a:ext cx="228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4200" y="2590800"/>
            <a:ext cx="228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3162300"/>
            <a:ext cx="228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63094" y="3810000"/>
            <a:ext cx="228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63148" cy="86836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Approach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792232"/>
                  </p:ext>
                </p:extLst>
              </p:nvPr>
            </p:nvGraphicFramePr>
            <p:xfrm>
              <a:off x="533400" y="1219200"/>
              <a:ext cx="6019800" cy="4380865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6019800"/>
                  </a:tblGrid>
                  <a:tr h="7362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kern="100" smtClean="0">
                                  <a:effectLst/>
                                  <a:latin typeface="Cambria Math"/>
                                </a:rPr>
                                <m:t>𝒍𝒏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800" b="1" kern="1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α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+ 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β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endParaRPr lang="en-US" sz="1400" b="1" kern="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362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kern="100" smtClean="0">
                                  <a:effectLst/>
                                  <a:latin typeface="Cambria Math"/>
                                </a:rPr>
                                <m:t>𝒍𝒏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800" b="1" i="1" kern="100" smtClean="0">
                                          <a:effectLst/>
                                          <a:latin typeface="Cambria Math"/>
                                        </a:rPr>
                                        <m:t>𝑩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800" b="1" kern="100" smtClean="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α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+ 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β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+τ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endParaRPr lang="en-US" sz="1400" b="1" kern="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362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kern="100" smtClean="0">
                                  <a:effectLst/>
                                  <a:latin typeface="Cambria Math"/>
                                </a:rPr>
                                <m:t>𝒍𝒏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800" b="1" kern="1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α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+β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+τ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 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γ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endParaRPr lang="en-US" sz="1400" b="1" kern="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362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kern="100" smtClean="0">
                                  <a:effectLst/>
                                  <a:latin typeface="Cambria Math"/>
                                </a:rPr>
                                <m:t>𝒍𝒏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1" i="1" kern="100" smtClean="0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𝟒</m:t>
                                          </m:r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𝟒</m:t>
                                          </m:r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800" b="1" kern="1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α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+β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+τ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 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γ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+η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endParaRPr lang="en-US" sz="1400" b="1" kern="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362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kern="100" smtClean="0">
                                  <a:effectLst/>
                                  <a:latin typeface="Cambria Math"/>
                                </a:rPr>
                                <m:t>𝒍𝒏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𝟓</m:t>
                                          </m:r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1800" b="1" i="1" kern="100" smtClean="0">
                                          <a:effectLst/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kern="100" smtClean="0">
                                              <a:effectLst/>
                                              <a:latin typeface="Cambria Math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kern="100">
                                          <a:effectLst/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800" b="1" kern="1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α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+β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+τ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</a:t>
                          </a:r>
                          <a:r>
                            <a:rPr lang="en-US" sz="1800" b="1" kern="100" baseline="-250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 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γ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+η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+δ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</a:t>
                          </a:r>
                          <a:r>
                            <a:rPr lang="en-US" sz="1800" b="1" kern="100" baseline="-250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</a:t>
                          </a:r>
                          <a:r>
                            <a:rPr lang="en-US" sz="1800" b="1" kern="1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en-US" sz="1400" b="1" kern="1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792232"/>
                  </p:ext>
                </p:extLst>
              </p:nvPr>
            </p:nvGraphicFramePr>
            <p:xfrm>
              <a:off x="533400" y="1219200"/>
              <a:ext cx="6019800" cy="3833495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6019800"/>
                  </a:tblGrid>
                  <a:tr h="766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" b="-410317"/>
                          </a:stretch>
                        </a:blipFill>
                      </a:tcPr>
                    </a:tc>
                  </a:tr>
                  <a:tr h="766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" t="-100000" b="-310317"/>
                          </a:stretch>
                        </a:blipFill>
                      </a:tcPr>
                    </a:tc>
                  </a:tr>
                  <a:tr h="766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" t="-201600" b="-212800"/>
                          </a:stretch>
                        </a:blipFill>
                      </a:tcPr>
                    </a:tc>
                  </a:tr>
                  <a:tr h="766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" t="-299206" b="-111111"/>
                          </a:stretch>
                        </a:blipFill>
                      </a:tcPr>
                    </a:tc>
                  </a:tr>
                  <a:tr h="766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" t="-399206" b="-111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5613737"/>
                <a:ext cx="5562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>
                    <a:cs typeface="Times New Roman" pitchFamily="18" charset="0"/>
                  </a:rPr>
                  <a:t> binary outcome of child nutritional status</a:t>
                </a:r>
              </a:p>
              <a:p>
                <a:r>
                  <a:rPr lang="en-US" sz="2000" dirty="0" smtClean="0">
                    <a:cs typeface="Times New Roman" pitchFamily="18" charset="0"/>
                  </a:rPr>
                  <a:t>1 = not stunted, 0 = stunted</a:t>
                </a:r>
              </a:p>
              <a:p>
                <a:r>
                  <a:rPr lang="en-US" sz="2000" dirty="0" smtClean="0">
                    <a:cs typeface="Times New Roman" pitchFamily="18" charset="0"/>
                  </a:rPr>
                  <a:t>1 = not wasted, 0 = wasted </a:t>
                </a:r>
                <a:endParaRPr lang="en-US" sz="20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613737"/>
                <a:ext cx="5562600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1095" t="-1796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81748" y="1640774"/>
                <a:ext cx="4114800" cy="1638397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Odds Ratio</a:t>
                </a:r>
              </a:p>
              <a:p>
                <a:r>
                  <a:rPr lang="en-US" sz="2400" dirty="0" smtClean="0"/>
                  <a:t>For binary var: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kern="10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kern="100">
                            <a:latin typeface="Cambria Math"/>
                          </a:rPr>
                          <m:t>𝑃</m:t>
                        </m:r>
                        <m:r>
                          <a:rPr lang="en-US" sz="2400" b="1" i="1" kern="100">
                            <a:latin typeface="Cambria Math"/>
                          </a:rPr>
                          <m:t>(</m:t>
                        </m:r>
                        <m:r>
                          <a:rPr lang="en-US" sz="2400" b="1" i="1" kern="100">
                            <a:latin typeface="Cambria Math"/>
                          </a:rPr>
                          <m:t>𝑌</m:t>
                        </m:r>
                        <m:r>
                          <a:rPr lang="en-US" sz="2400" b="1" i="1" kern="100">
                            <a:latin typeface="Cambria Math"/>
                          </a:rPr>
                          <m:t>=1|</m:t>
                        </m:r>
                        <m:r>
                          <m:rPr>
                            <m:sty m:val="p"/>
                          </m:rPr>
                          <a:rPr lang="el-GR" sz="2400" b="1" i="1" kern="100" smtClean="0">
                            <a:latin typeface="Cambria Math"/>
                          </a:rPr>
                          <m:t>θ</m:t>
                        </m:r>
                        <m:r>
                          <a:rPr lang="en-US" sz="2400" b="1" i="1" kern="100">
                            <a:latin typeface="Cambria Math"/>
                          </a:rPr>
                          <m:t>=1)</m:t>
                        </m:r>
                      </m:num>
                      <m:den>
                        <m:r>
                          <a:rPr lang="en-US" sz="2400" b="1" i="1" kern="100">
                            <a:latin typeface="Cambria Math"/>
                          </a:rPr>
                          <m:t>𝑃</m:t>
                        </m:r>
                        <m:r>
                          <a:rPr lang="en-US" sz="2400" b="1" i="1" kern="100">
                            <a:latin typeface="Cambria Math"/>
                          </a:rPr>
                          <m:t>(</m:t>
                        </m:r>
                        <m:r>
                          <a:rPr lang="en-US" sz="2400" b="1" i="1" kern="100">
                            <a:latin typeface="Cambria Math"/>
                          </a:rPr>
                          <m:t>𝑌</m:t>
                        </m:r>
                        <m:r>
                          <a:rPr lang="en-US" sz="2400" b="1" i="1" kern="100">
                            <a:latin typeface="Cambria Math"/>
                          </a:rPr>
                          <m:t>=0|</m:t>
                        </m:r>
                        <m:r>
                          <m:rPr>
                            <m:sty m:val="p"/>
                          </m:rPr>
                          <a:rPr lang="el-GR" sz="2400" b="1" i="1" kern="100" smtClean="0">
                            <a:latin typeface="Cambria Math"/>
                          </a:rPr>
                          <m:t>θ</m:t>
                        </m:r>
                        <m:r>
                          <a:rPr lang="en-US" sz="2400" b="1" i="1" kern="100">
                            <a:latin typeface="Cambria Math"/>
                          </a:rPr>
                          <m:t>=1)</m:t>
                        </m:r>
                      </m:den>
                    </m:f>
                  </m:oMath>
                </a14:m>
                <a:endParaRPr lang="en-US" b="1" i="1" kern="100" dirty="0">
                  <a:latin typeface="Cambria Math"/>
                </a:endParaRPr>
              </a:p>
              <a:p>
                <a:r>
                  <a:rPr lang="en-US" sz="2400" dirty="0" smtClean="0"/>
                  <a:t>For continuous var: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kern="10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kern="100">
                            <a:latin typeface="Cambria Math"/>
                          </a:rPr>
                          <m:t>𝑃</m:t>
                        </m:r>
                        <m:r>
                          <a:rPr lang="en-US" sz="2400" b="1" i="1" kern="100">
                            <a:latin typeface="Cambria Math"/>
                          </a:rPr>
                          <m:t>(</m:t>
                        </m:r>
                        <m:r>
                          <a:rPr lang="en-US" sz="2400" b="1" i="1" kern="100">
                            <a:latin typeface="Cambria Math"/>
                          </a:rPr>
                          <m:t>𝑌</m:t>
                        </m:r>
                        <m:r>
                          <a:rPr lang="en-US" sz="2400" b="1" i="1" kern="100">
                            <a:latin typeface="Cambria Math"/>
                          </a:rPr>
                          <m:t>=</m:t>
                        </m:r>
                        <m:r>
                          <a:rPr lang="en-US" sz="2400" b="1" i="1" kern="100">
                            <a:latin typeface="Cambria Math"/>
                          </a:rPr>
                          <m:t>𝑚</m:t>
                        </m:r>
                        <m:r>
                          <a:rPr lang="en-US" sz="2400" b="1" i="1" kern="100">
                            <a:latin typeface="Cambria Math"/>
                          </a:rPr>
                          <m:t>+1|</m:t>
                        </m:r>
                        <m:r>
                          <m:rPr>
                            <m:sty m:val="p"/>
                          </m:rPr>
                          <a:rPr lang="el-GR" sz="2400" b="1" i="1" kern="100" smtClean="0">
                            <a:latin typeface="Cambria Math"/>
                          </a:rPr>
                          <m:t>θ</m:t>
                        </m:r>
                        <m:r>
                          <a:rPr lang="en-US" sz="2400" b="1" i="1" kern="100">
                            <a:latin typeface="Cambria Math"/>
                          </a:rPr>
                          <m:t>=1)</m:t>
                        </m:r>
                      </m:num>
                      <m:den>
                        <m:r>
                          <a:rPr lang="en-US" sz="2400" b="1" i="1" kern="100">
                            <a:latin typeface="Cambria Math"/>
                          </a:rPr>
                          <m:t>𝑃</m:t>
                        </m:r>
                        <m:r>
                          <a:rPr lang="en-US" sz="2400" b="1" i="1" kern="100">
                            <a:latin typeface="Cambria Math"/>
                          </a:rPr>
                          <m:t>(</m:t>
                        </m:r>
                        <m:r>
                          <a:rPr lang="en-US" sz="2400" b="1" i="1" kern="100">
                            <a:latin typeface="Cambria Math"/>
                          </a:rPr>
                          <m:t>𝑌</m:t>
                        </m:r>
                        <m:r>
                          <a:rPr lang="en-US" sz="2400" b="1" i="1" kern="100">
                            <a:latin typeface="Cambria Math"/>
                          </a:rPr>
                          <m:t>=</m:t>
                        </m:r>
                        <m:r>
                          <a:rPr lang="en-US" sz="2400" b="1" i="1" kern="100">
                            <a:latin typeface="Cambria Math"/>
                          </a:rPr>
                          <m:t>𝑚</m:t>
                        </m:r>
                        <m:r>
                          <a:rPr lang="en-US" sz="2400" b="1" i="1" kern="10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400" b="1" i="1" kern="100" smtClean="0">
                            <a:latin typeface="Cambria Math"/>
                          </a:rPr>
                          <m:t>θ</m:t>
                        </m:r>
                        <m:r>
                          <a:rPr lang="en-US" sz="2400" b="1" i="1" kern="100">
                            <a:latin typeface="Cambria Math"/>
                          </a:rPr>
                          <m:t>=1)</m:t>
                        </m:r>
                      </m:den>
                    </m:f>
                  </m:oMath>
                </a14:m>
                <a:endParaRPr lang="en-US" sz="2400" b="1" i="1" kern="1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8" y="1640774"/>
                <a:ext cx="4114800" cy="1638397"/>
              </a:xfrm>
              <a:prstGeom prst="rect">
                <a:avLst/>
              </a:prstGeom>
              <a:blipFill rotWithShape="1">
                <a:blip r:embed="rId5"/>
                <a:stretch>
                  <a:fillRect l="-2216" t="-2583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9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 cont.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1447800"/>
                <a:ext cx="8153400" cy="4572000"/>
              </a:xfrm>
            </p:spPr>
            <p:txBody>
              <a:bodyPr/>
              <a:lstStyle/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11 ecological zones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24 monthly NDVI anomalies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𝐴𝑁𝐷𝑉𝐼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𝐷𝑁𝑉𝐼</m:t>
                    </m:r>
                    <m:r>
                      <a:rPr lang="en-US" sz="2000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𝑁𝐷𝑉𝐼</m:t>
                        </m:r>
                      </m:e>
                    </m:acc>
                  </m:oMath>
                </a14:m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For HAZ or Stunting (0/1): child birth year and utero</a:t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For WHZ or Wasting (0/1): years 2005 and 2006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Standard errors are clustered by DHS reporting areas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1447800"/>
                <a:ext cx="8153400" cy="4572000"/>
              </a:xfrm>
              <a:blipFill rotWithShape="1">
                <a:blip r:embed="rId2"/>
                <a:stretch>
                  <a:fillRect l="-898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5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OLS Estimates for HAZ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19829992"/>
              </p:ext>
            </p:extLst>
          </p:nvPr>
        </p:nvGraphicFramePr>
        <p:xfrm>
          <a:off x="762001" y="1371600"/>
          <a:ext cx="7619998" cy="4879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2946"/>
                <a:gridCol w="1604211"/>
                <a:gridCol w="962526"/>
                <a:gridCol w="962526"/>
                <a:gridCol w="1042737"/>
                <a:gridCol w="962526"/>
                <a:gridCol w="962526"/>
              </a:tblGrid>
              <a:tr h="357410">
                <a:tc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variable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mother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household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UNHS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NDVI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1800" b="1" u="none" strike="noStrike" dirty="0" smtClean="0">
                          <a:effectLst/>
                        </a:rPr>
                        <a:t>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-0.016***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-0.014***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-0.014***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-0.014***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-0.014***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twin </a:t>
                      </a:r>
                      <a:r>
                        <a:rPr lang="en-US" sz="1800" u="none" strike="noStrike" dirty="0" smtClean="0">
                          <a:effectLst/>
                        </a:rPr>
                        <a:t>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-0.828***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-0.878**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-0.831***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-0.802***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-0.818***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anemia </a:t>
                      </a:r>
                      <a:r>
                        <a:rPr lang="en-US" sz="1800" u="none" strike="noStrike" dirty="0" smtClean="0">
                          <a:effectLst/>
                        </a:rPr>
                        <a:t>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-0.416***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-0.346***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-0.337***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-0.357***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-0.357***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rowSpan="4">
                  <a:txBody>
                    <a:bodyPr/>
                    <a:lstStyle/>
                    <a:p>
                      <a:pPr algn="ctr" rtl="0" fontAlgn="b"/>
                      <a:r>
                        <a:rPr lang="en-US" sz="1800" b="1" u="none" strike="noStrike" dirty="0" smtClean="0">
                          <a:effectLst/>
                        </a:rPr>
                        <a:t>mother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0.027***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0.021*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0.022*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0.022*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BMI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0.029**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0.020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0.022*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0.021*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breastfeeding </a:t>
                      </a:r>
                      <a:r>
                        <a:rPr lang="en-US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effectLst/>
                        </a:rPr>
                        <a:t>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-0.224**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-0.203**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-0.190*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-0.191*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breastfeeding </a:t>
                      </a:r>
                      <a:r>
                        <a:rPr lang="en-US" sz="1800" u="none" strike="noStrike" dirty="0" smtClean="0">
                          <a:effectLst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-0.019***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-0.018***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-0.017***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-0.017***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1800" b="1" u="none" strike="noStrike" dirty="0" smtClean="0">
                          <a:effectLst/>
                        </a:rPr>
                        <a:t>household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w</a:t>
                      </a:r>
                      <a:r>
                        <a:rPr lang="en-US" sz="1800" u="none" strike="noStrike" dirty="0" smtClean="0">
                          <a:effectLst/>
                        </a:rPr>
                        <a:t>ealth </a:t>
                      </a:r>
                      <a:r>
                        <a:rPr lang="en-US" sz="1800" u="none" strike="noStrike" dirty="0">
                          <a:effectLst/>
                        </a:rPr>
                        <a:t>index </a:t>
                      </a:r>
                      <a:r>
                        <a:rPr lang="en-US" sz="1800" u="none" strike="noStrike" dirty="0" smtClean="0">
                          <a:effectLst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0.013**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0.013**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0.014**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urban/rural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0.040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0.375***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0.328**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9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internally displaced </a:t>
                      </a:r>
                      <a:r>
                        <a:rPr lang="en-US" sz="1800" u="none" strike="noStrike" dirty="0" smtClean="0">
                          <a:effectLst/>
                        </a:rPr>
                        <a:t>person (IDP) 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-0.612*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-0.455*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-0.435*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rowSpan="4">
                  <a:txBody>
                    <a:bodyPr/>
                    <a:lstStyle/>
                    <a:p>
                      <a:pPr algn="ctr" rtl="0" fontAlgn="b"/>
                      <a:r>
                        <a:rPr lang="en-US" sz="1800" b="1" u="none" strike="noStrike" dirty="0">
                          <a:effectLst/>
                        </a:rPr>
                        <a:t>UNHS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crop </a:t>
                      </a:r>
                      <a:r>
                        <a:rPr lang="en-US" sz="1800" u="none" strike="noStrike" dirty="0" smtClean="0">
                          <a:effectLst/>
                        </a:rPr>
                        <a:t>yield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-0.034*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-0.035*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sales </a:t>
                      </a:r>
                      <a:r>
                        <a:rPr lang="en-US" sz="1800" u="none" strike="noStrike" dirty="0" smtClean="0">
                          <a:effectLst/>
                        </a:rPr>
                        <a:t>ratio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-0.987**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-0.965**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purchased inputs percentage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0.689**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0.687**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8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distance to a nearest health </a:t>
                      </a:r>
                      <a:r>
                        <a:rPr lang="en-US" sz="1800" u="none" strike="noStrike" dirty="0" smtClean="0">
                          <a:effectLst/>
                        </a:rPr>
                        <a:t>unit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0.012***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0.012***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R</a:t>
                      </a:r>
                      <a:r>
                        <a:rPr lang="en-US" sz="1800" b="1" kern="100" baseline="30000" dirty="0">
                          <a:effectLst/>
                          <a:latin typeface="+mn-lt"/>
                        </a:rPr>
                        <a:t>2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lt"/>
                        </a:rPr>
                        <a:t> </a:t>
                      </a:r>
                      <a:endParaRPr lang="en-US" sz="1800" kern="100">
                        <a:effectLst/>
                        <a:latin typeface="+mn-lt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0.130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/>
                        </a:rPr>
                        <a:t>0.158</a:t>
                      </a:r>
                      <a:endParaRPr lang="en-US" sz="1800" kern="1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/>
                        </a:rPr>
                        <a:t>0.169</a:t>
                      </a:r>
                      <a:endParaRPr lang="en-US" sz="1800" kern="1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0.181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0.182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N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 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2,158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2,158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2,158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2,158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2,158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6248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/>
              <a:t>*p&lt;0.10, **p&lt;0.05, ***</a:t>
            </a:r>
            <a:r>
              <a:rPr lang="en-US" dirty="0" smtClean="0"/>
              <a:t>p&lt;0.01. Non-significant variables excluded from table.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191000" y="2514600"/>
            <a:ext cx="4114800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2600" y="3886200"/>
            <a:ext cx="3581400" cy="838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48400" y="4495800"/>
            <a:ext cx="2133600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600" y="5410200"/>
            <a:ext cx="20574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990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Logistic Estimates for Child Stunting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9277392"/>
              </p:ext>
            </p:extLst>
          </p:nvPr>
        </p:nvGraphicFramePr>
        <p:xfrm>
          <a:off x="687324" y="1554480"/>
          <a:ext cx="7769351" cy="43250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/>
                <a:gridCol w="1734335"/>
                <a:gridCol w="932696"/>
                <a:gridCol w="990569"/>
                <a:gridCol w="1066800"/>
                <a:gridCol w="914400"/>
                <a:gridCol w="911351"/>
              </a:tblGrid>
              <a:tr h="41259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variable name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child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mother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household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>
                          <a:effectLst/>
                        </a:rPr>
                        <a:t>UNHS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>
                          <a:effectLst/>
                        </a:rPr>
                        <a:t>NDVI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559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dirty="0" smtClean="0">
                          <a:effectLst/>
                        </a:rPr>
                        <a:t>child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 smtClean="0">
                          <a:effectLst/>
                        </a:rPr>
                        <a:t>age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0.981***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>
                          <a:effectLst/>
                        </a:rPr>
                        <a:t>0.983***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>
                          <a:effectLst/>
                        </a:rPr>
                        <a:t>0.982***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>
                          <a:effectLst/>
                        </a:rPr>
                        <a:t>0.981***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>
                          <a:effectLst/>
                        </a:rPr>
                        <a:t>0.982***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5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twin </a:t>
                      </a:r>
                      <a:r>
                        <a:rPr lang="en-US" sz="1800" u="none" strike="noStrike" kern="1200" dirty="0" smtClean="0">
                          <a:effectLst/>
                        </a:rPr>
                        <a:t>(1/0)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0.334***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0.326***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>
                          <a:effectLst/>
                        </a:rPr>
                        <a:t>0.340***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>
                          <a:effectLst/>
                        </a:rPr>
                        <a:t>0.368***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>
                          <a:effectLst/>
                        </a:rPr>
                        <a:t>0.367***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5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anemia </a:t>
                      </a:r>
                      <a:r>
                        <a:rPr lang="en-US" sz="1800" u="none" strike="noStrike" kern="1200" dirty="0" smtClean="0">
                          <a:effectLst/>
                        </a:rPr>
                        <a:t>(1/0)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0.613***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0.655***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0.651***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0.633***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0.631***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559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dirty="0" smtClean="0">
                          <a:effectLst/>
                        </a:rPr>
                        <a:t>mother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 smtClean="0">
                          <a:effectLst/>
                        </a:rPr>
                        <a:t>age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1.047***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1.040***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1.041***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1.041***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5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baseline="0" dirty="0" smtClean="0">
                          <a:effectLst/>
                        </a:rPr>
                        <a:t>BMI</a:t>
                      </a:r>
                      <a:r>
                        <a:rPr lang="en-US" sz="1800" u="none" strike="noStrike" kern="1200" dirty="0" smtClean="0">
                          <a:effectLst/>
                        </a:rPr>
                        <a:t> 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1.061***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1.054***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1.058***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1.057***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5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baseline="0" dirty="0" smtClean="0">
                          <a:effectLst/>
                        </a:rPr>
                        <a:t>anemia</a:t>
                      </a:r>
                      <a:r>
                        <a:rPr lang="en-US" sz="1800" u="none" strike="noStrike" kern="1200" dirty="0" smtClean="0">
                          <a:effectLst/>
                        </a:rPr>
                        <a:t> </a:t>
                      </a:r>
                      <a:r>
                        <a:rPr lang="en-US" sz="1800" u="none" strike="noStrike" kern="1200" dirty="0">
                          <a:effectLst/>
                        </a:rPr>
                        <a:t>(</a:t>
                      </a:r>
                      <a:r>
                        <a:rPr lang="en-US" sz="1800" u="none" strike="noStrike" kern="1200" dirty="0" smtClean="0">
                          <a:effectLst/>
                        </a:rPr>
                        <a:t>1/0)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1.159**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1.171**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1.193**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1.191**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5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breastfeeding time 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0.984*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0.986*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0.986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0.986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5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 smtClean="0">
                          <a:effectLst/>
                        </a:rPr>
                        <a:t>child</a:t>
                      </a:r>
                      <a:r>
                        <a:rPr lang="en-US" sz="1800" u="none" strike="noStrike" kern="1200" baseline="0" dirty="0" smtClean="0">
                          <a:effectLst/>
                        </a:rPr>
                        <a:t> number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0.924***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0.932***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0.926***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0.926***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16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dirty="0" smtClean="0">
                          <a:effectLst/>
                        </a:rPr>
                        <a:t>household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wealth index score 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1.017*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1.017*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1.017*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55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dirty="0" smtClean="0">
                          <a:effectLst/>
                        </a:rPr>
                        <a:t>UNHS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 smtClean="0">
                          <a:effectLst/>
                        </a:rPr>
                        <a:t>crop yield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0.931***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0.931***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5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distance to a nearest health unit 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1.012***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1.012***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Pseudo R2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lt"/>
                        </a:rPr>
                        <a:t> </a:t>
                      </a:r>
                      <a:endParaRPr lang="en-US" sz="1800" kern="100">
                        <a:effectLst/>
                        <a:latin typeface="+mn-lt"/>
                      </a:endParaRPr>
                    </a:p>
                  </a:txBody>
                  <a:tcPr marL="68580" marR="68580" marT="0" marB="0" anchor="b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0.0751</a:t>
                      </a:r>
                    </a:p>
                  </a:txBody>
                  <a:tcPr marL="68580" marR="68580" marT="0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0.09490</a:t>
                      </a:r>
                    </a:p>
                  </a:txBody>
                  <a:tcPr marL="68580" marR="68580" marT="0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0.1004</a:t>
                      </a:r>
                    </a:p>
                  </a:txBody>
                  <a:tcPr marL="68580" marR="68580" marT="0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0.1067</a:t>
                      </a:r>
                    </a:p>
                  </a:txBody>
                  <a:tcPr marL="68580" marR="68580" marT="0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/>
                        </a:rPr>
                        <a:t>0.1067</a:t>
                      </a:r>
                      <a:endParaRPr lang="en-US" sz="1800" kern="1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lt"/>
                        </a:rPr>
                        <a:t> </a:t>
                      </a:r>
                      <a:endParaRPr lang="en-US" sz="1800" kern="100">
                        <a:effectLst/>
                        <a:latin typeface="+mn-lt"/>
                      </a:endParaRPr>
                    </a:p>
                  </a:txBody>
                  <a:tcPr marL="68580" marR="68580" marT="0" marB="0" anchor="b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2.158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2.158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2.158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2.158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2.158</a:t>
                      </a:r>
                    </a:p>
                  </a:txBody>
                  <a:tcPr marL="68580" marR="68580" marT="0" marB="0"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/>
              <a:t>*p&lt;0.10, **p&lt;0.05, ***</a:t>
            </a:r>
            <a:r>
              <a:rPr lang="en-US" dirty="0" smtClean="0"/>
              <a:t>p&lt;0.01. Non-significant variables excluded from table.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3429000"/>
            <a:ext cx="12954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4038600"/>
            <a:ext cx="12954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Modeling child stunting and wasting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Conclusions and further research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OLS Estimates for WHZ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5936558"/>
              </p:ext>
            </p:extLst>
          </p:nvPr>
        </p:nvGraphicFramePr>
        <p:xfrm>
          <a:off x="666750" y="1524000"/>
          <a:ext cx="7810500" cy="41130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6800"/>
                <a:gridCol w="1676400"/>
                <a:gridCol w="1066800"/>
                <a:gridCol w="990600"/>
                <a:gridCol w="990600"/>
                <a:gridCol w="990600"/>
                <a:gridCol w="1028700"/>
              </a:tblGrid>
              <a:tr h="3266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variable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child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mother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household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UNHS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NDVI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14811">
                <a:tc rowSpan="4"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 smtClean="0">
                          <a:effectLst/>
                        </a:rPr>
                        <a:t>child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age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0.010***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0.013***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0.013***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0.013***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0.013***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</a:tr>
              <a:tr h="31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twin 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-0.292**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-0.310**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-0.301**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-0.278**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-0.272**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</a:tr>
              <a:tr h="31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</a:rPr>
                        <a:t>bcg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vaccine 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0.309**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0.268*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0.269*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0.263*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0.261*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</a:tr>
              <a:tr h="31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anemia 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-0.216***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-0.147***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-0.162***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-0.169***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-0.173***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</a:tr>
              <a:tr h="314811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 smtClean="0">
                          <a:effectLst/>
                        </a:rPr>
                        <a:t>mother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mother's </a:t>
                      </a:r>
                      <a:r>
                        <a:rPr lang="en-US" sz="1800" u="none" strike="noStrike" dirty="0" smtClean="0">
                          <a:effectLst/>
                        </a:rPr>
                        <a:t>BMI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0.075***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0.077***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0.078***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0.078***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</a:tr>
              <a:tr h="31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mother’s </a:t>
                      </a:r>
                      <a:r>
                        <a:rPr lang="en-US" sz="1800" u="none" strike="noStrike" dirty="0" smtClean="0">
                          <a:effectLst/>
                        </a:rPr>
                        <a:t>pregnancy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-0.166**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-0.174**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-0.173**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-0.173**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</a:tr>
              <a:tr h="31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breastfeeding </a:t>
                      </a:r>
                      <a:r>
                        <a:rPr lang="en-US" sz="1800" u="none" strike="noStrike" dirty="0" smtClean="0">
                          <a:effectLst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-0.014***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-0.013***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-0.013***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-0.013***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</a:tr>
              <a:tr h="3148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 smtClean="0">
                          <a:effectLst/>
                        </a:rPr>
                        <a:t>household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altitude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-0.021*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-0.025*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</a:tr>
              <a:tr h="3148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UNHS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distance to a nearest health </a:t>
                      </a:r>
                      <a:r>
                        <a:rPr lang="en-US" sz="1800" u="none" strike="noStrike" dirty="0" smtClean="0">
                          <a:effectLst/>
                        </a:rPr>
                        <a:t>unit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0.004*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0.005*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</a:tr>
              <a:tr h="3148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u="none" strike="noStrike" dirty="0">
                          <a:effectLst/>
                        </a:rPr>
                        <a:t>NDVI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ndvi06harv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0.002*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lt"/>
                        </a:rPr>
                        <a:t>R</a:t>
                      </a:r>
                      <a:r>
                        <a:rPr lang="en-US" sz="1600" b="1" kern="100" baseline="30000" dirty="0">
                          <a:effectLst/>
                          <a:latin typeface="+mn-lt"/>
                        </a:rPr>
                        <a:t>2</a:t>
                      </a:r>
                      <a:endParaRPr lang="en-US" sz="16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lt"/>
                        </a:rPr>
                        <a:t> </a:t>
                      </a:r>
                      <a:endParaRPr lang="en-US" sz="16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宋体"/>
                        </a:rPr>
                        <a:t>0.077</a:t>
                      </a:r>
                      <a:endParaRPr lang="en-US" sz="16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/>
                        </a:rPr>
                        <a:t>0.123</a:t>
                      </a:r>
                      <a:endParaRPr lang="en-US" sz="1600" kern="1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/>
                        </a:rPr>
                        <a:t>0.126</a:t>
                      </a:r>
                      <a:endParaRPr lang="en-US" sz="1600" kern="1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宋体"/>
                        </a:rPr>
                        <a:t>0.128</a:t>
                      </a:r>
                      <a:endParaRPr lang="en-US" sz="16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/>
                        </a:rPr>
                        <a:t>0.130</a:t>
                      </a:r>
                      <a:endParaRPr lang="en-US" sz="1600" kern="10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lt"/>
                        </a:rPr>
                        <a:t>N</a:t>
                      </a:r>
                      <a:endParaRPr lang="en-US" sz="16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n-lt"/>
                        </a:rPr>
                        <a:t> </a:t>
                      </a:r>
                      <a:endParaRPr lang="en-US" sz="1600" kern="100">
                        <a:effectLst/>
                        <a:latin typeface="+mn-lt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宋体"/>
                        </a:rPr>
                        <a:t>2,158</a:t>
                      </a:r>
                      <a:endParaRPr lang="en-US" sz="16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宋体"/>
                        </a:rPr>
                        <a:t>2,158</a:t>
                      </a:r>
                      <a:endParaRPr lang="en-US" sz="16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宋体"/>
                        </a:rPr>
                        <a:t>2,158</a:t>
                      </a:r>
                      <a:endParaRPr lang="en-US" sz="16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宋体"/>
                        </a:rPr>
                        <a:t>2,158</a:t>
                      </a:r>
                      <a:endParaRPr lang="en-US" sz="16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宋体"/>
                        </a:rPr>
                        <a:t>2,158</a:t>
                      </a:r>
                      <a:endParaRPr lang="en-US" sz="16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5638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/>
              <a:t>*p&lt;0.10, **p&lt;0.05, ***</a:t>
            </a:r>
            <a:r>
              <a:rPr lang="en-US" dirty="0" smtClean="0"/>
              <a:t>p&lt;0.01. Non-significant variables excluded from table.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76400" y="4648200"/>
            <a:ext cx="1143000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Logistic Estimates for Child Wasting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836933"/>
              </p:ext>
            </p:extLst>
          </p:nvPr>
        </p:nvGraphicFramePr>
        <p:xfrm>
          <a:off x="571500" y="1524000"/>
          <a:ext cx="8119110" cy="36799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3000"/>
                <a:gridCol w="1794510"/>
                <a:gridCol w="1028700"/>
                <a:gridCol w="948690"/>
                <a:gridCol w="1108710"/>
                <a:gridCol w="1028700"/>
                <a:gridCol w="1066800"/>
              </a:tblGrid>
              <a:tr h="5576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mother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household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UNHS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NDVI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83588">
                <a:tc rowSpan="5">
                  <a:txBody>
                    <a:bodyPr/>
                    <a:lstStyle/>
                    <a:p>
                      <a:pPr algn="ctr" rtl="0" fontAlgn="b"/>
                      <a:r>
                        <a:rPr lang="en-US" sz="1800" b="1" u="none" strike="noStrike" dirty="0" smtClean="0">
                          <a:effectLst/>
                        </a:rPr>
                        <a:t>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age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1.052***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1.060***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1.059***</a:t>
                      </a:r>
                      <a:endParaRPr lang="en-US" sz="18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1.059***</a:t>
                      </a:r>
                      <a:endParaRPr lang="en-US" sz="18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1.059***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83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sex 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0.793**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0.743***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0.769**</a:t>
                      </a:r>
                      <a:endParaRPr lang="en-US" sz="18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0.773**</a:t>
                      </a:r>
                      <a:endParaRPr lang="en-US" sz="18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0.772**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83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twin </a:t>
                      </a:r>
                      <a:r>
                        <a:rPr lang="en-US" sz="1800" u="none" strike="noStrike" dirty="0" smtClean="0">
                          <a:effectLst/>
                        </a:rPr>
                        <a:t>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0.235***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0.206***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0.222***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0.251***</a:t>
                      </a:r>
                      <a:endParaRPr lang="en-US" sz="18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0.262**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83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</a:rPr>
                        <a:t>bcg</a:t>
                      </a:r>
                      <a:r>
                        <a:rPr lang="en-US" sz="1800" u="none" strike="noStrike" dirty="0">
                          <a:effectLst/>
                        </a:rPr>
                        <a:t> vaccine </a:t>
                      </a:r>
                      <a:r>
                        <a:rPr lang="en-US" sz="1800" u="none" strike="noStrike" dirty="0" smtClean="0">
                          <a:effectLst/>
                        </a:rPr>
                        <a:t>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2.146*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2.076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2.167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2.090</a:t>
                      </a:r>
                      <a:endParaRPr lang="en-US" sz="18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2.090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83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anemia </a:t>
                      </a:r>
                      <a:r>
                        <a:rPr lang="en-US" sz="1800" u="none" strike="noStrike" dirty="0" smtClean="0">
                          <a:effectLst/>
                        </a:rPr>
                        <a:t>(1/0)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0.711*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0.835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0.822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0.830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0.829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83588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800" b="1" u="none" strike="noStrike" dirty="0" smtClean="0">
                          <a:effectLst/>
                        </a:rPr>
                        <a:t>mother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BMI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1.158***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1.180***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1.185***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1.185***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83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breastfeeding </a:t>
                      </a:r>
                      <a:r>
                        <a:rPr lang="en-US" sz="1800" u="none" strike="noStrike" dirty="0" smtClean="0">
                          <a:effectLst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0.963**</a:t>
                      </a:r>
                      <a:endParaRPr lang="en-US" sz="18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0.966**</a:t>
                      </a:r>
                      <a:endParaRPr lang="en-US" sz="18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0.965**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0.966**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83588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800" b="1" u="none" strike="noStrike" dirty="0" smtClean="0">
                          <a:effectLst/>
                        </a:rPr>
                        <a:t>household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age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of head of household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0.981*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0.980*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0.980*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83588">
                <a:tc vMerge="1"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number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of eligible working people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0.826***</a:t>
                      </a:r>
                      <a:endParaRPr lang="en-US" sz="18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0.837***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0.835***</a:t>
                      </a:r>
                      <a:endParaRPr lang="en-US" sz="18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83588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 R2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n-lt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0.1358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0.1602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0.1768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0.1808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0.1814</a:t>
                      </a:r>
                      <a:endParaRPr lang="en-US" sz="1800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2,158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2,158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2,158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2,158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2,158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181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/>
              <a:t>*p&lt;0.10, **p&lt;0.05, ***</a:t>
            </a:r>
            <a:r>
              <a:rPr lang="en-US" dirty="0" smtClean="0"/>
              <a:t>p&lt;0.01. Non-significant variables excluded from table.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76400" y="2362200"/>
            <a:ext cx="9144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6400" y="4038600"/>
            <a:ext cx="22098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6400" y="4343400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OLS Estimates among Sub-groups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18847016"/>
              </p:ext>
            </p:extLst>
          </p:nvPr>
        </p:nvGraphicFramePr>
        <p:xfrm>
          <a:off x="381001" y="914400"/>
          <a:ext cx="8381998" cy="520475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198"/>
                <a:gridCol w="1574802"/>
                <a:gridCol w="1008944"/>
                <a:gridCol w="1008944"/>
                <a:gridCol w="853722"/>
                <a:gridCol w="931333"/>
                <a:gridCol w="931333"/>
                <a:gridCol w="853722"/>
              </a:tblGrid>
              <a:tr h="221523">
                <a:tc rowSpan="2">
                  <a:txBody>
                    <a:bodyPr/>
                    <a:lstStyle/>
                    <a:p>
                      <a:pPr algn="l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00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sng" strike="noStrike" kern="100">
                          <a:effectLst/>
                        </a:rPr>
                        <a:t>rural, non-IDP camps</a:t>
                      </a:r>
                      <a:endParaRPr lang="en-US" sz="1600" b="1" i="0" u="sng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sng" strike="noStrike" kern="100" dirty="0">
                          <a:effectLst/>
                        </a:rPr>
                        <a:t>urban only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sng" strike="noStrike" kern="100">
                          <a:effectLst/>
                        </a:rPr>
                        <a:t>IDP camps only</a:t>
                      </a:r>
                      <a:endParaRPr lang="en-US" sz="1600" b="1" i="0" u="sng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1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HAZ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WHZ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kern="100" dirty="0">
                          <a:effectLst/>
                        </a:rPr>
                        <a:t>HAZ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kern="100" dirty="0">
                          <a:effectLst/>
                        </a:rPr>
                        <a:t>WHZ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kern="100" dirty="0">
                          <a:effectLst/>
                        </a:rPr>
                        <a:t>HAZ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kern="100" dirty="0">
                          <a:effectLst/>
                        </a:rPr>
                        <a:t>WHZ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child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age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-0.014***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0.014***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-0.012**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0.013**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twin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(1/0)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-1.059***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-0.177*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anemia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(1/0)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-0.395***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-0.196***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mother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0.021*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00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00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education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0.040*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-0.023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BMI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0.076***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0.067***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0.089*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0.156***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pregnancy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(1/0)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-0.164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-0.177**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31505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breastfeeding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-0.016***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-0.011***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-0.026***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-0.049***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-0.029**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household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wealth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0.012*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0.040***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-0.018*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0.053*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dependency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-0.095*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0.122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-0.329***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0.164*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safe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water </a:t>
                      </a:r>
                      <a:r>
                        <a:rPr lang="en-US" sz="1600" u="none" strike="noStrike" dirty="0" smtClean="0">
                          <a:effectLst/>
                        </a:rPr>
                        <a:t>(1/0)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0.228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-0.275*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-0.279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0.547*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0.116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TLU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0.035**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0.002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-0.026*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altitude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-0.040*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0.191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UNHS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7777" marR="97777" anchor="ctr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crop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yield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-0.016*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-0.075*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effectLst/>
                        </a:rPr>
                        <a:t>disthealth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0.011***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NDVI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7777" marR="97777" anchor="ctr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ndvi05harv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0.002**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ndvi06harv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-0.002**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185" marR="10185" marT="9525" marB="0" anchor="ctr"/>
                </a:tc>
              </a:tr>
              <a:tr h="22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600" b="1" kern="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L="68580" marR="68580" marT="0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1733</a:t>
                      </a:r>
                    </a:p>
                  </a:txBody>
                  <a:tcPr marL="68580" marR="68580" marT="0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1733</a:t>
                      </a:r>
                    </a:p>
                  </a:txBody>
                  <a:tcPr marL="68580" marR="68580" marT="0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204</a:t>
                      </a:r>
                    </a:p>
                  </a:txBody>
                  <a:tcPr marL="68580" marR="68580" marT="0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204</a:t>
                      </a:r>
                    </a:p>
                  </a:txBody>
                  <a:tcPr marL="68580" marR="68580" marT="0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221</a:t>
                      </a:r>
                    </a:p>
                  </a:txBody>
                  <a:tcPr marL="68580" marR="68580" marT="0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221</a:t>
                      </a:r>
                    </a:p>
                  </a:txBody>
                  <a:tcPr marL="68580" marR="68580" marT="0" marB="0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19100" y="60960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*p&lt;0.10, **p&lt;0.05, ***p&lt;0.01. Non-significant variables excluded from table. </a:t>
            </a:r>
          </a:p>
        </p:txBody>
      </p:sp>
      <p:sp>
        <p:nvSpPr>
          <p:cNvPr id="3" name="Oval 2"/>
          <p:cNvSpPr/>
          <p:nvPr/>
        </p:nvSpPr>
        <p:spPr>
          <a:xfrm>
            <a:off x="3048000" y="4267200"/>
            <a:ext cx="8382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9200" y="2438400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34200" y="4038600"/>
            <a:ext cx="6858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Estimates among Sub-groups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51528199"/>
              </p:ext>
            </p:extLst>
          </p:nvPr>
        </p:nvGraphicFramePr>
        <p:xfrm>
          <a:off x="419100" y="838200"/>
          <a:ext cx="8305800" cy="5436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1"/>
                <a:gridCol w="1549399"/>
                <a:gridCol w="999772"/>
                <a:gridCol w="999772"/>
                <a:gridCol w="922867"/>
                <a:gridCol w="922867"/>
                <a:gridCol w="922867"/>
                <a:gridCol w="769055"/>
              </a:tblGrid>
              <a:tr h="250316">
                <a:tc rowSpan="2">
                  <a:txBody>
                    <a:bodyPr/>
                    <a:lstStyle/>
                    <a:p>
                      <a:pPr algn="l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00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sng" strike="noStrike" kern="100" dirty="0">
                          <a:effectLst/>
                        </a:rPr>
                        <a:t>rural, non-IDP camps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sng" strike="noStrike" kern="100" dirty="0">
                          <a:effectLst/>
                        </a:rPr>
                        <a:t>urban only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sng" strike="noStrike" kern="100" dirty="0">
                          <a:effectLst/>
                        </a:rPr>
                        <a:t>IDP camps only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effectLst/>
                        </a:rPr>
                        <a:t>variable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HAZ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WHZ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kern="100" dirty="0">
                          <a:effectLst/>
                        </a:rPr>
                        <a:t>HAZ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kern="100" dirty="0">
                          <a:effectLst/>
                        </a:rPr>
                        <a:t>WHZ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kern="100" dirty="0">
                          <a:effectLst/>
                        </a:rPr>
                        <a:t>HAZ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kern="100" dirty="0">
                          <a:effectLst/>
                        </a:rPr>
                        <a:t>WHZ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</a:tr>
              <a:tr h="250316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child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0.981***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1.066***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0.995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1.026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0.995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1.068*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5031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twin (1/0)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0.297***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0.315**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</a:tr>
              <a:tr h="25031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anemia (1/0)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0.671***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0.854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</a:tr>
              <a:tr h="250316">
                <a:tc rowSpan="6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mother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7777" marR="97777" anchor="ctr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1.038***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1.038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1.037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0.982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5031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BMI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1.045***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1.235***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1.059*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1.057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1.127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1.163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50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smtClean="0">
                          <a:effectLst/>
                        </a:rPr>
                        <a:t>anemia</a:t>
                      </a:r>
                      <a:r>
                        <a:rPr lang="en-US" sz="1600" baseline="0" dirty="0" smtClean="0">
                          <a:effectLst/>
                        </a:rPr>
                        <a:t> (1/0)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1.166*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1.132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</a:tr>
              <a:tr h="25031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pregnancy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(1/0)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-0.164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-0.177**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</a:tr>
              <a:tr h="250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breastfeeding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0.988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0.968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1.009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0.926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0.932***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0.957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4090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child</a:t>
                      </a:r>
                      <a:r>
                        <a:rPr lang="en-US" sz="1600" kern="100" baseline="0" dirty="0" smtClean="0">
                          <a:effectLst/>
                        </a:rPr>
                        <a:t> number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0.908***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0.925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0" marB="0"/>
                </a:tc>
              </a:tr>
              <a:tr h="240906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household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7777" marR="97777" anchor="ctr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dad</a:t>
                      </a:r>
                      <a:r>
                        <a:rPr lang="en-US" sz="1600" kern="100" baseline="0" dirty="0" smtClean="0">
                          <a:effectLst/>
                        </a:rPr>
                        <a:t> work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1.318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0.640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0.443***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0.267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0.823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0.641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4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hoh</a:t>
                      </a:r>
                      <a:r>
                        <a:rPr lang="en-US" sz="1600" kern="100" baseline="0" dirty="0" smtClean="0">
                          <a:effectLst/>
                        </a:rPr>
                        <a:t> age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1.007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0.976*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1.023**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1.020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4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hoh</a:t>
                      </a:r>
                      <a:r>
                        <a:rPr lang="en-US" sz="1600" kern="100" baseline="0" dirty="0" smtClean="0">
                          <a:effectLst/>
                        </a:rPr>
                        <a:t> sex (1/0)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1.066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0.883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0.406***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1.385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1.540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2.064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50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 wealth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1.023**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1.016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1.027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0.968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0.968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1.148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4090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dependency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0.961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1.017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0.963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0.345***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0.935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0.714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250316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UNHS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7777" marR="97777" anchor="ctr"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crop yield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0.940**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0.987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0.858**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1.129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</a:tr>
              <a:tr h="250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sales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0.505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0.992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0.041**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0.087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</a:tr>
              <a:tr h="25031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disthealth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1.013***</a:t>
                      </a:r>
                      <a:endParaRPr lang="en-US" sz="1600" kern="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1.029</a:t>
                      </a:r>
                      <a:endParaRPr lang="en-US" sz="16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</a:tr>
              <a:tr h="3312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NDVI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ndvi05harv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0.002**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85" marR="10185" marT="9525" marB="0" anchor="ctr"/>
                </a:tc>
              </a:tr>
              <a:tr h="3312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185" marR="1018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1733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1733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204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204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221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" y="6324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*p&lt;0.10, **p&lt;0.05, ***p&lt;0.01. Non-significant variables excluded from table. </a:t>
            </a:r>
          </a:p>
        </p:txBody>
      </p:sp>
      <p:sp>
        <p:nvSpPr>
          <p:cNvPr id="3" name="Oval 2"/>
          <p:cNvSpPr/>
          <p:nvPr/>
        </p:nvSpPr>
        <p:spPr>
          <a:xfrm>
            <a:off x="5105400" y="3581400"/>
            <a:ext cx="9144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400" y="4038600"/>
            <a:ext cx="9144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14800" y="3810000"/>
            <a:ext cx="9144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3810000"/>
            <a:ext cx="9144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4572000"/>
            <a:ext cx="9144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Conclusions and Further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Conclusions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Child and mother characteristics play the most important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child growth in Uganda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gricultural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variables nested at the district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have only limited explanatory power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 NDVI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values corresponding to recently preceding harvest months are positively correlated with a short-term measure of child wasting (WHZ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actors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associated with child malnutrition appear to differ across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sub-regions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Limitations and Further Research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hildren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same nesting with different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nutritional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status are tagged with the same UNHS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NDVI values in general are found to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limited use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explaining child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Z-scores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research uses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from DHS and UNHS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2006, surveys for other years could be analyzed.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700" y="618495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www.turkey-visit.com/uganda-map.asp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FAO, 2006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5410200" cy="598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"/>
            <a:ext cx="2672824" cy="2923402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rot="10800000" flipV="1">
            <a:off x="4876800" y="1981200"/>
            <a:ext cx="2895600" cy="6858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399"/>
          <a:stretch/>
        </p:blipFill>
        <p:spPr>
          <a:xfrm>
            <a:off x="1066800" y="1600200"/>
            <a:ext cx="4114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6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3657600" cy="206210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Child malnutrition is a severe problem in Uganda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Causes 40% of child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deaths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Stunting rate: 38%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Wasting rate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6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Underweight rate: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16%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495800"/>
            <a:ext cx="4038600" cy="132343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Mothers’ education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Maternal health and breastfeeding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Regional differences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Clean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water and improved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sanitation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284289"/>
            <a:ext cx="4191000" cy="76944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Low Agricultural productivity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Agricultural yields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&lt;1/3 potential yield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4191000"/>
            <a:ext cx="3581400" cy="163121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lack of usage of improved inputs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soil erosion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lack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irrigation facilities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over-dependence on rainfall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imited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access to farm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credit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3962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4267200" y="2667000"/>
            <a:ext cx="457200" cy="2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8000" y="3200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Research Questions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factors play the most important roles in improving child growth outcomes in Uganda?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differences in agricultural potential and productivity help to explain differences in rates of child malnutrition? </a:t>
            </a:r>
          </a:p>
        </p:txBody>
      </p:sp>
    </p:spTree>
    <p:extLst>
      <p:ext uri="{BB962C8B-B14F-4D97-AF65-F5344CB8AC3E}">
        <p14:creationId xmlns:p14="http://schemas.microsoft.com/office/powerpoint/2010/main" val="3462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Sources and Construction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2006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Uganda Demographic and Health Survey (UDHS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 characteristics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Mother characteristics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Father and household characteristics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2005/06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Uganda National Household Survey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UNHS)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Agricultural performance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Distance to nearest health facility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Normalized Difference Vegetation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Index (NDVI)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emotely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sensed data at a 5 km spatial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resolution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[-1, 1]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Jan 2001 - Dec 2011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2209800"/>
            <a:ext cx="26670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Merged by nesting of district, urban/rural, sex of head of household and farm size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3886200"/>
            <a:ext cx="2667000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Merged by DHS cluster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eft-Up Arrow 3"/>
          <p:cNvSpPr/>
          <p:nvPr/>
        </p:nvSpPr>
        <p:spPr>
          <a:xfrm rot="18715754">
            <a:off x="4987931" y="2393234"/>
            <a:ext cx="526159" cy="533400"/>
          </a:xfrm>
          <a:prstGeom prst="leftUp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Up Arrow 7"/>
          <p:cNvSpPr/>
          <p:nvPr/>
        </p:nvSpPr>
        <p:spPr>
          <a:xfrm rot="18715754">
            <a:off x="4987931" y="3841036"/>
            <a:ext cx="526159" cy="533400"/>
          </a:xfrm>
          <a:prstGeom prst="leftUp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Child Z-scores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954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Used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as indicators of child nutritional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status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Times New Roman" pitchFamily="18" charset="0"/>
                        <a:cs typeface="Times New Roman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800" baseline="-25000">
                        <a:latin typeface="Times New Roman" pitchFamily="18" charset="0"/>
                        <a:cs typeface="Times New Roman" pitchFamily="18" charset="0"/>
                      </a:rPr>
                      <m:t>i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95400"/>
                <a:ext cx="8229600" cy="4525963"/>
              </a:xfrm>
              <a:blipFill rotWithShape="1">
                <a:blip r:embed="rId3"/>
                <a:stretch>
                  <a:fillRect l="-8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2743200" cy="22098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19400"/>
            <a:ext cx="2819400" cy="221342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19400"/>
            <a:ext cx="2971800" cy="22098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0" name="Rectangle 9"/>
          <p:cNvSpPr/>
          <p:nvPr/>
        </p:nvSpPr>
        <p:spPr>
          <a:xfrm>
            <a:off x="152400" y="5105400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Note: Data for 2,176 Ugandan children below age five, from 2006 UDHS.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3053938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HAZ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3059668"/>
            <a:ext cx="71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WAZ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53400" y="30596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WHZ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5626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HAZ&lt;-2 SD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indicates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stunting (chronic malnutrition)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WHZ&lt;-2 SD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indicates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wasting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(acute malnutrition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43000" y="2971800"/>
            <a:ext cx="457200" cy="1752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1903</TotalTime>
  <Words>2000</Words>
  <Application>Microsoft Office PowerPoint</Application>
  <PresentationFormat>On-screen Show (4:3)</PresentationFormat>
  <Paragraphs>678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Explaining Patterns of Malnutrition among Children in Uganda</vt:lpstr>
      <vt:lpstr>Outline</vt:lpstr>
      <vt:lpstr>Introduction</vt:lpstr>
      <vt:lpstr>PowerPoint Presentation</vt:lpstr>
      <vt:lpstr>Background</vt:lpstr>
      <vt:lpstr>Research Questions</vt:lpstr>
      <vt:lpstr>Data </vt:lpstr>
      <vt:lpstr>Data Sources and Construction</vt:lpstr>
      <vt:lpstr>Child Z-scores</vt:lpstr>
      <vt:lpstr>Mother Characteristics</vt:lpstr>
      <vt:lpstr>Household Characteristics</vt:lpstr>
      <vt:lpstr>NDVIs</vt:lpstr>
      <vt:lpstr>Modeling of child stunting and wasting</vt:lpstr>
      <vt:lpstr>OLS Approach</vt:lpstr>
      <vt:lpstr>Logit Approach</vt:lpstr>
      <vt:lpstr>Modeling cont. Control Variables</vt:lpstr>
      <vt:lpstr>Results</vt:lpstr>
      <vt:lpstr>OLS Estimates for HAZ</vt:lpstr>
      <vt:lpstr>Logistic Estimates for Child Stunting</vt:lpstr>
      <vt:lpstr>OLS Estimates for WHZ</vt:lpstr>
      <vt:lpstr>Logistic Estimates for Child Wasting</vt:lpstr>
      <vt:lpstr>OLS Estimates among Sub-groups</vt:lpstr>
      <vt:lpstr>Logistic Estimates among Sub-groups</vt:lpstr>
      <vt:lpstr>Conclusions and Further Research </vt:lpstr>
      <vt:lpstr>Conclusions </vt:lpstr>
      <vt:lpstr>Limitations and Further Research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Patterns of Malnutrition among Children in Uganda</dc:title>
  <dc:creator>Jing Hao</dc:creator>
  <cp:lastModifiedBy>Jing Hao</cp:lastModifiedBy>
  <cp:revision>131</cp:revision>
  <dcterms:created xsi:type="dcterms:W3CDTF">2013-04-05T15:20:54Z</dcterms:created>
  <dcterms:modified xsi:type="dcterms:W3CDTF">2013-04-15T14:38:23Z</dcterms:modified>
</cp:coreProperties>
</file>