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5.sv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sv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7.png" Type="http://schemas.openxmlformats.org/officeDocument/2006/relationships/image"/><Relationship Id="rId4" Target="../media/image11.svg" Type="http://schemas.openxmlformats.org/officeDocument/2006/relationships/image"/><Relationship Id="rId5" Target="../media/image9.svg" Type="http://schemas.openxmlformats.org/officeDocument/2006/relationships/image"/><Relationship Id="rId6" Target="../media/image8.svg" Type="http://schemas.openxmlformats.org/officeDocument/2006/relationships/image"/><Relationship Id="rId7" Target="../media/image12.svg" Type="http://schemas.openxmlformats.org/officeDocument/2006/relationships/image"/><Relationship Id="rId8" Target="../media/image13.sv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svg" Type="http://schemas.openxmlformats.org/officeDocument/2006/relationships/image"/><Relationship Id="rId3" Target="../media/image7.png" Type="http://schemas.openxmlformats.org/officeDocument/2006/relationships/image"/><Relationship Id="rId4" Target="../media/image11.svg" Type="http://schemas.openxmlformats.org/officeDocument/2006/relationships/image"/><Relationship Id="rId5" Target="../media/image14.sv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26364" y="-188262"/>
            <a:ext cx="7806943" cy="10682539"/>
          </a:xfrm>
          <a:prstGeom prst="rect">
            <a:avLst/>
          </a:prstGeom>
          <a:solidFill>
            <a:srgbClr val="638C80">
              <a:alpha val="29803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2818" t="0" r="12818" b="0"/>
          <a:stretch>
            <a:fillRect/>
          </a:stretch>
        </p:blipFill>
        <p:spPr>
          <a:xfrm flipH="false" flipV="false" rot="0">
            <a:off x="-223444" y="458249"/>
            <a:ext cx="10478339" cy="937050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4280270" y="1028700"/>
            <a:ext cx="14443187" cy="8229600"/>
          </a:xfrm>
          <a:prstGeom prst="rect">
            <a:avLst/>
          </a:prstGeom>
          <a:solidFill>
            <a:srgbClr val="638C80">
              <a:alpha val="92941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5434745" y="2172787"/>
            <a:ext cx="11337596" cy="6251172"/>
            <a:chOff x="0" y="0"/>
            <a:chExt cx="15116795" cy="833489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5116795" cy="733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2000" spc="-120">
                  <a:solidFill>
                    <a:srgbClr val="F4F0D9"/>
                  </a:solidFill>
                  <a:latin typeface="Glacial Indifference Bold"/>
                </a:rPr>
                <a:t>TRAY MANAGEMENT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712172"/>
              <a:ext cx="15116795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84">
                  <a:solidFill>
                    <a:srgbClr val="F4F0D9"/>
                  </a:solidFill>
                  <a:latin typeface="Glacial Indifference"/>
                </a:rPr>
                <a:t>IAPPS PTE LTD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34745" y="1778233"/>
            <a:ext cx="9531168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320">
                <a:solidFill>
                  <a:srgbClr val="F4F0D9"/>
                </a:solidFill>
                <a:latin typeface="Glacial Indifference Bold"/>
              </a:rPr>
              <a:t>ABYFARM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574226"/>
            <a:ext cx="13703541" cy="9138549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252815" y="2704401"/>
            <a:ext cx="4822928" cy="4249002"/>
          </a:xfrm>
          <a:prstGeom prst="rect">
            <a:avLst/>
          </a:prstGeom>
          <a:solidFill>
            <a:srgbClr val="F4F0D9"/>
          </a:solidFill>
        </p:spPr>
      </p:sp>
      <p:sp>
        <p:nvSpPr>
          <p:cNvPr name="TextBox 4" id="4"/>
          <p:cNvSpPr txBox="true"/>
          <p:nvPr/>
        </p:nvSpPr>
        <p:spPr>
          <a:xfrm rot="5400000">
            <a:off x="14167740" y="2210370"/>
            <a:ext cx="540490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F4F0D9"/>
                </a:solidFill>
                <a:latin typeface="Glacial Indifference Bold"/>
              </a:rPr>
              <a:t>OVERALL FLOW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5541955" y="2704401"/>
            <a:ext cx="4822928" cy="4249002"/>
          </a:xfrm>
          <a:prstGeom prst="rect">
            <a:avLst/>
          </a:prstGeom>
          <a:solidFill>
            <a:srgbClr val="F4F0D9"/>
          </a:solidFill>
        </p:spPr>
      </p:sp>
      <p:sp>
        <p:nvSpPr>
          <p:cNvPr name="AutoShape 6" id="6"/>
          <p:cNvSpPr/>
          <p:nvPr/>
        </p:nvSpPr>
        <p:spPr>
          <a:xfrm rot="0">
            <a:off x="10797821" y="2704401"/>
            <a:ext cx="4822928" cy="4249002"/>
          </a:xfrm>
          <a:prstGeom prst="rect">
            <a:avLst/>
          </a:prstGeom>
          <a:solidFill>
            <a:srgbClr val="F4F0D9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685214" y="4329558"/>
            <a:ext cx="3958130" cy="998688"/>
            <a:chOff x="0" y="0"/>
            <a:chExt cx="5277507" cy="13315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5277507" cy="497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399" spc="120">
                  <a:solidFill>
                    <a:srgbClr val="638C80"/>
                  </a:solidFill>
                  <a:latin typeface="Glacial Indifference Bold"/>
                </a:rPr>
                <a:t>LOADING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67704"/>
              <a:ext cx="5277507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399" spc="23">
                  <a:solidFill>
                    <a:srgbClr val="638C80"/>
                  </a:solidFill>
                  <a:latin typeface="Glacial Indifference"/>
                </a:rPr>
                <a:t>BOTTOM UP APPROACH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74354" y="3414025"/>
            <a:ext cx="3958130" cy="2829754"/>
            <a:chOff x="0" y="0"/>
            <a:chExt cx="5277507" cy="377300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5277507" cy="490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6"/>
                </a:lnSpc>
              </a:pPr>
              <a:r>
                <a:rPr lang="en-US" sz="2447" spc="122">
                  <a:solidFill>
                    <a:srgbClr val="638C80"/>
                  </a:solidFill>
                  <a:latin typeface="Glacial Indifference Bold"/>
                </a:rPr>
                <a:t>POST GERMINATION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0726"/>
              <a:ext cx="5277507" cy="300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399" spc="23">
                  <a:solidFill>
                    <a:srgbClr val="638C80"/>
                  </a:solidFill>
                  <a:latin typeface="Glacial Indifference"/>
                </a:rPr>
                <a:t>SHIFTING TO HIGHEST POSSIBLE LEVEL TO MAXIMISE SUNLIGHT EXPOSURE FOR OPTIMAL GROWTH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230220" y="3414025"/>
            <a:ext cx="3958130" cy="2829754"/>
            <a:chOff x="0" y="0"/>
            <a:chExt cx="5277507" cy="377300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5277507" cy="490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36"/>
                </a:lnSpc>
              </a:pPr>
              <a:r>
                <a:rPr lang="en-US" sz="2447" spc="122">
                  <a:solidFill>
                    <a:srgbClr val="638C80"/>
                  </a:solidFill>
                  <a:latin typeface="Glacial Indifference Bold"/>
                </a:rPr>
                <a:t>FOR PACKAGING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70726"/>
              <a:ext cx="5277507" cy="300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399" spc="23">
                  <a:solidFill>
                    <a:srgbClr val="638C80"/>
                  </a:solidFill>
                  <a:latin typeface="Glacial Indifference"/>
                </a:rPr>
                <a:t>TRAY ID SHOULD BE TAGGED FOR CUSTOMERS TO BE ABLE TO TRACE THE JOURNEY TAKEN BY THE VEGETABLE/CROP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-264322"/>
            <a:ext cx="7502702" cy="5453406"/>
          </a:xfrm>
          <a:prstGeom prst="rect">
            <a:avLst/>
          </a:prstGeom>
          <a:solidFill>
            <a:srgbClr val="638C8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015522" y="206699"/>
            <a:ext cx="8033881" cy="5328569"/>
            <a:chOff x="0" y="0"/>
            <a:chExt cx="10711841" cy="710475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906809" y="0"/>
              <a:ext cx="4805032" cy="502427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78293" y="0"/>
              <a:ext cx="4805032" cy="502427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2639" y="660229"/>
              <a:ext cx="4805032" cy="502427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631847"/>
              <a:ext cx="4805032" cy="502427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85654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080486"/>
              <a:ext cx="4805032" cy="5024273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1532" y="2052104"/>
              <a:ext cx="4805032" cy="5024273"/>
            </a:xfrm>
            <a:prstGeom prst="rect">
              <a:avLst/>
            </a:prstGeom>
          </p:spPr>
        </p:pic>
      </p:grpSp>
      <p:sp>
        <p:nvSpPr>
          <p:cNvPr name="AutoShape 12" id="12"/>
          <p:cNvSpPr/>
          <p:nvPr/>
        </p:nvSpPr>
        <p:spPr>
          <a:xfrm rot="0">
            <a:off x="0" y="5693520"/>
            <a:ext cx="18288000" cy="4593480"/>
          </a:xfrm>
          <a:prstGeom prst="rect">
            <a:avLst/>
          </a:prstGeom>
          <a:solidFill>
            <a:srgbClr val="638C80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33050" y="6432546"/>
            <a:ext cx="6858227" cy="2830577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801879" y="1474767"/>
            <a:ext cx="5956343" cy="1975229"/>
            <a:chOff x="0" y="0"/>
            <a:chExt cx="7941791" cy="263363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14300"/>
              <a:ext cx="7941791" cy="1414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04"/>
                </a:lnSpc>
              </a:pPr>
              <a:r>
                <a:rPr lang="en-US" sz="6399" spc="63">
                  <a:solidFill>
                    <a:srgbClr val="FFFFFF"/>
                  </a:solidFill>
                  <a:latin typeface="Glacial Indifference Bold"/>
                </a:rPr>
                <a:t>PROCESS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82103"/>
              <a:ext cx="7941791" cy="851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50"/>
                </a:lnSpc>
              </a:pPr>
              <a:r>
                <a:rPr lang="en-US" sz="3700" spc="37">
                  <a:solidFill>
                    <a:srgbClr val="638C80"/>
                  </a:solidFill>
                  <a:latin typeface="Glacial Indifference"/>
                </a:rPr>
                <a:t>SHIFTING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01879" y="2462381"/>
            <a:ext cx="6276607" cy="1700147"/>
            <a:chOff x="0" y="0"/>
            <a:chExt cx="8368809" cy="226686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85725"/>
              <a:ext cx="8368809" cy="1196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80"/>
                </a:lnSpc>
              </a:pPr>
              <a:r>
                <a:rPr lang="en-US" sz="5500" spc="55">
                  <a:solidFill>
                    <a:srgbClr val="FFFFFF"/>
                  </a:solidFill>
                  <a:latin typeface="Glacial Indifference"/>
                </a:rPr>
                <a:t>LOADING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21702"/>
              <a:ext cx="8368809" cy="645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32844" y="9284223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</a:rPr>
              <a:t>START FROM THE BOTTOM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80051" y="6052181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GRADUALLY FILL TO THE TOP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02572" y="9256283"/>
            <a:ext cx="6229320" cy="7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AVOID LOADING SEEDS (UNGERMINATED) TO THE TOP LEVEL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21005" y="6024241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CONSIDER OTHER RACKS IF ALL ARE FILLED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26230" y="6228310"/>
            <a:ext cx="10792302" cy="3449292"/>
            <a:chOff x="0" y="0"/>
            <a:chExt cx="14389736" cy="45990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611672" y="-9525"/>
              <a:ext cx="7699088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400"/>
                </a:lnSpc>
              </a:pPr>
              <a:r>
                <a:rPr lang="en-US" sz="7000" spc="70">
                  <a:solidFill>
                    <a:srgbClr val="638C80"/>
                  </a:solidFill>
                  <a:latin typeface="Glacial Indifference Bold"/>
                </a:rPr>
                <a:t>BOTTOM UP</a:t>
              </a:r>
            </a:p>
          </p:txBody>
        </p:sp>
        <p:sp>
          <p:nvSpPr>
            <p:cNvPr name="AutoShape 4" id="4"/>
            <p:cNvSpPr/>
            <p:nvPr/>
          </p:nvSpPr>
          <p:spPr>
            <a:xfrm rot="0">
              <a:off x="0" y="1916807"/>
              <a:ext cx="14389736" cy="2682248"/>
            </a:xfrm>
            <a:prstGeom prst="rect">
              <a:avLst/>
            </a:prstGeom>
            <a:solidFill>
              <a:srgbClr val="638C80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250504" y="2476881"/>
              <a:ext cx="11060256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F4F0D9"/>
                  </a:solidFill>
                  <a:latin typeface="Glacial Indifference"/>
                </a:rPr>
                <a:t>LOADING OF TRAYS SHOULD FOLLOW A</a:t>
              </a:r>
            </a:p>
            <a:p>
              <a:pPr algn="r">
                <a:lnSpc>
                  <a:spcPts val="4500"/>
                </a:lnSpc>
              </a:pPr>
              <a:r>
                <a:rPr lang="en-US" sz="3000" spc="30">
                  <a:solidFill>
                    <a:srgbClr val="F4F0D9"/>
                  </a:solidFill>
                  <a:latin typeface="Glacial Indifference"/>
                </a:rPr>
                <a:t>BOTTOM UP APPROACH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567188" y="6317634"/>
            <a:ext cx="530983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190">
                <a:solidFill>
                  <a:srgbClr val="F4F0D9"/>
                </a:solidFill>
                <a:latin typeface="Glacial Indifference Bold"/>
              </a:rPr>
              <a:t>GOING ONLINE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7812" y="3137682"/>
            <a:ext cx="6254541" cy="653992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891036">
            <a:off x="1298759" y="8150615"/>
            <a:ext cx="1984199" cy="48703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2781766" cy="278176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781766" y="6598631"/>
            <a:ext cx="3590998" cy="359099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8662601" y="2772241"/>
            <a:ext cx="9519561" cy="1688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05"/>
              </a:lnSpc>
              <a:spcBef>
                <a:spcPct val="0"/>
              </a:spcBef>
            </a:pPr>
            <a:r>
              <a:rPr lang="en-US" sz="3671" spc="36" u="none">
                <a:solidFill>
                  <a:srgbClr val="638C80"/>
                </a:solidFill>
                <a:latin typeface="Glacial Indifference Bold"/>
              </a:rPr>
              <a:t>GERMINATED SEEDS SHOULD BE SHIFTED UP EVENTUALLY</a:t>
            </a:r>
          </a:p>
          <a:p>
            <a:pPr marL="0" indent="0" lvl="0">
              <a:lnSpc>
                <a:spcPts val="4405"/>
              </a:lnSpc>
              <a:spcBef>
                <a:spcPct val="0"/>
              </a:spcBef>
            </a:pPr>
            <a:r>
              <a:rPr lang="en-US" sz="3671" spc="36" u="none">
                <a:solidFill>
                  <a:srgbClr val="638C80"/>
                </a:solidFill>
                <a:latin typeface="Glacial Indifference Bold"/>
              </a:rPr>
              <a:t>HENCE, LOAD SEEDS FROM THE BOTTOM.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906" y="7952956"/>
            <a:ext cx="906365" cy="84868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43981" y="8949162"/>
            <a:ext cx="7452579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6"/>
              </a:lnSpc>
            </a:pPr>
            <a:r>
              <a:rPr lang="en-US" sz="4305" spc="43">
                <a:solidFill>
                  <a:srgbClr val="638C80"/>
                </a:solidFill>
                <a:latin typeface="Glacial Indifference Bold"/>
              </a:rPr>
              <a:t>FIRST</a:t>
            </a:r>
          </a:p>
          <a:p>
            <a:pPr algn="just">
              <a:lnSpc>
                <a:spcPts val="3006"/>
              </a:lnSpc>
            </a:pPr>
            <a:r>
              <a:rPr lang="en-US" sz="2505" spc="25">
                <a:solidFill>
                  <a:srgbClr val="638C80"/>
                </a:solidFill>
                <a:latin typeface="Glacial Indifference Bold"/>
              </a:rPr>
              <a:t>(TRAY OF SEEDS)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91901" y="7969786"/>
            <a:ext cx="906365" cy="84868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34681" y="7969786"/>
            <a:ext cx="906365" cy="848687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781766" y="4786302"/>
            <a:ext cx="3590998" cy="359099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906" y="6140627"/>
            <a:ext cx="906365" cy="84868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91901" y="6157457"/>
            <a:ext cx="906365" cy="84868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34681" y="6157457"/>
            <a:ext cx="906365" cy="848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-264322"/>
            <a:ext cx="7502702" cy="5453406"/>
          </a:xfrm>
          <a:prstGeom prst="rect">
            <a:avLst/>
          </a:prstGeom>
          <a:solidFill>
            <a:srgbClr val="638C8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015522" y="206699"/>
            <a:ext cx="8033881" cy="5328569"/>
            <a:chOff x="0" y="0"/>
            <a:chExt cx="10711841" cy="710475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906809" y="0"/>
              <a:ext cx="4805032" cy="502427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78293" y="0"/>
              <a:ext cx="4805032" cy="502427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2639" y="660229"/>
              <a:ext cx="4805032" cy="502427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631847"/>
              <a:ext cx="4805032" cy="502427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85654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080486"/>
              <a:ext cx="4805032" cy="5024273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1532" y="2052104"/>
              <a:ext cx="4805032" cy="5024273"/>
            </a:xfrm>
            <a:prstGeom prst="rect">
              <a:avLst/>
            </a:prstGeom>
          </p:spPr>
        </p:pic>
      </p:grpSp>
      <p:sp>
        <p:nvSpPr>
          <p:cNvPr name="AutoShape 12" id="12"/>
          <p:cNvSpPr/>
          <p:nvPr/>
        </p:nvSpPr>
        <p:spPr>
          <a:xfrm rot="0">
            <a:off x="0" y="5693520"/>
            <a:ext cx="18288000" cy="4593480"/>
          </a:xfrm>
          <a:prstGeom prst="rect">
            <a:avLst/>
          </a:prstGeom>
          <a:solidFill>
            <a:srgbClr val="638C80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33050" y="6432546"/>
            <a:ext cx="6858227" cy="2830577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801879" y="1474767"/>
            <a:ext cx="5956343" cy="1975229"/>
            <a:chOff x="0" y="0"/>
            <a:chExt cx="7941791" cy="263363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14300"/>
              <a:ext cx="7941791" cy="1414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04"/>
                </a:lnSpc>
              </a:pPr>
              <a:r>
                <a:rPr lang="en-US" sz="6399" spc="63">
                  <a:solidFill>
                    <a:srgbClr val="FFFFFF"/>
                  </a:solidFill>
                  <a:latin typeface="Glacial Indifference Bold"/>
                </a:rPr>
                <a:t>PROCESS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82103"/>
              <a:ext cx="7941791" cy="851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50"/>
                </a:lnSpc>
              </a:pPr>
              <a:r>
                <a:rPr lang="en-US" sz="3700" spc="37">
                  <a:solidFill>
                    <a:srgbClr val="638C80"/>
                  </a:solidFill>
                  <a:latin typeface="Glacial Indifference"/>
                </a:rPr>
                <a:t>SHIFTING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01879" y="2462381"/>
            <a:ext cx="6276607" cy="1700147"/>
            <a:chOff x="0" y="0"/>
            <a:chExt cx="8368809" cy="226686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85725"/>
              <a:ext cx="8368809" cy="1196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80"/>
                </a:lnSpc>
              </a:pPr>
              <a:r>
                <a:rPr lang="en-US" sz="5500" spc="55">
                  <a:solidFill>
                    <a:srgbClr val="FFFFFF"/>
                  </a:solidFill>
                  <a:latin typeface="Glacial Indifference"/>
                </a:rPr>
                <a:t>POST GERMINATION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21702"/>
              <a:ext cx="8368809" cy="645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32844" y="9215498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</a:rPr>
              <a:t>SHIFT TO THE TOP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84139" y="5823807"/>
            <a:ext cx="6229320" cy="7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IF TOP TRAY OF SEEDS HAVE GERMINATED, LOOK FOR OTHER RACKS.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85970" y="8951483"/>
            <a:ext cx="6229320" cy="11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IF ALL OTHER RACKS HAVE THEIR TOP TRAY OCCUPIED, REPEAT PROCESS FOR 2ND HIGHEST TRAY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00630" y="6218551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</a:rPr>
              <a:t>MAKE THE SWITCH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89860" y="8275314"/>
            <a:ext cx="10792302" cy="2011686"/>
          </a:xfrm>
          <a:prstGeom prst="rect">
            <a:avLst/>
          </a:prstGeom>
          <a:solidFill>
            <a:srgbClr val="638C80"/>
          </a:solidFill>
        </p:spPr>
      </p:sp>
      <p:sp>
        <p:nvSpPr>
          <p:cNvPr name="TextBox 3" id="3"/>
          <p:cNvSpPr txBox="true"/>
          <p:nvPr/>
        </p:nvSpPr>
        <p:spPr>
          <a:xfrm rot="-5400000">
            <a:off x="-567188" y="6317634"/>
            <a:ext cx="530983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190">
                <a:solidFill>
                  <a:srgbClr val="F4F0D9"/>
                </a:solidFill>
                <a:latin typeface="Glacial Indifference Bold"/>
              </a:rPr>
              <a:t>GOING ONLINE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7812" y="3137682"/>
            <a:ext cx="6254541" cy="653992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2781766" cy="278176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81766" y="4786302"/>
            <a:ext cx="3590998" cy="35909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263906" y="6149042"/>
            <a:ext cx="906365" cy="84868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91901" y="6165872"/>
            <a:ext cx="906365" cy="84868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34681" y="6165872"/>
            <a:ext cx="906365" cy="848687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649584" y="2781766"/>
            <a:ext cx="3590998" cy="359099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3345" b="25995"/>
          <a:stretch>
            <a:fillRect/>
          </a:stretch>
        </p:blipFill>
        <p:spPr>
          <a:xfrm flipH="false" flipV="false" rot="0">
            <a:off x="3584325" y="4085540"/>
            <a:ext cx="1721516" cy="93705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886970" y="7198989"/>
            <a:ext cx="781826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 spc="70">
                <a:solidFill>
                  <a:srgbClr val="638C80"/>
                </a:solidFill>
                <a:latin typeface="Glacial Indifference Bold"/>
              </a:rPr>
              <a:t>ONE WEEK LATER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48506" y="8362950"/>
            <a:ext cx="829519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sz="3000" spc="30">
                <a:solidFill>
                  <a:srgbClr val="F4F0D9"/>
                </a:solidFill>
                <a:latin typeface="Glacial Indifference"/>
              </a:rPr>
              <a:t>SHIFT THE TRAY WITH GERMINATED SEEDS TO THE TOP MOST. IF IT IS OCCUPIED, LOOK FOR VACANT SLOTS IN OTHER RACKS.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160471">
            <a:off x="-740433" y="5783671"/>
            <a:ext cx="4116490" cy="101041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97799" y="1644201"/>
            <a:ext cx="4407434" cy="460853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1644201"/>
            <a:ext cx="4407434" cy="460853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06806" y="2249798"/>
            <a:ext cx="4407434" cy="460853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70749" y="2223765"/>
            <a:ext cx="4407434" cy="4608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-264322"/>
            <a:ext cx="7502702" cy="5453406"/>
          </a:xfrm>
          <a:prstGeom prst="rect">
            <a:avLst/>
          </a:prstGeom>
          <a:solidFill>
            <a:srgbClr val="638C8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015522" y="206699"/>
            <a:ext cx="8033881" cy="5328569"/>
            <a:chOff x="0" y="0"/>
            <a:chExt cx="10711841" cy="710475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906809" y="0"/>
              <a:ext cx="4805032" cy="502427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378293" y="0"/>
              <a:ext cx="4805032" cy="502427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92639" y="660229"/>
              <a:ext cx="4805032" cy="5024273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631847"/>
              <a:ext cx="4805032" cy="502427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114171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85654" y="1420257"/>
              <a:ext cx="4805032" cy="5024273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2080486"/>
              <a:ext cx="4805032" cy="5024273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21532" y="2052104"/>
              <a:ext cx="4805032" cy="5024273"/>
            </a:xfrm>
            <a:prstGeom prst="rect">
              <a:avLst/>
            </a:prstGeom>
          </p:spPr>
        </p:pic>
      </p:grpSp>
      <p:sp>
        <p:nvSpPr>
          <p:cNvPr name="AutoShape 12" id="12"/>
          <p:cNvSpPr/>
          <p:nvPr/>
        </p:nvSpPr>
        <p:spPr>
          <a:xfrm rot="0">
            <a:off x="0" y="5693520"/>
            <a:ext cx="18288000" cy="4593480"/>
          </a:xfrm>
          <a:prstGeom prst="rect">
            <a:avLst/>
          </a:prstGeom>
          <a:solidFill>
            <a:srgbClr val="638C80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33050" y="6432546"/>
            <a:ext cx="6858227" cy="2830577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801879" y="1474767"/>
            <a:ext cx="5956343" cy="1975229"/>
            <a:chOff x="0" y="0"/>
            <a:chExt cx="7941791" cy="263363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14300"/>
              <a:ext cx="7941791" cy="1414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704"/>
                </a:lnSpc>
              </a:pPr>
              <a:r>
                <a:rPr lang="en-US" sz="6399" spc="63">
                  <a:solidFill>
                    <a:srgbClr val="FFFFFF"/>
                  </a:solidFill>
                  <a:latin typeface="Glacial Indifference Bold"/>
                </a:rPr>
                <a:t>PROCESS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82103"/>
              <a:ext cx="7941791" cy="851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50"/>
                </a:lnSpc>
              </a:pPr>
              <a:r>
                <a:rPr lang="en-US" sz="3700" spc="37">
                  <a:solidFill>
                    <a:srgbClr val="638C80"/>
                  </a:solidFill>
                  <a:latin typeface="Glacial Indifference"/>
                </a:rPr>
                <a:t>SHIFTING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01879" y="2462381"/>
            <a:ext cx="6276607" cy="1700147"/>
            <a:chOff x="0" y="0"/>
            <a:chExt cx="8368809" cy="226686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85725"/>
              <a:ext cx="8368809" cy="1196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80"/>
                </a:lnSpc>
              </a:pPr>
              <a:r>
                <a:rPr lang="en-US" sz="5500" spc="55">
                  <a:solidFill>
                    <a:srgbClr val="FFFFFF"/>
                  </a:solidFill>
                  <a:latin typeface="Glacial Indifference"/>
                </a:rPr>
                <a:t>FOR PACKAGING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21702"/>
              <a:ext cx="8368809" cy="645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32844" y="9215498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</a:rPr>
              <a:t>RETRIEVE TRAY OF VEGETABLES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43563" y="6109331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SEND IT TO PACKING ROOM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10579" y="9210675"/>
            <a:ext cx="6229320" cy="38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</a:rPr>
              <a:t>NOTE DOWN TRAY ID (QR CODE)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58680" y="5990177"/>
            <a:ext cx="6229320" cy="11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</a:rPr>
              <a:t>SHIFT EXISTING TRAY OF SEEDLINGS (GROWING) THAT ARE NOT ON HIGHEST LEVEL TO THE NEWLY VACANT TRAY SLOT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38C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08244" y="2718380"/>
            <a:ext cx="6254541" cy="653992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840015" y="2362465"/>
            <a:ext cx="3590998" cy="359099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432181" y="3771900"/>
            <a:ext cx="2330466" cy="745207"/>
            <a:chOff x="0" y="0"/>
            <a:chExt cx="3107288" cy="99360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776822" cy="993609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76822" y="0"/>
              <a:ext cx="776822" cy="993609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65233" y="0"/>
              <a:ext cx="776822" cy="993609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88411" y="0"/>
              <a:ext cx="776822" cy="993609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165233" y="0"/>
              <a:ext cx="776822" cy="993609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942055" y="0"/>
              <a:ext cx="776822" cy="993609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30466" y="0"/>
              <a:ext cx="776822" cy="993609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553644" y="0"/>
              <a:ext cx="776822" cy="993609"/>
            </a:xfrm>
            <a:prstGeom prst="rect">
              <a:avLst/>
            </a:prstGeom>
          </p:spPr>
        </p:pic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840015" y="4366701"/>
            <a:ext cx="3590998" cy="359099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3345" b="25995"/>
          <a:stretch>
            <a:fillRect/>
          </a:stretch>
        </p:blipFill>
        <p:spPr>
          <a:xfrm flipH="false" flipV="false" rot="0">
            <a:off x="4774756" y="5670475"/>
            <a:ext cx="1721516" cy="93705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840015" y="6170615"/>
            <a:ext cx="3590998" cy="359099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22155" y="7533355"/>
            <a:ext cx="906365" cy="84868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50150" y="7550185"/>
            <a:ext cx="906365" cy="84868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92930" y="7550185"/>
            <a:ext cx="906365" cy="848687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31013" y="3413020"/>
            <a:ext cx="6069906" cy="1489886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91874" y="4011901"/>
            <a:ext cx="4360578" cy="41148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-5400000">
            <a:off x="-2262590" y="4705648"/>
            <a:ext cx="802897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spc="70">
                <a:solidFill>
                  <a:srgbClr val="F4F0D9"/>
                </a:solidFill>
                <a:latin typeface="Glacial Indifference Bold"/>
              </a:rPr>
              <a:t>HARVESTING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074669" y="8382042"/>
            <a:ext cx="5728163" cy="1542420"/>
            <a:chOff x="0" y="0"/>
            <a:chExt cx="7637551" cy="205656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7637551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190">
                  <a:solidFill>
                    <a:srgbClr val="F4F0D9"/>
                  </a:solidFill>
                  <a:latin typeface="Glacial Indifference Bold"/>
                </a:rPr>
                <a:t>PACKING ROOM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0707" y="1351711"/>
              <a:ext cx="758684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2781766" cy="27817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17917" y="-1512215"/>
            <a:ext cx="6982799" cy="658922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82971" y="5001628"/>
            <a:ext cx="4994808" cy="499480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506630" y="6962047"/>
            <a:ext cx="3241503" cy="1036527"/>
            <a:chOff x="0" y="0"/>
            <a:chExt cx="4322004" cy="138203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80501" cy="138203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080501" y="0"/>
              <a:ext cx="1080501" cy="138203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20751" y="0"/>
              <a:ext cx="1080501" cy="1382036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40250" y="0"/>
              <a:ext cx="1080501" cy="138203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20751" y="0"/>
              <a:ext cx="1080501" cy="1382036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701252" y="0"/>
              <a:ext cx="1080501" cy="1382036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241503" y="0"/>
              <a:ext cx="1080501" cy="1382036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61002" y="0"/>
              <a:ext cx="1080501" cy="1382036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5352674" y="7293734"/>
            <a:ext cx="1810629" cy="205298"/>
            <a:chOff x="0" y="0"/>
            <a:chExt cx="3785870" cy="429260"/>
          </a:xfrm>
        </p:grpSpPr>
        <p:sp>
          <p:nvSpPr>
            <p:cNvPr name="Freeform 14" id="14"/>
            <p:cNvSpPr/>
            <p:nvPr/>
          </p:nvSpPr>
          <p:spPr>
            <a:xfrm>
              <a:off x="0" y="-5080"/>
              <a:ext cx="3785870" cy="434340"/>
            </a:xfrm>
            <a:custGeom>
              <a:avLst/>
              <a:gdLst/>
              <a:ahLst/>
              <a:cxnLst/>
              <a:rect r="r" b="b" t="t" l="l"/>
              <a:pathLst>
                <a:path h="434340" w="3785870">
                  <a:moveTo>
                    <a:pt x="3768090" y="187960"/>
                  </a:moveTo>
                  <a:lnTo>
                    <a:pt x="3506470" y="11430"/>
                  </a:lnTo>
                  <a:cubicBezTo>
                    <a:pt x="3488690" y="0"/>
                    <a:pt x="3465830" y="3810"/>
                    <a:pt x="3453130" y="21590"/>
                  </a:cubicBezTo>
                  <a:cubicBezTo>
                    <a:pt x="3441700" y="39370"/>
                    <a:pt x="3445510" y="62230"/>
                    <a:pt x="3463290" y="74930"/>
                  </a:cubicBezTo>
                  <a:lnTo>
                    <a:pt x="36220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622040" y="257810"/>
                  </a:lnTo>
                  <a:lnTo>
                    <a:pt x="3463290" y="364490"/>
                  </a:lnTo>
                  <a:cubicBezTo>
                    <a:pt x="3445510" y="375920"/>
                    <a:pt x="3441700" y="400050"/>
                    <a:pt x="3453130" y="417830"/>
                  </a:cubicBezTo>
                  <a:cubicBezTo>
                    <a:pt x="3460750" y="429260"/>
                    <a:pt x="3472180" y="434340"/>
                    <a:pt x="3484880" y="434340"/>
                  </a:cubicBezTo>
                  <a:cubicBezTo>
                    <a:pt x="3492500" y="434340"/>
                    <a:pt x="3500120" y="431800"/>
                    <a:pt x="3506470" y="427990"/>
                  </a:cubicBezTo>
                  <a:lnTo>
                    <a:pt x="3769360" y="251460"/>
                  </a:lnTo>
                  <a:cubicBezTo>
                    <a:pt x="3779520" y="243840"/>
                    <a:pt x="3785870" y="232410"/>
                    <a:pt x="3785870" y="219710"/>
                  </a:cubicBezTo>
                  <a:cubicBezTo>
                    <a:pt x="3785870" y="207010"/>
                    <a:pt x="3779520" y="195580"/>
                    <a:pt x="3768090" y="187960"/>
                  </a:cubicBezTo>
                  <a:close/>
                </a:path>
              </a:pathLst>
            </a:custGeom>
            <a:solidFill>
              <a:srgbClr val="4F927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293181" y="7275013"/>
            <a:ext cx="1810629" cy="205298"/>
            <a:chOff x="0" y="0"/>
            <a:chExt cx="3785870" cy="429260"/>
          </a:xfrm>
        </p:grpSpPr>
        <p:sp>
          <p:nvSpPr>
            <p:cNvPr name="Freeform 16" id="16"/>
            <p:cNvSpPr/>
            <p:nvPr/>
          </p:nvSpPr>
          <p:spPr>
            <a:xfrm>
              <a:off x="0" y="-5080"/>
              <a:ext cx="3785870" cy="434340"/>
            </a:xfrm>
            <a:custGeom>
              <a:avLst/>
              <a:gdLst/>
              <a:ahLst/>
              <a:cxnLst/>
              <a:rect r="r" b="b" t="t" l="l"/>
              <a:pathLst>
                <a:path h="434340" w="3785870">
                  <a:moveTo>
                    <a:pt x="3768090" y="187960"/>
                  </a:moveTo>
                  <a:lnTo>
                    <a:pt x="3506470" y="11430"/>
                  </a:lnTo>
                  <a:cubicBezTo>
                    <a:pt x="3488690" y="0"/>
                    <a:pt x="3465830" y="3810"/>
                    <a:pt x="3453130" y="21590"/>
                  </a:cubicBezTo>
                  <a:cubicBezTo>
                    <a:pt x="3441700" y="39370"/>
                    <a:pt x="3445510" y="62230"/>
                    <a:pt x="3463290" y="74930"/>
                  </a:cubicBezTo>
                  <a:lnTo>
                    <a:pt x="362204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622040" y="257810"/>
                  </a:lnTo>
                  <a:lnTo>
                    <a:pt x="3463290" y="364490"/>
                  </a:lnTo>
                  <a:cubicBezTo>
                    <a:pt x="3445510" y="375920"/>
                    <a:pt x="3441700" y="400050"/>
                    <a:pt x="3453130" y="417830"/>
                  </a:cubicBezTo>
                  <a:cubicBezTo>
                    <a:pt x="3460750" y="429260"/>
                    <a:pt x="3472180" y="434340"/>
                    <a:pt x="3484880" y="434340"/>
                  </a:cubicBezTo>
                  <a:cubicBezTo>
                    <a:pt x="3492500" y="434340"/>
                    <a:pt x="3500120" y="431800"/>
                    <a:pt x="3506470" y="427990"/>
                  </a:cubicBezTo>
                  <a:lnTo>
                    <a:pt x="3769360" y="251460"/>
                  </a:lnTo>
                  <a:cubicBezTo>
                    <a:pt x="3779520" y="243840"/>
                    <a:pt x="3785870" y="232410"/>
                    <a:pt x="3785870" y="219710"/>
                  </a:cubicBezTo>
                  <a:cubicBezTo>
                    <a:pt x="3785870" y="207010"/>
                    <a:pt x="3779520" y="195580"/>
                    <a:pt x="3768090" y="187960"/>
                  </a:cubicBezTo>
                  <a:close/>
                </a:path>
              </a:pathLst>
            </a:custGeom>
            <a:solidFill>
              <a:srgbClr val="4F9273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68676" y="4254070"/>
            <a:ext cx="2274362" cy="4114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051355" y="7191711"/>
            <a:ext cx="577198" cy="577198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25420" b="0"/>
          <a:stretch>
            <a:fillRect/>
          </a:stretch>
        </p:blipFill>
        <p:spPr>
          <a:xfrm flipH="false" flipV="false" rot="0">
            <a:off x="13892967" y="5343954"/>
            <a:ext cx="3627562" cy="3236185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133940" y="8709025"/>
            <a:ext cx="4092871" cy="5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638C80"/>
                </a:solidFill>
                <a:latin typeface="Glacial Indifference Bold"/>
              </a:rPr>
              <a:t>TRAY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3679899" y="279313"/>
            <a:ext cx="1084320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7000" spc="70">
                <a:solidFill>
                  <a:srgbClr val="638C80"/>
                </a:solidFill>
                <a:latin typeface="Glacial Indifference Bold"/>
              </a:rPr>
              <a:t>PACKING ROOM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59422" y="8709025"/>
            <a:ext cx="4092871" cy="5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638C80"/>
                </a:solidFill>
                <a:latin typeface="Glacial Indifference Bold"/>
              </a:rPr>
              <a:t>PACKAGED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60313" y="8709025"/>
            <a:ext cx="4092871" cy="5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400" spc="340">
                <a:solidFill>
                  <a:srgbClr val="638C80"/>
                </a:solidFill>
                <a:latin typeface="Glacial Indifference Bold"/>
              </a:rPr>
              <a:t>DELIVERY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17303" y="9231630"/>
            <a:ext cx="7358094" cy="81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 spc="249">
                <a:solidFill>
                  <a:srgbClr val="638C80"/>
                </a:solidFill>
                <a:latin typeface="Glacial Indifference"/>
              </a:rPr>
              <a:t>QR CODE PROVIDES ALL DETAILS OF CROPS - TAGGED BY TRAY ID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551666" y="9437370"/>
            <a:ext cx="7358094" cy="40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499" spc="249">
                <a:solidFill>
                  <a:srgbClr val="638C80"/>
                </a:solidFill>
                <a:latin typeface="Glacial Indifference"/>
              </a:rPr>
              <a:t>RECORD DOWN TRAY 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DAEcFYdWaa4</dc:identifier>
  <dcterms:modified xsi:type="dcterms:W3CDTF">2011-08-01T06:04:30Z</dcterms:modified>
  <cp:revision>1</cp:revision>
  <dc:title>AbyFarm - Tray Management System</dc:title>
</cp:coreProperties>
</file>