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87" r:id="rId4"/>
    <p:sldId id="260" r:id="rId5"/>
    <p:sldId id="261" r:id="rId6"/>
    <p:sldId id="263" r:id="rId7"/>
    <p:sldId id="264" r:id="rId8"/>
    <p:sldId id="265" r:id="rId9"/>
    <p:sldId id="289" r:id="rId10"/>
    <p:sldId id="291" r:id="rId11"/>
    <p:sldId id="290" r:id="rId12"/>
    <p:sldId id="292" r:id="rId13"/>
    <p:sldId id="286" r:id="rId1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FFFFFF"/>
    <a:srgbClr val="93D393"/>
    <a:srgbClr val="FAA712"/>
    <a:srgbClr val="5FC3D7"/>
    <a:srgbClr val="E45267"/>
    <a:srgbClr val="E9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1637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7CDE89B2-EA14-406A-9256-578331995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34FF7C2C-81C9-4FD5-946D-1E30808E0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F7C2C-81C9-4FD5-946D-1E30808E0C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41204-0A85-4387-B207-DD123E89354D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341" name="Rectangle 269"/>
          <p:cNvSpPr>
            <a:spLocks noChangeArrowheads="1"/>
          </p:cNvSpPr>
          <p:nvPr/>
        </p:nvSpPr>
        <p:spPr bwMode="hidden">
          <a:xfrm>
            <a:off x="1828800" y="5835650"/>
            <a:ext cx="5867400" cy="782638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gamma/>
                  <a:shade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40" name="Picture 268" descr="Pict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51163"/>
            <a:ext cx="9167813" cy="3684587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04800" y="1295400"/>
            <a:ext cx="6324600" cy="1371600"/>
          </a:xfrm>
        </p:spPr>
        <p:txBody>
          <a:bodyPr/>
          <a:lstStyle>
            <a:lvl1pPr>
              <a:defRPr sz="5000" i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4800" y="2743200"/>
            <a:ext cx="6400800" cy="3810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277" name="Text Box 205"/>
          <p:cNvSpPr txBox="1">
            <a:spLocks noChangeArrowheads="1"/>
          </p:cNvSpPr>
          <p:nvPr/>
        </p:nvSpPr>
        <p:spPr bwMode="gray">
          <a:xfrm>
            <a:off x="4265613" y="6156325"/>
            <a:ext cx="13033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latin typeface="Arial Black" pitchFamily="34" charset="0"/>
              </a:rPr>
              <a:t>L/O/G/O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362200" y="6477000"/>
            <a:ext cx="1447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91400" y="6477000"/>
            <a:ext cx="1600200" cy="24447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638800" y="6477000"/>
            <a:ext cx="1524000" cy="244475"/>
          </a:xfrm>
        </p:spPr>
        <p:txBody>
          <a:bodyPr/>
          <a:lstStyle>
            <a:lvl1pPr algn="ctr">
              <a:defRPr/>
            </a:lvl1pPr>
          </a:lstStyle>
          <a:p>
            <a:fld id="{F98E807D-AA5E-4133-B0D5-5118ECCC3F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3" name="Rectangle 331"/>
          <p:cNvSpPr>
            <a:spLocks noChangeArrowheads="1"/>
          </p:cNvSpPr>
          <p:nvPr/>
        </p:nvSpPr>
        <p:spPr bwMode="hidden">
          <a:xfrm>
            <a:off x="76200" y="2667000"/>
            <a:ext cx="7315200" cy="76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05" name="Picture 333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0913" y="1093788"/>
            <a:ext cx="1009650" cy="2006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7317858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C501E-C149-4D65-B6CA-19D0B7EDD5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338"/>
            <a:ext cx="205740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338"/>
            <a:ext cx="601980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BB94-1CA7-41A9-8478-6E10BC94E6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33B568C-E4F2-4198-8492-5012B4EF9A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6B733B3-C317-461A-9AF6-BEBAC63750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F7B4C-447D-44D8-9CCD-A031A9245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BAE27-694A-418B-A905-B9413FCD8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0CE49-64F5-417A-9CA7-C605482BA3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ACE74-CA41-43D2-9E96-5946E69CA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728D-F86E-400A-ABF3-DA9C18F23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0AA8E-C22A-4B72-A427-8FC3EF895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5F9-41D6-484E-BA09-B58EDC303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41965-4341-4593-A996-ABE424699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FFFFFF"/>
                </a:solidFill>
              </a:defRPr>
            </a:lvl1pPr>
          </a:lstStyle>
          <a:p>
            <a:fld id="{3E04DF2A-3AF4-4618-A401-181D2E9558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black">
          <a:xfrm>
            <a:off x="-25400" y="1062038"/>
            <a:ext cx="7313613" cy="7302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60338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7858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37"/>
          <p:cNvSpPr>
            <a:spLocks noGrp="1" noChangeArrowheads="1"/>
          </p:cNvSpPr>
          <p:nvPr>
            <p:ph type="ctrTitle"/>
          </p:nvPr>
        </p:nvSpPr>
        <p:spPr bwMode="white">
          <a:xfrm>
            <a:off x="533400" y="1219200"/>
            <a:ext cx="5791200" cy="1371600"/>
          </a:xfrm>
        </p:spPr>
        <p:txBody>
          <a:bodyPr/>
          <a:lstStyle/>
          <a:p>
            <a:pPr algn="ctr"/>
            <a:r>
              <a:rPr lang="en-US" sz="4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cáo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Kĩ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endParaRPr lang="en-US" sz="440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533400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Nhóm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31:</a:t>
            </a:r>
          </a:p>
          <a:p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Hoàng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Quốc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Hảo</a:t>
            </a:r>
            <a:endParaRPr lang="en-US" sz="2400" b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Phùng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Luân</a:t>
            </a:r>
            <a:endParaRPr lang="en-US" sz="2400" b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Thị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Hồng</a:t>
            </a:r>
            <a:endParaRPr lang="en-US" sz="2400" b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/>
          </a:p>
        </p:txBody>
      </p:sp>
      <p:pic>
        <p:nvPicPr>
          <p:cNvPr id="5" name="Picture 2" descr="C:\Users\HaoBK\Downloads\2ac202b6-08f4-11e8-a220-2e995a9a33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2" r="30931"/>
          <a:stretch/>
        </p:blipFill>
        <p:spPr bwMode="auto">
          <a:xfrm>
            <a:off x="4318001" y="5360906"/>
            <a:ext cx="1168400" cy="12767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Output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9203" name="Group 51"/>
          <p:cNvGrpSpPr>
            <a:grpSpLocks/>
          </p:cNvGrpSpPr>
          <p:nvPr/>
        </p:nvGrpSpPr>
        <p:grpSpPr bwMode="auto">
          <a:xfrm rot="3173304" flipV="1">
            <a:off x="5495925" y="5402263"/>
            <a:ext cx="1658938" cy="328612"/>
            <a:chOff x="1565" y="2568"/>
            <a:chExt cx="1118" cy="279"/>
          </a:xfrm>
        </p:grpSpPr>
        <p:sp>
          <p:nvSpPr>
            <p:cNvPr id="49204" name="AutoShape 52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AutoShape 53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AutoShape 54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AutoShape 55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609600" y="2614675"/>
            <a:ext cx="7848600" cy="25232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Void Output(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s,fx,fy,lx,ly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)</a:t>
            </a:r>
            <a:r>
              <a:rPr lang="vi-V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Arial" charset="0"/>
              </a:rPr>
              <a:t>{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s bat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dau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ket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thuc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lx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ly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print s		         // in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s</a:t>
            </a:r>
          </a:p>
          <a:p>
            <a:pPr algn="l"/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print 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fx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fy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		         // in 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toa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do 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dau</a:t>
            </a:r>
            <a:endParaRPr kumimoji="0" lang="en-US" sz="18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print lx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		         // in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toa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do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cuoi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520" y="1259840"/>
            <a:ext cx="790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Đây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phần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đưa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giữ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ngoài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dữ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kết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quả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)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733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Find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9203" name="Group 51"/>
          <p:cNvGrpSpPr>
            <a:grpSpLocks/>
          </p:cNvGrpSpPr>
          <p:nvPr/>
        </p:nvGrpSpPr>
        <p:grpSpPr bwMode="auto">
          <a:xfrm rot="3173304" flipV="1">
            <a:off x="5495925" y="5402263"/>
            <a:ext cx="1658938" cy="328612"/>
            <a:chOff x="1565" y="2568"/>
            <a:chExt cx="1118" cy="279"/>
          </a:xfrm>
        </p:grpSpPr>
        <p:sp>
          <p:nvSpPr>
            <p:cNvPr id="49204" name="AutoShape 52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AutoShape 53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AutoShape 54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AutoShape 55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228600" y="2057400"/>
            <a:ext cx="8382000" cy="44766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Void Find(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fx,int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)</a:t>
            </a:r>
            <a:r>
              <a:rPr lang="vi-VN" dirty="0" smtClean="0">
                <a:solidFill>
                  <a:schemeClr val="bg1"/>
                </a:solidFill>
                <a:latin typeface="Arial" charset="0"/>
              </a:rPr>
              <a:t> {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&lt;for :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duyet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hang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ngang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&gt;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      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heck( 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-&gt;j] )  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xem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-&gt;j] co ton tai k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Check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s[j-&gt;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    //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s[j-&gt;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co ton tai k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&lt;for :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duyet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chieu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doc&gt;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Check(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&gt;j] )    //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&gt;j] co ton tai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k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Check(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s[j-&gt;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    //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s[j-&gt;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co ton tai k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&lt;for: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duyet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hang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cheo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&gt;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       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Check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fxf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lim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    //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lim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co ton tai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k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Check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lim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    //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lim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-&gt;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fxfy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co ton 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tai </a:t>
            </a:r>
            <a:r>
              <a:rPr lang="en-US" smtClean="0">
                <a:solidFill>
                  <a:schemeClr val="bg1"/>
                </a:solidFill>
                <a:latin typeface="Arial" charset="0"/>
              </a:rPr>
              <a:t>k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    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neu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mon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lan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check==true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den Output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}</a:t>
            </a: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20" y="1259840"/>
            <a:ext cx="790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Đây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phần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duyệt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kiểm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đưa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những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từ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đúng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vào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output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935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Khai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báo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>
          <a:xfrm>
            <a:off x="477520" y="2209800"/>
            <a:ext cx="8305800" cy="2133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hằng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Nmax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=30, mod=9999;</a:t>
            </a:r>
            <a:endParaRPr lang="en-US" sz="1800" b="1" dirty="0">
              <a:solidFill>
                <a:schemeClr val="bg1"/>
              </a:solidFill>
              <a:latin typeface="Arial" charset="0"/>
            </a:endParaRPr>
          </a:p>
          <a:p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Khai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báo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: - 1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mảng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chiều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[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Nmax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]</a:t>
            </a:r>
            <a:r>
              <a:rPr lang="vi-VN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vi-VN" sz="1800" b="1" dirty="0" smtClean="0">
                <a:solidFill>
                  <a:schemeClr val="bg1"/>
                </a:solidFill>
                <a:latin typeface="Arial" charset="0"/>
              </a:rPr>
              <a:t>[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Nmax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phần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charset="0"/>
              </a:rPr>
              <a:t>tử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  <a:p>
            <a:pPr marL="1371600" lvl="3" indent="0">
              <a:buNone/>
            </a:pPr>
            <a:r>
              <a:rPr lang="en-US" sz="6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600" b="1" dirty="0" smtClean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- 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1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mảng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a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gồm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[mod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]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phần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tử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mỗi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phần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tử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là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1 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list</a:t>
            </a:r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marL="1371600" lvl="3" indent="0">
              <a:buNone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biến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n,string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s</a:t>
            </a: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520" y="1259840"/>
            <a:ext cx="790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Những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biến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mảng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toàn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cục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dùng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trong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ươ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ng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3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z="2200" dirty="0"/>
          </a:p>
          <a:p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04800" y="1306513"/>
            <a:ext cx="6324600" cy="1371600"/>
          </a:xfrm>
        </p:spPr>
        <p:txBody>
          <a:bodyPr/>
          <a:lstStyle/>
          <a:p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6000" dirty="0"/>
              <a:t>Thank You!</a:t>
            </a:r>
          </a:p>
        </p:txBody>
      </p:sp>
      <p:pic>
        <p:nvPicPr>
          <p:cNvPr id="4" name="Picture 2" descr="C:\Users\HaoBK\Downloads\2ac202b6-08f4-11e8-a220-2e995a9a33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2" r="30931"/>
          <a:stretch/>
        </p:blipFill>
        <p:spPr bwMode="auto">
          <a:xfrm>
            <a:off x="4318001" y="5360906"/>
            <a:ext cx="1168400" cy="12767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84350"/>
            <a:ext cx="7010400" cy="3017838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Subject 10: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2D-Grid Word Search 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Puzzle</a:t>
            </a:r>
          </a:p>
          <a:p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Input:Một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 ô </a:t>
            </a:r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chữ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vuông</a:t>
            </a:r>
            <a:endParaRPr lang="en-US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Output:</a:t>
            </a:r>
            <a:r>
              <a:rPr lang="vi-VN" sz="1800" dirty="0">
                <a:solidFill>
                  <a:schemeClr val="tx1">
                    <a:lumMod val="85000"/>
                  </a:schemeClr>
                </a:solidFill>
              </a:rPr>
              <a:t>Tìm tất cả các từ trên ô chữ, theo hàng dọc hàng ngang, đường chéo</a:t>
            </a:r>
            <a:r>
              <a:rPr lang="vi-VN" sz="18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Dữ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liệu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vi-VN" sz="1800" dirty="0">
                <a:solidFill>
                  <a:schemeClr val="tx1">
                    <a:lumMod val="85000"/>
                  </a:schemeClr>
                </a:solidFill>
              </a:rPr>
              <a:t>Một list khoảng 1000 english words gọi là từ điển dữ </a:t>
            </a:r>
            <a:r>
              <a:rPr lang="vi-VN" sz="1800" dirty="0" smtClean="0">
                <a:solidFill>
                  <a:schemeClr val="tx1">
                    <a:lumMod val="85000"/>
                  </a:schemeClr>
                </a:solidFill>
              </a:rPr>
              <a:t>liệu</a:t>
            </a:r>
            <a:endParaRPr lang="en-US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Ví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</a:schemeClr>
                </a:solidFill>
              </a:rPr>
              <a:t>dụ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black">
          <a:xfrm>
            <a:off x="1676400" y="5119688"/>
            <a:ext cx="63246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 dirty="0">
                <a:cs typeface="Arial" charset="0"/>
              </a:rPr>
              <a:t>[ Image information in product ]</a:t>
            </a:r>
          </a:p>
          <a:p>
            <a:pPr algn="l">
              <a:buFont typeface="Wingdings" pitchFamily="2" charset="2"/>
              <a:buChar char="§"/>
            </a:pPr>
            <a:r>
              <a:rPr lang="en-US" sz="1000" b="0" dirty="0">
                <a:cs typeface="Arial" charset="0"/>
              </a:rPr>
              <a:t> Image : </a:t>
            </a:r>
            <a:r>
              <a:rPr lang="en-US" sz="1000" b="0" dirty="0"/>
              <a:t>www.openas.com</a:t>
            </a:r>
            <a:endParaRPr lang="en-US" sz="1000" b="0" dirty="0">
              <a:cs typeface="Arial" charset="0"/>
            </a:endParaRP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b="0" dirty="0">
                <a:cs typeface="Arial" charset="0"/>
              </a:rPr>
              <a:t> Note to customers : This image has been licensed to be used within this PowerPoint template only. </a:t>
            </a:r>
          </a:p>
          <a:p>
            <a:pPr algn="l"/>
            <a:r>
              <a:rPr lang="en-US" sz="1000" b="0" dirty="0">
                <a:cs typeface="Arial" charset="0"/>
              </a:rPr>
              <a:t>                                    You may not extract the image for any other use.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12690"/>
              </p:ext>
            </p:extLst>
          </p:nvPr>
        </p:nvGraphicFramePr>
        <p:xfrm>
          <a:off x="6324600" y="1828800"/>
          <a:ext cx="685800" cy="4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ackager Shell Object" showAsIcon="1" r:id="rId3" imgW="696600" imgH="437400" progId="Package">
                  <p:embed/>
                </p:oleObj>
              </mc:Choice>
              <mc:Fallback>
                <p:oleObj name="Packager Shell Object" showAsIcon="1" r:id="rId3" imgW="6966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4600" y="1828800"/>
                        <a:ext cx="685800" cy="43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C:\Users\HaoBK\Downloads\tải xuốn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4" r="439"/>
          <a:stretch/>
        </p:blipFill>
        <p:spPr bwMode="auto">
          <a:xfrm>
            <a:off x="1388533" y="4038600"/>
            <a:ext cx="5943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4" name="AutoShape 12"/>
          <p:cNvSpPr>
            <a:spLocks noChangeArrowheads="1"/>
          </p:cNvSpPr>
          <p:nvPr/>
        </p:nvSpPr>
        <p:spPr bwMode="auto">
          <a:xfrm>
            <a:off x="533400" y="2057400"/>
            <a:ext cx="6553200" cy="3810000"/>
          </a:xfrm>
          <a:prstGeom prst="roundRect">
            <a:avLst>
              <a:gd name="adj" fmla="val 0"/>
            </a:avLst>
          </a:prstGeom>
          <a:noFill/>
          <a:ln w="19050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b="0" dirty="0" smtClean="0">
              <a:solidFill>
                <a:schemeClr val="tx1">
                  <a:lumMod val="85000"/>
                </a:schemeClr>
              </a:solidFill>
              <a:cs typeface="Arial" charset="0"/>
            </a:endParaRPr>
          </a:p>
          <a:p>
            <a:pPr algn="l"/>
            <a:endParaRPr lang="en-US" b="0" dirty="0" smtClean="0">
              <a:solidFill>
                <a:schemeClr val="tx1">
                  <a:lumMod val="85000"/>
                </a:schemeClr>
              </a:solidFill>
              <a:cs typeface="Arial" charset="0"/>
            </a:endParaRPr>
          </a:p>
          <a:p>
            <a:pPr algn="l"/>
            <a:r>
              <a:rPr lang="en-US" b="0" dirty="0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H</a:t>
            </a:r>
            <a:r>
              <a:rPr lang="vi-VN" b="0" dirty="0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ướng</a:t>
            </a:r>
            <a:r>
              <a:rPr lang="en-US" b="0" dirty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dẫn</a:t>
            </a:r>
            <a:r>
              <a:rPr lang="en-US" b="0" dirty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bởi</a:t>
            </a:r>
            <a:r>
              <a:rPr lang="en-US" b="0" dirty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giáo</a:t>
            </a:r>
            <a:r>
              <a:rPr lang="en-US" b="0" dirty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viên</a:t>
            </a:r>
            <a:r>
              <a:rPr lang="en-US" b="0" dirty="0" smtClean="0">
                <a:solidFill>
                  <a:schemeClr val="tx1">
                    <a:lumMod val="85000"/>
                  </a:schemeClr>
                </a:solidFill>
                <a:cs typeface="Arial" charset="0"/>
              </a:rPr>
              <a:t>:</a:t>
            </a:r>
          </a:p>
          <a:p>
            <a:pPr algn="l"/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Tại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một ô vuông bất kì trên ô chữ, cần tìm theo 8 hướng các từ có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nghĩa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(các từ có trong từ điển dữ liệu). Khi kích thước ô vuông tăng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thì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số các ô vuông kí tự cần duyệt sẽ rất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lớn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Giải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pháp: dùng bảng băm (Hash Table) để tìm kiếm. Về lý thuyết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bảng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băm cho thời gian tìm kiếm là O(1).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Tham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khảo:http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://www.giaithuatlaptrinh.com/?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p=967</a:t>
            </a:r>
          </a:p>
          <a:p>
            <a:pPr algn="l"/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Hint</a:t>
            </a:r>
            <a:r>
              <a:rPr lang="vi-VN" sz="16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endParaRPr lang="en-US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Dùng 2 file: 1 file chứa grid và 1 file chứa dictionary làm dữ liệu đầu vào.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File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grid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này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sẽ có định dạng như sau: dòng đầu tiên là một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số 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N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biểu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diễn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kích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thước của 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grid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(số kí tự trong grid sẽ là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Nx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N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).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Dòng thứ 2 là một dòng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trống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. Tiếp theo là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N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dòng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, mỗi dòng có M kí tự, không chứa kí tự đặc biệt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,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không chứa số, kí tự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là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chữ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thường,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cách nhau bởi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khoảng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trắng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Dictionary file cũng là một file txt, mỗi word trên một dòng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Đọc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file dictionary và lưu vào bẳng băm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Duyệt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grid, tìm kiếm các word có tương ứng trong bảng băm (cần tìm hiểu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về bẳng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băm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và cách sử dụng để tìm kiếm).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Lưu các từ tìm được trong grid vào một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danh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sách chứa: word tìm được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,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vị trí của từ 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đầu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tiên của word (n,m): n là số thứ tự hàng, m là số thứ tự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cột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của kí tự đầu tiên của word) 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In ra console grid ban đầu và danh sách các từ tìm được và vị trí tương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ứng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•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Thực hiện benchmark với giải thuật tìm kiếm sử dụng bảng băm (thử với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các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kích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thước khác nhau của grid: 5x5, 10x10, 16x16, 20x20, 30x30 và phân </a:t>
            </a:r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tích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vi-VN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vi-VN" sz="1400" dirty="0">
                <a:solidFill>
                  <a:schemeClr val="tx1">
                    <a:lumMod val="85000"/>
                  </a:schemeClr>
                </a:solidFill>
              </a:rPr>
              <a:t>thời gian thực hiện)</a:t>
            </a:r>
            <a:endParaRPr lang="en-US" sz="1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tx1">
                  <a:lumMod val="85000"/>
                </a:schemeClr>
              </a:solidFill>
              <a:cs typeface="Arial" charset="0"/>
            </a:endParaRPr>
          </a:p>
        </p:txBody>
      </p:sp>
      <p:sp>
        <p:nvSpPr>
          <p:cNvPr id="79895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-25929"/>
            <a:ext cx="7848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Cấu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trúc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</a:t>
            </a:r>
            <a:r>
              <a:rPr lang="vi-V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ươ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trình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6019800" y="2743200"/>
            <a:ext cx="1800225" cy="1711325"/>
            <a:chOff x="144" y="384"/>
            <a:chExt cx="2080" cy="2081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ltGray">
            <a:xfrm>
              <a:off x="144" y="384"/>
              <a:ext cx="2080" cy="208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22353"/>
                    <a:invGamma/>
                    <a:alpha val="71001"/>
                  </a:schemeClr>
                </a:gs>
                <a:gs pos="50000">
                  <a:schemeClr val="folHlink">
                    <a:alpha val="80000"/>
                  </a:schemeClr>
                </a:gs>
                <a:gs pos="100000">
                  <a:schemeClr val="folHlink">
                    <a:gamma/>
                    <a:shade val="22353"/>
                    <a:invGamma/>
                    <a:alpha val="71001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989" name="Picture 5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227" y="392"/>
              <a:ext cx="1918" cy="1011"/>
            </a:xfrm>
            <a:prstGeom prst="rect">
              <a:avLst/>
            </a:prstGeom>
            <a:noFill/>
          </p:spPr>
        </p:pic>
        <p:pic>
          <p:nvPicPr>
            <p:cNvPr id="41990" name="Picture 6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 flipV="1">
              <a:off x="228" y="1437"/>
              <a:ext cx="1918" cy="1011"/>
            </a:xfrm>
            <a:prstGeom prst="rect">
              <a:avLst/>
            </a:prstGeom>
            <a:noFill/>
          </p:spPr>
        </p:pic>
      </p:grpSp>
      <p:sp>
        <p:nvSpPr>
          <p:cNvPr id="41991" name="Oval 7"/>
          <p:cNvSpPr>
            <a:spLocks noChangeArrowheads="1"/>
          </p:cNvSpPr>
          <p:nvPr/>
        </p:nvSpPr>
        <p:spPr bwMode="ltGray">
          <a:xfrm>
            <a:off x="3400424" y="3581182"/>
            <a:ext cx="3000376" cy="297201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31765"/>
                  <a:invGamma/>
                  <a:alpha val="71001"/>
                </a:schemeClr>
              </a:gs>
              <a:gs pos="50000">
                <a:schemeClr val="hlink">
                  <a:alpha val="80000"/>
                </a:schemeClr>
              </a:gs>
              <a:gs pos="100000">
                <a:schemeClr val="hlink">
                  <a:gamma/>
                  <a:shade val="31765"/>
                  <a:invGamma/>
                  <a:alpha val="71001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2" name="Picture 8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609709" y="3581400"/>
            <a:ext cx="2568842" cy="1200436"/>
          </a:xfrm>
          <a:prstGeom prst="rect">
            <a:avLst/>
          </a:prstGeom>
          <a:noFill/>
          <a:effectLst/>
        </p:spPr>
      </p:pic>
      <p:pic>
        <p:nvPicPr>
          <p:cNvPr id="41993" name="Picture 9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 flipV="1">
            <a:off x="3657601" y="5491160"/>
            <a:ext cx="2520950" cy="1062037"/>
          </a:xfrm>
          <a:prstGeom prst="rect">
            <a:avLst/>
          </a:prstGeom>
          <a:noFill/>
          <a:effectLst/>
        </p:spPr>
      </p:pic>
      <p:sp>
        <p:nvSpPr>
          <p:cNvPr id="41994" name="Oval 10"/>
          <p:cNvSpPr>
            <a:spLocks noChangeArrowheads="1"/>
          </p:cNvSpPr>
          <p:nvPr/>
        </p:nvSpPr>
        <p:spPr bwMode="ltGray">
          <a:xfrm>
            <a:off x="649288" y="2243138"/>
            <a:ext cx="2901950" cy="290036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3176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1996" name="Picture 12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 flipV="1">
            <a:off x="766763" y="3709988"/>
            <a:ext cx="2674937" cy="1409700"/>
          </a:xfrm>
          <a:prstGeom prst="rect">
            <a:avLst/>
          </a:prstGeom>
          <a:noFill/>
        </p:spPr>
      </p:pic>
      <p:sp>
        <p:nvSpPr>
          <p:cNvPr id="41997" name="Text Box 4"/>
          <p:cNvSpPr txBox="1">
            <a:spLocks noChangeArrowheads="1"/>
          </p:cNvSpPr>
          <p:nvPr/>
        </p:nvSpPr>
        <p:spPr bwMode="black">
          <a:xfrm>
            <a:off x="1089025" y="2870200"/>
            <a:ext cx="207962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ươ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/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hangingPunct="0"/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hangingPunct="0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</p:txBody>
      </p:sp>
      <p:sp>
        <p:nvSpPr>
          <p:cNvPr id="41998" name="WordArt 14"/>
          <p:cNvSpPr>
            <a:spLocks noChangeArrowheads="1" noChangeShapeType="1" noTextEdit="1"/>
          </p:cNvSpPr>
          <p:nvPr/>
        </p:nvSpPr>
        <p:spPr bwMode="invGray">
          <a:xfrm>
            <a:off x="381000" y="1974850"/>
            <a:ext cx="3416300" cy="327818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6420505"/>
              </a:avLst>
            </a:prstTxWarp>
          </a:bodyPr>
          <a:lstStyle/>
          <a:p>
            <a:pPr algn="ctr"/>
            <a:endParaRPr lang="en-US" sz="2800" kern="10" dirty="0">
              <a:ln w="9525">
                <a:noFill/>
                <a:round/>
                <a:headEnd/>
                <a:tailEnd/>
              </a:ln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3609709" y="3765429"/>
            <a:ext cx="2639484" cy="29238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err="1" smtClean="0"/>
              <a:t>Ch</a:t>
            </a:r>
            <a:r>
              <a:rPr lang="vi-VN" sz="1600" dirty="0" smtClean="0"/>
              <a:t>ươ</a:t>
            </a: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con: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   -     </a:t>
            </a:r>
            <a:r>
              <a:rPr lang="en-US" sz="1600" dirty="0"/>
              <a:t>v</a:t>
            </a:r>
            <a:r>
              <a:rPr lang="en-US" sz="1600" dirty="0" smtClean="0"/>
              <a:t>oid Input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   -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HashTable</a:t>
            </a:r>
            <a:endParaRPr lang="en-US" sz="1600" dirty="0" smtClean="0"/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   -     void </a:t>
            </a:r>
            <a:r>
              <a:rPr lang="en-US" sz="1600" dirty="0" err="1" smtClean="0"/>
              <a:t>Init_hashtb</a:t>
            </a:r>
            <a:endParaRPr lang="en-US" sz="1600" dirty="0" smtClean="0"/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   - 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CheckVo</a:t>
            </a:r>
            <a:endParaRPr lang="en-US" sz="1600" dirty="0" smtClean="0"/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   </a:t>
            </a:r>
            <a:r>
              <a:rPr lang="en-US" sz="1600" dirty="0"/>
              <a:t>- </a:t>
            </a:r>
            <a:r>
              <a:rPr lang="en-US" sz="1600" dirty="0" smtClean="0"/>
              <a:t>    void </a:t>
            </a:r>
            <a:r>
              <a:rPr lang="en-US" sz="1600" dirty="0" err="1"/>
              <a:t>FindVo</a:t>
            </a:r>
            <a:endParaRPr lang="en-US" sz="1600" dirty="0" smtClean="0"/>
          </a:p>
          <a:p>
            <a:pPr algn="l">
              <a:spcBef>
                <a:spcPct val="50000"/>
              </a:spcBef>
            </a:pPr>
            <a:r>
              <a:rPr lang="en-US" sz="1600" dirty="0" smtClean="0"/>
              <a:t>   </a:t>
            </a:r>
            <a:r>
              <a:rPr lang="en-US" sz="1600" dirty="0"/>
              <a:t> </a:t>
            </a:r>
            <a:r>
              <a:rPr lang="en-US" sz="1600" dirty="0" smtClean="0"/>
              <a:t>-    void Output</a:t>
            </a:r>
          </a:p>
          <a:p>
            <a:pPr algn="l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6172200" y="3248025"/>
            <a:ext cx="15414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r>
              <a:rPr lang="en-US" sz="1600" dirty="0"/>
              <a:t> </a:t>
            </a:r>
            <a:r>
              <a:rPr lang="en-US" sz="1600" dirty="0" err="1" smtClean="0"/>
              <a:t>báo</a:t>
            </a:r>
            <a:endParaRPr lang="en-US" sz="16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168650" y="4624526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590800" y="5840725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532582" y="1368955"/>
            <a:ext cx="2346458" cy="9080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Ch</a:t>
            </a:r>
            <a:r>
              <a:rPr lang="vi-V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ươ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ng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trình</a:t>
            </a:r>
            <a:endParaRPr kumimoji="0" lang="en-US" sz="1800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797300" y="1597025"/>
            <a:ext cx="1536700" cy="64611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3551238" y="3429000"/>
            <a:ext cx="715962" cy="318363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532582" y="3429000"/>
            <a:ext cx="734618" cy="184944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048000" y="1295400"/>
            <a:ext cx="1219200" cy="6005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49524" y="1345672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718717" y="20574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41994" idx="7"/>
          </p:cNvCxnSpPr>
          <p:nvPr/>
        </p:nvCxnSpPr>
        <p:spPr bwMode="auto">
          <a:xfrm flipV="1">
            <a:off x="3126257" y="2667000"/>
            <a:ext cx="1140943" cy="88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41994" idx="7"/>
          </p:cNvCxnSpPr>
          <p:nvPr/>
        </p:nvCxnSpPr>
        <p:spPr bwMode="auto">
          <a:xfrm>
            <a:off x="3126257" y="26670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41994" idx="7"/>
          </p:cNvCxnSpPr>
          <p:nvPr/>
        </p:nvCxnSpPr>
        <p:spPr bwMode="auto">
          <a:xfrm>
            <a:off x="3126257" y="27432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441700" y="2133600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stCxn id="41994" idx="7"/>
            <a:endCxn id="7" idx="4"/>
          </p:cNvCxnSpPr>
          <p:nvPr/>
        </p:nvCxnSpPr>
        <p:spPr bwMode="auto">
          <a:xfrm flipV="1">
            <a:off x="3126257" y="2277005"/>
            <a:ext cx="1579554" cy="3908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1992" idx="0"/>
            <a:endCxn id="7" idx="4"/>
          </p:cNvCxnSpPr>
          <p:nvPr/>
        </p:nvCxnSpPr>
        <p:spPr bwMode="auto">
          <a:xfrm flipH="1" flipV="1">
            <a:off x="4705811" y="2277005"/>
            <a:ext cx="188319" cy="13043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989" idx="1"/>
            <a:endCxn id="7" idx="4"/>
          </p:cNvCxnSpPr>
          <p:nvPr/>
        </p:nvCxnSpPr>
        <p:spPr bwMode="auto">
          <a:xfrm flipH="1" flipV="1">
            <a:off x="4705811" y="2277005"/>
            <a:ext cx="1385825" cy="8884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</a:t>
            </a:r>
            <a:r>
              <a:rPr lang="vi-V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ươ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trình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chính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gray">
          <a:xfrm>
            <a:off x="6400800" y="5495925"/>
            <a:ext cx="930275" cy="257175"/>
          </a:xfrm>
          <a:prstGeom prst="ellipse">
            <a:avLst/>
          </a:prstGeom>
          <a:solidFill>
            <a:srgbClr val="FFFFFF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gray">
          <a:xfrm>
            <a:off x="7599363" y="5649913"/>
            <a:ext cx="930275" cy="292100"/>
          </a:xfrm>
          <a:prstGeom prst="ellipse">
            <a:avLst/>
          </a:prstGeom>
          <a:solidFill>
            <a:srgbClr val="FFFFFF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1219200" y="2590800"/>
            <a:ext cx="5562601" cy="14054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Đâ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y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phần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nêu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rõ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qui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trình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chạy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chính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của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ch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ươn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g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trình</a:t>
            </a:r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  <a:p>
            <a:pPr algn="l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ain()</a:t>
            </a:r>
            <a:r>
              <a:rPr lang="vi-V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{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Input();// Doc du lieu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vao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+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hashtable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FindVo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();//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tim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kiem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tu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}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Input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gray">
          <a:xfrm>
            <a:off x="5270500" y="3054350"/>
            <a:ext cx="2703513" cy="2611438"/>
          </a:xfrm>
          <a:prstGeom prst="roundRect">
            <a:avLst>
              <a:gd name="adj" fmla="val 7912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gray">
          <a:xfrm>
            <a:off x="1066800" y="4432300"/>
            <a:ext cx="316112" cy="286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1C1C1C"/>
                </a:solidFill>
                <a:cs typeface="Arial" charset="0"/>
              </a:rPr>
              <a:t> 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8980" y="2667000"/>
            <a:ext cx="7162800" cy="2832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void Input(){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&lt;Open file dictionary.txt&gt;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&lt;Read file dictionary.txt&gt;+&lt;Tao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hashtable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&gt;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&lt;Open file grid.txt&gt; // lay du lieu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choi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for(i=0-&gt;n)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for(j=0-&gt;n)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 &lt;Read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and save to array a[n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</a:t>
            </a:r>
            <a:r>
              <a:rPr lang="vi-V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Arial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]&gt;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}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8980" y="129539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Đây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phân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đưa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giữ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vào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ươn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Dữ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gồm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từ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iển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bộ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85800" y="2514600"/>
            <a:ext cx="6477000" cy="14054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Hashmap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(string s)</a:t>
            </a:r>
            <a:r>
              <a:rPr lang="vi-V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Arial" charset="0"/>
              </a:rPr>
              <a:t>{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    // key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cua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string 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for(i=0-&gt;size(s)-1)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key+=(s[i]-’a’)*(i+1)+1  // 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thuc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hashmap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return key% mod 	         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ve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gia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tri key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}</a:t>
            </a: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Đây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phần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tạo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mỗi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chuỗi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Init_hashtb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9203" name="Group 51"/>
          <p:cNvGrpSpPr>
            <a:grpSpLocks/>
          </p:cNvGrpSpPr>
          <p:nvPr/>
        </p:nvGrpSpPr>
        <p:grpSpPr bwMode="auto">
          <a:xfrm rot="3173304" flipV="1">
            <a:off x="5495925" y="5402263"/>
            <a:ext cx="1658938" cy="328612"/>
            <a:chOff x="1565" y="2568"/>
            <a:chExt cx="1118" cy="279"/>
          </a:xfrm>
        </p:grpSpPr>
        <p:sp>
          <p:nvSpPr>
            <p:cNvPr id="49204" name="AutoShape 52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AutoShape 53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AutoShape 54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AutoShape 55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 bwMode="auto">
          <a:xfrm>
            <a:off x="579120" y="2641332"/>
            <a:ext cx="7340600" cy="20660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Void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Init_hashtb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(){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while(not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eof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dictionary)             //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khi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chua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het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trang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	 read string s in dictionary    //doc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tung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xau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mot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	      a[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key_s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].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push_back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(s)     // them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vao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l"/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" y="12953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Đây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phần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khởi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tạo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mảng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list a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Bool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Check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9203" name="Group 51"/>
          <p:cNvGrpSpPr>
            <a:grpSpLocks/>
          </p:cNvGrpSpPr>
          <p:nvPr/>
        </p:nvGrpSpPr>
        <p:grpSpPr bwMode="auto">
          <a:xfrm rot="3173304" flipV="1">
            <a:off x="5495925" y="5402263"/>
            <a:ext cx="1658938" cy="328612"/>
            <a:chOff x="1565" y="2568"/>
            <a:chExt cx="1118" cy="279"/>
          </a:xfrm>
        </p:grpSpPr>
        <p:sp>
          <p:nvSpPr>
            <p:cNvPr id="49204" name="AutoShape 52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AutoShape 53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AutoShape 54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AutoShape 55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477520" y="2541293"/>
            <a:ext cx="7848600" cy="25232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Bool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Check( string s)</a:t>
            </a:r>
            <a:r>
              <a:rPr lang="vi-VN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Arial" charset="0"/>
              </a:rPr>
              <a:t>{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 x=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key_s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		               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key_s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hashmap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x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y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in a[x]) 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 //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duyet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cac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phan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danh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sach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a[x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]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   	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if(y==s) return true 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nếu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co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tử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s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thì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kêt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thúc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Arial" charset="0"/>
              </a:rPr>
              <a:t>đúng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</a:t>
            </a:r>
          </a:p>
          <a:p>
            <a:pPr algn="l"/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kêt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thúc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sai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           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//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nếu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tử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nào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7520" y="1259840"/>
            <a:ext cx="790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Đây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phân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đưa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giữ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vào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ươn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trình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Dữ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gồm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từ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iển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bộ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44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0TGp_climb_dark">
  <a:themeElements>
    <a:clrScheme name="Office Theme 2">
      <a:dk1>
        <a:srgbClr val="5F5F5F"/>
      </a:dk1>
      <a:lt1>
        <a:srgbClr val="FFFFFF"/>
      </a:lt1>
      <a:dk2>
        <a:srgbClr val="232751"/>
      </a:dk2>
      <a:lt2>
        <a:srgbClr val="CCFFCC"/>
      </a:lt2>
      <a:accent1>
        <a:srgbClr val="62A2DC"/>
      </a:accent1>
      <a:accent2>
        <a:srgbClr val="E29B54"/>
      </a:accent2>
      <a:accent3>
        <a:srgbClr val="ACACB3"/>
      </a:accent3>
      <a:accent4>
        <a:srgbClr val="DADADA"/>
      </a:accent4>
      <a:accent5>
        <a:srgbClr val="B7CEEB"/>
      </a:accent5>
      <a:accent6>
        <a:srgbClr val="CD8C4B"/>
      </a:accent6>
      <a:hlink>
        <a:srgbClr val="83CE5A"/>
      </a:hlink>
      <a:folHlink>
        <a:srgbClr val="DE585B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808080"/>
        </a:dk1>
        <a:lt1>
          <a:srgbClr val="FFFFFF"/>
        </a:lt1>
        <a:dk2>
          <a:srgbClr val="003366"/>
        </a:dk2>
        <a:lt2>
          <a:srgbClr val="FFFFCC"/>
        </a:lt2>
        <a:accent1>
          <a:srgbClr val="79CE24"/>
        </a:accent1>
        <a:accent2>
          <a:srgbClr val="E45267"/>
        </a:accent2>
        <a:accent3>
          <a:srgbClr val="AAADB8"/>
        </a:accent3>
        <a:accent4>
          <a:srgbClr val="DADADA"/>
        </a:accent4>
        <a:accent5>
          <a:srgbClr val="BEE3AC"/>
        </a:accent5>
        <a:accent6>
          <a:srgbClr val="CF495D"/>
        </a:accent6>
        <a:hlink>
          <a:srgbClr val="5FC3D7"/>
        </a:hlink>
        <a:folHlink>
          <a:srgbClr val="FAA7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5F5F5F"/>
        </a:dk1>
        <a:lt1>
          <a:srgbClr val="FFFFFF"/>
        </a:lt1>
        <a:dk2>
          <a:srgbClr val="232751"/>
        </a:dk2>
        <a:lt2>
          <a:srgbClr val="CCFFCC"/>
        </a:lt2>
        <a:accent1>
          <a:srgbClr val="62A2DC"/>
        </a:accent1>
        <a:accent2>
          <a:srgbClr val="E29B54"/>
        </a:accent2>
        <a:accent3>
          <a:srgbClr val="ACACB3"/>
        </a:accent3>
        <a:accent4>
          <a:srgbClr val="DADADA"/>
        </a:accent4>
        <a:accent5>
          <a:srgbClr val="B7CEEB"/>
        </a:accent5>
        <a:accent6>
          <a:srgbClr val="CD8C4B"/>
        </a:accent6>
        <a:hlink>
          <a:srgbClr val="83CE5A"/>
        </a:hlink>
        <a:folHlink>
          <a:srgbClr val="DE58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FFFFFF"/>
        </a:lt1>
        <a:dk2>
          <a:srgbClr val="504736"/>
        </a:dk2>
        <a:lt2>
          <a:srgbClr val="CCECFF"/>
        </a:lt2>
        <a:accent1>
          <a:srgbClr val="DE6084"/>
        </a:accent1>
        <a:accent2>
          <a:srgbClr val="63B1C9"/>
        </a:accent2>
        <a:accent3>
          <a:srgbClr val="B3B1AE"/>
        </a:accent3>
        <a:accent4>
          <a:srgbClr val="DADADA"/>
        </a:accent4>
        <a:accent5>
          <a:srgbClr val="ECB6C2"/>
        </a:accent5>
        <a:accent6>
          <a:srgbClr val="59A0B6"/>
        </a:accent6>
        <a:hlink>
          <a:srgbClr val="D08B58"/>
        </a:hlink>
        <a:folHlink>
          <a:srgbClr val="67D53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90TGp_climb_dark.potx" id="{2C86986B-ECF3-4ED3-B129-2737E233D7B9}" vid="{7F7CD9AD-7EF5-472B-B587-C25C104E79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590TGp_climb_dark</Template>
  <TotalTime>189</TotalTime>
  <Words>895</Words>
  <Application>Microsoft Office PowerPoint</Application>
  <PresentationFormat>On-screen Show (4:3)</PresentationFormat>
  <Paragraphs>153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590TGp_climb_dark</vt:lpstr>
      <vt:lpstr>Package</vt:lpstr>
      <vt:lpstr>Báo cáo Kĩ thuật lập trình</vt:lpstr>
      <vt:lpstr>Đề tài</vt:lpstr>
      <vt:lpstr>Giải quyết bài toán</vt:lpstr>
      <vt:lpstr>Cấu trúc chương trình</vt:lpstr>
      <vt:lpstr>Chương trình chính</vt:lpstr>
      <vt:lpstr>Void Input</vt:lpstr>
      <vt:lpstr>Int Hashmap </vt:lpstr>
      <vt:lpstr>Void Init_hashtb</vt:lpstr>
      <vt:lpstr>Bool Check</vt:lpstr>
      <vt:lpstr>Void Output</vt:lpstr>
      <vt:lpstr>Void Find</vt:lpstr>
      <vt:lpstr>Khai báo</vt:lpstr>
      <vt:lpstr>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Kĩ thuật lập trình</dc:title>
  <dc:creator>Windows User</dc:creator>
  <cp:lastModifiedBy>Windows User</cp:lastModifiedBy>
  <cp:revision>21</cp:revision>
  <dcterms:created xsi:type="dcterms:W3CDTF">2018-03-21T12:06:01Z</dcterms:created>
  <dcterms:modified xsi:type="dcterms:W3CDTF">2018-03-22T07:04:22Z</dcterms:modified>
</cp:coreProperties>
</file>