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2" r:id="rId2"/>
    <p:sldMasterId id="2147483717" r:id="rId3"/>
    <p:sldMasterId id="2147483732" r:id="rId4"/>
    <p:sldMasterId id="2147483747" r:id="rId5"/>
  </p:sldMasterIdLst>
  <p:sldIdLst>
    <p:sldId id="256" r:id="rId6"/>
    <p:sldId id="258" r:id="rId7"/>
    <p:sldId id="263" r:id="rId8"/>
    <p:sldId id="264" r:id="rId9"/>
    <p:sldId id="273" r:id="rId10"/>
    <p:sldId id="276" r:id="rId11"/>
    <p:sldId id="259" r:id="rId12"/>
    <p:sldId id="274" r:id="rId13"/>
    <p:sldId id="277" r:id="rId14"/>
    <p:sldId id="272" r:id="rId15"/>
    <p:sldId id="278" r:id="rId16"/>
    <p:sldId id="266" r:id="rId17"/>
    <p:sldId id="279" r:id="rId18"/>
    <p:sldId id="280" r:id="rId19"/>
    <p:sldId id="271" r:id="rId20"/>
    <p:sldId id="270" r:id="rId21"/>
    <p:sldId id="283" r:id="rId22"/>
    <p:sldId id="257" r:id="rId23"/>
    <p:sldId id="269" r:id="rId24"/>
    <p:sldId id="267" r:id="rId25"/>
    <p:sldId id="282" r:id="rId2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FB"/>
    <a:srgbClr val="E3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C3E59-15A9-4F20-B0D4-B389C4507C9E}" type="doc">
      <dgm:prSet loTypeId="urn:microsoft.com/office/officeart/2008/layout/AscendingPictureAccentProcess" loCatId="process" qsTypeId="urn:microsoft.com/office/officeart/2005/8/quickstyle/simple1" qsCatId="simple" csTypeId="urn:microsoft.com/office/officeart/2005/8/colors/colorful4" csCatId="colorful" phldr="1"/>
      <dgm:spPr/>
    </dgm:pt>
    <dgm:pt modelId="{CFEE847A-AEC2-4B68-AA53-572F0C2650EC}">
      <dgm:prSet phldrT="[Text]"/>
      <dgm:spPr/>
      <dgm:t>
        <a:bodyPr/>
        <a:lstStyle/>
        <a:p>
          <a:pPr algn="l"/>
          <a:r>
            <a:rPr lang="en-US" smtClean="0"/>
            <a:t>Text to speech(TTS) là gì?</a:t>
          </a:r>
          <a:endParaRPr lang="en-US"/>
        </a:p>
      </dgm:t>
    </dgm:pt>
    <dgm:pt modelId="{F395CF3D-89CE-41AF-B85A-33D9F599653B}" type="parTrans" cxnId="{7E61D249-0887-46B4-BD98-5A6DAC9DB9CF}">
      <dgm:prSet/>
      <dgm:spPr/>
      <dgm:t>
        <a:bodyPr/>
        <a:lstStyle/>
        <a:p>
          <a:pPr algn="l"/>
          <a:endParaRPr lang="en-US"/>
        </a:p>
      </dgm:t>
    </dgm:pt>
    <dgm:pt modelId="{A6C03FFA-C495-43F4-BD21-898050C1D3C2}" type="sibTrans" cxnId="{7E61D249-0887-46B4-BD98-5A6DAC9DB9CF}">
      <dgm:prSet/>
      <dgm:spPr>
        <a:blipFill>
          <a:blip xmlns:r="http://schemas.openxmlformats.org/officeDocument/2006/relationships" r:embed="rId1">
            <a:extLst>
              <a:ext uri="{BEBA8EAE-BF5A-486C-A8C5-ECC9F3942E4B}">
                <a14:imgProps xmlns:a14="http://schemas.microsoft.com/office/drawing/2010/main">
                  <a14:imgLayer r:embed="rId2">
                    <a14:imgEffect>
                      <a14:brightnessContrast contrast="20000"/>
                    </a14:imgEffect>
                  </a14:imgLayer>
                </a14:imgProps>
              </a:ext>
              <a:ext uri="{28A0092B-C50C-407E-A947-70E740481C1C}">
                <a14:useLocalDpi xmlns:a14="http://schemas.microsoft.com/office/drawing/2010/main" val="0"/>
              </a:ext>
            </a:extLst>
          </a:blip>
          <a:srcRect/>
          <a:stretch>
            <a:fillRect l="-43000" r="-43000"/>
          </a:stretch>
        </a:blipFill>
      </dgm:spPr>
      <dgm:t>
        <a:bodyPr/>
        <a:lstStyle/>
        <a:p>
          <a:pPr algn="l"/>
          <a:endParaRPr lang="en-US"/>
        </a:p>
      </dgm:t>
    </dgm:pt>
    <dgm:pt modelId="{AF1FBA40-959B-479F-AA18-CBA81DE07330}" type="pres">
      <dgm:prSet presAssocID="{F37C3E59-15A9-4F20-B0D4-B389C4507C9E}" presName="Name0" presStyleCnt="0">
        <dgm:presLayoutVars>
          <dgm:chMax val="7"/>
          <dgm:chPref val="7"/>
          <dgm:dir/>
        </dgm:presLayoutVars>
      </dgm:prSet>
      <dgm:spPr/>
    </dgm:pt>
    <dgm:pt modelId="{2C8621D1-B33B-4575-9423-1D4507183CDE}" type="pres">
      <dgm:prSet presAssocID="{CFEE847A-AEC2-4B68-AA53-572F0C2650EC}" presName="parTx1" presStyleLbl="node1" presStyleIdx="0" presStyleCnt="1" custLinFactNeighborX="-541" custLinFactNeighborY="-76691"/>
      <dgm:spPr/>
      <dgm:t>
        <a:bodyPr/>
        <a:lstStyle/>
        <a:p>
          <a:endParaRPr lang="en-US"/>
        </a:p>
      </dgm:t>
    </dgm:pt>
    <dgm:pt modelId="{7E2E75A4-605F-4CE8-ABDB-AFE393FD90A8}" type="pres">
      <dgm:prSet presAssocID="{A6C03FFA-C495-43F4-BD21-898050C1D3C2}" presName="picture1" presStyleCnt="0"/>
      <dgm:spPr/>
    </dgm:pt>
    <dgm:pt modelId="{53B43079-78ED-4B0D-A338-C870C89C428F}" type="pres">
      <dgm:prSet presAssocID="{A6C03FFA-C495-43F4-BD21-898050C1D3C2}" presName="imageRepeatNode" presStyleLbl="fgImgPlace1" presStyleIdx="0" presStyleCnt="1" custLinFactNeighborX="1167" custLinFactNeighborY="-40854"/>
      <dgm:spPr/>
      <dgm:t>
        <a:bodyPr/>
        <a:lstStyle/>
        <a:p>
          <a:endParaRPr lang="en-US"/>
        </a:p>
      </dgm:t>
    </dgm:pt>
  </dgm:ptLst>
  <dgm:cxnLst>
    <dgm:cxn modelId="{7E61D249-0887-46B4-BD98-5A6DAC9DB9CF}" srcId="{F37C3E59-15A9-4F20-B0D4-B389C4507C9E}" destId="{CFEE847A-AEC2-4B68-AA53-572F0C2650EC}" srcOrd="0" destOrd="0" parTransId="{F395CF3D-89CE-41AF-B85A-33D9F599653B}" sibTransId="{A6C03FFA-C495-43F4-BD21-898050C1D3C2}"/>
    <dgm:cxn modelId="{0C9AC8FE-7B52-43CA-94E1-D62E1AAA5192}" type="presOf" srcId="{CFEE847A-AEC2-4B68-AA53-572F0C2650EC}" destId="{2C8621D1-B33B-4575-9423-1D4507183CDE}" srcOrd="0" destOrd="0" presId="urn:microsoft.com/office/officeart/2008/layout/AscendingPictureAccentProcess"/>
    <dgm:cxn modelId="{FC030703-06F4-4478-B547-DA28F780FE24}" type="presOf" srcId="{F37C3E59-15A9-4F20-B0D4-B389C4507C9E}" destId="{AF1FBA40-959B-479F-AA18-CBA81DE07330}" srcOrd="0" destOrd="0" presId="urn:microsoft.com/office/officeart/2008/layout/AscendingPictureAccentProcess"/>
    <dgm:cxn modelId="{FFA049D2-B789-4650-8F02-2E90E1CDD05A}" type="presOf" srcId="{A6C03FFA-C495-43F4-BD21-898050C1D3C2}" destId="{53B43079-78ED-4B0D-A338-C870C89C428F}" srcOrd="0" destOrd="0" presId="urn:microsoft.com/office/officeart/2008/layout/AscendingPictureAccentProcess"/>
    <dgm:cxn modelId="{63A7F8F6-D4C0-4036-AB42-1B0409704347}" type="presParOf" srcId="{AF1FBA40-959B-479F-AA18-CBA81DE07330}" destId="{2C8621D1-B33B-4575-9423-1D4507183CDE}" srcOrd="0" destOrd="0" presId="urn:microsoft.com/office/officeart/2008/layout/AscendingPictureAccentProcess"/>
    <dgm:cxn modelId="{0467C50A-2FC7-4EE9-B99F-89B5212A700F}" type="presParOf" srcId="{AF1FBA40-959B-479F-AA18-CBA81DE07330}" destId="{7E2E75A4-605F-4CE8-ABDB-AFE393FD90A8}" srcOrd="1" destOrd="0" presId="urn:microsoft.com/office/officeart/2008/layout/AscendingPictureAccentProcess"/>
    <dgm:cxn modelId="{1D543B95-38C1-4D09-B051-022D9B37D4C9}" type="presParOf" srcId="{7E2E75A4-605F-4CE8-ABDB-AFE393FD90A8}" destId="{53B43079-78ED-4B0D-A338-C870C89C428F}"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49895D-F12C-4982-A55A-2AC820A1716D}"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3EB30C5F-2904-44A7-A30D-4E07D219EC22}">
      <dgm:prSet phldrT="[Text]"/>
      <dgm:spPr/>
      <dgm:t>
        <a:bodyPr/>
        <a:lstStyle/>
        <a:p>
          <a:r>
            <a:rPr lang="en-US" smtClean="0">
              <a:latin typeface="Times New Roman" panose="02020603050405020304" pitchFamily="18" charset="0"/>
              <a:cs typeface="Times New Roman" panose="02020603050405020304" pitchFamily="18" charset="0"/>
            </a:rPr>
            <a:t>Tổng hợp lai </a:t>
          </a:r>
          <a:endParaRPr lang="en-US">
            <a:latin typeface="Times New Roman" panose="02020603050405020304" pitchFamily="18" charset="0"/>
            <a:cs typeface="Times New Roman" panose="02020603050405020304" pitchFamily="18" charset="0"/>
          </a:endParaRPr>
        </a:p>
      </dgm:t>
    </dgm:pt>
    <dgm:pt modelId="{00CA1CB2-4267-4AAD-860D-37F4F9BD01A6}" type="parTrans" cxnId="{187B9134-302F-47BB-9695-B52F6A097606}">
      <dgm:prSet/>
      <dgm:spPr/>
      <dgm:t>
        <a:bodyPr/>
        <a:lstStyle/>
        <a:p>
          <a:endParaRPr lang="en-US"/>
        </a:p>
      </dgm:t>
    </dgm:pt>
    <dgm:pt modelId="{EF3C866A-B3F7-4E79-BA20-E410DDEDC858}" type="sibTrans" cxnId="{187B9134-302F-47BB-9695-B52F6A097606}">
      <dgm:prSet/>
      <dgm:spPr/>
      <dgm:t>
        <a:bodyPr/>
        <a:lstStyle/>
        <a:p>
          <a:endParaRPr lang="en-US"/>
        </a:p>
      </dgm:t>
    </dgm:pt>
    <dgm:pt modelId="{FC9F6310-916A-4014-BDE3-77B3FEE11373}">
      <dgm:prSet phldrT="[Text]"/>
      <dgm:spPr/>
      <dgm:t>
        <a:bodyPr/>
        <a:lstStyle/>
        <a:p>
          <a:r>
            <a:rPr lang="en-US" smtClean="0">
              <a:latin typeface="Times New Roman" panose="02020603050405020304" pitchFamily="18" charset="0"/>
              <a:cs typeface="Times New Roman" panose="02020603050405020304" pitchFamily="18" charset="0"/>
            </a:rPr>
            <a:t>Tổng hợp dựa trên thông số thông kê HMM</a:t>
          </a:r>
          <a:endParaRPr lang="en-US">
            <a:latin typeface="Times New Roman" panose="02020603050405020304" pitchFamily="18" charset="0"/>
            <a:cs typeface="Times New Roman" panose="02020603050405020304" pitchFamily="18" charset="0"/>
          </a:endParaRPr>
        </a:p>
      </dgm:t>
    </dgm:pt>
    <dgm:pt modelId="{11DF3783-5A18-42C3-9134-9D56F16F9F7D}" type="parTrans" cxnId="{362BF4AE-3353-4B53-8D64-D11791896C70}">
      <dgm:prSet/>
      <dgm:spPr/>
      <dgm:t>
        <a:bodyPr/>
        <a:lstStyle/>
        <a:p>
          <a:endParaRPr lang="en-US"/>
        </a:p>
      </dgm:t>
    </dgm:pt>
    <dgm:pt modelId="{5B6D7D7D-1C09-42A9-ADBB-DD1326DB50E8}" type="sibTrans" cxnId="{362BF4AE-3353-4B53-8D64-D11791896C70}">
      <dgm:prSet/>
      <dgm:spPr/>
      <dgm:t>
        <a:bodyPr/>
        <a:lstStyle/>
        <a:p>
          <a:endParaRPr lang="en-US"/>
        </a:p>
      </dgm:t>
    </dgm:pt>
    <dgm:pt modelId="{76C08AB7-8A87-4B88-8AE5-F6632EF4F588}">
      <dgm:prSet phldrT="[Text]"/>
      <dgm:spPr/>
      <dgm:t>
        <a:bodyPr/>
        <a:lstStyle/>
        <a:p>
          <a:r>
            <a:rPr lang="en-US" smtClean="0">
              <a:latin typeface="Times New Roman" panose="02020603050405020304" pitchFamily="18" charset="0"/>
              <a:cs typeface="Times New Roman" panose="02020603050405020304" pitchFamily="18" charset="0"/>
            </a:rPr>
            <a:t>Tổng hợp mô phỏng phát âm </a:t>
          </a:r>
          <a:endParaRPr lang="en-US">
            <a:latin typeface="Times New Roman" panose="02020603050405020304" pitchFamily="18" charset="0"/>
            <a:cs typeface="Times New Roman" panose="02020603050405020304" pitchFamily="18" charset="0"/>
          </a:endParaRPr>
        </a:p>
      </dgm:t>
    </dgm:pt>
    <dgm:pt modelId="{CC82A2E3-125A-4CA3-842C-50FB3FD99C4D}" type="parTrans" cxnId="{7165BBA4-598D-4026-B8D0-C938E9092303}">
      <dgm:prSet/>
      <dgm:spPr/>
      <dgm:t>
        <a:bodyPr/>
        <a:lstStyle/>
        <a:p>
          <a:endParaRPr lang="en-US"/>
        </a:p>
      </dgm:t>
    </dgm:pt>
    <dgm:pt modelId="{21151AF2-3A8F-44D9-9F09-19F5D1B41B2D}" type="sibTrans" cxnId="{7165BBA4-598D-4026-B8D0-C938E9092303}">
      <dgm:prSet/>
      <dgm:spPr/>
      <dgm:t>
        <a:bodyPr/>
        <a:lstStyle/>
        <a:p>
          <a:endParaRPr lang="en-US"/>
        </a:p>
      </dgm:t>
    </dgm:pt>
    <dgm:pt modelId="{C011B893-C73C-4E18-BEEF-FCF4A828C963}">
      <dgm:prSet phldrT="[Text]"/>
      <dgm:spPr/>
      <dgm:t>
        <a:bodyPr/>
        <a:lstStyle/>
        <a:p>
          <a:r>
            <a:rPr lang="en-US" smtClean="0">
              <a:latin typeface="Times New Roman" panose="02020603050405020304" pitchFamily="18" charset="0"/>
              <a:cs typeface="Times New Roman" panose="02020603050405020304" pitchFamily="18" charset="0"/>
            </a:rPr>
            <a:t>Tổng hợp cộng hưởng tần số</a:t>
          </a:r>
          <a:endParaRPr lang="en-US">
            <a:latin typeface="Times New Roman" panose="02020603050405020304" pitchFamily="18" charset="0"/>
            <a:cs typeface="Times New Roman" panose="02020603050405020304" pitchFamily="18" charset="0"/>
          </a:endParaRPr>
        </a:p>
      </dgm:t>
    </dgm:pt>
    <dgm:pt modelId="{D2BBD715-BDA0-4FEF-BA7D-945D68FC20B2}" type="parTrans" cxnId="{284ADDCA-5793-46F1-9DE8-655EE61CFB3D}">
      <dgm:prSet/>
      <dgm:spPr/>
      <dgm:t>
        <a:bodyPr/>
        <a:lstStyle/>
        <a:p>
          <a:endParaRPr lang="en-US"/>
        </a:p>
      </dgm:t>
    </dgm:pt>
    <dgm:pt modelId="{27BFB146-FA1C-40DF-87FF-43305AE94D18}" type="sibTrans" cxnId="{284ADDCA-5793-46F1-9DE8-655EE61CFB3D}">
      <dgm:prSet/>
      <dgm:spPr/>
      <dgm:t>
        <a:bodyPr/>
        <a:lstStyle/>
        <a:p>
          <a:endParaRPr lang="en-US"/>
        </a:p>
      </dgm:t>
    </dgm:pt>
    <dgm:pt modelId="{12752153-73D2-44BC-BF43-6BE8745397DF}">
      <dgm:prSet phldrT="[Text]"/>
      <dgm:spPr/>
      <dgm:t>
        <a:bodyPr/>
        <a:lstStyle/>
        <a:p>
          <a:r>
            <a:rPr lang="en-US" smtClean="0">
              <a:latin typeface="Times New Roman" panose="02020603050405020304" pitchFamily="18" charset="0"/>
              <a:cs typeface="Times New Roman" panose="02020603050405020304" pitchFamily="18" charset="0"/>
            </a:rPr>
            <a:t>Tổng hợp ghép nối</a:t>
          </a:r>
          <a:endParaRPr lang="en-US">
            <a:latin typeface="Times New Roman" panose="02020603050405020304" pitchFamily="18" charset="0"/>
            <a:cs typeface="Times New Roman" panose="02020603050405020304" pitchFamily="18" charset="0"/>
          </a:endParaRPr>
        </a:p>
      </dgm:t>
    </dgm:pt>
    <dgm:pt modelId="{4E7B146C-2DDC-4904-BAEE-792CB84744C9}" type="parTrans" cxnId="{354AE502-2D87-422F-B2F4-BD4DEAB5F472}">
      <dgm:prSet/>
      <dgm:spPr/>
      <dgm:t>
        <a:bodyPr/>
        <a:lstStyle/>
        <a:p>
          <a:endParaRPr lang="en-US"/>
        </a:p>
      </dgm:t>
    </dgm:pt>
    <dgm:pt modelId="{CA5AF082-AAC6-4F71-B5CB-112F5151046F}" type="sibTrans" cxnId="{354AE502-2D87-422F-B2F4-BD4DEAB5F472}">
      <dgm:prSet/>
      <dgm:spPr/>
      <dgm:t>
        <a:bodyPr/>
        <a:lstStyle/>
        <a:p>
          <a:endParaRPr lang="en-US"/>
        </a:p>
      </dgm:t>
    </dgm:pt>
    <dgm:pt modelId="{A071D56B-29E6-4271-A9E9-98EF0FAFE920}" type="pres">
      <dgm:prSet presAssocID="{0249895D-F12C-4982-A55A-2AC820A1716D}" presName="cycle" presStyleCnt="0">
        <dgm:presLayoutVars>
          <dgm:dir/>
          <dgm:resizeHandles val="exact"/>
        </dgm:presLayoutVars>
      </dgm:prSet>
      <dgm:spPr/>
      <dgm:t>
        <a:bodyPr/>
        <a:lstStyle/>
        <a:p>
          <a:endParaRPr lang="en-US"/>
        </a:p>
      </dgm:t>
    </dgm:pt>
    <dgm:pt modelId="{FDF45B91-086F-4C85-AEA5-5213FD3CD5C9}" type="pres">
      <dgm:prSet presAssocID="{3EB30C5F-2904-44A7-A30D-4E07D219EC22}" presName="node" presStyleLbl="node1" presStyleIdx="0" presStyleCnt="5">
        <dgm:presLayoutVars>
          <dgm:bulletEnabled val="1"/>
        </dgm:presLayoutVars>
      </dgm:prSet>
      <dgm:spPr/>
      <dgm:t>
        <a:bodyPr/>
        <a:lstStyle/>
        <a:p>
          <a:endParaRPr lang="en-US"/>
        </a:p>
      </dgm:t>
    </dgm:pt>
    <dgm:pt modelId="{0B535A5F-2DFD-4AFF-84DA-7769656B4ECE}" type="pres">
      <dgm:prSet presAssocID="{3EB30C5F-2904-44A7-A30D-4E07D219EC22}" presName="spNode" presStyleCnt="0"/>
      <dgm:spPr/>
    </dgm:pt>
    <dgm:pt modelId="{A60E8CD9-0DF1-4DE9-B847-EA9873202B19}" type="pres">
      <dgm:prSet presAssocID="{EF3C866A-B3F7-4E79-BA20-E410DDEDC858}" presName="sibTrans" presStyleLbl="sibTrans1D1" presStyleIdx="0" presStyleCnt="5"/>
      <dgm:spPr/>
      <dgm:t>
        <a:bodyPr/>
        <a:lstStyle/>
        <a:p>
          <a:endParaRPr lang="en-US"/>
        </a:p>
      </dgm:t>
    </dgm:pt>
    <dgm:pt modelId="{9B7C357D-4828-4859-A1DA-F5911B33AD0C}" type="pres">
      <dgm:prSet presAssocID="{FC9F6310-916A-4014-BDE3-77B3FEE11373}" presName="node" presStyleLbl="node1" presStyleIdx="1" presStyleCnt="5">
        <dgm:presLayoutVars>
          <dgm:bulletEnabled val="1"/>
        </dgm:presLayoutVars>
      </dgm:prSet>
      <dgm:spPr/>
      <dgm:t>
        <a:bodyPr/>
        <a:lstStyle/>
        <a:p>
          <a:endParaRPr lang="en-US"/>
        </a:p>
      </dgm:t>
    </dgm:pt>
    <dgm:pt modelId="{80F026FC-B4D2-435F-9F86-93B7871F4669}" type="pres">
      <dgm:prSet presAssocID="{FC9F6310-916A-4014-BDE3-77B3FEE11373}" presName="spNode" presStyleCnt="0"/>
      <dgm:spPr/>
    </dgm:pt>
    <dgm:pt modelId="{BDE1DE20-A353-4B2C-952B-6E27A8F0C3F1}" type="pres">
      <dgm:prSet presAssocID="{5B6D7D7D-1C09-42A9-ADBB-DD1326DB50E8}" presName="sibTrans" presStyleLbl="sibTrans1D1" presStyleIdx="1" presStyleCnt="5"/>
      <dgm:spPr/>
      <dgm:t>
        <a:bodyPr/>
        <a:lstStyle/>
        <a:p>
          <a:endParaRPr lang="en-US"/>
        </a:p>
      </dgm:t>
    </dgm:pt>
    <dgm:pt modelId="{B25207E1-D4AA-4E1B-ABFC-3DEBBBA45370}" type="pres">
      <dgm:prSet presAssocID="{76C08AB7-8A87-4B88-8AE5-F6632EF4F588}" presName="node" presStyleLbl="node1" presStyleIdx="2" presStyleCnt="5">
        <dgm:presLayoutVars>
          <dgm:bulletEnabled val="1"/>
        </dgm:presLayoutVars>
      </dgm:prSet>
      <dgm:spPr/>
      <dgm:t>
        <a:bodyPr/>
        <a:lstStyle/>
        <a:p>
          <a:endParaRPr lang="en-US"/>
        </a:p>
      </dgm:t>
    </dgm:pt>
    <dgm:pt modelId="{75B14249-17CA-48F4-A4AF-C213BFE8EF2C}" type="pres">
      <dgm:prSet presAssocID="{76C08AB7-8A87-4B88-8AE5-F6632EF4F588}" presName="spNode" presStyleCnt="0"/>
      <dgm:spPr/>
    </dgm:pt>
    <dgm:pt modelId="{DFE04C9E-F119-48FB-AA31-DC89C76E5239}" type="pres">
      <dgm:prSet presAssocID="{21151AF2-3A8F-44D9-9F09-19F5D1B41B2D}" presName="sibTrans" presStyleLbl="sibTrans1D1" presStyleIdx="2" presStyleCnt="5"/>
      <dgm:spPr/>
      <dgm:t>
        <a:bodyPr/>
        <a:lstStyle/>
        <a:p>
          <a:endParaRPr lang="en-US"/>
        </a:p>
      </dgm:t>
    </dgm:pt>
    <dgm:pt modelId="{BDD16818-6DC0-4685-B4CC-A5FABB503553}" type="pres">
      <dgm:prSet presAssocID="{C011B893-C73C-4E18-BEEF-FCF4A828C963}" presName="node" presStyleLbl="node1" presStyleIdx="3" presStyleCnt="5">
        <dgm:presLayoutVars>
          <dgm:bulletEnabled val="1"/>
        </dgm:presLayoutVars>
      </dgm:prSet>
      <dgm:spPr/>
      <dgm:t>
        <a:bodyPr/>
        <a:lstStyle/>
        <a:p>
          <a:endParaRPr lang="en-US"/>
        </a:p>
      </dgm:t>
    </dgm:pt>
    <dgm:pt modelId="{167589F2-A80F-4D35-B7C8-B00EA174C5EE}" type="pres">
      <dgm:prSet presAssocID="{C011B893-C73C-4E18-BEEF-FCF4A828C963}" presName="spNode" presStyleCnt="0"/>
      <dgm:spPr/>
    </dgm:pt>
    <dgm:pt modelId="{1702BFD4-A037-44F2-AFEA-BDE597395B3C}" type="pres">
      <dgm:prSet presAssocID="{27BFB146-FA1C-40DF-87FF-43305AE94D18}" presName="sibTrans" presStyleLbl="sibTrans1D1" presStyleIdx="3" presStyleCnt="5"/>
      <dgm:spPr/>
      <dgm:t>
        <a:bodyPr/>
        <a:lstStyle/>
        <a:p>
          <a:endParaRPr lang="en-US"/>
        </a:p>
      </dgm:t>
    </dgm:pt>
    <dgm:pt modelId="{99FF93B2-50CE-4843-ABC8-E4AA7029C834}" type="pres">
      <dgm:prSet presAssocID="{12752153-73D2-44BC-BF43-6BE8745397DF}" presName="node" presStyleLbl="node1" presStyleIdx="4" presStyleCnt="5">
        <dgm:presLayoutVars>
          <dgm:bulletEnabled val="1"/>
        </dgm:presLayoutVars>
      </dgm:prSet>
      <dgm:spPr/>
      <dgm:t>
        <a:bodyPr/>
        <a:lstStyle/>
        <a:p>
          <a:endParaRPr lang="en-US"/>
        </a:p>
      </dgm:t>
    </dgm:pt>
    <dgm:pt modelId="{47B369E5-5DDB-47C9-B27F-E3183F3A307C}" type="pres">
      <dgm:prSet presAssocID="{12752153-73D2-44BC-BF43-6BE8745397DF}" presName="spNode" presStyleCnt="0"/>
      <dgm:spPr/>
    </dgm:pt>
    <dgm:pt modelId="{33F8738E-CC03-4B39-92BE-0C5F22EE8F0F}" type="pres">
      <dgm:prSet presAssocID="{CA5AF082-AAC6-4F71-B5CB-112F5151046F}" presName="sibTrans" presStyleLbl="sibTrans1D1" presStyleIdx="4" presStyleCnt="5"/>
      <dgm:spPr/>
      <dgm:t>
        <a:bodyPr/>
        <a:lstStyle/>
        <a:p>
          <a:endParaRPr lang="en-US"/>
        </a:p>
      </dgm:t>
    </dgm:pt>
  </dgm:ptLst>
  <dgm:cxnLst>
    <dgm:cxn modelId="{36A25932-FE16-4A49-8359-213364BBFC8D}" type="presOf" srcId="{0249895D-F12C-4982-A55A-2AC820A1716D}" destId="{A071D56B-29E6-4271-A9E9-98EF0FAFE920}" srcOrd="0" destOrd="0" presId="urn:microsoft.com/office/officeart/2005/8/layout/cycle5"/>
    <dgm:cxn modelId="{AD8A0D86-A240-4280-873C-FA747FFE44B4}" type="presOf" srcId="{12752153-73D2-44BC-BF43-6BE8745397DF}" destId="{99FF93B2-50CE-4843-ABC8-E4AA7029C834}" srcOrd="0" destOrd="0" presId="urn:microsoft.com/office/officeart/2005/8/layout/cycle5"/>
    <dgm:cxn modelId="{D1A58F68-48B6-4600-B9DA-E45C687D210E}" type="presOf" srcId="{C011B893-C73C-4E18-BEEF-FCF4A828C963}" destId="{BDD16818-6DC0-4685-B4CC-A5FABB503553}" srcOrd="0" destOrd="0" presId="urn:microsoft.com/office/officeart/2005/8/layout/cycle5"/>
    <dgm:cxn modelId="{2330C66D-6EFC-4E8F-A91D-871254EADD3B}" type="presOf" srcId="{CA5AF082-AAC6-4F71-B5CB-112F5151046F}" destId="{33F8738E-CC03-4B39-92BE-0C5F22EE8F0F}" srcOrd="0" destOrd="0" presId="urn:microsoft.com/office/officeart/2005/8/layout/cycle5"/>
    <dgm:cxn modelId="{77833D03-D256-4CD3-84BE-D2950BA85115}" type="presOf" srcId="{3EB30C5F-2904-44A7-A30D-4E07D219EC22}" destId="{FDF45B91-086F-4C85-AEA5-5213FD3CD5C9}" srcOrd="0" destOrd="0" presId="urn:microsoft.com/office/officeart/2005/8/layout/cycle5"/>
    <dgm:cxn modelId="{5108F7B4-0D3B-4BB0-AE0A-30C9B7D6C9C1}" type="presOf" srcId="{5B6D7D7D-1C09-42A9-ADBB-DD1326DB50E8}" destId="{BDE1DE20-A353-4B2C-952B-6E27A8F0C3F1}" srcOrd="0" destOrd="0" presId="urn:microsoft.com/office/officeart/2005/8/layout/cycle5"/>
    <dgm:cxn modelId="{354AE502-2D87-422F-B2F4-BD4DEAB5F472}" srcId="{0249895D-F12C-4982-A55A-2AC820A1716D}" destId="{12752153-73D2-44BC-BF43-6BE8745397DF}" srcOrd="4" destOrd="0" parTransId="{4E7B146C-2DDC-4904-BAEE-792CB84744C9}" sibTransId="{CA5AF082-AAC6-4F71-B5CB-112F5151046F}"/>
    <dgm:cxn modelId="{187B9134-302F-47BB-9695-B52F6A097606}" srcId="{0249895D-F12C-4982-A55A-2AC820A1716D}" destId="{3EB30C5F-2904-44A7-A30D-4E07D219EC22}" srcOrd="0" destOrd="0" parTransId="{00CA1CB2-4267-4AAD-860D-37F4F9BD01A6}" sibTransId="{EF3C866A-B3F7-4E79-BA20-E410DDEDC858}"/>
    <dgm:cxn modelId="{36A15C4D-AB46-41F9-B113-3CF9155BA3CF}" type="presOf" srcId="{FC9F6310-916A-4014-BDE3-77B3FEE11373}" destId="{9B7C357D-4828-4859-A1DA-F5911B33AD0C}" srcOrd="0" destOrd="0" presId="urn:microsoft.com/office/officeart/2005/8/layout/cycle5"/>
    <dgm:cxn modelId="{1D96715E-EDD4-4FE8-81EB-01858BB2E592}" type="presOf" srcId="{27BFB146-FA1C-40DF-87FF-43305AE94D18}" destId="{1702BFD4-A037-44F2-AFEA-BDE597395B3C}" srcOrd="0" destOrd="0" presId="urn:microsoft.com/office/officeart/2005/8/layout/cycle5"/>
    <dgm:cxn modelId="{7165BBA4-598D-4026-B8D0-C938E9092303}" srcId="{0249895D-F12C-4982-A55A-2AC820A1716D}" destId="{76C08AB7-8A87-4B88-8AE5-F6632EF4F588}" srcOrd="2" destOrd="0" parTransId="{CC82A2E3-125A-4CA3-842C-50FB3FD99C4D}" sibTransId="{21151AF2-3A8F-44D9-9F09-19F5D1B41B2D}"/>
    <dgm:cxn modelId="{2242BABC-F038-489B-A521-7513282D51D1}" type="presOf" srcId="{EF3C866A-B3F7-4E79-BA20-E410DDEDC858}" destId="{A60E8CD9-0DF1-4DE9-B847-EA9873202B19}" srcOrd="0" destOrd="0" presId="urn:microsoft.com/office/officeart/2005/8/layout/cycle5"/>
    <dgm:cxn modelId="{D09EF3D4-E73C-4E5B-914C-3802C48FBF3A}" type="presOf" srcId="{21151AF2-3A8F-44D9-9F09-19F5D1B41B2D}" destId="{DFE04C9E-F119-48FB-AA31-DC89C76E5239}" srcOrd="0" destOrd="0" presId="urn:microsoft.com/office/officeart/2005/8/layout/cycle5"/>
    <dgm:cxn modelId="{362BF4AE-3353-4B53-8D64-D11791896C70}" srcId="{0249895D-F12C-4982-A55A-2AC820A1716D}" destId="{FC9F6310-916A-4014-BDE3-77B3FEE11373}" srcOrd="1" destOrd="0" parTransId="{11DF3783-5A18-42C3-9134-9D56F16F9F7D}" sibTransId="{5B6D7D7D-1C09-42A9-ADBB-DD1326DB50E8}"/>
    <dgm:cxn modelId="{9DDAC06C-C56E-49B9-92BF-82BD6D0FE589}" type="presOf" srcId="{76C08AB7-8A87-4B88-8AE5-F6632EF4F588}" destId="{B25207E1-D4AA-4E1B-ABFC-3DEBBBA45370}" srcOrd="0" destOrd="0" presId="urn:microsoft.com/office/officeart/2005/8/layout/cycle5"/>
    <dgm:cxn modelId="{284ADDCA-5793-46F1-9DE8-655EE61CFB3D}" srcId="{0249895D-F12C-4982-A55A-2AC820A1716D}" destId="{C011B893-C73C-4E18-BEEF-FCF4A828C963}" srcOrd="3" destOrd="0" parTransId="{D2BBD715-BDA0-4FEF-BA7D-945D68FC20B2}" sibTransId="{27BFB146-FA1C-40DF-87FF-43305AE94D18}"/>
    <dgm:cxn modelId="{CEB77BCC-7265-4F05-8422-DE408B3AE2D9}" type="presParOf" srcId="{A071D56B-29E6-4271-A9E9-98EF0FAFE920}" destId="{FDF45B91-086F-4C85-AEA5-5213FD3CD5C9}" srcOrd="0" destOrd="0" presId="urn:microsoft.com/office/officeart/2005/8/layout/cycle5"/>
    <dgm:cxn modelId="{836A078A-FBED-4933-9B53-49A5BAD7CD70}" type="presParOf" srcId="{A071D56B-29E6-4271-A9E9-98EF0FAFE920}" destId="{0B535A5F-2DFD-4AFF-84DA-7769656B4ECE}" srcOrd="1" destOrd="0" presId="urn:microsoft.com/office/officeart/2005/8/layout/cycle5"/>
    <dgm:cxn modelId="{B49D4AC4-AA56-4155-AEF6-0B366CC0D230}" type="presParOf" srcId="{A071D56B-29E6-4271-A9E9-98EF0FAFE920}" destId="{A60E8CD9-0DF1-4DE9-B847-EA9873202B19}" srcOrd="2" destOrd="0" presId="urn:microsoft.com/office/officeart/2005/8/layout/cycle5"/>
    <dgm:cxn modelId="{03585991-BA01-4A62-B195-C149A402A101}" type="presParOf" srcId="{A071D56B-29E6-4271-A9E9-98EF0FAFE920}" destId="{9B7C357D-4828-4859-A1DA-F5911B33AD0C}" srcOrd="3" destOrd="0" presId="urn:microsoft.com/office/officeart/2005/8/layout/cycle5"/>
    <dgm:cxn modelId="{F628DA6A-82EB-4411-B441-E5B8008CD2EF}" type="presParOf" srcId="{A071D56B-29E6-4271-A9E9-98EF0FAFE920}" destId="{80F026FC-B4D2-435F-9F86-93B7871F4669}" srcOrd="4" destOrd="0" presId="urn:microsoft.com/office/officeart/2005/8/layout/cycle5"/>
    <dgm:cxn modelId="{23CDD0DD-ECBB-4E39-8B91-B991E6FCEFC8}" type="presParOf" srcId="{A071D56B-29E6-4271-A9E9-98EF0FAFE920}" destId="{BDE1DE20-A353-4B2C-952B-6E27A8F0C3F1}" srcOrd="5" destOrd="0" presId="urn:microsoft.com/office/officeart/2005/8/layout/cycle5"/>
    <dgm:cxn modelId="{80BB2243-E859-453D-99EC-B8056813C6A5}" type="presParOf" srcId="{A071D56B-29E6-4271-A9E9-98EF0FAFE920}" destId="{B25207E1-D4AA-4E1B-ABFC-3DEBBBA45370}" srcOrd="6" destOrd="0" presId="urn:microsoft.com/office/officeart/2005/8/layout/cycle5"/>
    <dgm:cxn modelId="{98A84B58-5667-4A13-AAB7-3D6CCA606D2F}" type="presParOf" srcId="{A071D56B-29E6-4271-A9E9-98EF0FAFE920}" destId="{75B14249-17CA-48F4-A4AF-C213BFE8EF2C}" srcOrd="7" destOrd="0" presId="urn:microsoft.com/office/officeart/2005/8/layout/cycle5"/>
    <dgm:cxn modelId="{50A3E7A8-772E-438F-AE5B-B190DD3AF5C0}" type="presParOf" srcId="{A071D56B-29E6-4271-A9E9-98EF0FAFE920}" destId="{DFE04C9E-F119-48FB-AA31-DC89C76E5239}" srcOrd="8" destOrd="0" presId="urn:microsoft.com/office/officeart/2005/8/layout/cycle5"/>
    <dgm:cxn modelId="{98E3A491-EC20-473F-885A-C99AB4298A21}" type="presParOf" srcId="{A071D56B-29E6-4271-A9E9-98EF0FAFE920}" destId="{BDD16818-6DC0-4685-B4CC-A5FABB503553}" srcOrd="9" destOrd="0" presId="urn:microsoft.com/office/officeart/2005/8/layout/cycle5"/>
    <dgm:cxn modelId="{E7EA2496-FDDF-4D7B-B555-351F827FEE39}" type="presParOf" srcId="{A071D56B-29E6-4271-A9E9-98EF0FAFE920}" destId="{167589F2-A80F-4D35-B7C8-B00EA174C5EE}" srcOrd="10" destOrd="0" presId="urn:microsoft.com/office/officeart/2005/8/layout/cycle5"/>
    <dgm:cxn modelId="{483A8727-A647-4293-BCBA-9F0A0EFFD121}" type="presParOf" srcId="{A071D56B-29E6-4271-A9E9-98EF0FAFE920}" destId="{1702BFD4-A037-44F2-AFEA-BDE597395B3C}" srcOrd="11" destOrd="0" presId="urn:microsoft.com/office/officeart/2005/8/layout/cycle5"/>
    <dgm:cxn modelId="{C3FCE11C-DFE3-47ED-BA85-110C8A87B6E8}" type="presParOf" srcId="{A071D56B-29E6-4271-A9E9-98EF0FAFE920}" destId="{99FF93B2-50CE-4843-ABC8-E4AA7029C834}" srcOrd="12" destOrd="0" presId="urn:microsoft.com/office/officeart/2005/8/layout/cycle5"/>
    <dgm:cxn modelId="{B2BEC6B9-D937-4E2F-BADD-FE6696F5DAE0}" type="presParOf" srcId="{A071D56B-29E6-4271-A9E9-98EF0FAFE920}" destId="{47B369E5-5DDB-47C9-B27F-E3183F3A307C}" srcOrd="13" destOrd="0" presId="urn:microsoft.com/office/officeart/2005/8/layout/cycle5"/>
    <dgm:cxn modelId="{CACF8725-FFFD-4249-B426-9C5E016B1271}" type="presParOf" srcId="{A071D56B-29E6-4271-A9E9-98EF0FAFE920}" destId="{33F8738E-CC03-4B39-92BE-0C5F22EE8F0F}"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621D1-B33B-4575-9423-1D4507183CDE}">
      <dsp:nvSpPr>
        <dsp:cNvPr id="0" name=""/>
        <dsp:cNvSpPr/>
      </dsp:nvSpPr>
      <dsp:spPr>
        <a:xfrm>
          <a:off x="1157064" y="2695734"/>
          <a:ext cx="3519626" cy="9439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4988" tIns="87630" rIns="87630" bIns="87630" numCol="1" spcCol="1270" anchor="ctr" anchorCtr="0">
          <a:noAutofit/>
        </a:bodyPr>
        <a:lstStyle/>
        <a:p>
          <a:pPr lvl="0" algn="l" defTabSz="1022350">
            <a:lnSpc>
              <a:spcPct val="90000"/>
            </a:lnSpc>
            <a:spcBef>
              <a:spcPct val="0"/>
            </a:spcBef>
            <a:spcAft>
              <a:spcPct val="35000"/>
            </a:spcAft>
          </a:pPr>
          <a:r>
            <a:rPr lang="en-US" sz="2300" kern="1200" smtClean="0"/>
            <a:t>Text to speech(TTS) là gì?</a:t>
          </a:r>
          <a:endParaRPr lang="en-US" sz="2300" kern="1200"/>
        </a:p>
      </dsp:txBody>
      <dsp:txXfrm>
        <a:off x="1203142" y="2741812"/>
        <a:ext cx="3427470" cy="851763"/>
      </dsp:txXfrm>
    </dsp:sp>
    <dsp:sp modelId="{53B43079-78ED-4B0D-A338-C870C89C428F}">
      <dsp:nvSpPr>
        <dsp:cNvPr id="0" name=""/>
        <dsp:cNvSpPr/>
      </dsp:nvSpPr>
      <dsp:spPr>
        <a:xfrm>
          <a:off x="219160" y="1827692"/>
          <a:ext cx="1631786" cy="1632031"/>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brightnessContrast contrast="20000"/>
                    </a14:imgEffect>
                  </a14:imgLayer>
                </a14:imgProps>
              </a:ex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45B91-086F-4C85-AEA5-5213FD3CD5C9}">
      <dsp:nvSpPr>
        <dsp:cNvPr id="0" name=""/>
        <dsp:cNvSpPr/>
      </dsp:nvSpPr>
      <dsp:spPr>
        <a:xfrm>
          <a:off x="2960687" y="1108"/>
          <a:ext cx="2206624" cy="14343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Tổng hợp lai </a:t>
          </a:r>
          <a:endParaRPr lang="en-US" sz="2300" kern="1200">
            <a:latin typeface="Times New Roman" panose="02020603050405020304" pitchFamily="18" charset="0"/>
            <a:cs typeface="Times New Roman" panose="02020603050405020304" pitchFamily="18" charset="0"/>
          </a:endParaRPr>
        </a:p>
      </dsp:txBody>
      <dsp:txXfrm>
        <a:off x="3030704" y="71125"/>
        <a:ext cx="2066590" cy="1294272"/>
      </dsp:txXfrm>
    </dsp:sp>
    <dsp:sp modelId="{A60E8CD9-0DF1-4DE9-B847-EA9873202B19}">
      <dsp:nvSpPr>
        <dsp:cNvPr id="0" name=""/>
        <dsp:cNvSpPr/>
      </dsp:nvSpPr>
      <dsp:spPr>
        <a:xfrm>
          <a:off x="1198520" y="718261"/>
          <a:ext cx="5730959" cy="5730959"/>
        </a:xfrm>
        <a:custGeom>
          <a:avLst/>
          <a:gdLst/>
          <a:ahLst/>
          <a:cxnLst/>
          <a:rect l="0" t="0" r="0" b="0"/>
          <a:pathLst>
            <a:path>
              <a:moveTo>
                <a:pt x="4264378" y="364668"/>
              </a:moveTo>
              <a:arcTo wR="2865479" hR="2865479" stAng="17953301" swAng="1211751"/>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B7C357D-4828-4859-A1DA-F5911B33AD0C}">
      <dsp:nvSpPr>
        <dsp:cNvPr id="0" name=""/>
        <dsp:cNvSpPr/>
      </dsp:nvSpPr>
      <dsp:spPr>
        <a:xfrm>
          <a:off x="5685920" y="1981106"/>
          <a:ext cx="2206624" cy="14343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Tổng hợp dựa trên thông số thông kê HMM</a:t>
          </a:r>
          <a:endParaRPr lang="en-US" sz="2300" kern="1200">
            <a:latin typeface="Times New Roman" panose="02020603050405020304" pitchFamily="18" charset="0"/>
            <a:cs typeface="Times New Roman" panose="02020603050405020304" pitchFamily="18" charset="0"/>
          </a:endParaRPr>
        </a:p>
      </dsp:txBody>
      <dsp:txXfrm>
        <a:off x="5755937" y="2051123"/>
        <a:ext cx="2066590" cy="1294272"/>
      </dsp:txXfrm>
    </dsp:sp>
    <dsp:sp modelId="{BDE1DE20-A353-4B2C-952B-6E27A8F0C3F1}">
      <dsp:nvSpPr>
        <dsp:cNvPr id="0" name=""/>
        <dsp:cNvSpPr/>
      </dsp:nvSpPr>
      <dsp:spPr>
        <a:xfrm>
          <a:off x="1198520" y="718261"/>
          <a:ext cx="5730959" cy="5730959"/>
        </a:xfrm>
        <a:custGeom>
          <a:avLst/>
          <a:gdLst/>
          <a:ahLst/>
          <a:cxnLst/>
          <a:rect l="0" t="0" r="0" b="0"/>
          <a:pathLst>
            <a:path>
              <a:moveTo>
                <a:pt x="5724089" y="3063779"/>
              </a:moveTo>
              <a:arcTo wR="2865479" hR="2865479" stAng="21838092" swAng="135989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5207E1-D4AA-4E1B-ABFC-3DEBBBA45370}">
      <dsp:nvSpPr>
        <dsp:cNvPr id="0" name=""/>
        <dsp:cNvSpPr/>
      </dsp:nvSpPr>
      <dsp:spPr>
        <a:xfrm>
          <a:off x="4644974" y="5184810"/>
          <a:ext cx="2206624" cy="143430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Tổng hợp mô phỏng phát âm </a:t>
          </a:r>
          <a:endParaRPr lang="en-US" sz="2300" kern="1200">
            <a:latin typeface="Times New Roman" panose="02020603050405020304" pitchFamily="18" charset="0"/>
            <a:cs typeface="Times New Roman" panose="02020603050405020304" pitchFamily="18" charset="0"/>
          </a:endParaRPr>
        </a:p>
      </dsp:txBody>
      <dsp:txXfrm>
        <a:off x="4714991" y="5254827"/>
        <a:ext cx="2066590" cy="1294272"/>
      </dsp:txXfrm>
    </dsp:sp>
    <dsp:sp modelId="{DFE04C9E-F119-48FB-AA31-DC89C76E5239}">
      <dsp:nvSpPr>
        <dsp:cNvPr id="0" name=""/>
        <dsp:cNvSpPr/>
      </dsp:nvSpPr>
      <dsp:spPr>
        <a:xfrm>
          <a:off x="1198520" y="718261"/>
          <a:ext cx="5730959" cy="5730959"/>
        </a:xfrm>
        <a:custGeom>
          <a:avLst/>
          <a:gdLst/>
          <a:ahLst/>
          <a:cxnLst/>
          <a:rect l="0" t="0" r="0" b="0"/>
          <a:pathLst>
            <a:path>
              <a:moveTo>
                <a:pt x="3217230" y="5709287"/>
              </a:moveTo>
              <a:arcTo wR="2865479" hR="2865479" stAng="4976934" swAng="846133"/>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D16818-6DC0-4685-B4CC-A5FABB503553}">
      <dsp:nvSpPr>
        <dsp:cNvPr id="0" name=""/>
        <dsp:cNvSpPr/>
      </dsp:nvSpPr>
      <dsp:spPr>
        <a:xfrm>
          <a:off x="1276400" y="5184810"/>
          <a:ext cx="2206624" cy="14343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Tổng hợp cộng hưởng tần số</a:t>
          </a:r>
          <a:endParaRPr lang="en-US" sz="2300" kern="1200">
            <a:latin typeface="Times New Roman" panose="02020603050405020304" pitchFamily="18" charset="0"/>
            <a:cs typeface="Times New Roman" panose="02020603050405020304" pitchFamily="18" charset="0"/>
          </a:endParaRPr>
        </a:p>
      </dsp:txBody>
      <dsp:txXfrm>
        <a:off x="1346417" y="5254827"/>
        <a:ext cx="2066590" cy="1294272"/>
      </dsp:txXfrm>
    </dsp:sp>
    <dsp:sp modelId="{1702BFD4-A037-44F2-AFEA-BDE597395B3C}">
      <dsp:nvSpPr>
        <dsp:cNvPr id="0" name=""/>
        <dsp:cNvSpPr/>
      </dsp:nvSpPr>
      <dsp:spPr>
        <a:xfrm>
          <a:off x="1198520" y="718261"/>
          <a:ext cx="5730959" cy="5730959"/>
        </a:xfrm>
        <a:custGeom>
          <a:avLst/>
          <a:gdLst/>
          <a:ahLst/>
          <a:cxnLst/>
          <a:rect l="0" t="0" r="0" b="0"/>
          <a:pathLst>
            <a:path>
              <a:moveTo>
                <a:pt x="304039" y="4150001"/>
              </a:moveTo>
              <a:arcTo wR="2865479" hR="2865479" stAng="9202017" swAng="1359891"/>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9FF93B2-50CE-4843-ABC8-E4AA7029C834}">
      <dsp:nvSpPr>
        <dsp:cNvPr id="0" name=""/>
        <dsp:cNvSpPr/>
      </dsp:nvSpPr>
      <dsp:spPr>
        <a:xfrm>
          <a:off x="235454" y="1981106"/>
          <a:ext cx="2206624" cy="143430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Tổng hợp ghép nối</a:t>
          </a:r>
          <a:endParaRPr lang="en-US" sz="2300" kern="1200">
            <a:latin typeface="Times New Roman" panose="02020603050405020304" pitchFamily="18" charset="0"/>
            <a:cs typeface="Times New Roman" panose="02020603050405020304" pitchFamily="18" charset="0"/>
          </a:endParaRPr>
        </a:p>
      </dsp:txBody>
      <dsp:txXfrm>
        <a:off x="305471" y="2051123"/>
        <a:ext cx="2066590" cy="1294272"/>
      </dsp:txXfrm>
    </dsp:sp>
    <dsp:sp modelId="{33F8738E-CC03-4B39-92BE-0C5F22EE8F0F}">
      <dsp:nvSpPr>
        <dsp:cNvPr id="0" name=""/>
        <dsp:cNvSpPr/>
      </dsp:nvSpPr>
      <dsp:spPr>
        <a:xfrm>
          <a:off x="1198520" y="718261"/>
          <a:ext cx="5730959" cy="5730959"/>
        </a:xfrm>
        <a:custGeom>
          <a:avLst/>
          <a:gdLst/>
          <a:ahLst/>
          <a:cxnLst/>
          <a:rect l="0" t="0" r="0" b="0"/>
          <a:pathLst>
            <a:path>
              <a:moveTo>
                <a:pt x="689232" y="1001365"/>
              </a:moveTo>
              <a:arcTo wR="2865479" hR="2865479" stAng="13234947" swAng="121175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1/19/2021</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1609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9036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1/19/2021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537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711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212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561664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460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07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988434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20341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320385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561549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2689103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892927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592216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9519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7229492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67395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7091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470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0743416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3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1/19/2021</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246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9871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1766273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40583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10471873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1559613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15334373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7993102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3280059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3067812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56880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79780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9211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5427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2344287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3973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5175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14545872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569746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4011465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4004741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97148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6179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977647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12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32664573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966658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4014421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103432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96146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1/19/2021</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0339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1/19/2021</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03059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1/19/2021</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7368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1/19/2021</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4906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4935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39789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3280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590994"/>
      </p:ext>
    </p:extLst>
  </p:cSld>
  <p:clrMap bg1="lt1" tx1="dk1" bg2="lt2" tx2="dk2" accent1="accent1" accent2="accent2" accent3="accent3" accent4="accent4" accent5="accent5" accent6="accent6" hlink="hlink" folHlink="folHlink"/>
  <p:sldLayoutIdLst>
    <p:sldLayoutId id="2147483748" r:id="rId1"/>
    <p:sldLayoutId id="2147483749"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vi.wikipedia.org/wiki/Ph%E1%BA%A7n_m%E1%BB%81m" TargetMode="External"/><Relationship Id="rId3" Type="http://schemas.openxmlformats.org/officeDocument/2006/relationships/diagramLayout" Target="../diagrams/layout1.xml"/><Relationship Id="rId7" Type="http://schemas.openxmlformats.org/officeDocument/2006/relationships/hyperlink" Target="https://vi.wikipedia.org/wiki/Ph%C3%A1t_%C3%A2m" TargetMode="Externa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vi.wikipedia.org/wiki/Ph%E1%BA%A7n_c%E1%BB%A9ng"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m2ci.org/" TargetMode="External"/><Relationship Id="rId2" Type="http://schemas.openxmlformats.org/officeDocument/2006/relationships/hyperlink" Target="http://m2ci.org/en/irg/msp"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CA22F210-7186-4074-94C5-FAD2C2EB15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7ED93057-B056-4D1D-B0DA-F1619DAAF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ctrTitle"/>
          </p:nvPr>
        </p:nvSpPr>
        <p:spPr>
          <a:xfrm>
            <a:off x="1635103" y="1057522"/>
            <a:ext cx="4741843" cy="2173433"/>
          </a:xfrm>
        </p:spPr>
        <p:txBody>
          <a:bodyPr>
            <a:normAutofit fontScale="90000"/>
          </a:bodyPr>
          <a:lstStyle/>
          <a:p>
            <a:r>
              <a:rPr lang="en-US" sz="4400" smtClean="0">
                <a:solidFill>
                  <a:schemeClr val="bg1"/>
                </a:solidFill>
              </a:rPr>
              <a:t>Converting text to speech</a:t>
            </a:r>
            <a:endParaRPr lang="vi-VN" sz="4400">
              <a:solidFill>
                <a:schemeClr val="bg1"/>
              </a:solidFill>
            </a:endParaRPr>
          </a:p>
        </p:txBody>
      </p:sp>
      <p:sp>
        <p:nvSpPr>
          <p:cNvPr id="3" name="Tiêu đề phụ 2"/>
          <p:cNvSpPr>
            <a:spLocks noGrp="1"/>
          </p:cNvSpPr>
          <p:nvPr>
            <p:ph type="subTitle" idx="1"/>
          </p:nvPr>
        </p:nvSpPr>
        <p:spPr>
          <a:xfrm>
            <a:off x="1216205" y="3904031"/>
            <a:ext cx="4797502" cy="2244221"/>
          </a:xfrm>
        </p:spPr>
        <p:txBody>
          <a:bodyPr anchor="t">
            <a:noAutofit/>
          </a:bodyPr>
          <a:lstStyle/>
          <a:p>
            <a:r>
              <a:rPr lang="en-US" sz="1400" smtClean="0">
                <a:solidFill>
                  <a:schemeClr val="tx1">
                    <a:lumMod val="75000"/>
                    <a:lumOff val="25000"/>
                  </a:schemeClr>
                </a:solidFill>
                <a:latin typeface="Times New Roman" panose="02020603050405020304" pitchFamily="18" charset="0"/>
                <a:cs typeface="Times New Roman" panose="02020603050405020304" pitchFamily="18" charset="0"/>
              </a:rPr>
              <a:t>-Giảng viên hướng dẫn: Thầy Nguyễn Văn Dũ</a:t>
            </a:r>
          </a:p>
          <a:p>
            <a:r>
              <a:rPr lang="en-US" sz="1400" smtClean="0">
                <a:solidFill>
                  <a:schemeClr val="tx1">
                    <a:lumMod val="75000"/>
                    <a:lumOff val="25000"/>
                  </a:schemeClr>
                </a:solidFill>
                <a:latin typeface="Times New Roman" panose="02020603050405020304" pitchFamily="18" charset="0"/>
                <a:cs typeface="Times New Roman" panose="02020603050405020304" pitchFamily="18" charset="0"/>
              </a:rPr>
              <a:t>-Nhóm</a:t>
            </a:r>
          </a:p>
          <a:p>
            <a:pPr marL="342900" indent="-342900">
              <a:buFont typeface="Arial" panose="020B0604020202020204" pitchFamily="34" charset="0"/>
              <a:buChar char="•"/>
            </a:pPr>
            <a:r>
              <a:rPr lang="en-US" sz="1400" smtClean="0">
                <a:solidFill>
                  <a:schemeClr val="tx1">
                    <a:lumMod val="75000"/>
                    <a:lumOff val="25000"/>
                  </a:schemeClr>
                </a:solidFill>
                <a:latin typeface="Times New Roman" panose="02020603050405020304" pitchFamily="18" charset="0"/>
                <a:cs typeface="Times New Roman" panose="02020603050405020304" pitchFamily="18" charset="0"/>
              </a:rPr>
              <a:t>Nguyễn Cao Hoàng – 18130083</a:t>
            </a:r>
          </a:p>
          <a:p>
            <a:pPr marL="342900" indent="-342900">
              <a:buFont typeface="Arial" panose="020B0604020202020204" pitchFamily="34" charset="0"/>
              <a:buChar char="•"/>
            </a:pPr>
            <a:r>
              <a:rPr lang="en-US" sz="1400" smtClean="0">
                <a:solidFill>
                  <a:schemeClr val="tx1">
                    <a:lumMod val="75000"/>
                    <a:lumOff val="25000"/>
                  </a:schemeClr>
                </a:solidFill>
                <a:latin typeface="Times New Roman" panose="02020603050405020304" pitchFamily="18" charset="0"/>
                <a:cs typeface="Times New Roman" panose="02020603050405020304" pitchFamily="18" charset="0"/>
              </a:rPr>
              <a:t>Huỳnh Ái Quốc – 18130192</a:t>
            </a:r>
          </a:p>
          <a:p>
            <a:pPr marL="342900" indent="-342900">
              <a:buFont typeface="Arial" panose="020B0604020202020204" pitchFamily="34" charset="0"/>
              <a:buChar char="•"/>
            </a:pPr>
            <a:r>
              <a:rPr lang="en-US" sz="1400" smtClean="0">
                <a:solidFill>
                  <a:schemeClr val="tx1">
                    <a:lumMod val="75000"/>
                    <a:lumOff val="25000"/>
                  </a:schemeClr>
                </a:solidFill>
                <a:latin typeface="Times New Roman" panose="02020603050405020304" pitchFamily="18" charset="0"/>
                <a:cs typeface="Times New Roman" panose="02020603050405020304" pitchFamily="18" charset="0"/>
              </a:rPr>
              <a:t>Vũ Trương Quang Hào - 18130073</a:t>
            </a:r>
            <a:endParaRPr lang="vi-VN" sz="14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Rectangle 12">
            <a:extLst>
              <a:ext uri="{FF2B5EF4-FFF2-40B4-BE49-F238E27FC236}">
                <a16:creationId xmlns:a16="http://schemas.microsoft.com/office/drawing/2014/main" id="{F5B41592-BC5E-4AE2-8CA7-91C73FD8F7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CB574A3D-9991-4D4A-91DF-0D0DE47DB3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5A56255-4961-41E1-887B-7319F23C90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a:extLst>
              <a:ext uri="{FF2B5EF4-FFF2-40B4-BE49-F238E27FC236}">
                <a16:creationId xmlns:a16="http://schemas.microsoft.com/office/drawing/2014/main" id="{C4EA983E-0F2B-4046-AA69-6ACEDC66495B}"/>
              </a:ext>
            </a:extLst>
          </p:cNvPr>
          <p:cNvPicPr>
            <a:picLocks noChangeAspect="1"/>
          </p:cNvPicPr>
          <p:nvPr/>
        </p:nvPicPr>
        <p:blipFill rotWithShape="1">
          <a:blip r:embed="rId2"/>
          <a:srcRect l="44590" r="437" b="-4"/>
          <a:stretch/>
        </p:blipFill>
        <p:spPr>
          <a:xfrm>
            <a:off x="6859936" y="0"/>
            <a:ext cx="5332064" cy="6858002"/>
          </a:xfrm>
          <a:prstGeom prst="rect">
            <a:avLst/>
          </a:prstGeom>
        </p:spPr>
      </p:pic>
      <p:sp>
        <p:nvSpPr>
          <p:cNvPr id="11" name="Tiêu đề phụ 2"/>
          <p:cNvSpPr txBox="1">
            <a:spLocks/>
          </p:cNvSpPr>
          <p:nvPr/>
        </p:nvSpPr>
        <p:spPr>
          <a:xfrm>
            <a:off x="1216205" y="3429000"/>
            <a:ext cx="4797502" cy="574778"/>
          </a:xfrm>
          <a:prstGeom prst="rect">
            <a:avLst/>
          </a:prstGeom>
        </p:spPr>
        <p:txBody>
          <a:bodyPr vert="horz" lIns="109728" tIns="109728" rIns="109728" bIns="91440" rtlCol="0" anchor="t">
            <a:normAutofit/>
          </a:bodyPr>
          <a:lstStyle>
            <a:lvl1pPr marL="0" indent="0" algn="l" defTabSz="914400" rtl="0" eaLnBrk="1" latinLnBrk="0" hangingPunct="1">
              <a:lnSpc>
                <a:spcPct val="150000"/>
              </a:lnSpc>
              <a:spcBef>
                <a:spcPts val="930"/>
              </a:spcBef>
              <a:buFont typeface="Corbel" panose="020B0503020204020204" pitchFamily="34" charset="0"/>
              <a:buNone/>
              <a:defRPr sz="2400" b="0" kern="1200" cap="none" spc="150" baseline="0">
                <a:solidFill>
                  <a:schemeClr val="tx1">
                    <a:lumMod val="85000"/>
                    <a:lumOff val="15000"/>
                  </a:schemeClr>
                </a:solidFill>
                <a:latin typeface="+mn-lt"/>
                <a:ea typeface="+mn-ea"/>
                <a:cs typeface="+mn-cs"/>
              </a:defRPr>
            </a:lvl1pPr>
            <a:lvl2pPr marL="457200" indent="0" algn="ctr" defTabSz="914400" rtl="0" eaLnBrk="1" latinLnBrk="0" hangingPunct="1">
              <a:lnSpc>
                <a:spcPct val="140000"/>
              </a:lnSpc>
              <a:spcBef>
                <a:spcPts val="930"/>
              </a:spcBef>
              <a:buFont typeface="Corbel" panose="020B0503020204020204" pitchFamily="34" charset="0"/>
              <a:buNone/>
              <a:defRPr sz="2000" kern="1200" spc="150" baseline="0">
                <a:solidFill>
                  <a:schemeClr val="tx1">
                    <a:lumMod val="75000"/>
                    <a:lumOff val="25000"/>
                  </a:schemeClr>
                </a:solidFill>
                <a:latin typeface="+mn-lt"/>
                <a:ea typeface="+mn-ea"/>
                <a:cs typeface="+mn-cs"/>
              </a:defRPr>
            </a:lvl2pPr>
            <a:lvl3pPr marL="914400" indent="0" algn="ctr" defTabSz="914400" rtl="0" eaLnBrk="1" latinLnBrk="0" hangingPunct="1">
              <a:lnSpc>
                <a:spcPct val="140000"/>
              </a:lnSpc>
              <a:spcBef>
                <a:spcPts val="930"/>
              </a:spcBef>
              <a:buFont typeface="Corbel" panose="020B0503020204020204" pitchFamily="34" charset="0"/>
              <a:buNone/>
              <a:defRPr sz="1800" i="1" kern="1200" spc="150" baseline="0">
                <a:solidFill>
                  <a:schemeClr val="tx1">
                    <a:lumMod val="75000"/>
                    <a:lumOff val="25000"/>
                  </a:schemeClr>
                </a:solidFill>
                <a:latin typeface="+mn-lt"/>
                <a:ea typeface="+mn-ea"/>
                <a:cs typeface="+mn-cs"/>
              </a:defRPr>
            </a:lvl3pPr>
            <a:lvl4pPr marL="1371600" indent="0" algn="ctr"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4pPr>
            <a:lvl5pPr marL="1828800" indent="0" algn="ctr" defTabSz="914400" rtl="0" eaLnBrk="1" latinLnBrk="0" hangingPunct="1">
              <a:lnSpc>
                <a:spcPct val="140000"/>
              </a:lnSpc>
              <a:spcBef>
                <a:spcPts val="930"/>
              </a:spcBef>
              <a:buFont typeface="Corbel" panose="020B0503020204020204" pitchFamily="34" charset="0"/>
              <a:buNone/>
              <a:defRPr sz="1600" i="1" kern="1200" spc="150" baseline="0">
                <a:solidFill>
                  <a:schemeClr val="tx1">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r>
              <a:rPr lang="en-US" sz="1600" b="1" smtClean="0">
                <a:solidFill>
                  <a:schemeClr val="tx1">
                    <a:lumMod val="75000"/>
                    <a:lumOff val="25000"/>
                  </a:schemeClr>
                </a:solidFill>
                <a:latin typeface="Times New Roman" panose="02020603050405020304" pitchFamily="18" charset="0"/>
                <a:cs typeface="Times New Roman" panose="02020603050405020304" pitchFamily="18" charset="0"/>
              </a:rPr>
              <a:t>Báo cáo cuối kỳ</a:t>
            </a:r>
          </a:p>
        </p:txBody>
      </p:sp>
    </p:spTree>
    <p:extLst>
      <p:ext uri="{BB962C8B-B14F-4D97-AF65-F5344CB8AC3E}">
        <p14:creationId xmlns:p14="http://schemas.microsoft.com/office/powerpoint/2010/main" val="2567927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Tesseract-OCR là gì?</a:t>
            </a:r>
            <a:endParaRPr lang="vi-VN" dirty="0"/>
          </a:p>
        </p:txBody>
      </p:sp>
      <p:sp>
        <p:nvSpPr>
          <p:cNvPr id="25" name="직사각형 5">
            <a:extLst>
              <a:ext uri="{FF2B5EF4-FFF2-40B4-BE49-F238E27FC236}">
                <a16:creationId xmlns:a16="http://schemas.microsoft.com/office/drawing/2014/main" id="{DECC6871-A2CD-4606-993D-57EE8FBD488F}"/>
              </a:ext>
            </a:extLst>
          </p:cNvPr>
          <p:cNvSpPr/>
          <p:nvPr/>
        </p:nvSpPr>
        <p:spPr>
          <a:xfrm>
            <a:off x="7965832" y="2166646"/>
            <a:ext cx="3657936" cy="369332"/>
          </a:xfrm>
          <a:prstGeom prst="rect">
            <a:avLst/>
          </a:prstGeom>
        </p:spPr>
        <p:txBody>
          <a:bodyPr wrap="square">
            <a:spAutoFit/>
          </a:bodyPr>
          <a:lstStyle/>
          <a:p>
            <a:pPr marL="0" marR="0" lvl="0" indent="0" algn="dist" defTabSz="914286"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cs typeface="+mn-cs"/>
              </a:rPr>
              <a:t>MACHINE LEARNING</a:t>
            </a:r>
          </a:p>
        </p:txBody>
      </p:sp>
      <p:sp>
        <p:nvSpPr>
          <p:cNvPr id="27" name="TextBox 26"/>
          <p:cNvSpPr txBox="1"/>
          <p:nvPr/>
        </p:nvSpPr>
        <p:spPr>
          <a:xfrm>
            <a:off x="0" y="1717381"/>
            <a:ext cx="12191999" cy="2308324"/>
          </a:xfrm>
          <a:prstGeom prst="rect">
            <a:avLst/>
          </a:prstGeom>
          <a:noFill/>
        </p:spPr>
        <p:txBody>
          <a:bodyPr wrap="square" rtlCol="0">
            <a:spAutoFit/>
          </a:bodyPr>
          <a:lstStyle/>
          <a:p>
            <a:pPr marL="342900" marR="0" lvl="0" indent="-342900" algn="just" defTabSz="914286" rtl="0" eaLnBrk="1" fontAlgn="auto" latinLnBrk="0" hangingPunct="1">
              <a:lnSpc>
                <a:spcPct val="100000"/>
              </a:lnSpc>
              <a:spcBef>
                <a:spcPts val="0"/>
              </a:spcBef>
              <a:spcAft>
                <a:spcPts val="0"/>
              </a:spcAft>
              <a:buClrTx/>
              <a:buSzTx/>
              <a:buFontTx/>
              <a:buChar char="-"/>
              <a:tabLst/>
              <a:defRPr/>
            </a:pPr>
            <a:r>
              <a:rPr lang="en-US" smtClean="0">
                <a:latin typeface="Times New Roman" panose="02020603050405020304" pitchFamily="18" charset="0"/>
                <a:cs typeface="Times New Roman" panose="02020603050405020304" pitchFamily="18" charset="0"/>
              </a:rPr>
              <a:t>Nhận dạng kí tự quang học(Optical Character regcogniton-OCR) là kỹ thuật được sử dụng để chuyển đổi ảnh văn bản sang dạng văn bản có thể chỉnh sửa trong máy tính. Đầu vào của quá trình này là tập tin hình ảnh và đầu ra sẽ là các tập tin văn bản chứa nội dung là các chữ viết, ký hiệu có trong ảnh đó.</a:t>
            </a:r>
          </a:p>
          <a:p>
            <a:pPr marL="342900" lvl="0" indent="-342900" algn="just" defTabSz="914286">
              <a:buFontTx/>
              <a:buChar char="-"/>
            </a:pPr>
            <a:r>
              <a:rPr lang="vi-VN">
                <a:latin typeface="Times New Roman" panose="02020603050405020304" pitchFamily="18" charset="0"/>
                <a:cs typeface="Times New Roman" panose="02020603050405020304" pitchFamily="18" charset="0"/>
              </a:rPr>
              <a:t>Tesseract OCR là một công cụ đọc ký tự quang học được phát triển bởi các phòng thí nghiệm của HP vào năm 1985 và có nguồn mở vào năm 2005. Kể từ năm 2006, nó được phát triển bởi Google. Tesseract có hỗ trợ Unicode (UTF-8) và có thể nhận ra hơn 100 ngôn ngữ “độc lập” và do đó có thể được sử dụng để xây dựng các phần mềm quét ngôn ngữ khác nhau. Phiên bản Tesseract mới nhất là Tesseract 4. Nó bổ sung một công cụ OCR dựa trên mạng thần kinh mới (LSTM) tập trung vào nhận dạng dòng nhưng cũng vẫn hỗ trợ công cụ Tesseract OCR kế thừa hoạt động bằng cách nhận dạng các mẫu ký </a:t>
            </a:r>
            <a:r>
              <a:rPr lang="vi-VN" smtClean="0">
                <a:latin typeface="Times New Roman" panose="02020603050405020304" pitchFamily="18" charset="0"/>
                <a:cs typeface="Times New Roman" panose="02020603050405020304" pitchFamily="18" charset="0"/>
              </a:rPr>
              <a:t>tự</a:t>
            </a:r>
            <a:r>
              <a:rPr lang="en-US" smtClean="0">
                <a:latin typeface="Times New Roman" panose="02020603050405020304" pitchFamily="18" charset="0"/>
                <a:cs typeface="Times New Roman" panose="02020603050405020304" pitchFamily="18" charset="0"/>
              </a:rPr>
              <a:t>.</a:t>
            </a:r>
            <a:endParaRPr kumimoji="0" lang="vi-VN" sz="2000" b="0" i="0" u="none" strike="noStrike" kern="1200" cap="none" spc="0" normalizeH="0" baseline="0" noProof="0" dirty="0">
              <a:ln>
                <a:noFill/>
              </a:ln>
              <a:solidFill>
                <a:prstClr val="black">
                  <a:lumMod val="65000"/>
                  <a:lumOff val="35000"/>
                </a:prst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65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400" smtClean="0">
                <a:latin typeface="Times New Roman" panose="02020603050405020304" pitchFamily="18" charset="0"/>
                <a:cs typeface="Times New Roman" panose="02020603050405020304" pitchFamily="18" charset="0"/>
              </a:rPr>
              <a:t>Tesseract-OCR hoạt động như thế  nào?</a:t>
            </a:r>
            <a:endParaRPr lang="en-US" sz="4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0150"/>
            <a:ext cx="12192000" cy="5753099"/>
          </a:xfrm>
          <a:prstGeom prst="rect">
            <a:avLst/>
          </a:prstGeom>
        </p:spPr>
      </p:pic>
    </p:spTree>
    <p:extLst>
      <p:ext uri="{BB962C8B-B14F-4D97-AF65-F5344CB8AC3E}">
        <p14:creationId xmlns:p14="http://schemas.microsoft.com/office/powerpoint/2010/main" val="4038919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vi-VN" sz="2400" b="0">
                <a:latin typeface="Times New Roman" panose="02020603050405020304" pitchFamily="18" charset="0"/>
                <a:cs typeface="Times New Roman" panose="02020603050405020304" pitchFamily="18" charset="0"/>
              </a:rPr>
              <a:t>Về cơ bản, quá trình nhận diện sẽ diễn ra từng bước trải qua bốn bước chính </a:t>
            </a:r>
            <a:r>
              <a:rPr lang="vi-VN" sz="2400" b="0" smtClean="0">
                <a:latin typeface="Times New Roman" panose="02020603050405020304" pitchFamily="18" charset="0"/>
                <a:cs typeface="Times New Roman" panose="02020603050405020304" pitchFamily="18" charset="0"/>
              </a:rPr>
              <a:t>như</a:t>
            </a:r>
            <a:r>
              <a:rPr lang="en-US" sz="2400" b="0">
                <a:latin typeface="Times New Roman" panose="02020603050405020304" pitchFamily="18" charset="0"/>
                <a:cs typeface="Times New Roman" panose="02020603050405020304" pitchFamily="18" charset="0"/>
              </a:rPr>
              <a:t>:</a:t>
            </a:r>
            <a:r>
              <a:rPr lang="vi-VN" sz="2400" b="0" smtClean="0">
                <a:latin typeface="Times New Roman" panose="02020603050405020304" pitchFamily="18" charset="0"/>
                <a:cs typeface="Times New Roman" panose="02020603050405020304" pitchFamily="18" charset="0"/>
              </a:rPr>
              <a:t> </a:t>
            </a:r>
            <a:r>
              <a:rPr lang="en-US" sz="2400" b="0">
                <a:latin typeface="Times New Roman" panose="02020603050405020304" pitchFamily="18" charset="0"/>
                <a:cs typeface="Times New Roman" panose="02020603050405020304" pitchFamily="18" charset="0"/>
              </a:rPr>
              <a:t/>
            </a:r>
            <a:br>
              <a:rPr lang="en-US" sz="2400" b="0">
                <a:latin typeface="Times New Roman" panose="02020603050405020304" pitchFamily="18" charset="0"/>
                <a:cs typeface="Times New Roman" panose="02020603050405020304" pitchFamily="18" charset="0"/>
              </a:rPr>
            </a:br>
            <a:r>
              <a:rPr lang="en-US" sz="2400" b="0" smtClean="0">
                <a:latin typeface="Times New Roman" panose="02020603050405020304" pitchFamily="18" charset="0"/>
                <a:cs typeface="Times New Roman" panose="02020603050405020304" pitchFamily="18" charset="0"/>
              </a:rPr>
              <a:t>+ P</a:t>
            </a:r>
            <a:r>
              <a:rPr lang="vi-VN" sz="2400" b="0" smtClean="0">
                <a:latin typeface="Times New Roman" panose="02020603050405020304" pitchFamily="18" charset="0"/>
                <a:cs typeface="Times New Roman" panose="02020603050405020304" pitchFamily="18" charset="0"/>
              </a:rPr>
              <a:t>hân </a:t>
            </a:r>
            <a:r>
              <a:rPr lang="vi-VN" sz="2400" b="0">
                <a:latin typeface="Times New Roman" panose="02020603050405020304" pitchFamily="18" charset="0"/>
                <a:cs typeface="Times New Roman" panose="02020603050405020304" pitchFamily="18" charset="0"/>
              </a:rPr>
              <a:t>tích </a:t>
            </a:r>
            <a:r>
              <a:rPr lang="vi-VN" sz="2400" b="0" smtClean="0">
                <a:latin typeface="Times New Roman" panose="02020603050405020304" pitchFamily="18" charset="0"/>
                <a:cs typeface="Times New Roman" panose="02020603050405020304" pitchFamily="18" charset="0"/>
              </a:rPr>
              <a:t>layout </a:t>
            </a:r>
            <a:r>
              <a:rPr lang="en-US" sz="2400" b="0" smtClean="0">
                <a:latin typeface="Times New Roman" panose="02020603050405020304" pitchFamily="18" charset="0"/>
                <a:cs typeface="Times New Roman" panose="02020603050405020304" pitchFamily="18" charset="0"/>
              </a:rPr>
              <a:t/>
            </a:r>
            <a:br>
              <a:rPr lang="en-US" sz="2400" b="0" smtClean="0">
                <a:latin typeface="Times New Roman" panose="02020603050405020304" pitchFamily="18" charset="0"/>
                <a:cs typeface="Times New Roman" panose="02020603050405020304" pitchFamily="18" charset="0"/>
              </a:rPr>
            </a:br>
            <a:r>
              <a:rPr lang="en-US" sz="2400" b="0" smtClean="0">
                <a:latin typeface="Times New Roman" panose="02020603050405020304" pitchFamily="18" charset="0"/>
                <a:cs typeface="Times New Roman" panose="02020603050405020304" pitchFamily="18" charset="0"/>
              </a:rPr>
              <a:t>+ T</a:t>
            </a:r>
            <a:r>
              <a:rPr lang="vi-VN" sz="2400" b="0" smtClean="0">
                <a:latin typeface="Times New Roman" panose="02020603050405020304" pitchFamily="18" charset="0"/>
                <a:cs typeface="Times New Roman" panose="02020603050405020304" pitchFamily="18" charset="0"/>
              </a:rPr>
              <a:t>ìm </a:t>
            </a:r>
            <a:r>
              <a:rPr lang="vi-VN" sz="2400" b="0">
                <a:latin typeface="Times New Roman" panose="02020603050405020304" pitchFamily="18" charset="0"/>
                <a:cs typeface="Times New Roman" panose="02020603050405020304" pitchFamily="18" charset="0"/>
              </a:rPr>
              <a:t>kiếm </a:t>
            </a:r>
            <a:r>
              <a:rPr lang="vi-VN" sz="2400" b="0" smtClean="0">
                <a:latin typeface="Times New Roman" panose="02020603050405020304" pitchFamily="18" charset="0"/>
                <a:cs typeface="Times New Roman" panose="02020603050405020304" pitchFamily="18" charset="0"/>
              </a:rPr>
              <a:t>dòng </a:t>
            </a:r>
            <a:r>
              <a:rPr lang="en-US" sz="2400" b="0" smtClean="0">
                <a:latin typeface="Times New Roman" panose="02020603050405020304" pitchFamily="18" charset="0"/>
                <a:cs typeface="Times New Roman" panose="02020603050405020304" pitchFamily="18" charset="0"/>
              </a:rPr>
              <a:t/>
            </a:r>
            <a:br>
              <a:rPr lang="en-US" sz="2400" b="0" smtClean="0">
                <a:latin typeface="Times New Roman" panose="02020603050405020304" pitchFamily="18" charset="0"/>
                <a:cs typeface="Times New Roman" panose="02020603050405020304" pitchFamily="18" charset="0"/>
              </a:rPr>
            </a:br>
            <a:r>
              <a:rPr lang="en-US" sz="2400" b="0" smtClean="0">
                <a:latin typeface="Times New Roman" panose="02020603050405020304" pitchFamily="18" charset="0"/>
                <a:cs typeface="Times New Roman" panose="02020603050405020304" pitchFamily="18" charset="0"/>
              </a:rPr>
              <a:t>+ </a:t>
            </a:r>
            <a:r>
              <a:rPr lang="en-US" sz="2400" b="0">
                <a:latin typeface="Times New Roman" panose="02020603050405020304" pitchFamily="18" charset="0"/>
                <a:cs typeface="Times New Roman" panose="02020603050405020304" pitchFamily="18" charset="0"/>
              </a:rPr>
              <a:t>T</a:t>
            </a:r>
            <a:r>
              <a:rPr lang="vi-VN" sz="2400" b="0" smtClean="0">
                <a:latin typeface="Times New Roman" panose="02020603050405020304" pitchFamily="18" charset="0"/>
                <a:cs typeface="Times New Roman" panose="02020603050405020304" pitchFamily="18" charset="0"/>
              </a:rPr>
              <a:t>ìm </a:t>
            </a:r>
            <a:r>
              <a:rPr lang="vi-VN" sz="2400" b="0">
                <a:latin typeface="Times New Roman" panose="02020603050405020304" pitchFamily="18" charset="0"/>
                <a:cs typeface="Times New Roman" panose="02020603050405020304" pitchFamily="18" charset="0"/>
              </a:rPr>
              <a:t>kiếm ký </a:t>
            </a:r>
            <a:r>
              <a:rPr lang="vi-VN" sz="2400" b="0" smtClean="0">
                <a:latin typeface="Times New Roman" panose="02020603050405020304" pitchFamily="18" charset="0"/>
                <a:cs typeface="Times New Roman" panose="02020603050405020304" pitchFamily="18" charset="0"/>
              </a:rPr>
              <a:t>tự </a:t>
            </a:r>
            <a:r>
              <a:rPr lang="en-US" sz="2400" b="0">
                <a:latin typeface="Times New Roman" panose="02020603050405020304" pitchFamily="18" charset="0"/>
                <a:cs typeface="Times New Roman" panose="02020603050405020304" pitchFamily="18" charset="0"/>
              </a:rPr>
              <a:t/>
            </a:r>
            <a:br>
              <a:rPr lang="en-US" sz="2400" b="0">
                <a:latin typeface="Times New Roman" panose="02020603050405020304" pitchFamily="18" charset="0"/>
                <a:cs typeface="Times New Roman" panose="02020603050405020304" pitchFamily="18" charset="0"/>
              </a:rPr>
            </a:br>
            <a:r>
              <a:rPr lang="en-US" sz="2400" b="0" smtClean="0">
                <a:latin typeface="Times New Roman" panose="02020603050405020304" pitchFamily="18" charset="0"/>
                <a:cs typeface="Times New Roman" panose="02020603050405020304" pitchFamily="18" charset="0"/>
              </a:rPr>
              <a:t>+ </a:t>
            </a:r>
            <a:r>
              <a:rPr lang="en-US" sz="2400" b="0">
                <a:latin typeface="Times New Roman" panose="02020603050405020304" pitchFamily="18" charset="0"/>
                <a:cs typeface="Times New Roman" panose="02020603050405020304" pitchFamily="18" charset="0"/>
              </a:rPr>
              <a:t>N</a:t>
            </a:r>
            <a:r>
              <a:rPr lang="vi-VN" sz="2400" b="0" smtClean="0">
                <a:latin typeface="Times New Roman" panose="02020603050405020304" pitchFamily="18" charset="0"/>
                <a:cs typeface="Times New Roman" panose="02020603050405020304" pitchFamily="18" charset="0"/>
              </a:rPr>
              <a:t>hận </a:t>
            </a:r>
            <a:r>
              <a:rPr lang="vi-VN" sz="2400" b="0">
                <a:latin typeface="Times New Roman" panose="02020603050405020304" pitchFamily="18" charset="0"/>
                <a:cs typeface="Times New Roman" panose="02020603050405020304" pitchFamily="18" charset="0"/>
              </a:rPr>
              <a:t>diện ký tự và chỉnh sửa kết quả.</a:t>
            </a:r>
            <a:endParaRPr lang="en-US" sz="240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4875" y="0"/>
            <a:ext cx="7477125" cy="6210300"/>
          </a:xfrm>
          <a:prstGeom prst="rect">
            <a:avLst/>
          </a:prstGeom>
        </p:spPr>
      </p:pic>
      <p:sp>
        <p:nvSpPr>
          <p:cNvPr id="12" name="Rectangle 11"/>
          <p:cNvSpPr/>
          <p:nvPr/>
        </p:nvSpPr>
        <p:spPr>
          <a:xfrm>
            <a:off x="4714875" y="6210300"/>
            <a:ext cx="6048375" cy="647700"/>
          </a:xfrm>
          <a:prstGeom prst="rect">
            <a:avLst/>
          </a:prstGeom>
          <a:noFill/>
          <a:ln>
            <a:solidFill>
              <a:srgbClr val="FBFC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solidFill>
                  <a:schemeClr val="tx1"/>
                </a:solidFill>
                <a:latin typeface="Times New Roman" panose="02020603050405020304" pitchFamily="18" charset="0"/>
                <a:cs typeface="Times New Roman" panose="02020603050405020304" pitchFamily="18" charset="0"/>
              </a:rPr>
              <a:t>Kết quả phân tích từ Tesseract-OCR</a:t>
            </a:r>
            <a:endParaRPr lang="en-US" b="1" u="sng">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81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087225" cy="4247317"/>
          </a:xfrm>
          <a:prstGeom prst="rect">
            <a:avLst/>
          </a:prstGeom>
        </p:spPr>
        <p:txBody>
          <a:bodyPr wrap="square">
            <a:spAutoFit/>
          </a:bodyPr>
          <a:lstStyle/>
          <a:p>
            <a:r>
              <a:rPr lang="en-US" b="1" smtClean="0">
                <a:solidFill>
                  <a:srgbClr val="404040"/>
                </a:solidFill>
                <a:latin typeface="Times New Roman" panose="02020603050405020304" pitchFamily="18" charset="0"/>
                <a:cs typeface="Times New Roman" panose="02020603050405020304" pitchFamily="18" charset="0"/>
              </a:rPr>
              <a:t>Bước 1: Phân tích layout:</a:t>
            </a:r>
          </a:p>
          <a:p>
            <a:r>
              <a:rPr lang="en-US">
                <a:solidFill>
                  <a:srgbClr val="404040"/>
                </a:solidFill>
                <a:latin typeface="Times New Roman" panose="02020603050405020304" pitchFamily="18" charset="0"/>
                <a:cs typeface="Times New Roman" panose="02020603050405020304" pitchFamily="18" charset="0"/>
              </a:rPr>
              <a:t>+</a:t>
            </a:r>
            <a:r>
              <a:rPr lang="en-US" smtClean="0">
                <a:solidFill>
                  <a:srgbClr val="404040"/>
                </a:solidFill>
                <a:latin typeface="Times New Roman" panose="02020603050405020304" pitchFamily="18" charset="0"/>
                <a:cs typeface="Times New Roman" panose="02020603050405020304" pitchFamily="18" charset="0"/>
              </a:rPr>
              <a:t> </a:t>
            </a:r>
            <a:r>
              <a:rPr lang="vi-VN" smtClean="0">
                <a:solidFill>
                  <a:srgbClr val="404040"/>
                </a:solidFill>
                <a:latin typeface="Times New Roman" panose="02020603050405020304" pitchFamily="18" charset="0"/>
                <a:cs typeface="Times New Roman" panose="02020603050405020304" pitchFamily="18" charset="0"/>
              </a:rPr>
              <a:t>Trước </a:t>
            </a:r>
            <a:r>
              <a:rPr lang="vi-VN">
                <a:solidFill>
                  <a:srgbClr val="404040"/>
                </a:solidFill>
                <a:latin typeface="Times New Roman" panose="02020603050405020304" pitchFamily="18" charset="0"/>
                <a:cs typeface="Times New Roman" panose="02020603050405020304" pitchFamily="18" charset="0"/>
              </a:rPr>
              <a:t>tiên, hình ảnh sẽ được phân tích để tìm ra các vùng kết nối </a:t>
            </a:r>
            <a:r>
              <a:rPr lang="vi-VN">
                <a:solidFill>
                  <a:srgbClr val="FFC000"/>
                </a:solidFill>
                <a:latin typeface="Times New Roman" panose="02020603050405020304" pitchFamily="18" charset="0"/>
                <a:cs typeface="Times New Roman" panose="02020603050405020304" pitchFamily="18" charset="0"/>
              </a:rPr>
              <a:t>(connected component). </a:t>
            </a:r>
            <a:r>
              <a:rPr lang="vi-VN">
                <a:solidFill>
                  <a:srgbClr val="404040"/>
                </a:solidFill>
                <a:latin typeface="Times New Roman" panose="02020603050405020304" pitchFamily="18" charset="0"/>
                <a:cs typeface="Times New Roman" panose="02020603050405020304" pitchFamily="18" charset="0"/>
              </a:rPr>
              <a:t>Bước này cho phép OCR dễ dàng nhận biết những vùng ký tự ngược để có thể nhận diện những ký tự bên </a:t>
            </a:r>
            <a:r>
              <a:rPr lang="vi-VN" smtClean="0">
                <a:solidFill>
                  <a:srgbClr val="404040"/>
                </a:solidFill>
                <a:latin typeface="Times New Roman" panose="02020603050405020304" pitchFamily="18" charset="0"/>
                <a:cs typeface="Times New Roman" panose="02020603050405020304" pitchFamily="18" charset="0"/>
              </a:rPr>
              <a:t>trong.</a:t>
            </a:r>
            <a:endParaRPr lang="en-US" smtClean="0">
              <a:solidFill>
                <a:srgbClr val="404040"/>
              </a:solidFill>
              <a:latin typeface="Times New Roman" panose="02020603050405020304" pitchFamily="18" charset="0"/>
              <a:cs typeface="Times New Roman" panose="02020603050405020304" pitchFamily="18" charset="0"/>
            </a:endParaRPr>
          </a:p>
          <a:p>
            <a:r>
              <a:rPr lang="en-US" smtClean="0">
                <a:solidFill>
                  <a:srgbClr val="404040"/>
                </a:solidFill>
                <a:latin typeface="Times New Roman" panose="02020603050405020304" pitchFamily="18" charset="0"/>
                <a:cs typeface="Times New Roman" panose="02020603050405020304" pitchFamily="18" charset="0"/>
              </a:rPr>
              <a:t>+ </a:t>
            </a:r>
            <a:r>
              <a:rPr lang="vi-VN" smtClean="0">
                <a:solidFill>
                  <a:srgbClr val="404040"/>
                </a:solidFill>
                <a:latin typeface="Times New Roman" panose="02020603050405020304" pitchFamily="18" charset="0"/>
                <a:cs typeface="Times New Roman" panose="02020603050405020304" pitchFamily="18" charset="0"/>
              </a:rPr>
              <a:t>Trong </a:t>
            </a:r>
            <a:r>
              <a:rPr lang="vi-VN">
                <a:solidFill>
                  <a:srgbClr val="404040"/>
                </a:solidFill>
                <a:latin typeface="Times New Roman" panose="02020603050405020304" pitchFamily="18" charset="0"/>
                <a:cs typeface="Times New Roman" panose="02020603050405020304" pitchFamily="18" charset="0"/>
              </a:rPr>
              <a:t>Tesseract, những vùng chứa ký tự này được gọi là </a:t>
            </a:r>
            <a:r>
              <a:rPr lang="vi-VN">
                <a:solidFill>
                  <a:schemeClr val="accent4"/>
                </a:solidFill>
                <a:latin typeface="Times New Roman" panose="02020603050405020304" pitchFamily="18" charset="0"/>
                <a:cs typeface="Times New Roman" panose="02020603050405020304" pitchFamily="18" charset="0"/>
              </a:rPr>
              <a:t>Blob</a:t>
            </a:r>
            <a:r>
              <a:rPr lang="vi-VN">
                <a:solidFill>
                  <a:srgbClr val="404040"/>
                </a:solidFill>
                <a:latin typeface="Times New Roman" panose="02020603050405020304" pitchFamily="18" charset="0"/>
                <a:cs typeface="Times New Roman" panose="02020603050405020304" pitchFamily="18" charset="0"/>
              </a:rPr>
              <a:t>.</a:t>
            </a:r>
          </a:p>
          <a:p>
            <a:r>
              <a:rPr lang="en-US" b="1" smtClean="0">
                <a:solidFill>
                  <a:srgbClr val="404040"/>
                </a:solidFill>
                <a:latin typeface="Times New Roman" panose="02020603050405020304" pitchFamily="18" charset="0"/>
                <a:cs typeface="Times New Roman" panose="02020603050405020304" pitchFamily="18" charset="0"/>
              </a:rPr>
              <a:t>Bước 2: Tìm kiếm dòng:</a:t>
            </a:r>
          </a:p>
          <a:p>
            <a:r>
              <a:rPr lang="en-US" smtClean="0">
                <a:solidFill>
                  <a:srgbClr val="404040"/>
                </a:solidFill>
                <a:latin typeface="Times New Roman" panose="02020603050405020304" pitchFamily="18" charset="0"/>
                <a:cs typeface="Times New Roman" panose="02020603050405020304" pitchFamily="18" charset="0"/>
              </a:rPr>
              <a:t> </a:t>
            </a:r>
            <a:r>
              <a:rPr lang="vi-VN" smtClean="0">
                <a:solidFill>
                  <a:srgbClr val="404040"/>
                </a:solidFill>
                <a:latin typeface="Times New Roman" panose="02020603050405020304" pitchFamily="18" charset="0"/>
                <a:cs typeface="Times New Roman" panose="02020603050405020304" pitchFamily="18" charset="0"/>
              </a:rPr>
              <a:t>Tiếp </a:t>
            </a:r>
            <a:r>
              <a:rPr lang="vi-VN">
                <a:solidFill>
                  <a:srgbClr val="404040"/>
                </a:solidFill>
                <a:latin typeface="Times New Roman" panose="02020603050405020304" pitchFamily="18" charset="0"/>
                <a:cs typeface="Times New Roman" panose="02020603050405020304" pitchFamily="18" charset="0"/>
              </a:rPr>
              <a:t>đến, những </a:t>
            </a:r>
            <a:r>
              <a:rPr lang="vi-VN">
                <a:solidFill>
                  <a:schemeClr val="accent4"/>
                </a:solidFill>
                <a:latin typeface="Times New Roman" panose="02020603050405020304" pitchFamily="18" charset="0"/>
                <a:cs typeface="Times New Roman" panose="02020603050405020304" pitchFamily="18" charset="0"/>
              </a:rPr>
              <a:t>blob</a:t>
            </a:r>
            <a:r>
              <a:rPr lang="vi-VN">
                <a:solidFill>
                  <a:srgbClr val="404040"/>
                </a:solidFill>
                <a:latin typeface="Times New Roman" panose="02020603050405020304" pitchFamily="18" charset="0"/>
                <a:cs typeface="Times New Roman" panose="02020603050405020304" pitchFamily="18" charset="0"/>
              </a:rPr>
              <a:t> này sẽ tiếp tục được phân tích để tìm ra các </a:t>
            </a:r>
            <a:r>
              <a:rPr lang="vi-VN" smtClean="0">
                <a:solidFill>
                  <a:srgbClr val="404040"/>
                </a:solidFill>
                <a:latin typeface="Times New Roman" panose="02020603050405020304" pitchFamily="18" charset="0"/>
                <a:cs typeface="Times New Roman" panose="02020603050405020304" pitchFamily="18" charset="0"/>
              </a:rPr>
              <a:t>dòng. </a:t>
            </a:r>
            <a:r>
              <a:rPr lang="vi-VN">
                <a:solidFill>
                  <a:srgbClr val="404040"/>
                </a:solidFill>
                <a:latin typeface="Times New Roman" panose="02020603050405020304" pitchFamily="18" charset="0"/>
                <a:cs typeface="Times New Roman" panose="02020603050405020304" pitchFamily="18" charset="0"/>
              </a:rPr>
              <a:t>Việc tìm các dòng sẽ được xử lý bởi thuật toán dựa vào vùng ký tự, cỡ chữ cùng toạ độ </a:t>
            </a:r>
            <a:r>
              <a:rPr lang="vi-VN">
                <a:solidFill>
                  <a:srgbClr val="FFC000"/>
                </a:solidFill>
                <a:latin typeface="Times New Roman" panose="02020603050405020304" pitchFamily="18" charset="0"/>
                <a:cs typeface="Times New Roman" panose="02020603050405020304" pitchFamily="18" charset="0"/>
              </a:rPr>
              <a:t>(trục x). </a:t>
            </a:r>
            <a:r>
              <a:rPr lang="vi-VN">
                <a:solidFill>
                  <a:srgbClr val="404040"/>
                </a:solidFill>
                <a:latin typeface="Times New Roman" panose="02020603050405020304" pitchFamily="18" charset="0"/>
                <a:cs typeface="Times New Roman" panose="02020603050405020304" pitchFamily="18" charset="0"/>
              </a:rPr>
              <a:t>Trong quá trình này, các </a:t>
            </a:r>
            <a:r>
              <a:rPr lang="vi-VN">
                <a:solidFill>
                  <a:schemeClr val="accent4"/>
                </a:solidFill>
                <a:latin typeface="Times New Roman" panose="02020603050405020304" pitchFamily="18" charset="0"/>
                <a:cs typeface="Times New Roman" panose="02020603050405020304" pitchFamily="18" charset="0"/>
              </a:rPr>
              <a:t>blob </a:t>
            </a:r>
            <a:r>
              <a:rPr lang="vi-VN">
                <a:solidFill>
                  <a:srgbClr val="404040"/>
                </a:solidFill>
                <a:latin typeface="Times New Roman" panose="02020603050405020304" pitchFamily="18" charset="0"/>
                <a:cs typeface="Times New Roman" panose="02020603050405020304" pitchFamily="18" charset="0"/>
              </a:rPr>
              <a:t>cũng có thể được ghép với nhau nếu OCR nhận thấy chúng chứa các ký tự trong cùng một dòng. Những blob được ghép phải trùng ít nhất 50% theo chiều ngang. Sau đó, các đường cơ sở </a:t>
            </a:r>
            <a:r>
              <a:rPr lang="vi-VN">
                <a:solidFill>
                  <a:srgbClr val="FFC000"/>
                </a:solidFill>
                <a:latin typeface="Times New Roman" panose="02020603050405020304" pitchFamily="18" charset="0"/>
                <a:cs typeface="Times New Roman" panose="02020603050405020304" pitchFamily="18" charset="0"/>
              </a:rPr>
              <a:t>(baseline) </a:t>
            </a:r>
            <a:r>
              <a:rPr lang="vi-VN">
                <a:solidFill>
                  <a:srgbClr val="404040"/>
                </a:solidFill>
                <a:latin typeface="Times New Roman" panose="02020603050405020304" pitchFamily="18" charset="0"/>
                <a:cs typeface="Times New Roman" panose="02020603050405020304" pitchFamily="18" charset="0"/>
              </a:rPr>
              <a:t>cũng được tìm kiếm nhờ vào việc quét các dòng đã được xác định.</a:t>
            </a:r>
          </a:p>
          <a:p>
            <a:r>
              <a:rPr lang="en-US" b="1" smtClean="0">
                <a:latin typeface="Times New Roman" panose="02020603050405020304" pitchFamily="18" charset="0"/>
                <a:cs typeface="Times New Roman" panose="02020603050405020304" pitchFamily="18" charset="0"/>
              </a:rPr>
              <a:t>Bước 3: Tìm kiếm kí tự:</a:t>
            </a:r>
          </a:p>
          <a:p>
            <a:r>
              <a:rPr lang="vi-VN">
                <a:latin typeface="Times New Roman" panose="02020603050405020304" pitchFamily="18" charset="0"/>
                <a:cs typeface="Times New Roman" panose="02020603050405020304" pitchFamily="18" charset="0"/>
              </a:rPr>
              <a:t>Sau khi đã xác định được các dòng ký tự cùng các đối số tương ứng, dòng ký tự sẽ được chia nhỏ thành các từ dựa vào các ký tự phân cách. Lúc này, văn bản cố định sẽ được chia nhỏ và tiến hành nhận diện. Trong khi đó, văn bản không cố định hoặc chưa chắc chắn thì sẽ được chia nhỏ thành các từ dù chưa chắc chắn. Nhưng nhờ vào bước nhận diện, chúng ta sẽ thu được kết quả cuối cùng chính xác hơn.</a:t>
            </a:r>
            <a:r>
              <a:rPr lang="vi-VN"/>
              <a:t/>
            </a:r>
            <a:br>
              <a:rPr lang="vi-VN"/>
            </a:b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1" y="4419601"/>
            <a:ext cx="10315574" cy="1857374"/>
          </a:xfrm>
          <a:prstGeom prst="rect">
            <a:avLst/>
          </a:prstGeom>
        </p:spPr>
      </p:pic>
      <p:sp>
        <p:nvSpPr>
          <p:cNvPr id="6" name="Rectangle 5"/>
          <p:cNvSpPr/>
          <p:nvPr/>
        </p:nvSpPr>
        <p:spPr>
          <a:xfrm>
            <a:off x="-571499" y="6410325"/>
            <a:ext cx="6791324" cy="447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solidFill>
                  <a:schemeClr val="tx1"/>
                </a:solidFill>
                <a:latin typeface="Times New Roman" panose="02020603050405020304" pitchFamily="18" charset="0"/>
                <a:cs typeface="Times New Roman" panose="02020603050405020304" pitchFamily="18" charset="0"/>
              </a:rPr>
              <a:t>Chia nhỏ các ký tự trong từ(fixed word)</a:t>
            </a:r>
            <a:endParaRPr lang="en-US" b="1" u="sng">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331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4850" y="310366"/>
            <a:ext cx="3867150" cy="6186309"/>
          </a:xfrm>
          <a:prstGeom prst="rect">
            <a:avLst/>
          </a:prstGeom>
        </p:spPr>
        <p:txBody>
          <a:bodyPr wrap="square">
            <a:spAutoFit/>
          </a:bodyPr>
          <a:lstStyle/>
          <a:p>
            <a:r>
              <a:rPr lang="en-US" b="1" smtClean="0">
                <a:solidFill>
                  <a:srgbClr val="404040"/>
                </a:solidFill>
                <a:latin typeface="Times New Roman" panose="02020603050405020304" pitchFamily="18" charset="0"/>
                <a:cs typeface="Times New Roman" panose="02020603050405020304" pitchFamily="18" charset="0"/>
              </a:rPr>
              <a:t>Bước 4: Nhận diện kí tự và chỉnh sửa kết quả:</a:t>
            </a:r>
          </a:p>
          <a:p>
            <a:r>
              <a:rPr lang="en-US">
                <a:solidFill>
                  <a:srgbClr val="404040"/>
                </a:solidFill>
                <a:latin typeface="Times New Roman" panose="02020603050405020304" pitchFamily="18" charset="0"/>
                <a:cs typeface="Times New Roman" panose="02020603050405020304" pitchFamily="18" charset="0"/>
              </a:rPr>
              <a:t> </a:t>
            </a:r>
            <a:r>
              <a:rPr lang="vi-VN" smtClean="0">
                <a:solidFill>
                  <a:srgbClr val="404040"/>
                </a:solidFill>
                <a:latin typeface="Times New Roman" panose="02020603050405020304" pitchFamily="18" charset="0"/>
                <a:cs typeface="Times New Roman" panose="02020603050405020304" pitchFamily="18" charset="0"/>
              </a:rPr>
              <a:t>Bước </a:t>
            </a:r>
            <a:r>
              <a:rPr lang="vi-VN">
                <a:solidFill>
                  <a:srgbClr val="404040"/>
                </a:solidFill>
                <a:latin typeface="Times New Roman" panose="02020603050405020304" pitchFamily="18" charset="0"/>
                <a:cs typeface="Times New Roman" panose="02020603050405020304" pitchFamily="18" charset="0"/>
              </a:rPr>
              <a:t>vào quá trình nhận diện, input của chúng ta sẽ được đánh giá, phân tích hai lần. </a:t>
            </a:r>
            <a:r>
              <a:rPr lang="vi-VN">
                <a:solidFill>
                  <a:schemeClr val="accent4"/>
                </a:solidFill>
                <a:latin typeface="Times New Roman" panose="02020603050405020304" pitchFamily="18" charset="0"/>
                <a:cs typeface="Times New Roman" panose="02020603050405020304" pitchFamily="18" charset="0"/>
              </a:rPr>
              <a:t>Ở lần đầu tiên</a:t>
            </a:r>
            <a:r>
              <a:rPr lang="vi-VN">
                <a:solidFill>
                  <a:srgbClr val="404040"/>
                </a:solidFill>
                <a:latin typeface="Times New Roman" panose="02020603050405020304" pitchFamily="18" charset="0"/>
                <a:cs typeface="Times New Roman" panose="02020603050405020304" pitchFamily="18" charset="0"/>
              </a:rPr>
              <a:t>, OCR sẽ nhận diện ký tự với kết quả phân tích ở bước trước đó. Các kết quả nhận diện thoả mãn yêu cầu sẽ được đưa vào tập tin huấn </a:t>
            </a:r>
            <a:r>
              <a:rPr lang="vi-VN" smtClean="0">
                <a:solidFill>
                  <a:srgbClr val="404040"/>
                </a:solidFill>
                <a:latin typeface="Times New Roman" panose="02020603050405020304" pitchFamily="18" charset="0"/>
                <a:cs typeface="Times New Roman" panose="02020603050405020304" pitchFamily="18" charset="0"/>
              </a:rPr>
              <a:t>luyện</a:t>
            </a:r>
            <a:r>
              <a:rPr lang="en-US" smtClean="0">
                <a:solidFill>
                  <a:srgbClr val="FFC000"/>
                </a:solidFill>
                <a:latin typeface="Times New Roman" panose="02020603050405020304" pitchFamily="18" charset="0"/>
                <a:cs typeface="Times New Roman" panose="02020603050405020304" pitchFamily="18" charset="0"/>
              </a:rPr>
              <a:t>(training data)</a:t>
            </a:r>
            <a:r>
              <a:rPr lang="vi-VN" smtClean="0">
                <a:solidFill>
                  <a:srgbClr val="FFC000"/>
                </a:solidFill>
                <a:latin typeface="Times New Roman" panose="02020603050405020304" pitchFamily="18" charset="0"/>
                <a:cs typeface="Times New Roman" panose="02020603050405020304" pitchFamily="18" charset="0"/>
              </a:rPr>
              <a:t> </a:t>
            </a:r>
            <a:r>
              <a:rPr lang="vi-VN">
                <a:solidFill>
                  <a:srgbClr val="404040"/>
                </a:solidFill>
                <a:latin typeface="Times New Roman" panose="02020603050405020304" pitchFamily="18" charset="0"/>
                <a:cs typeface="Times New Roman" panose="02020603050405020304" pitchFamily="18" charset="0"/>
              </a:rPr>
              <a:t>để hỗ trợ cho quá trình nhận diện </a:t>
            </a:r>
            <a:r>
              <a:rPr lang="vi-VN">
                <a:solidFill>
                  <a:schemeClr val="accent4"/>
                </a:solidFill>
                <a:latin typeface="Times New Roman" panose="02020603050405020304" pitchFamily="18" charset="0"/>
                <a:cs typeface="Times New Roman" panose="02020603050405020304" pitchFamily="18" charset="0"/>
              </a:rPr>
              <a:t>lần thứ hai </a:t>
            </a:r>
            <a:r>
              <a:rPr lang="vi-VN">
                <a:solidFill>
                  <a:srgbClr val="404040"/>
                </a:solidFill>
                <a:latin typeface="Times New Roman" panose="02020603050405020304" pitchFamily="18" charset="0"/>
                <a:cs typeface="Times New Roman" panose="02020603050405020304" pitchFamily="18" charset="0"/>
              </a:rPr>
              <a:t>với các kết quả chưa đạt yêu cầu. Đương nhiên, việc xác nhận kết quả có thoả mãn yêu cầu hay không cần phải dựa trên nhiều tiêu chí vì nhận diện nội dung phải trải qua một quá trình lặp đi lặp lại gồm các bước nhận diện ký tự, ghép ký tự và so khớp với từ điển. Các tiêu chí đó bao gồm khoảng cách của các ký tự, độ phù hợp với từ điển và khoảng cách đến các dấu câu.</a:t>
            </a:r>
          </a:p>
          <a:p>
            <a:r>
              <a:rPr lang="vi-VN"/>
              <a:t/>
            </a:r>
            <a:br>
              <a:rPr lang="vi-VN"/>
            </a:b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210550" cy="6857999"/>
          </a:xfrm>
          <a:prstGeom prst="rect">
            <a:avLst/>
          </a:prstGeom>
        </p:spPr>
      </p:pic>
    </p:spTree>
    <p:extLst>
      <p:ext uri="{BB962C8B-B14F-4D97-AF65-F5344CB8AC3E}">
        <p14:creationId xmlns:p14="http://schemas.microsoft.com/office/powerpoint/2010/main" val="381997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smtClean="0"/>
              <a:t>Thuận lợi</a:t>
            </a:r>
            <a:endParaRPr lang="en-US" dirty="0"/>
          </a:p>
        </p:txBody>
      </p:sp>
      <p:sp>
        <p:nvSpPr>
          <p:cNvPr id="5" name="Oval 4"/>
          <p:cNvSpPr/>
          <p:nvPr/>
        </p:nvSpPr>
        <p:spPr>
          <a:xfrm>
            <a:off x="228600" y="2881311"/>
            <a:ext cx="1809750" cy="17907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prstClr val="white"/>
                </a:solidFill>
                <a:effectLst/>
                <a:uLnTx/>
                <a:uFillTx/>
                <a:latin typeface="Times New Roman" panose="02020603050405020304" pitchFamily="18" charset="0"/>
                <a:cs typeface="Times New Roman" panose="02020603050405020304" pitchFamily="18" charset="0"/>
              </a:rPr>
              <a:t>Thuận</a:t>
            </a:r>
            <a:r>
              <a:rPr kumimoji="0" lang="en-US" sz="3200" b="0" i="0" u="none" strike="noStrike" kern="1200" cap="none" spc="0" normalizeH="0" noProof="0" smtClean="0">
                <a:ln>
                  <a:noFill/>
                </a:ln>
                <a:solidFill>
                  <a:prstClr val="white"/>
                </a:solidFill>
                <a:effectLst/>
                <a:uLnTx/>
                <a:uFillTx/>
                <a:latin typeface="Times New Roman" panose="02020603050405020304" pitchFamily="18" charset="0"/>
                <a:cs typeface="Times New Roman" panose="02020603050405020304" pitchFamily="18" charset="0"/>
              </a:rPr>
              <a:t> lợi</a:t>
            </a:r>
            <a:endParaRPr kumimoji="0" lang="en-US" sz="32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225064" y="1286215"/>
            <a:ext cx="938865" cy="932769"/>
          </a:xfrm>
          <a:prstGeom prst="rect">
            <a:avLst/>
          </a:prstGeom>
        </p:spPr>
      </p:pic>
      <p:sp>
        <p:nvSpPr>
          <p:cNvPr id="15" name="Oval 14"/>
          <p:cNvSpPr/>
          <p:nvPr/>
        </p:nvSpPr>
        <p:spPr>
          <a:xfrm>
            <a:off x="3322270" y="2575290"/>
            <a:ext cx="744451" cy="709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white"/>
                </a:solidFill>
                <a:effectLst/>
                <a:uLnTx/>
                <a:uFillTx/>
                <a:latin typeface="Arial"/>
                <a:cs typeface="+mn-cs"/>
              </a:rPr>
              <a:t>2</a:t>
            </a: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62" name="Oval 61"/>
          <p:cNvSpPr/>
          <p:nvPr/>
        </p:nvSpPr>
        <p:spPr>
          <a:xfrm>
            <a:off x="3302766" y="3819183"/>
            <a:ext cx="744451" cy="709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cs typeface="+mn-cs"/>
              </a:rPr>
              <a:t>3</a:t>
            </a:r>
          </a:p>
        </p:txBody>
      </p:sp>
      <p:sp>
        <p:nvSpPr>
          <p:cNvPr id="63" name="Oval 62"/>
          <p:cNvSpPr/>
          <p:nvPr/>
        </p:nvSpPr>
        <p:spPr>
          <a:xfrm>
            <a:off x="3322270" y="5063435"/>
            <a:ext cx="744451" cy="709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cs typeface="+mn-cs"/>
              </a:rPr>
              <a:t>4</a:t>
            </a:r>
          </a:p>
        </p:txBody>
      </p:sp>
      <p:cxnSp>
        <p:nvCxnSpPr>
          <p:cNvPr id="19" name="Straight Arrow Connector 18"/>
          <p:cNvCxnSpPr>
            <a:stCxn id="5" idx="6"/>
            <a:endCxn id="7" idx="1"/>
          </p:cNvCxnSpPr>
          <p:nvPr/>
        </p:nvCxnSpPr>
        <p:spPr>
          <a:xfrm flipV="1">
            <a:off x="2038350" y="1752600"/>
            <a:ext cx="1186714" cy="2024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15" idx="2"/>
          </p:cNvCxnSpPr>
          <p:nvPr/>
        </p:nvCxnSpPr>
        <p:spPr>
          <a:xfrm flipV="1">
            <a:off x="2038350" y="2930187"/>
            <a:ext cx="1283920" cy="846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6"/>
            <a:endCxn id="62" idx="2"/>
          </p:cNvCxnSpPr>
          <p:nvPr/>
        </p:nvCxnSpPr>
        <p:spPr>
          <a:xfrm>
            <a:off x="2038350" y="3776661"/>
            <a:ext cx="1264416" cy="39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6"/>
            <a:endCxn id="63" idx="2"/>
          </p:cNvCxnSpPr>
          <p:nvPr/>
        </p:nvCxnSpPr>
        <p:spPr>
          <a:xfrm>
            <a:off x="2038350" y="3776661"/>
            <a:ext cx="1283920" cy="164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163926" y="1438456"/>
            <a:ext cx="6096000" cy="369332"/>
          </a:xfrm>
          <a:prstGeom prst="rect">
            <a:avLst/>
          </a:prstGeom>
        </p:spPr>
        <p:txBody>
          <a:bodyPr>
            <a:spAutoFit/>
          </a:bodyPr>
          <a:lstStyle/>
          <a:p>
            <a:r>
              <a:rPr lang="en-US" smtClean="0">
                <a:solidFill>
                  <a:srgbClr val="000000"/>
                </a:solidFill>
                <a:latin typeface="Roboto"/>
              </a:rPr>
              <a:t>Làm </a:t>
            </a:r>
            <a:r>
              <a:rPr lang="en-US">
                <a:solidFill>
                  <a:srgbClr val="000000"/>
                </a:solidFill>
                <a:latin typeface="Roboto"/>
              </a:rPr>
              <a:t>tăng hiệu quả </a:t>
            </a:r>
            <a:r>
              <a:rPr lang="en-US" smtClean="0">
                <a:solidFill>
                  <a:srgbClr val="000000"/>
                </a:solidFill>
                <a:latin typeface="Roboto"/>
              </a:rPr>
              <a:t>của </a:t>
            </a:r>
            <a:r>
              <a:rPr lang="en-US">
                <a:solidFill>
                  <a:srgbClr val="000000"/>
                </a:solidFill>
                <a:latin typeface="Roboto"/>
              </a:rPr>
              <a:t>công việc văn phòng</a:t>
            </a:r>
            <a:endParaRPr lang="en-US"/>
          </a:p>
        </p:txBody>
      </p:sp>
      <p:sp>
        <p:nvSpPr>
          <p:cNvPr id="4" name="Rectangle 3"/>
          <p:cNvSpPr/>
          <p:nvPr/>
        </p:nvSpPr>
        <p:spPr>
          <a:xfrm>
            <a:off x="4163926" y="2593684"/>
            <a:ext cx="6096000" cy="369332"/>
          </a:xfrm>
          <a:prstGeom prst="rect">
            <a:avLst/>
          </a:prstGeom>
        </p:spPr>
        <p:txBody>
          <a:bodyPr>
            <a:spAutoFit/>
          </a:bodyPr>
          <a:lstStyle/>
          <a:p>
            <a:r>
              <a:rPr lang="vi-VN">
                <a:solidFill>
                  <a:srgbClr val="000000"/>
                </a:solidFill>
                <a:latin typeface="Roboto"/>
              </a:rPr>
              <a:t>Xử lý thông tin </a:t>
            </a:r>
            <a:r>
              <a:rPr lang="en-US" smtClean="0">
                <a:solidFill>
                  <a:srgbClr val="000000"/>
                </a:solidFill>
                <a:latin typeface="Roboto"/>
              </a:rPr>
              <a:t>bằng </a:t>
            </a:r>
            <a:r>
              <a:rPr lang="vi-VN" smtClean="0">
                <a:solidFill>
                  <a:srgbClr val="000000"/>
                </a:solidFill>
                <a:latin typeface="Roboto"/>
              </a:rPr>
              <a:t>OCR </a:t>
            </a:r>
            <a:r>
              <a:rPr lang="vi-VN">
                <a:solidFill>
                  <a:srgbClr val="000000"/>
                </a:solidFill>
                <a:latin typeface="Roboto"/>
              </a:rPr>
              <a:t>nhanh chóng. </a:t>
            </a:r>
            <a:endParaRPr lang="en-US"/>
          </a:p>
        </p:txBody>
      </p:sp>
      <p:sp>
        <p:nvSpPr>
          <p:cNvPr id="6" name="Rectangle 5"/>
          <p:cNvSpPr/>
          <p:nvPr/>
        </p:nvSpPr>
        <p:spPr>
          <a:xfrm>
            <a:off x="4163018" y="3741417"/>
            <a:ext cx="6096000" cy="1754326"/>
          </a:xfrm>
          <a:prstGeom prst="rect">
            <a:avLst/>
          </a:prstGeom>
        </p:spPr>
        <p:txBody>
          <a:bodyPr>
            <a:spAutoFit/>
          </a:bodyPr>
          <a:lstStyle/>
          <a:p>
            <a:pPr fontAlgn="base"/>
            <a:r>
              <a:rPr lang="en-US" smtClean="0"/>
              <a:t>Rẻ </a:t>
            </a:r>
            <a:r>
              <a:rPr lang="vi-VN" smtClean="0"/>
              <a:t>hơn </a:t>
            </a:r>
            <a:r>
              <a:rPr lang="vi-VN"/>
              <a:t>so với việc trả cho ai đó số tiền để nhập một lượng lớn dữ liệu văn bản theo cách thủ công. Hơn nữa, mất ít thời gian hơn để chuyển đổi </a:t>
            </a:r>
            <a:r>
              <a:rPr lang="en-US" smtClean="0"/>
              <a:t>thành</a:t>
            </a:r>
            <a:r>
              <a:rPr lang="vi-VN" smtClean="0"/>
              <a:t> </a:t>
            </a:r>
            <a:r>
              <a:rPr lang="vi-VN"/>
              <a:t>dạng điện </a:t>
            </a:r>
            <a:r>
              <a:rPr lang="vi-VN" smtClean="0"/>
              <a:t>tử</a:t>
            </a:r>
            <a:r>
              <a:rPr lang="en-US" smtClean="0"/>
              <a:t>, và giảm chi phí in ấn, sao chép, lưu trữ...vv</a:t>
            </a:r>
            <a:endParaRPr lang="vi-VN"/>
          </a:p>
          <a:p>
            <a:r>
              <a:rPr lang="vi-VN"/>
              <a:t/>
            </a:r>
            <a:br>
              <a:rPr lang="vi-VN"/>
            </a:br>
            <a:endParaRPr lang="en-US"/>
          </a:p>
        </p:txBody>
      </p:sp>
      <p:sp>
        <p:nvSpPr>
          <p:cNvPr id="20" name="Rectangle 19"/>
          <p:cNvSpPr/>
          <p:nvPr/>
        </p:nvSpPr>
        <p:spPr>
          <a:xfrm>
            <a:off x="4163926" y="5034564"/>
            <a:ext cx="6096000" cy="3693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 name="Rectangle 21"/>
          <p:cNvSpPr/>
          <p:nvPr/>
        </p:nvSpPr>
        <p:spPr>
          <a:xfrm>
            <a:off x="4163018" y="5172335"/>
            <a:ext cx="6096000" cy="646331"/>
          </a:xfrm>
          <a:prstGeom prst="rect">
            <a:avLst/>
          </a:prstGeom>
        </p:spPr>
        <p:txBody>
          <a:bodyPr>
            <a:spAutoFit/>
          </a:bodyPr>
          <a:lstStyle/>
          <a:p>
            <a:r>
              <a:rPr lang="en-US" smtClean="0"/>
              <a:t>Đảm bảo an toàn hơn khi lưu trữ dữ liệu dưới dạng kỹ thuật số.</a:t>
            </a:r>
            <a:endParaRPr lang="en-US"/>
          </a:p>
        </p:txBody>
      </p:sp>
    </p:spTree>
    <p:extLst>
      <p:ext uri="{BB962C8B-B14F-4D97-AF65-F5344CB8AC3E}">
        <p14:creationId xmlns:p14="http://schemas.microsoft.com/office/powerpoint/2010/main" val="137534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smtClean="0"/>
              <a:t>Khó</a:t>
            </a:r>
            <a:r>
              <a:rPr lang="en-US" dirty="0" smtClean="0"/>
              <a:t> </a:t>
            </a:r>
            <a:r>
              <a:rPr lang="en-US" dirty="0" err="1" smtClean="0"/>
              <a:t>Khăn</a:t>
            </a:r>
            <a:endParaRPr lang="en-US" dirty="0"/>
          </a:p>
        </p:txBody>
      </p:sp>
      <p:sp>
        <p:nvSpPr>
          <p:cNvPr id="5" name="Oval 4"/>
          <p:cNvSpPr/>
          <p:nvPr/>
        </p:nvSpPr>
        <p:spPr>
          <a:xfrm>
            <a:off x="228600" y="2881311"/>
            <a:ext cx="1809750" cy="17907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smtClean="0">
                <a:solidFill>
                  <a:schemeClr val="bg1"/>
                </a:solidFill>
                <a:latin typeface="Times New Roman" panose="02020603050405020304" pitchFamily="18" charset="0"/>
                <a:cs typeface="Times New Roman" panose="02020603050405020304" pitchFamily="18" charset="0"/>
              </a:rPr>
              <a:t>Khó khăn</a:t>
            </a:r>
            <a:endParaRPr lang="en-US" sz="320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225064" y="1286215"/>
            <a:ext cx="938865" cy="932769"/>
          </a:xfrm>
          <a:prstGeom prst="rect">
            <a:avLst/>
          </a:prstGeom>
        </p:spPr>
      </p:pic>
      <p:sp>
        <p:nvSpPr>
          <p:cNvPr id="12" name="Rectangle 11"/>
          <p:cNvSpPr/>
          <p:nvPr/>
        </p:nvSpPr>
        <p:spPr>
          <a:xfrm>
            <a:off x="4163926" y="2576332"/>
            <a:ext cx="6096000" cy="1200329"/>
          </a:xfrm>
          <a:prstGeom prst="rect">
            <a:avLst/>
          </a:prstGeom>
        </p:spPr>
        <p:txBody>
          <a:bodyPr>
            <a:spAutoFit/>
          </a:bodyPr>
          <a:lstStyle/>
          <a:p>
            <a:pPr fontAlgn="base"/>
            <a:r>
              <a:rPr lang="en-US"/>
              <a:t>Cần có rất nhiều nỗ lực để tạo </a:t>
            </a:r>
            <a:r>
              <a:rPr lang="en-US" smtClean="0"/>
              <a:t>training data </a:t>
            </a:r>
            <a:r>
              <a:rPr lang="en-US"/>
              <a:t>bằng các ngôn ngữ khác nhau và triển khai điều đó.</a:t>
            </a:r>
          </a:p>
          <a:p>
            <a:r>
              <a:rPr lang="en-US"/>
              <a:t/>
            </a:r>
            <a:br>
              <a:rPr lang="en-US"/>
            </a:br>
            <a:endParaRPr lang="en-US"/>
          </a:p>
        </p:txBody>
      </p:sp>
      <p:sp>
        <p:nvSpPr>
          <p:cNvPr id="13" name="Rectangle 12"/>
          <p:cNvSpPr/>
          <p:nvPr/>
        </p:nvSpPr>
        <p:spPr>
          <a:xfrm>
            <a:off x="4163926" y="3752149"/>
            <a:ext cx="6096000" cy="923330"/>
          </a:xfrm>
          <a:prstGeom prst="rect">
            <a:avLst/>
          </a:prstGeom>
        </p:spPr>
        <p:txBody>
          <a:bodyPr>
            <a:spAutoFit/>
          </a:bodyPr>
          <a:lstStyle/>
          <a:p>
            <a:r>
              <a:rPr lang="vi-VN">
                <a:solidFill>
                  <a:srgbClr val="000000"/>
                </a:solidFill>
                <a:latin typeface="Roboto"/>
              </a:rPr>
              <a:t>Người ta cũng cần phải thực hiện thêm công việc xử lý hình ảnh vì nó là phần thiết yếu nhất thực sự quan trọng khi nói đến hiệu suất của OCR.</a:t>
            </a:r>
            <a:endParaRPr lang="en-US"/>
          </a:p>
        </p:txBody>
      </p:sp>
      <p:sp>
        <p:nvSpPr>
          <p:cNvPr id="15" name="Oval 14"/>
          <p:cNvSpPr/>
          <p:nvPr/>
        </p:nvSpPr>
        <p:spPr>
          <a:xfrm>
            <a:off x="3322270" y="2575290"/>
            <a:ext cx="744451" cy="709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62" name="Oval 61"/>
          <p:cNvSpPr/>
          <p:nvPr/>
        </p:nvSpPr>
        <p:spPr>
          <a:xfrm>
            <a:off x="3302766" y="3819183"/>
            <a:ext cx="744451" cy="709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63" name="Oval 62"/>
          <p:cNvSpPr/>
          <p:nvPr/>
        </p:nvSpPr>
        <p:spPr>
          <a:xfrm>
            <a:off x="3322270" y="5063435"/>
            <a:ext cx="744451" cy="709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6" name="Rectangle 15"/>
          <p:cNvSpPr/>
          <p:nvPr/>
        </p:nvSpPr>
        <p:spPr>
          <a:xfrm>
            <a:off x="4163926" y="5034564"/>
            <a:ext cx="6096000" cy="1477328"/>
          </a:xfrm>
          <a:prstGeom prst="rect">
            <a:avLst/>
          </a:prstGeom>
        </p:spPr>
        <p:txBody>
          <a:bodyPr>
            <a:spAutoFit/>
          </a:bodyPr>
          <a:lstStyle/>
          <a:p>
            <a:r>
              <a:rPr lang="vi-VN">
                <a:solidFill>
                  <a:srgbClr val="000000"/>
                </a:solidFill>
                <a:latin typeface="Roboto"/>
              </a:rPr>
              <a:t>Sau khi thực hiện một lượng lớn công việc như vậy, không OCR nào có thể cung cấp độ chính xác 100% và thậm chí sau khi </a:t>
            </a:r>
            <a:r>
              <a:rPr lang="en-US" smtClean="0">
                <a:solidFill>
                  <a:srgbClr val="000000"/>
                </a:solidFill>
                <a:latin typeface="Roboto"/>
              </a:rPr>
              <a:t>thực hiên </a:t>
            </a:r>
            <a:r>
              <a:rPr lang="vi-VN" smtClean="0">
                <a:solidFill>
                  <a:srgbClr val="000000"/>
                </a:solidFill>
                <a:latin typeface="Roboto"/>
              </a:rPr>
              <a:t>OCR</a:t>
            </a:r>
            <a:r>
              <a:rPr lang="vi-VN">
                <a:solidFill>
                  <a:srgbClr val="000000"/>
                </a:solidFill>
                <a:latin typeface="Roboto"/>
              </a:rPr>
              <a:t>, chúng </a:t>
            </a:r>
            <a:r>
              <a:rPr lang="en-US" smtClean="0">
                <a:solidFill>
                  <a:srgbClr val="000000"/>
                </a:solidFill>
                <a:latin typeface="Roboto"/>
              </a:rPr>
              <a:t>ta cần</a:t>
            </a:r>
            <a:r>
              <a:rPr lang="vi-VN" smtClean="0">
                <a:solidFill>
                  <a:srgbClr val="000000"/>
                </a:solidFill>
                <a:latin typeface="Roboto"/>
              </a:rPr>
              <a:t> </a:t>
            </a:r>
            <a:r>
              <a:rPr lang="vi-VN">
                <a:solidFill>
                  <a:srgbClr val="000000"/>
                </a:solidFill>
                <a:latin typeface="Roboto"/>
              </a:rPr>
              <a:t>phải xác định ký tự không được nhận dạng bằng các phương pháp học máy lân cận hoặc sửa nó theo cách thủ công.</a:t>
            </a:r>
            <a:endParaRPr lang="en-US"/>
          </a:p>
        </p:txBody>
      </p:sp>
      <p:cxnSp>
        <p:nvCxnSpPr>
          <p:cNvPr id="19" name="Straight Arrow Connector 18"/>
          <p:cNvCxnSpPr>
            <a:stCxn id="5" idx="6"/>
            <a:endCxn id="7" idx="1"/>
          </p:cNvCxnSpPr>
          <p:nvPr/>
        </p:nvCxnSpPr>
        <p:spPr>
          <a:xfrm flipV="1">
            <a:off x="2038350" y="1752600"/>
            <a:ext cx="1186714" cy="2024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15" idx="2"/>
          </p:cNvCxnSpPr>
          <p:nvPr/>
        </p:nvCxnSpPr>
        <p:spPr>
          <a:xfrm flipV="1">
            <a:off x="2038350" y="2930187"/>
            <a:ext cx="1283920" cy="846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6"/>
            <a:endCxn id="62" idx="2"/>
          </p:cNvCxnSpPr>
          <p:nvPr/>
        </p:nvCxnSpPr>
        <p:spPr>
          <a:xfrm>
            <a:off x="2038350" y="3776661"/>
            <a:ext cx="1264416" cy="39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6"/>
            <a:endCxn id="63" idx="2"/>
          </p:cNvCxnSpPr>
          <p:nvPr/>
        </p:nvCxnSpPr>
        <p:spPr>
          <a:xfrm>
            <a:off x="2038350" y="3776661"/>
            <a:ext cx="1283920" cy="164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125372" y="1421104"/>
            <a:ext cx="6096000" cy="646331"/>
          </a:xfrm>
          <a:prstGeom prst="rect">
            <a:avLst/>
          </a:prstGeom>
        </p:spPr>
        <p:txBody>
          <a:bodyPr>
            <a:spAutoFit/>
          </a:bodyPr>
          <a:lstStyle/>
          <a:p>
            <a:r>
              <a:rPr lang="vi-VN">
                <a:solidFill>
                  <a:srgbClr val="000000"/>
                </a:solidFill>
                <a:latin typeface="Arial" panose="020B0604020202020204" pitchFamily="34" charset="0"/>
              </a:rPr>
              <a:t>Hình ảnh do máy quét tạo ra sẽ tiêu tốn nhiều dung lượng bộ nhớ</a:t>
            </a:r>
            <a:endParaRPr lang="en-US"/>
          </a:p>
        </p:txBody>
      </p:sp>
    </p:spTree>
    <p:extLst>
      <p:ext uri="{BB962C8B-B14F-4D97-AF65-F5344CB8AC3E}">
        <p14:creationId xmlns:p14="http://schemas.microsoft.com/office/powerpoint/2010/main" val="8600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562825" y="2479277"/>
            <a:ext cx="5446295" cy="1477328"/>
          </a:xfrm>
          <a:prstGeom prst="rect">
            <a:avLst/>
          </a:prstGeom>
          <a:noFill/>
        </p:spPr>
        <p:txBody>
          <a:bodyPr wrap="square" rtlCol="0" anchor="ctr">
            <a:spAutoFit/>
          </a:bodyPr>
          <a:lstStyle/>
          <a:p>
            <a:pPr marL="0" marR="0" lvl="0" indent="0" algn="l" defTabSz="914400" rtl="0" eaLnBrk="1" fontAlgn="auto" latinLnBrk="0" hangingPunct="1">
              <a:lnSpc>
                <a:spcPts val="5400"/>
              </a:lnSpc>
              <a:spcBef>
                <a:spcPts val="0"/>
              </a:spcBef>
              <a:spcAft>
                <a:spcPts val="0"/>
              </a:spcAft>
              <a:buClrTx/>
              <a:buSzTx/>
              <a:buFontTx/>
              <a:buNone/>
              <a:tabLst/>
              <a:defRPr/>
            </a:pPr>
            <a:r>
              <a:rPr lang="en-US" altLang="ko-KR" sz="4800" noProof="0" smtClean="0">
                <a:solidFill>
                  <a:srgbClr val="FF0000"/>
                </a:solidFill>
                <a:latin typeface="Times New Roman" panose="02020603050405020304" pitchFamily="18" charset="0"/>
                <a:cs typeface="Times New Roman" panose="02020603050405020304" pitchFamily="18" charset="0"/>
              </a:rPr>
              <a:t>IV. Mô tả sơ lược về ứng dụng</a:t>
            </a:r>
            <a:endParaRPr kumimoji="0" lang="ko-KR" altLang="en-US" sz="4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0"/>
              <a:gradFill>
                <a:gsLst>
                  <a:gs pos="0">
                    <a:srgbClr val="2EADE2">
                      <a:lumMod val="50000"/>
                    </a:srgbClr>
                  </a:gs>
                  <a:gs pos="50000">
                    <a:srgbClr val="2EADE2"/>
                  </a:gs>
                  <a:gs pos="100000">
                    <a:srgbClr val="2EADE2">
                      <a:lumMod val="60000"/>
                      <a:lumOff val="40000"/>
                    </a:srgbClr>
                  </a:gs>
                </a:gsLst>
                <a:lin ang="5400000"/>
              </a:gradFill>
              <a:effectLst>
                <a:reflection blurRad="6350" stA="53000" endA="300" endPos="35500" dir="5400000" sy="-90000" algn="bl" rotWithShape="0"/>
              </a:effectLst>
              <a:uLnTx/>
              <a:uFillTx/>
              <a:latin typeface="Meiryo"/>
              <a:ea typeface="+mn-ea"/>
              <a:cs typeface="+mn-cs"/>
            </a:endParaRPr>
          </a:p>
        </p:txBody>
      </p:sp>
    </p:spTree>
    <p:extLst>
      <p:ext uri="{BB962C8B-B14F-4D97-AF65-F5344CB8AC3E}">
        <p14:creationId xmlns:p14="http://schemas.microsoft.com/office/powerpoint/2010/main" val="17085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37463" y="1423"/>
            <a:ext cx="7454537" cy="6927668"/>
          </a:xfrm>
        </p:spPr>
      </p:pic>
      <p:sp>
        <p:nvSpPr>
          <p:cNvPr id="3" name="Rectangle 2"/>
          <p:cNvSpPr/>
          <p:nvPr/>
        </p:nvSpPr>
        <p:spPr>
          <a:xfrm>
            <a:off x="327656" y="883484"/>
            <a:ext cx="3921036" cy="574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tx1"/>
                </a:solidFill>
                <a:latin typeface="Times New Roman" panose="02020603050405020304" pitchFamily="18" charset="0"/>
                <a:cs typeface="Times New Roman" panose="02020603050405020304" pitchFamily="18" charset="0"/>
              </a:rPr>
              <a:t>- Jpanel </a:t>
            </a:r>
            <a:r>
              <a:rPr lang="en-US" sz="1400" smtClean="0">
                <a:solidFill>
                  <a:srgbClr val="FFC000"/>
                </a:solidFill>
                <a:latin typeface="Times New Roman" panose="02020603050405020304" pitchFamily="18" charset="0"/>
                <a:cs typeface="Times New Roman" panose="02020603050405020304" pitchFamily="18" charset="0"/>
              </a:rPr>
              <a:t>panelHeader</a:t>
            </a:r>
            <a:r>
              <a:rPr lang="en-US" sz="1400" smtClean="0">
                <a:solidFill>
                  <a:schemeClr val="tx1"/>
                </a:solidFill>
                <a:latin typeface="Times New Roman" panose="02020603050405020304" pitchFamily="18" charset="0"/>
                <a:cs typeface="Times New Roman" panose="02020603050405020304" pitchFamily="18" charset="0"/>
              </a:rPr>
              <a:t> = </a:t>
            </a:r>
            <a:r>
              <a:rPr lang="en-US" sz="1400" smtClean="0">
                <a:solidFill>
                  <a:srgbClr val="FF0000"/>
                </a:solidFill>
                <a:latin typeface="Times New Roman" panose="02020603050405020304" pitchFamily="18" charset="0"/>
                <a:cs typeface="Times New Roman" panose="02020603050405020304" pitchFamily="18" charset="0"/>
              </a:rPr>
              <a:t>new </a:t>
            </a:r>
            <a:r>
              <a:rPr lang="en-US" sz="1400" smtClean="0">
                <a:solidFill>
                  <a:schemeClr val="tx1"/>
                </a:solidFill>
                <a:latin typeface="Times New Roman" panose="02020603050405020304" pitchFamily="18" charset="0"/>
                <a:cs typeface="Times New Roman" panose="02020603050405020304" pitchFamily="18" charset="0"/>
              </a:rPr>
              <a:t>Jpannel();</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124900"/>
            <a:ext cx="4101737" cy="10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rgbClr val="00B050"/>
                </a:solidFill>
                <a:latin typeface="Times New Roman" panose="02020603050405020304" pitchFamily="18" charset="0"/>
                <a:cs typeface="Times New Roman" panose="02020603050405020304" pitchFamily="18" charset="0"/>
              </a:rPr>
              <a:t>// Tạo cửa sổ Windows bằng JFrame</a:t>
            </a:r>
            <a:endParaRPr lang="en-US" sz="1400">
              <a:solidFill>
                <a:srgbClr val="00B050"/>
              </a:solidFill>
              <a:latin typeface="Times New Roman" panose="02020603050405020304" pitchFamily="18" charset="0"/>
              <a:cs typeface="Times New Roman" panose="02020603050405020304" pitchFamily="18" charset="0"/>
            </a:endParaRPr>
          </a:p>
          <a:p>
            <a:r>
              <a:rPr lang="en-US" sz="1400" smtClean="0">
                <a:solidFill>
                  <a:schemeClr val="tx1"/>
                </a:solidFill>
                <a:latin typeface="Times New Roman" panose="02020603050405020304" pitchFamily="18" charset="0"/>
                <a:cs typeface="Times New Roman" panose="02020603050405020304" pitchFamily="18" charset="0"/>
              </a:rPr>
              <a:t>JFrame</a:t>
            </a:r>
            <a:r>
              <a:rPr lang="en-US" sz="1400" smtClean="0">
                <a:solidFill>
                  <a:schemeClr val="accent3"/>
                </a:solidFill>
                <a:latin typeface="Times New Roman" panose="02020603050405020304" pitchFamily="18" charset="0"/>
                <a:cs typeface="Times New Roman" panose="02020603050405020304" pitchFamily="18" charset="0"/>
              </a:rPr>
              <a:t> frmConverttexttospeech</a:t>
            </a:r>
            <a:r>
              <a:rPr lang="en-US" sz="1400" smtClean="0">
                <a:solidFill>
                  <a:schemeClr val="tx1"/>
                </a:solidFill>
                <a:latin typeface="Times New Roman" panose="02020603050405020304" pitchFamily="18" charset="0"/>
                <a:cs typeface="Times New Roman" panose="02020603050405020304" pitchFamily="18" charset="0"/>
              </a:rPr>
              <a:t> </a:t>
            </a:r>
            <a:r>
              <a:rPr lang="en-US" sz="1400">
                <a:solidFill>
                  <a:schemeClr val="tx1"/>
                </a:solidFill>
                <a:latin typeface="Times New Roman" panose="02020603050405020304" pitchFamily="18" charset="0"/>
                <a:cs typeface="Times New Roman" panose="02020603050405020304" pitchFamily="18" charset="0"/>
              </a:rPr>
              <a:t>= </a:t>
            </a:r>
            <a:r>
              <a:rPr lang="en-US" sz="1400" b="1">
                <a:solidFill>
                  <a:srgbClr val="FF0000"/>
                </a:solidFill>
                <a:latin typeface="Times New Roman" panose="02020603050405020304" pitchFamily="18" charset="0"/>
                <a:cs typeface="Times New Roman" panose="02020603050405020304" pitchFamily="18" charset="0"/>
              </a:rPr>
              <a:t>new</a:t>
            </a:r>
            <a:r>
              <a:rPr lang="en-US" sz="1400" b="1">
                <a:solidFill>
                  <a:schemeClr val="tx1"/>
                </a:solidFill>
                <a:latin typeface="Times New Roman" panose="02020603050405020304" pitchFamily="18" charset="0"/>
                <a:cs typeface="Times New Roman" panose="02020603050405020304" pitchFamily="18" charset="0"/>
              </a:rPr>
              <a:t> </a:t>
            </a:r>
            <a:r>
              <a:rPr lang="en-US" sz="1400">
                <a:solidFill>
                  <a:schemeClr val="tx1"/>
                </a:solidFill>
                <a:latin typeface="Times New Roman" panose="02020603050405020304" pitchFamily="18" charset="0"/>
                <a:cs typeface="Times New Roman" panose="02020603050405020304" pitchFamily="18" charset="0"/>
              </a:rPr>
              <a:t>JFrame();</a:t>
            </a:r>
          </a:p>
        </p:txBody>
      </p:sp>
      <p:sp>
        <p:nvSpPr>
          <p:cNvPr id="6" name="Rectangle 5"/>
          <p:cNvSpPr/>
          <p:nvPr/>
        </p:nvSpPr>
        <p:spPr>
          <a:xfrm>
            <a:off x="317862" y="2656699"/>
            <a:ext cx="2947854" cy="574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tx1"/>
                </a:solidFill>
                <a:latin typeface="Times New Roman" panose="02020603050405020304" pitchFamily="18" charset="0"/>
                <a:cs typeface="Times New Roman" panose="02020603050405020304" pitchFamily="18" charset="0"/>
              </a:rPr>
              <a:t>- Jpanel </a:t>
            </a:r>
            <a:r>
              <a:rPr lang="en-US" sz="1400" smtClean="0">
                <a:solidFill>
                  <a:srgbClr val="FFC000"/>
                </a:solidFill>
                <a:latin typeface="Times New Roman" panose="02020603050405020304" pitchFamily="18" charset="0"/>
                <a:cs typeface="Times New Roman" panose="02020603050405020304" pitchFamily="18" charset="0"/>
              </a:rPr>
              <a:t>panelBody</a:t>
            </a:r>
            <a:r>
              <a:rPr lang="en-US" sz="1400" smtClean="0">
                <a:solidFill>
                  <a:schemeClr val="tx1"/>
                </a:solidFill>
                <a:latin typeface="Times New Roman" panose="02020603050405020304" pitchFamily="18" charset="0"/>
                <a:cs typeface="Times New Roman" panose="02020603050405020304" pitchFamily="18" charset="0"/>
              </a:rPr>
              <a:t> = </a:t>
            </a:r>
            <a:r>
              <a:rPr lang="en-US" sz="1400" smtClean="0">
                <a:solidFill>
                  <a:srgbClr val="FF0000"/>
                </a:solidFill>
                <a:latin typeface="Times New Roman" panose="02020603050405020304" pitchFamily="18" charset="0"/>
                <a:cs typeface="Times New Roman" panose="02020603050405020304" pitchFamily="18" charset="0"/>
              </a:rPr>
              <a:t>new </a:t>
            </a:r>
            <a:r>
              <a:rPr lang="en-US" sz="1400" smtClean="0">
                <a:solidFill>
                  <a:schemeClr val="tx1"/>
                </a:solidFill>
                <a:latin typeface="Times New Roman" panose="02020603050405020304" pitchFamily="18" charset="0"/>
                <a:cs typeface="Times New Roman" panose="02020603050405020304" pitchFamily="18" charset="0"/>
              </a:rPr>
              <a:t>Jpannel();</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52846" y="1961500"/>
            <a:ext cx="3100801" cy="730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latin typeface="Times New Roman" panose="02020603050405020304" pitchFamily="18" charset="0"/>
                <a:cs typeface="Times New Roman" panose="02020603050405020304" pitchFamily="18" charset="0"/>
              </a:rPr>
              <a:t>+ JLabel </a:t>
            </a:r>
            <a:r>
              <a:rPr lang="en-US" sz="1200">
                <a:solidFill>
                  <a:srgbClr val="FFC000"/>
                </a:solidFill>
                <a:latin typeface="Times New Roman" panose="02020603050405020304" pitchFamily="18" charset="0"/>
                <a:cs typeface="Times New Roman" panose="02020603050405020304" pitchFamily="18" charset="0"/>
              </a:rPr>
              <a:t>lblConvertTextToSpeech</a:t>
            </a:r>
            <a:r>
              <a:rPr lang="en-US" sz="1200">
                <a:solidFill>
                  <a:schemeClr val="tx1"/>
                </a:solidFill>
                <a:latin typeface="Times New Roman" panose="02020603050405020304" pitchFamily="18" charset="0"/>
                <a:cs typeface="Times New Roman" panose="02020603050405020304" pitchFamily="18" charset="0"/>
              </a:rPr>
              <a:t> = </a:t>
            </a:r>
            <a:r>
              <a:rPr lang="en-US" sz="1200">
                <a:solidFill>
                  <a:srgbClr val="FF0000"/>
                </a:solidFill>
                <a:latin typeface="Times New Roman" panose="02020603050405020304" pitchFamily="18" charset="0"/>
                <a:cs typeface="Times New Roman" panose="02020603050405020304" pitchFamily="18" charset="0"/>
              </a:rPr>
              <a:t>new</a:t>
            </a:r>
            <a:r>
              <a:rPr lang="en-US" sz="1200">
                <a:solidFill>
                  <a:schemeClr val="tx1"/>
                </a:solidFill>
                <a:latin typeface="Times New Roman" panose="02020603050405020304" pitchFamily="18" charset="0"/>
                <a:cs typeface="Times New Roman" panose="02020603050405020304" pitchFamily="18" charset="0"/>
              </a:rPr>
              <a:t> </a:t>
            </a:r>
            <a:r>
              <a:rPr lang="en-US" sz="1200" smtClean="0">
                <a:solidFill>
                  <a:schemeClr val="tx1"/>
                </a:solidFill>
                <a:latin typeface="Times New Roman" panose="02020603050405020304" pitchFamily="18" charset="0"/>
                <a:cs typeface="Times New Roman" panose="02020603050405020304" pitchFamily="18" charset="0"/>
              </a:rPr>
              <a:t>JLabel(</a:t>
            </a:r>
            <a:r>
              <a:rPr lang="en-US" sz="1200" smtClean="0">
                <a:solidFill>
                  <a:schemeClr val="accent3"/>
                </a:solidFill>
                <a:latin typeface="Times New Roman" panose="02020603050405020304" pitchFamily="18" charset="0"/>
                <a:cs typeface="Times New Roman" panose="02020603050405020304" pitchFamily="18" charset="0"/>
              </a:rPr>
              <a:t>“Convert </a:t>
            </a:r>
            <a:r>
              <a:rPr lang="en-US" sz="1200">
                <a:solidFill>
                  <a:schemeClr val="accent3"/>
                </a:solidFill>
                <a:latin typeface="Times New Roman" panose="02020603050405020304" pitchFamily="18" charset="0"/>
                <a:cs typeface="Times New Roman" panose="02020603050405020304" pitchFamily="18" charset="0"/>
              </a:rPr>
              <a:t>Text To </a:t>
            </a:r>
            <a:r>
              <a:rPr lang="en-US" sz="1200" smtClean="0">
                <a:solidFill>
                  <a:schemeClr val="accent3"/>
                </a:solidFill>
                <a:latin typeface="Times New Roman" panose="02020603050405020304" pitchFamily="18" charset="0"/>
                <a:cs typeface="Times New Roman" panose="02020603050405020304" pitchFamily="18" charset="0"/>
              </a:rPr>
              <a:t>Speech”</a:t>
            </a:r>
            <a:r>
              <a:rPr lang="en-US" sz="1200" smtClean="0">
                <a:solidFill>
                  <a:schemeClr val="tx1"/>
                </a:solidFill>
                <a:latin typeface="Times New Roman" panose="02020603050405020304" pitchFamily="18" charset="0"/>
                <a:cs typeface="Times New Roman" panose="02020603050405020304" pitchFamily="18" charset="0"/>
              </a:rPr>
              <a:t>);</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86609" y="1444364"/>
            <a:ext cx="2754639" cy="461665"/>
          </a:xfrm>
          <a:prstGeom prst="rect">
            <a:avLst/>
          </a:prstGeom>
        </p:spPr>
        <p:txBody>
          <a:bodyPr wrap="square">
            <a:spAutoFit/>
          </a:bodyPr>
          <a:lstStyle/>
          <a:p>
            <a:r>
              <a:rPr lang="en-US" sz="1200" smtClean="0">
                <a:solidFill>
                  <a:srgbClr val="00B050"/>
                </a:solidFill>
                <a:latin typeface="Times New Roman" panose="02020603050405020304" pitchFamily="18" charset="0"/>
                <a:cs typeface="Times New Roman" panose="02020603050405020304" pitchFamily="18" charset="0"/>
              </a:rPr>
              <a:t>//Tạo Jlabel chứa hình ảnh</a:t>
            </a:r>
          </a:p>
          <a:p>
            <a:r>
              <a:rPr lang="en-US" sz="1200" smtClean="0">
                <a:solidFill>
                  <a:srgbClr val="000000"/>
                </a:solidFill>
                <a:latin typeface="Times New Roman" panose="02020603050405020304" pitchFamily="18" charset="0"/>
                <a:cs typeface="Times New Roman" panose="02020603050405020304" pitchFamily="18" charset="0"/>
              </a:rPr>
              <a:t>+ JLabel </a:t>
            </a:r>
            <a:r>
              <a:rPr lang="en-US" sz="1200" smtClean="0">
                <a:solidFill>
                  <a:srgbClr val="6A3E3E"/>
                </a:solidFill>
                <a:latin typeface="Times New Roman" panose="02020603050405020304" pitchFamily="18" charset="0"/>
                <a:cs typeface="Times New Roman" panose="02020603050405020304" pitchFamily="18" charset="0"/>
              </a:rPr>
              <a:t>lblImage</a:t>
            </a:r>
            <a:r>
              <a:rPr lang="en-US" sz="1200" smtClean="0">
                <a:solidFill>
                  <a:srgbClr val="000000"/>
                </a:solidFill>
                <a:latin typeface="Times New Roman" panose="02020603050405020304" pitchFamily="18" charset="0"/>
                <a:cs typeface="Times New Roman" panose="02020603050405020304" pitchFamily="18" charset="0"/>
              </a:rPr>
              <a:t> </a:t>
            </a:r>
            <a:r>
              <a:rPr lang="en-US" sz="1200">
                <a:solidFill>
                  <a:srgbClr val="000000"/>
                </a:solidFill>
                <a:latin typeface="Times New Roman" panose="02020603050405020304" pitchFamily="18" charset="0"/>
                <a:cs typeface="Times New Roman" panose="02020603050405020304" pitchFamily="18" charset="0"/>
              </a:rPr>
              <a:t>= </a:t>
            </a:r>
            <a:r>
              <a:rPr lang="en-US" sz="1200" b="1">
                <a:solidFill>
                  <a:srgbClr val="7F0055"/>
                </a:solidFill>
                <a:latin typeface="Times New Roman" panose="02020603050405020304" pitchFamily="18" charset="0"/>
                <a:cs typeface="Times New Roman" panose="02020603050405020304" pitchFamily="18" charset="0"/>
              </a:rPr>
              <a:t>new</a:t>
            </a:r>
            <a:r>
              <a:rPr lang="en-US" sz="1200" b="1">
                <a:solidFill>
                  <a:srgbClr val="000000"/>
                </a:solidFill>
                <a:latin typeface="Times New Roman" panose="02020603050405020304" pitchFamily="18" charset="0"/>
                <a:cs typeface="Times New Roman" panose="02020603050405020304" pitchFamily="18" charset="0"/>
              </a:rPr>
              <a:t> JLabel</a:t>
            </a:r>
            <a:r>
              <a:rPr lang="en-US" sz="1200" b="1" smtClean="0">
                <a:solidFill>
                  <a:srgbClr val="000000"/>
                </a:solidFill>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p:txBody>
      </p:sp>
      <p:sp>
        <p:nvSpPr>
          <p:cNvPr id="9" name="Rectangle 8"/>
          <p:cNvSpPr/>
          <p:nvPr/>
        </p:nvSpPr>
        <p:spPr>
          <a:xfrm>
            <a:off x="534489" y="6064145"/>
            <a:ext cx="3462745" cy="4245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tx1"/>
                </a:solidFill>
                <a:latin typeface="Times New Roman" panose="02020603050405020304" pitchFamily="18" charset="0"/>
                <a:cs typeface="Times New Roman" panose="02020603050405020304" pitchFamily="18" charset="0"/>
              </a:rPr>
              <a:t>+ JButton </a:t>
            </a:r>
            <a:r>
              <a:rPr lang="en-US" sz="1400">
                <a:solidFill>
                  <a:srgbClr val="FFC000"/>
                </a:solidFill>
                <a:latin typeface="Times New Roman" panose="02020603050405020304" pitchFamily="18" charset="0"/>
                <a:cs typeface="Times New Roman" panose="02020603050405020304" pitchFamily="18" charset="0"/>
              </a:rPr>
              <a:t>btnExit</a:t>
            </a:r>
            <a:r>
              <a:rPr lang="en-US" sz="1400">
                <a:solidFill>
                  <a:schemeClr val="tx1"/>
                </a:solidFill>
                <a:latin typeface="Times New Roman" panose="02020603050405020304" pitchFamily="18" charset="0"/>
                <a:cs typeface="Times New Roman" panose="02020603050405020304" pitchFamily="18" charset="0"/>
              </a:rPr>
              <a:t> = </a:t>
            </a:r>
            <a:r>
              <a:rPr lang="en-US" sz="1400" b="1">
                <a:solidFill>
                  <a:srgbClr val="FF0000"/>
                </a:solidFill>
                <a:latin typeface="Times New Roman" panose="02020603050405020304" pitchFamily="18" charset="0"/>
                <a:cs typeface="Times New Roman" panose="02020603050405020304" pitchFamily="18" charset="0"/>
              </a:rPr>
              <a:t>new</a:t>
            </a:r>
            <a:r>
              <a:rPr lang="en-US" sz="1400" b="1">
                <a:solidFill>
                  <a:schemeClr val="tx1"/>
                </a:solidFill>
                <a:latin typeface="Times New Roman" panose="02020603050405020304" pitchFamily="18" charset="0"/>
                <a:cs typeface="Times New Roman" panose="02020603050405020304" pitchFamily="18" charset="0"/>
              </a:rPr>
              <a:t> </a:t>
            </a:r>
            <a:r>
              <a:rPr lang="en-US" sz="1400" b="1" smtClean="0">
                <a:solidFill>
                  <a:schemeClr val="tx1"/>
                </a:solidFill>
                <a:latin typeface="Times New Roman" panose="02020603050405020304" pitchFamily="18" charset="0"/>
                <a:cs typeface="Times New Roman" panose="02020603050405020304" pitchFamily="18" charset="0"/>
              </a:rPr>
              <a:t>JButton</a:t>
            </a:r>
            <a:r>
              <a:rPr lang="en-US" sz="1400" b="1">
                <a:solidFill>
                  <a:schemeClr val="tx1"/>
                </a:solidFill>
                <a:latin typeface="Times New Roman" panose="02020603050405020304" pitchFamily="18" charset="0"/>
                <a:cs typeface="Times New Roman" panose="02020603050405020304" pitchFamily="18" charset="0"/>
              </a:rPr>
              <a:t> </a:t>
            </a:r>
            <a:r>
              <a:rPr lang="en-US" sz="1400" b="1" smtClean="0">
                <a:solidFill>
                  <a:schemeClr val="tx1"/>
                </a:solidFill>
                <a:latin typeface="Times New Roman" panose="02020603050405020304" pitchFamily="18" charset="0"/>
                <a:cs typeface="Times New Roman" panose="02020603050405020304" pitchFamily="18" charset="0"/>
              </a:rPr>
              <a:t>(</a:t>
            </a:r>
            <a:r>
              <a:rPr lang="en-US" sz="1400" b="1" smtClean="0">
                <a:solidFill>
                  <a:schemeClr val="accent3"/>
                </a:solidFill>
                <a:latin typeface="Times New Roman" panose="02020603050405020304" pitchFamily="18" charset="0"/>
                <a:cs typeface="Times New Roman" panose="02020603050405020304" pitchFamily="18" charset="0"/>
              </a:rPr>
              <a:t>“Exit’’</a:t>
            </a:r>
            <a:r>
              <a:rPr lang="en-US" sz="1400" b="1" smtClean="0">
                <a:solidFill>
                  <a:schemeClr val="tx1"/>
                </a:solidFill>
                <a:latin typeface="Times New Roman" panose="02020603050405020304" pitchFamily="18" charset="0"/>
                <a:cs typeface="Times New Roman" panose="02020603050405020304" pitchFamily="18" charset="0"/>
              </a:rPr>
              <a:t>);</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534489" y="5189341"/>
            <a:ext cx="3838304" cy="426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tx1"/>
                </a:solidFill>
                <a:latin typeface="Times New Roman" panose="02020603050405020304" pitchFamily="18" charset="0"/>
                <a:cs typeface="Times New Roman" panose="02020603050405020304" pitchFamily="18" charset="0"/>
              </a:rPr>
              <a:t>+ JButton </a:t>
            </a:r>
            <a:r>
              <a:rPr lang="en-US" sz="1400" smtClean="0">
                <a:solidFill>
                  <a:srgbClr val="FFC000"/>
                </a:solidFill>
                <a:latin typeface="Times New Roman" panose="02020603050405020304" pitchFamily="18" charset="0"/>
                <a:cs typeface="Times New Roman" panose="02020603050405020304" pitchFamily="18" charset="0"/>
              </a:rPr>
              <a:t>btnSpeak</a:t>
            </a:r>
            <a:r>
              <a:rPr lang="en-US" sz="1400" smtClean="0">
                <a:solidFill>
                  <a:schemeClr val="tx1"/>
                </a:solidFill>
                <a:latin typeface="Times New Roman" panose="02020603050405020304" pitchFamily="18" charset="0"/>
                <a:cs typeface="Times New Roman" panose="02020603050405020304" pitchFamily="18" charset="0"/>
              </a:rPr>
              <a:t> </a:t>
            </a:r>
            <a:r>
              <a:rPr lang="en-US" sz="1400">
                <a:solidFill>
                  <a:schemeClr val="tx1"/>
                </a:solidFill>
                <a:latin typeface="Times New Roman" panose="02020603050405020304" pitchFamily="18" charset="0"/>
                <a:cs typeface="Times New Roman" panose="02020603050405020304" pitchFamily="18" charset="0"/>
              </a:rPr>
              <a:t>= </a:t>
            </a:r>
            <a:r>
              <a:rPr lang="en-US" sz="1400" b="1">
                <a:solidFill>
                  <a:srgbClr val="FF0000"/>
                </a:solidFill>
                <a:latin typeface="Times New Roman" panose="02020603050405020304" pitchFamily="18" charset="0"/>
                <a:cs typeface="Times New Roman" panose="02020603050405020304" pitchFamily="18" charset="0"/>
              </a:rPr>
              <a:t>new</a:t>
            </a:r>
            <a:r>
              <a:rPr lang="en-US" sz="1400" b="1">
                <a:solidFill>
                  <a:schemeClr val="tx1"/>
                </a:solidFill>
                <a:latin typeface="Times New Roman" panose="02020603050405020304" pitchFamily="18" charset="0"/>
                <a:cs typeface="Times New Roman" panose="02020603050405020304" pitchFamily="18" charset="0"/>
              </a:rPr>
              <a:t> </a:t>
            </a:r>
            <a:r>
              <a:rPr lang="en-US" sz="1400" b="1" smtClean="0">
                <a:solidFill>
                  <a:schemeClr val="tx1"/>
                </a:solidFill>
                <a:latin typeface="Times New Roman" panose="02020603050405020304" pitchFamily="18" charset="0"/>
                <a:cs typeface="Times New Roman" panose="02020603050405020304" pitchFamily="18" charset="0"/>
              </a:rPr>
              <a:t>JButton</a:t>
            </a:r>
            <a:r>
              <a:rPr lang="en-US" sz="1400" b="1">
                <a:solidFill>
                  <a:schemeClr val="tx1"/>
                </a:solidFill>
                <a:latin typeface="Times New Roman" panose="02020603050405020304" pitchFamily="18" charset="0"/>
                <a:cs typeface="Times New Roman" panose="02020603050405020304" pitchFamily="18" charset="0"/>
              </a:rPr>
              <a:t> </a:t>
            </a:r>
            <a:r>
              <a:rPr lang="en-US" sz="1400" b="1" smtClean="0">
                <a:solidFill>
                  <a:schemeClr val="tx1"/>
                </a:solidFill>
                <a:latin typeface="Times New Roman" panose="02020603050405020304" pitchFamily="18" charset="0"/>
                <a:cs typeface="Times New Roman" panose="02020603050405020304" pitchFamily="18" charset="0"/>
              </a:rPr>
              <a:t>(</a:t>
            </a:r>
            <a:r>
              <a:rPr lang="en-US" sz="1400" b="1" smtClean="0">
                <a:solidFill>
                  <a:schemeClr val="accent3"/>
                </a:solidFill>
                <a:latin typeface="Times New Roman" panose="02020603050405020304" pitchFamily="18" charset="0"/>
                <a:cs typeface="Times New Roman" panose="02020603050405020304" pitchFamily="18" charset="0"/>
              </a:rPr>
              <a:t>“Speak’’</a:t>
            </a:r>
            <a:r>
              <a:rPr lang="en-US" sz="1400" b="1" smtClean="0">
                <a:solidFill>
                  <a:schemeClr val="tx1"/>
                </a:solidFill>
                <a:latin typeface="Times New Roman" panose="02020603050405020304" pitchFamily="18" charset="0"/>
                <a:cs typeface="Times New Roman" panose="02020603050405020304" pitchFamily="18" charset="0"/>
              </a:rPr>
              <a:t>);</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20337" y="3106185"/>
            <a:ext cx="3929195" cy="574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tx1"/>
                </a:solidFill>
                <a:latin typeface="Times New Roman" panose="02020603050405020304" pitchFamily="18" charset="0"/>
                <a:cs typeface="Times New Roman" panose="02020603050405020304" pitchFamily="18" charset="0"/>
              </a:rPr>
              <a:t>+ JRadioButton </a:t>
            </a:r>
            <a:r>
              <a:rPr lang="en-US" sz="1200">
                <a:solidFill>
                  <a:srgbClr val="FFC000"/>
                </a:solidFill>
                <a:latin typeface="Times New Roman" panose="02020603050405020304" pitchFamily="18" charset="0"/>
                <a:cs typeface="Times New Roman" panose="02020603050405020304" pitchFamily="18" charset="0"/>
              </a:rPr>
              <a:t>btnVoice1</a:t>
            </a:r>
            <a:r>
              <a:rPr lang="en-US" sz="1200">
                <a:solidFill>
                  <a:schemeClr val="tx1"/>
                </a:solidFill>
                <a:latin typeface="Times New Roman" panose="02020603050405020304" pitchFamily="18" charset="0"/>
                <a:cs typeface="Times New Roman" panose="02020603050405020304" pitchFamily="18" charset="0"/>
              </a:rPr>
              <a:t> = </a:t>
            </a:r>
            <a:r>
              <a:rPr lang="en-US" sz="1200" b="1">
                <a:solidFill>
                  <a:srgbClr val="FF0000"/>
                </a:solidFill>
                <a:latin typeface="Times New Roman" panose="02020603050405020304" pitchFamily="18" charset="0"/>
                <a:cs typeface="Times New Roman" panose="02020603050405020304" pitchFamily="18" charset="0"/>
              </a:rPr>
              <a:t>new </a:t>
            </a:r>
            <a:r>
              <a:rPr lang="en-US" sz="1200" b="1" smtClean="0">
                <a:solidFill>
                  <a:schemeClr val="tx1"/>
                </a:solidFill>
                <a:latin typeface="Times New Roman" panose="02020603050405020304" pitchFamily="18" charset="0"/>
                <a:cs typeface="Times New Roman" panose="02020603050405020304" pitchFamily="18" charset="0"/>
              </a:rPr>
              <a:t>JRadioButton(</a:t>
            </a:r>
            <a:r>
              <a:rPr lang="en-US" sz="1200" b="1" smtClean="0">
                <a:solidFill>
                  <a:schemeClr val="accent3"/>
                </a:solidFill>
                <a:latin typeface="Times New Roman" panose="02020603050405020304" pitchFamily="18" charset="0"/>
                <a:cs typeface="Times New Roman" panose="02020603050405020304" pitchFamily="18" charset="0"/>
              </a:rPr>
              <a:t>“Voice 1’’</a:t>
            </a:r>
            <a:r>
              <a:rPr lang="en-US" sz="1200" b="1" smtClean="0">
                <a:solidFill>
                  <a:schemeClr val="tx1"/>
                </a:solidFill>
                <a:latin typeface="Times New Roman" panose="02020603050405020304" pitchFamily="18" charset="0"/>
                <a:cs typeface="Times New Roman" panose="02020603050405020304" pitchFamily="18" charset="0"/>
              </a:rPr>
              <a:t>);</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520337" y="4682516"/>
            <a:ext cx="3929195" cy="574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tx1"/>
                </a:solidFill>
                <a:latin typeface="Times New Roman" panose="02020603050405020304" pitchFamily="18" charset="0"/>
                <a:cs typeface="Times New Roman" panose="02020603050405020304" pitchFamily="18" charset="0"/>
              </a:rPr>
              <a:t>+ JButton </a:t>
            </a:r>
            <a:r>
              <a:rPr lang="en-US" sz="1200" smtClean="0">
                <a:solidFill>
                  <a:srgbClr val="FFC000"/>
                </a:solidFill>
                <a:latin typeface="Times New Roman" panose="02020603050405020304" pitchFamily="18" charset="0"/>
                <a:cs typeface="Times New Roman" panose="02020603050405020304" pitchFamily="18" charset="0"/>
              </a:rPr>
              <a:t>btnGetImage</a:t>
            </a:r>
            <a:r>
              <a:rPr lang="en-US" sz="1200" smtClean="0">
                <a:solidFill>
                  <a:schemeClr val="tx1"/>
                </a:solidFill>
                <a:latin typeface="Times New Roman" panose="02020603050405020304" pitchFamily="18" charset="0"/>
                <a:cs typeface="Times New Roman" panose="02020603050405020304" pitchFamily="18" charset="0"/>
              </a:rPr>
              <a:t> </a:t>
            </a:r>
            <a:r>
              <a:rPr lang="en-US" sz="1200">
                <a:solidFill>
                  <a:schemeClr val="tx1"/>
                </a:solidFill>
                <a:latin typeface="Times New Roman" panose="02020603050405020304" pitchFamily="18" charset="0"/>
                <a:cs typeface="Times New Roman" panose="02020603050405020304" pitchFamily="18" charset="0"/>
              </a:rPr>
              <a:t>= </a:t>
            </a:r>
            <a:r>
              <a:rPr lang="en-US" sz="1200" b="1">
                <a:solidFill>
                  <a:srgbClr val="FF0000"/>
                </a:solidFill>
                <a:latin typeface="Times New Roman" panose="02020603050405020304" pitchFamily="18" charset="0"/>
                <a:cs typeface="Times New Roman" panose="02020603050405020304" pitchFamily="18" charset="0"/>
              </a:rPr>
              <a:t>new </a:t>
            </a:r>
            <a:r>
              <a:rPr lang="en-US" sz="1200" b="1" smtClean="0">
                <a:solidFill>
                  <a:schemeClr val="tx1"/>
                </a:solidFill>
                <a:latin typeface="Times New Roman" panose="02020603050405020304" pitchFamily="18" charset="0"/>
                <a:cs typeface="Times New Roman" panose="02020603050405020304" pitchFamily="18" charset="0"/>
              </a:rPr>
              <a:t>JButton</a:t>
            </a:r>
            <a:r>
              <a:rPr lang="en-US" sz="1200" b="1">
                <a:solidFill>
                  <a:schemeClr val="tx1"/>
                </a:solidFill>
                <a:latin typeface="Times New Roman" panose="02020603050405020304" pitchFamily="18" charset="0"/>
                <a:cs typeface="Times New Roman" panose="02020603050405020304" pitchFamily="18" charset="0"/>
              </a:rPr>
              <a:t> </a:t>
            </a:r>
            <a:r>
              <a:rPr lang="en-US" sz="1200" b="1" smtClean="0">
                <a:solidFill>
                  <a:schemeClr val="tx1"/>
                </a:solidFill>
                <a:latin typeface="Times New Roman" panose="02020603050405020304" pitchFamily="18" charset="0"/>
                <a:cs typeface="Times New Roman" panose="02020603050405020304" pitchFamily="18" charset="0"/>
              </a:rPr>
              <a:t>(</a:t>
            </a:r>
            <a:r>
              <a:rPr lang="en-US" sz="1200" b="1" smtClean="0">
                <a:solidFill>
                  <a:schemeClr val="accent3"/>
                </a:solidFill>
                <a:latin typeface="Times New Roman" panose="02020603050405020304" pitchFamily="18" charset="0"/>
                <a:cs typeface="Times New Roman" panose="02020603050405020304" pitchFamily="18" charset="0"/>
              </a:rPr>
              <a:t>“Choose Image’’</a:t>
            </a:r>
            <a:r>
              <a:rPr lang="en-US" sz="1200" b="1" smtClean="0">
                <a:solidFill>
                  <a:schemeClr val="tx1"/>
                </a:solidFill>
                <a:latin typeface="Times New Roman" panose="02020603050405020304" pitchFamily="18" charset="0"/>
                <a:cs typeface="Times New Roman" panose="02020603050405020304" pitchFamily="18" charset="0"/>
              </a:rPr>
              <a:t>);</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550814" y="5731365"/>
            <a:ext cx="3697878" cy="378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tx1"/>
                </a:solidFill>
                <a:latin typeface="Times New Roman" panose="02020603050405020304" pitchFamily="18" charset="0"/>
                <a:cs typeface="Times New Roman" panose="02020603050405020304" pitchFamily="18" charset="0"/>
              </a:rPr>
              <a:t>+ JButton </a:t>
            </a:r>
            <a:r>
              <a:rPr lang="en-US" sz="1400" smtClean="0">
                <a:solidFill>
                  <a:srgbClr val="FFC000"/>
                </a:solidFill>
                <a:latin typeface="Times New Roman" panose="02020603050405020304" pitchFamily="18" charset="0"/>
                <a:cs typeface="Times New Roman" panose="02020603050405020304" pitchFamily="18" charset="0"/>
              </a:rPr>
              <a:t>btnClear</a:t>
            </a:r>
            <a:r>
              <a:rPr lang="en-US" sz="1400" smtClean="0">
                <a:solidFill>
                  <a:schemeClr val="tx1"/>
                </a:solidFill>
                <a:latin typeface="Times New Roman" panose="02020603050405020304" pitchFamily="18" charset="0"/>
                <a:cs typeface="Times New Roman" panose="02020603050405020304" pitchFamily="18" charset="0"/>
              </a:rPr>
              <a:t> </a:t>
            </a:r>
            <a:r>
              <a:rPr lang="en-US" sz="1400">
                <a:solidFill>
                  <a:schemeClr val="tx1"/>
                </a:solidFill>
                <a:latin typeface="Times New Roman" panose="02020603050405020304" pitchFamily="18" charset="0"/>
                <a:cs typeface="Times New Roman" panose="02020603050405020304" pitchFamily="18" charset="0"/>
              </a:rPr>
              <a:t>= </a:t>
            </a:r>
            <a:r>
              <a:rPr lang="en-US" sz="1400" b="1">
                <a:solidFill>
                  <a:srgbClr val="FF0000"/>
                </a:solidFill>
                <a:latin typeface="Times New Roman" panose="02020603050405020304" pitchFamily="18" charset="0"/>
                <a:cs typeface="Times New Roman" panose="02020603050405020304" pitchFamily="18" charset="0"/>
              </a:rPr>
              <a:t>new</a:t>
            </a:r>
            <a:r>
              <a:rPr lang="en-US" sz="1400" b="1">
                <a:solidFill>
                  <a:schemeClr val="tx1"/>
                </a:solidFill>
                <a:latin typeface="Times New Roman" panose="02020603050405020304" pitchFamily="18" charset="0"/>
                <a:cs typeface="Times New Roman" panose="02020603050405020304" pitchFamily="18" charset="0"/>
              </a:rPr>
              <a:t> </a:t>
            </a:r>
            <a:r>
              <a:rPr lang="en-US" sz="1400" b="1" smtClean="0">
                <a:solidFill>
                  <a:schemeClr val="tx1"/>
                </a:solidFill>
                <a:latin typeface="Times New Roman" panose="02020603050405020304" pitchFamily="18" charset="0"/>
                <a:cs typeface="Times New Roman" panose="02020603050405020304" pitchFamily="18" charset="0"/>
              </a:rPr>
              <a:t>JButton</a:t>
            </a:r>
            <a:r>
              <a:rPr lang="en-US" sz="1400" b="1">
                <a:solidFill>
                  <a:schemeClr val="tx1"/>
                </a:solidFill>
                <a:latin typeface="Times New Roman" panose="02020603050405020304" pitchFamily="18" charset="0"/>
                <a:cs typeface="Times New Roman" panose="02020603050405020304" pitchFamily="18" charset="0"/>
              </a:rPr>
              <a:t> </a:t>
            </a:r>
            <a:r>
              <a:rPr lang="en-US" sz="1400" b="1" smtClean="0">
                <a:solidFill>
                  <a:schemeClr val="tx1"/>
                </a:solidFill>
                <a:latin typeface="Times New Roman" panose="02020603050405020304" pitchFamily="18" charset="0"/>
                <a:cs typeface="Times New Roman" panose="02020603050405020304" pitchFamily="18" charset="0"/>
              </a:rPr>
              <a:t>(</a:t>
            </a:r>
            <a:r>
              <a:rPr lang="en-US" sz="1400" b="1" smtClean="0">
                <a:solidFill>
                  <a:schemeClr val="accent3"/>
                </a:solidFill>
                <a:latin typeface="Times New Roman" panose="02020603050405020304" pitchFamily="18" charset="0"/>
                <a:cs typeface="Times New Roman" panose="02020603050405020304" pitchFamily="18" charset="0"/>
              </a:rPr>
              <a:t>“Clear’’</a:t>
            </a:r>
            <a:r>
              <a:rPr lang="en-US" sz="1400" b="1" smtClean="0">
                <a:solidFill>
                  <a:schemeClr val="tx1"/>
                </a:solidFill>
                <a:latin typeface="Times New Roman" panose="02020603050405020304" pitchFamily="18" charset="0"/>
                <a:cs typeface="Times New Roman" panose="02020603050405020304" pitchFamily="18" charset="0"/>
              </a:rPr>
              <a:t>);</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526868" y="3610965"/>
            <a:ext cx="4017910" cy="574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tx1"/>
                </a:solidFill>
                <a:latin typeface="Times New Roman" panose="02020603050405020304" pitchFamily="18" charset="0"/>
                <a:cs typeface="Times New Roman" panose="02020603050405020304" pitchFamily="18" charset="0"/>
              </a:rPr>
              <a:t>+ JRadioButton </a:t>
            </a:r>
            <a:r>
              <a:rPr lang="en-US" sz="1200" smtClean="0">
                <a:solidFill>
                  <a:srgbClr val="FFC000"/>
                </a:solidFill>
                <a:latin typeface="Times New Roman" panose="02020603050405020304" pitchFamily="18" charset="0"/>
                <a:cs typeface="Times New Roman" panose="02020603050405020304" pitchFamily="18" charset="0"/>
              </a:rPr>
              <a:t>btnVoice2 </a:t>
            </a:r>
            <a:r>
              <a:rPr lang="en-US" sz="1200">
                <a:solidFill>
                  <a:schemeClr val="tx1"/>
                </a:solidFill>
                <a:latin typeface="Times New Roman" panose="02020603050405020304" pitchFamily="18" charset="0"/>
                <a:cs typeface="Times New Roman" panose="02020603050405020304" pitchFamily="18" charset="0"/>
              </a:rPr>
              <a:t>= </a:t>
            </a:r>
            <a:r>
              <a:rPr lang="en-US" sz="1200" b="1">
                <a:solidFill>
                  <a:srgbClr val="FF0000"/>
                </a:solidFill>
                <a:latin typeface="Times New Roman" panose="02020603050405020304" pitchFamily="18" charset="0"/>
                <a:cs typeface="Times New Roman" panose="02020603050405020304" pitchFamily="18" charset="0"/>
              </a:rPr>
              <a:t>new </a:t>
            </a:r>
            <a:r>
              <a:rPr lang="en-US" sz="1200" b="1" smtClean="0">
                <a:solidFill>
                  <a:schemeClr val="tx1"/>
                </a:solidFill>
                <a:latin typeface="Times New Roman" panose="02020603050405020304" pitchFamily="18" charset="0"/>
                <a:cs typeface="Times New Roman" panose="02020603050405020304" pitchFamily="18" charset="0"/>
              </a:rPr>
              <a:t>JRadioButton</a:t>
            </a:r>
            <a:r>
              <a:rPr lang="en-US" sz="1200" b="1">
                <a:solidFill>
                  <a:schemeClr val="tx1"/>
                </a:solidFill>
                <a:latin typeface="Times New Roman" panose="02020603050405020304" pitchFamily="18" charset="0"/>
                <a:cs typeface="Times New Roman" panose="02020603050405020304" pitchFamily="18" charset="0"/>
              </a:rPr>
              <a:t> (</a:t>
            </a:r>
            <a:r>
              <a:rPr lang="en-US" sz="1200" b="1">
                <a:solidFill>
                  <a:schemeClr val="accent3"/>
                </a:solidFill>
                <a:latin typeface="Times New Roman" panose="02020603050405020304" pitchFamily="18" charset="0"/>
                <a:cs typeface="Times New Roman" panose="02020603050405020304" pitchFamily="18" charset="0"/>
              </a:rPr>
              <a:t>“Voice </a:t>
            </a:r>
            <a:r>
              <a:rPr lang="en-US" sz="1200" b="1" smtClean="0">
                <a:solidFill>
                  <a:schemeClr val="accent3"/>
                </a:solidFill>
                <a:latin typeface="Times New Roman" panose="02020603050405020304" pitchFamily="18" charset="0"/>
                <a:cs typeface="Times New Roman" panose="02020603050405020304" pitchFamily="18" charset="0"/>
              </a:rPr>
              <a:t>2’’</a:t>
            </a:r>
            <a:r>
              <a:rPr lang="en-US" sz="1200" b="1" smtClean="0">
                <a:solidFill>
                  <a:schemeClr val="tx1"/>
                </a:solidFill>
                <a:latin typeface="Times New Roman" panose="02020603050405020304" pitchFamily="18" charset="0"/>
                <a:cs typeface="Times New Roman" panose="02020603050405020304" pitchFamily="18" charset="0"/>
              </a:rPr>
              <a:t>);</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534489" y="4184200"/>
            <a:ext cx="4019546" cy="574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tx1"/>
                </a:solidFill>
                <a:latin typeface="Times New Roman" panose="02020603050405020304" pitchFamily="18" charset="0"/>
                <a:cs typeface="Times New Roman" panose="02020603050405020304" pitchFamily="18" charset="0"/>
              </a:rPr>
              <a:t>+ JRadioButton </a:t>
            </a:r>
            <a:r>
              <a:rPr lang="en-US" sz="1200" smtClean="0">
                <a:solidFill>
                  <a:srgbClr val="FFC000"/>
                </a:solidFill>
                <a:latin typeface="Times New Roman" panose="02020603050405020304" pitchFamily="18" charset="0"/>
                <a:cs typeface="Times New Roman" panose="02020603050405020304" pitchFamily="18" charset="0"/>
              </a:rPr>
              <a:t>btnVoice3</a:t>
            </a:r>
            <a:r>
              <a:rPr lang="en-US" sz="1200" smtClean="0">
                <a:solidFill>
                  <a:schemeClr val="tx1"/>
                </a:solidFill>
                <a:latin typeface="Times New Roman" panose="02020603050405020304" pitchFamily="18" charset="0"/>
                <a:cs typeface="Times New Roman" panose="02020603050405020304" pitchFamily="18" charset="0"/>
              </a:rPr>
              <a:t> </a:t>
            </a:r>
            <a:r>
              <a:rPr lang="en-US" sz="1200">
                <a:solidFill>
                  <a:schemeClr val="tx1"/>
                </a:solidFill>
                <a:latin typeface="Times New Roman" panose="02020603050405020304" pitchFamily="18" charset="0"/>
                <a:cs typeface="Times New Roman" panose="02020603050405020304" pitchFamily="18" charset="0"/>
              </a:rPr>
              <a:t>= </a:t>
            </a:r>
            <a:r>
              <a:rPr lang="en-US" sz="1200" b="1">
                <a:solidFill>
                  <a:srgbClr val="FF0000"/>
                </a:solidFill>
                <a:latin typeface="Times New Roman" panose="02020603050405020304" pitchFamily="18" charset="0"/>
                <a:cs typeface="Times New Roman" panose="02020603050405020304" pitchFamily="18" charset="0"/>
              </a:rPr>
              <a:t>new </a:t>
            </a:r>
            <a:r>
              <a:rPr lang="en-US" sz="1200" b="1" smtClean="0">
                <a:solidFill>
                  <a:schemeClr val="tx1"/>
                </a:solidFill>
                <a:latin typeface="Times New Roman" panose="02020603050405020304" pitchFamily="18" charset="0"/>
                <a:cs typeface="Times New Roman" panose="02020603050405020304" pitchFamily="18" charset="0"/>
              </a:rPr>
              <a:t>JRadioButton</a:t>
            </a:r>
            <a:r>
              <a:rPr lang="en-US" sz="1200" b="1">
                <a:solidFill>
                  <a:schemeClr val="tx1"/>
                </a:solidFill>
                <a:latin typeface="Times New Roman" panose="02020603050405020304" pitchFamily="18" charset="0"/>
                <a:cs typeface="Times New Roman" panose="02020603050405020304" pitchFamily="18" charset="0"/>
              </a:rPr>
              <a:t> (</a:t>
            </a:r>
            <a:r>
              <a:rPr lang="en-US" sz="1200" b="1">
                <a:solidFill>
                  <a:schemeClr val="accent3"/>
                </a:solidFill>
                <a:latin typeface="Times New Roman" panose="02020603050405020304" pitchFamily="18" charset="0"/>
                <a:cs typeface="Times New Roman" panose="02020603050405020304" pitchFamily="18" charset="0"/>
              </a:rPr>
              <a:t>“Voice </a:t>
            </a:r>
            <a:r>
              <a:rPr lang="en-US" sz="1200" b="1" smtClean="0">
                <a:solidFill>
                  <a:schemeClr val="accent3"/>
                </a:solidFill>
                <a:latin typeface="Times New Roman" panose="02020603050405020304" pitchFamily="18" charset="0"/>
                <a:cs typeface="Times New Roman" panose="02020603050405020304" pitchFamily="18" charset="0"/>
              </a:rPr>
              <a:t>3’’</a:t>
            </a:r>
            <a:r>
              <a:rPr lang="en-US" sz="1200" b="1" smtClean="0">
                <a:solidFill>
                  <a:schemeClr val="tx1"/>
                </a:solidFill>
                <a:latin typeface="Times New Roman" panose="02020603050405020304" pitchFamily="18" charset="0"/>
                <a:cs typeface="Times New Roman" panose="02020603050405020304" pitchFamily="18" charset="0"/>
              </a:rPr>
              <a:t>);</a:t>
            </a:r>
            <a:endParaRPr lang="en-US" sz="120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5" idx="3"/>
          </p:cNvCxnSpPr>
          <p:nvPr/>
        </p:nvCxnSpPr>
        <p:spPr>
          <a:xfrm flipV="1">
            <a:off x="4101737" y="130631"/>
            <a:ext cx="2272937" cy="52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840479" y="339635"/>
            <a:ext cx="3108961" cy="99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p:cNvCxnSpPr>
          <p:nvPr/>
        </p:nvCxnSpPr>
        <p:spPr>
          <a:xfrm flipV="1">
            <a:off x="3553647" y="1139362"/>
            <a:ext cx="2412273" cy="118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p:cNvCxnSpPr>
          <p:nvPr/>
        </p:nvCxnSpPr>
        <p:spPr>
          <a:xfrm flipV="1">
            <a:off x="3441248" y="1102475"/>
            <a:ext cx="1852200" cy="50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3"/>
          </p:cNvCxnSpPr>
          <p:nvPr/>
        </p:nvCxnSpPr>
        <p:spPr>
          <a:xfrm flipV="1">
            <a:off x="3265716" y="1611086"/>
            <a:ext cx="3178077" cy="133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3"/>
          </p:cNvCxnSpPr>
          <p:nvPr/>
        </p:nvCxnSpPr>
        <p:spPr>
          <a:xfrm flipV="1">
            <a:off x="4449532" y="2142309"/>
            <a:ext cx="966651" cy="125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p:cNvCxnSpPr>
          <p:nvPr/>
        </p:nvCxnSpPr>
        <p:spPr>
          <a:xfrm flipV="1">
            <a:off x="4544778" y="2470830"/>
            <a:ext cx="880662" cy="142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7" idx="3"/>
          </p:cNvCxnSpPr>
          <p:nvPr/>
        </p:nvCxnSpPr>
        <p:spPr>
          <a:xfrm flipV="1">
            <a:off x="4554035" y="2973247"/>
            <a:ext cx="869769" cy="149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20336" y="6411745"/>
            <a:ext cx="3320143" cy="44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tx1"/>
                </a:solidFill>
                <a:latin typeface="Times New Roman" panose="02020603050405020304" pitchFamily="18" charset="0"/>
                <a:cs typeface="Times New Roman" panose="02020603050405020304" pitchFamily="18" charset="0"/>
              </a:rPr>
              <a:t>+</a:t>
            </a:r>
            <a:r>
              <a:rPr lang="en-US" sz="1200">
                <a:solidFill>
                  <a:schemeClr val="tx1"/>
                </a:solidFill>
                <a:latin typeface="Times New Roman" panose="02020603050405020304" pitchFamily="18" charset="0"/>
                <a:cs typeface="Times New Roman" panose="02020603050405020304" pitchFamily="18" charset="0"/>
              </a:rPr>
              <a:t>JTextArea </a:t>
            </a:r>
            <a:r>
              <a:rPr lang="en-US" sz="1200">
                <a:solidFill>
                  <a:srgbClr val="FFC000"/>
                </a:solidFill>
                <a:latin typeface="Times New Roman" panose="02020603050405020304" pitchFamily="18" charset="0"/>
                <a:cs typeface="Times New Roman" panose="02020603050405020304" pitchFamily="18" charset="0"/>
              </a:rPr>
              <a:t>textArea</a:t>
            </a:r>
            <a:r>
              <a:rPr lang="en-US" sz="1200">
                <a:solidFill>
                  <a:schemeClr val="tx1"/>
                </a:solidFill>
                <a:latin typeface="Times New Roman" panose="02020603050405020304" pitchFamily="18" charset="0"/>
                <a:cs typeface="Times New Roman" panose="02020603050405020304" pitchFamily="18" charset="0"/>
              </a:rPr>
              <a:t> =</a:t>
            </a:r>
            <a:r>
              <a:rPr lang="en-US" sz="1200">
                <a:solidFill>
                  <a:srgbClr val="FF0000"/>
                </a:solidFill>
                <a:latin typeface="Times New Roman" panose="02020603050405020304" pitchFamily="18" charset="0"/>
                <a:cs typeface="Times New Roman" panose="02020603050405020304" pitchFamily="18" charset="0"/>
              </a:rPr>
              <a:t> </a:t>
            </a:r>
            <a:r>
              <a:rPr lang="en-US" sz="1200" b="1">
                <a:solidFill>
                  <a:srgbClr val="FF0000"/>
                </a:solidFill>
                <a:latin typeface="Times New Roman" panose="02020603050405020304" pitchFamily="18" charset="0"/>
                <a:cs typeface="Times New Roman" panose="02020603050405020304" pitchFamily="18" charset="0"/>
              </a:rPr>
              <a:t>new </a:t>
            </a:r>
            <a:r>
              <a:rPr lang="en-US" sz="1200" b="1">
                <a:solidFill>
                  <a:schemeClr val="tx1"/>
                </a:solidFill>
                <a:latin typeface="Times New Roman" panose="02020603050405020304" pitchFamily="18" charset="0"/>
                <a:cs typeface="Times New Roman" panose="02020603050405020304" pitchFamily="18" charset="0"/>
              </a:rPr>
              <a:t>JTextArea();</a:t>
            </a:r>
            <a:endParaRPr lang="en-US" sz="1200">
              <a:solidFill>
                <a:schemeClr val="tx1"/>
              </a:solidFill>
              <a:latin typeface="Times New Roman" panose="02020603050405020304" pitchFamily="18" charset="0"/>
              <a:cs typeface="Times New Roman" panose="02020603050405020304" pitchFamily="18" charset="0"/>
            </a:endParaRPr>
          </a:p>
        </p:txBody>
      </p:sp>
      <p:cxnSp>
        <p:nvCxnSpPr>
          <p:cNvPr id="42" name="Straight Arrow Connector 41"/>
          <p:cNvCxnSpPr>
            <a:stCxn id="12" idx="3"/>
          </p:cNvCxnSpPr>
          <p:nvPr/>
        </p:nvCxnSpPr>
        <p:spPr>
          <a:xfrm flipV="1">
            <a:off x="4449532" y="4110447"/>
            <a:ext cx="653691" cy="85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3"/>
          </p:cNvCxnSpPr>
          <p:nvPr/>
        </p:nvCxnSpPr>
        <p:spPr>
          <a:xfrm flipV="1">
            <a:off x="4372793" y="4682516"/>
            <a:ext cx="730430" cy="719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5" idx="3"/>
          </p:cNvCxnSpPr>
          <p:nvPr/>
        </p:nvCxnSpPr>
        <p:spPr>
          <a:xfrm flipV="1">
            <a:off x="4248692" y="5167201"/>
            <a:ext cx="989239" cy="75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9" idx="3"/>
          </p:cNvCxnSpPr>
          <p:nvPr/>
        </p:nvCxnSpPr>
        <p:spPr>
          <a:xfrm flipV="1">
            <a:off x="3997234" y="5706034"/>
            <a:ext cx="1240697" cy="570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3"/>
          </p:cNvCxnSpPr>
          <p:nvPr/>
        </p:nvCxnSpPr>
        <p:spPr>
          <a:xfrm flipV="1">
            <a:off x="3840479" y="5505265"/>
            <a:ext cx="3616514" cy="112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478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1011420" y="1250936"/>
            <a:ext cx="4140123" cy="2123658"/>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en-US" altLang="ko-KR" sz="4400" smtClean="0">
                <a:solidFill>
                  <a:prstClr val="white"/>
                </a:solidFill>
                <a:latin typeface="Arial"/>
                <a:cs typeface="Arial" pitchFamily="34" charset="0"/>
              </a:rPr>
              <a:t>Ứng dụng chuyển văn bản thành giọng nói </a:t>
            </a:r>
            <a:endParaRPr kumimoji="0" lang="ko-KR" altLang="en-US" sz="4400" b="0" i="0" u="none" strike="noStrike" kern="1200" cap="none" spc="0" normalizeH="0" baseline="0" noProof="0" dirty="0">
              <a:ln>
                <a:noFill/>
              </a:ln>
              <a:solidFill>
                <a:prstClr val="white"/>
              </a:solidFill>
              <a:effectLst/>
              <a:uLnTx/>
              <a:uFillTx/>
              <a:latin typeface="Aria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5510027" y="605297"/>
            <a:ext cx="2769296" cy="2769297"/>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Arial"/>
                <a:cs typeface="+mn-cs"/>
              </a:endParaRPr>
            </a:p>
          </p:txBody>
        </p:sp>
      </p:grpSp>
      <p:sp>
        <p:nvSpPr>
          <p:cNvPr id="21" name="TextBox 20">
            <a:extLst>
              <a:ext uri="{FF2B5EF4-FFF2-40B4-BE49-F238E27FC236}">
                <a16:creationId xmlns:a16="http://schemas.microsoft.com/office/drawing/2014/main" id="{9A743923-2C7B-4BE6-9C35-008F89048BA7}"/>
              </a:ext>
            </a:extLst>
          </p:cNvPr>
          <p:cNvSpPr txBox="1"/>
          <p:nvPr/>
        </p:nvSpPr>
        <p:spPr>
          <a:xfrm>
            <a:off x="6169286" y="1697557"/>
            <a:ext cx="2021136" cy="584775"/>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F77660"/>
                </a:solidFill>
                <a:effectLst/>
                <a:uLnTx/>
                <a:uFillTx/>
                <a:latin typeface="Arial"/>
                <a:cs typeface="+mn-cs"/>
              </a:rPr>
              <a:t>DEMO</a:t>
            </a:r>
            <a:endParaRPr kumimoji="0" lang="en-US" sz="3200" b="0" i="0" u="none" strike="noStrike" kern="1200" cap="none" spc="0" normalizeH="0" baseline="0" noProof="0" dirty="0">
              <a:ln>
                <a:noFill/>
              </a:ln>
              <a:solidFill>
                <a:srgbClr val="F77660"/>
              </a:solidFill>
              <a:effectLst/>
              <a:uLnTx/>
              <a:uFillTx/>
              <a:latin typeface="Arial"/>
              <a:cs typeface="+mn-cs"/>
            </a:endParaRPr>
          </a:p>
        </p:txBody>
      </p:sp>
      <p:grpSp>
        <p:nvGrpSpPr>
          <p:cNvPr id="22" name="Group 21">
            <a:extLst>
              <a:ext uri="{FF2B5EF4-FFF2-40B4-BE49-F238E27FC236}">
                <a16:creationId xmlns:a16="http://schemas.microsoft.com/office/drawing/2014/main" id="{235EED64-9A99-4496-A447-E034B60D3719}"/>
              </a:ext>
            </a:extLst>
          </p:cNvPr>
          <p:cNvGrpSpPr/>
          <p:nvPr/>
        </p:nvGrpSpPr>
        <p:grpSpPr>
          <a:xfrm>
            <a:off x="6014233" y="1611624"/>
            <a:ext cx="86235" cy="756643"/>
            <a:chOff x="705340" y="3177056"/>
            <a:chExt cx="86235" cy="756643"/>
          </a:xfrm>
          <a:solidFill>
            <a:schemeClr val="accent4"/>
          </a:solidFill>
        </p:grpSpPr>
        <p:sp>
          <p:nvSpPr>
            <p:cNvPr id="23" name="Rectangle 22">
              <a:extLst>
                <a:ext uri="{FF2B5EF4-FFF2-40B4-BE49-F238E27FC236}">
                  <a16:creationId xmlns:a16="http://schemas.microsoft.com/office/drawing/2014/main"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22AAE4"/>
                </a:solidFill>
                <a:effectLst/>
                <a:uLnTx/>
                <a:uFillTx/>
                <a:latin typeface="Arial"/>
                <a:cs typeface="+mn-cs"/>
              </a:endParaRPr>
            </a:p>
          </p:txBody>
        </p:sp>
        <p:sp>
          <p:nvSpPr>
            <p:cNvPr id="24" name="Rectangle 23">
              <a:extLst>
                <a:ext uri="{FF2B5EF4-FFF2-40B4-BE49-F238E27FC236}">
                  <a16:creationId xmlns:a16="http://schemas.microsoft.com/office/drawing/2014/main"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22AAE4"/>
                </a:solidFill>
                <a:effectLst/>
                <a:uLnTx/>
                <a:uFillTx/>
                <a:latin typeface="Arial"/>
                <a:cs typeface="+mn-cs"/>
              </a:endParaRPr>
            </a:p>
          </p:txBody>
        </p:sp>
      </p:grpSp>
      <p:sp>
        <p:nvSpPr>
          <p:cNvPr id="25" name="TextBox 24">
            <a:extLst>
              <a:ext uri="{FF2B5EF4-FFF2-40B4-BE49-F238E27FC236}">
                <a16:creationId xmlns:a16="http://schemas.microsoft.com/office/drawing/2014/main" id="{51B2C291-F240-4FB2-B677-B42BA4BB1FBF}"/>
              </a:ext>
            </a:extLst>
          </p:cNvPr>
          <p:cNvSpPr txBox="1"/>
          <p:nvPr/>
        </p:nvSpPr>
        <p:spPr>
          <a:xfrm>
            <a:off x="1086745" y="3707163"/>
            <a:ext cx="4413010" cy="523220"/>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err="1" smtClean="0">
                <a:ln>
                  <a:noFill/>
                </a:ln>
                <a:solidFill>
                  <a:prstClr val="white"/>
                </a:solidFill>
                <a:effectLst/>
                <a:uLnTx/>
                <a:uFillTx/>
                <a:latin typeface="Arial"/>
                <a:cs typeface="Arial" pitchFamily="34" charset="0"/>
              </a:rPr>
              <a:t>Ứng</a:t>
            </a:r>
            <a:r>
              <a:rPr kumimoji="0" lang="en-US" altLang="ko-KR" sz="1400" b="0" i="0" u="none" strike="noStrike" kern="1200" cap="none" spc="0" normalizeH="0" baseline="0" noProof="0" dirty="0" smtClean="0">
                <a:ln>
                  <a:noFill/>
                </a:ln>
                <a:solidFill>
                  <a:prstClr val="white"/>
                </a:solidFill>
                <a:effectLst/>
                <a:uLnTx/>
                <a:uFillTx/>
                <a:latin typeface="Arial"/>
                <a:cs typeface="Arial" pitchFamily="34" charset="0"/>
              </a:rPr>
              <a:t> </a:t>
            </a:r>
            <a:r>
              <a:rPr kumimoji="0" lang="en-US" altLang="ko-KR" sz="1400" b="0" i="0" u="none" strike="noStrike" kern="1200" cap="none" spc="0" normalizeH="0" baseline="0" noProof="0" dirty="0" err="1" smtClean="0">
                <a:ln>
                  <a:noFill/>
                </a:ln>
                <a:solidFill>
                  <a:prstClr val="white"/>
                </a:solidFill>
                <a:effectLst/>
                <a:uLnTx/>
                <a:uFillTx/>
                <a:latin typeface="Arial"/>
                <a:cs typeface="Arial" pitchFamily="34" charset="0"/>
              </a:rPr>
              <a:t>Dụng</a:t>
            </a:r>
            <a:r>
              <a:rPr kumimoji="0" lang="en-US" altLang="ko-KR" sz="1400" b="0" i="0" u="none" strike="noStrike" kern="1200" cap="none" spc="0" normalizeH="0" baseline="0" noProof="0" dirty="0" smtClean="0">
                <a:ln>
                  <a:noFill/>
                </a:ln>
                <a:solidFill>
                  <a:prstClr val="white"/>
                </a:solidFill>
                <a:effectLst/>
                <a:uLnTx/>
                <a:uFillTx/>
                <a:latin typeface="Arial"/>
                <a:cs typeface="Arial" pitchFamily="34" charset="0"/>
              </a:rPr>
              <a:t> Công </a:t>
            </a:r>
            <a:r>
              <a:rPr kumimoji="0" lang="en-US" altLang="ko-KR" sz="1400" b="0" i="0" u="none" strike="noStrike" kern="1200" cap="none" spc="0" normalizeH="0" baseline="0" noProof="0" err="1" smtClean="0">
                <a:ln>
                  <a:noFill/>
                </a:ln>
                <a:solidFill>
                  <a:prstClr val="white"/>
                </a:solidFill>
                <a:effectLst/>
                <a:uLnTx/>
                <a:uFillTx/>
                <a:latin typeface="Arial"/>
                <a:cs typeface="Arial" pitchFamily="34" charset="0"/>
              </a:rPr>
              <a:t>Nghệ</a:t>
            </a:r>
            <a:r>
              <a:rPr kumimoji="0" lang="en-US" altLang="ko-KR" sz="1400" b="0" i="0" u="none" strike="noStrike" kern="1200" cap="none" spc="0" normalizeH="0" baseline="0" noProof="0" smtClean="0">
                <a:ln>
                  <a:noFill/>
                </a:ln>
                <a:solidFill>
                  <a:prstClr val="white"/>
                </a:solidFill>
                <a:effectLst/>
                <a:uLnTx/>
                <a:uFillTx/>
                <a:latin typeface="Arial"/>
                <a:cs typeface="Arial" pitchFamily="34" charset="0"/>
              </a:rPr>
              <a:t> Tesseract-OCR Version 4, marryTTS version</a:t>
            </a:r>
            <a:r>
              <a:rPr kumimoji="0" lang="en-US" altLang="ko-KR" sz="1400" b="0" i="0" u="none" strike="noStrike" kern="1200" cap="none" spc="0" normalizeH="0" noProof="0" smtClean="0">
                <a:ln>
                  <a:noFill/>
                </a:ln>
                <a:solidFill>
                  <a:prstClr val="white"/>
                </a:solidFill>
                <a:effectLst/>
                <a:uLnTx/>
                <a:uFillTx/>
                <a:latin typeface="Arial"/>
                <a:cs typeface="Arial" pitchFamily="34" charset="0"/>
              </a:rPr>
              <a:t> 5.2</a:t>
            </a:r>
            <a:r>
              <a:rPr kumimoji="0" lang="en-US" altLang="ko-KR" sz="1400" b="0" i="0" u="none" strike="noStrike" kern="1200" cap="none" spc="0" normalizeH="0" baseline="0" noProof="0" smtClean="0">
                <a:ln>
                  <a:noFill/>
                </a:ln>
                <a:solidFill>
                  <a:prstClr val="white"/>
                </a:solidFill>
                <a:effectLst/>
                <a:uLnTx/>
                <a:uFillTx/>
                <a:latin typeface="Arial"/>
                <a:cs typeface="Arial" pitchFamily="34" charset="0"/>
              </a:rPr>
              <a:t>.</a:t>
            </a:r>
            <a:endParaRPr kumimoji="0" lang="en-US" altLang="ko-KR" sz="1400" b="0" i="0" u="none" strike="noStrike" kern="1200" cap="none" spc="0" normalizeH="0" baseline="0" noProof="0" dirty="0">
              <a:ln>
                <a:noFill/>
              </a:ln>
              <a:solidFill>
                <a:prstClr val="white"/>
              </a:solidFill>
              <a:effectLst/>
              <a:uLnTx/>
              <a:uFillTx/>
              <a:latin typeface="Arial"/>
              <a:cs typeface="Arial" pitchFamily="34" charset="0"/>
            </a:endParaRPr>
          </a:p>
        </p:txBody>
      </p:sp>
    </p:spTree>
    <p:extLst>
      <p:ext uri="{BB962C8B-B14F-4D97-AF65-F5344CB8AC3E}">
        <p14:creationId xmlns:p14="http://schemas.microsoft.com/office/powerpoint/2010/main" val="44388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3683"/>
            <a:ext cx="4659086" cy="1893354"/>
          </a:xfrm>
        </p:spPr>
        <p:txBody>
          <a:bodyPr/>
          <a:lstStyle/>
          <a:p>
            <a:pPr algn="ctr"/>
            <a:r>
              <a:rPr lang="en-US" smtClean="0">
                <a:solidFill>
                  <a:srgbClr val="FF0000"/>
                </a:solidFill>
              </a:rPr>
              <a:t>Nội dung </a:t>
            </a:r>
            <a:endParaRPr lang="en-US">
              <a:solidFill>
                <a:srgbClr val="FF0000"/>
              </a:solidFill>
            </a:endParaRPr>
          </a:p>
        </p:txBody>
      </p:sp>
      <p:pic>
        <p:nvPicPr>
          <p:cNvPr id="3" name="Content Placeholder 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720046" y="13683"/>
            <a:ext cx="7471953" cy="3377217"/>
          </a:xfrm>
          <a:pattFill prst="dkDnDiag">
            <a:fgClr>
              <a:schemeClr val="bg1"/>
            </a:fgClr>
            <a:bgClr>
              <a:schemeClr val="bg1"/>
            </a:bgClr>
          </a:pattFill>
          <a:ln>
            <a:noFill/>
          </a:ln>
        </p:spPr>
      </p:pic>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20047" y="3480159"/>
            <a:ext cx="7471952" cy="3377841"/>
          </a:xfrm>
        </p:spPr>
      </p:pic>
      <p:sp>
        <p:nvSpPr>
          <p:cNvPr id="2" name="Rectangle 1"/>
          <p:cNvSpPr/>
          <p:nvPr/>
        </p:nvSpPr>
        <p:spPr>
          <a:xfrm>
            <a:off x="182880" y="1663338"/>
            <a:ext cx="4293326" cy="4345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latin typeface="Times New Roman" panose="02020603050405020304" pitchFamily="18" charset="0"/>
                <a:cs typeface="Times New Roman" panose="02020603050405020304" pitchFamily="18" charset="0"/>
              </a:rPr>
              <a:t>I. Giới thiệu:</a:t>
            </a:r>
          </a:p>
          <a:p>
            <a:r>
              <a:rPr lang="en-US" smtClean="0">
                <a:solidFill>
                  <a:schemeClr val="tx1"/>
                </a:solidFill>
                <a:latin typeface="Times New Roman" panose="02020603050405020304" pitchFamily="18" charset="0"/>
                <a:cs typeface="Times New Roman" panose="02020603050405020304" pitchFamily="18" charset="0"/>
              </a:rPr>
              <a:t>II. API tổng hợp giọng nói(MarryTTS):</a:t>
            </a:r>
          </a:p>
          <a:p>
            <a:r>
              <a:rPr lang="en-US" smtClean="0">
                <a:solidFill>
                  <a:schemeClr val="tx1"/>
                </a:solidFill>
                <a:latin typeface="Times New Roman" panose="02020603050405020304" pitchFamily="18" charset="0"/>
                <a:cs typeface="Times New Roman" panose="02020603050405020304" pitchFamily="18" charset="0"/>
              </a:rPr>
              <a:t>III. API nhận dạng và phân tích kí tự quang học(Tesseract-OCR):</a:t>
            </a:r>
          </a:p>
          <a:p>
            <a:r>
              <a:rPr lang="en-US" smtClean="0">
                <a:solidFill>
                  <a:schemeClr val="tx1"/>
                </a:solidFill>
                <a:latin typeface="Times New Roman" panose="02020603050405020304" pitchFamily="18" charset="0"/>
                <a:cs typeface="Times New Roman" panose="02020603050405020304" pitchFamily="18" charset="0"/>
              </a:rPr>
              <a:t>IV. Mô tả sơ lược về ứng dụng(Java):</a:t>
            </a:r>
          </a:p>
          <a:p>
            <a:endParaRPr lang="en-US">
              <a:solidFill>
                <a:schemeClr val="tx1"/>
              </a:solidFill>
              <a:latin typeface="Times New Roman" panose="02020603050405020304" pitchFamily="18" charset="0"/>
              <a:cs typeface="Times New Roman" panose="02020603050405020304" pitchFamily="18" charset="0"/>
            </a:endParaRPr>
          </a:p>
          <a:p>
            <a:endParaRPr lang="en-US">
              <a:solidFill>
                <a:srgbClr val="C00000"/>
              </a:solidFill>
              <a:latin typeface="Times New Roman" panose="02020603050405020304" pitchFamily="18" charset="0"/>
              <a:cs typeface="Times New Roman" panose="02020603050405020304" pitchFamily="18" charset="0"/>
            </a:endParaRPr>
          </a:p>
          <a:p>
            <a:endParaRPr lang="en-US" b="1" smtClean="0">
              <a:solidFill>
                <a:srgbClr val="C00000"/>
              </a:solidFill>
              <a:latin typeface="Times New Roman" panose="02020603050405020304" pitchFamily="18" charset="0"/>
              <a:cs typeface="Times New Roman" panose="02020603050405020304" pitchFamily="18" charset="0"/>
            </a:endParaRPr>
          </a:p>
          <a:p>
            <a:r>
              <a:rPr lang="en-US" smtClean="0"/>
              <a:t>- </a:t>
            </a:r>
          </a:p>
        </p:txBody>
      </p:sp>
    </p:spTree>
    <p:extLst>
      <p:ext uri="{BB962C8B-B14F-4D97-AF65-F5344CB8AC3E}">
        <p14:creationId xmlns:p14="http://schemas.microsoft.com/office/powerpoint/2010/main" val="784437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50" y="1571625"/>
            <a:ext cx="6343650" cy="5391150"/>
          </a:xfrm>
          <a:prstGeom prst="rect">
            <a:avLst/>
          </a:prstGeom>
        </p:spPr>
      </p:pic>
      <p:sp>
        <p:nvSpPr>
          <p:cNvPr id="4" name="Right Arrow 3"/>
          <p:cNvSpPr/>
          <p:nvPr/>
        </p:nvSpPr>
        <p:spPr>
          <a:xfrm>
            <a:off x="3438525" y="2733674"/>
            <a:ext cx="2257425" cy="1724025"/>
          </a:xfrm>
          <a:prstGeom prst="right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latin typeface="Times New Roman" panose="02020603050405020304" pitchFamily="18" charset="0"/>
                <a:cs typeface="Times New Roman" panose="02020603050405020304" pitchFamily="18" charset="0"/>
              </a:rPr>
              <a:t>Và đây là kết quả hiển thị từ hình ảnh </a:t>
            </a:r>
            <a:endParaRPr lang="en-US">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6425"/>
            <a:ext cx="3248025" cy="4886324"/>
          </a:xfrm>
          <a:prstGeom prst="rect">
            <a:avLst/>
          </a:prstGeom>
        </p:spPr>
      </p:pic>
      <p:sp>
        <p:nvSpPr>
          <p:cNvPr id="7" name="Down Arrow 6"/>
          <p:cNvSpPr/>
          <p:nvPr/>
        </p:nvSpPr>
        <p:spPr>
          <a:xfrm>
            <a:off x="685799" y="104775"/>
            <a:ext cx="1971675" cy="1571625"/>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Bên dưới là ảnh để test</a:t>
            </a:r>
            <a:endParaRPr lang="en-US"/>
          </a:p>
        </p:txBody>
      </p:sp>
      <p:sp>
        <p:nvSpPr>
          <p:cNvPr id="8" name="Rectangle 7"/>
          <p:cNvSpPr/>
          <p:nvPr/>
        </p:nvSpPr>
        <p:spPr>
          <a:xfrm>
            <a:off x="3438526" y="224135"/>
            <a:ext cx="8058150" cy="923330"/>
          </a:xfrm>
          <a:prstGeom prst="rect">
            <a:avLst/>
          </a:prstGeom>
          <a:noFill/>
        </p:spPr>
        <p:txBody>
          <a:bodyPr wrap="square" lIns="91440" tIns="45720" rIns="91440" bIns="45720">
            <a:spAutoFit/>
          </a:bodyPr>
          <a:lstStyle/>
          <a:p>
            <a:pPr algn="ctr"/>
            <a:r>
              <a:rPr lang="en-US" sz="5400" b="0" cap="none" spc="0" smtClean="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rPr>
              <a:t>Demo Ứng Dụng</a:t>
            </a:r>
            <a:endParaRPr lang="en-US" sz="5400" b="0" cap="none" spc="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236102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altLang="ko-KR" sz="5867"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Thank You</a:t>
            </a:r>
            <a:endParaRPr kumimoji="0" lang="ko-KR" altLang="en-US" sz="5867" b="0" i="0" u="none" strike="noStrike" kern="1200" cap="none" spc="0" normalizeH="0" baseline="0" noProof="0" dirty="0">
              <a:ln>
                <a:noFill/>
              </a:ln>
              <a:solidFill>
                <a:srgbClr val="87ADDB">
                  <a:lumMod val="75000"/>
                </a:srgbClr>
              </a:solidFill>
              <a:effectLst/>
              <a:uLnTx/>
              <a:uFillTx/>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4286250" y="3546951"/>
            <a:ext cx="4063565" cy="646331"/>
          </a:xfrm>
          <a:prstGeom prst="rect">
            <a:avLst/>
          </a:prstGeom>
          <a:noFill/>
        </p:spPr>
        <p:txBody>
          <a:bodyPr wrap="square" rtlCol="0" anchor="ctr">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Cảm</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ơn</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thầy</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Dzũ</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đã</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lắng</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nghe</a:t>
            </a:r>
            <a:endPar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endParaRPr>
          </a:p>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phần</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báo</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cáo</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của</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chúng</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r>
              <a:rPr kumimoji="0" lang="en-US" altLang="ko-KR" b="0" i="0" u="none" strike="noStrike" kern="1200" cap="none" spc="0" normalizeH="0" baseline="0" noProof="0" dirty="0" err="1"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em</a:t>
            </a:r>
            <a:r>
              <a:rPr kumimoji="0" lang="en-US" altLang="ko-KR" b="0" i="0" u="none" strike="noStrike" kern="1200" cap="none" spc="0" normalizeH="0" baseline="0" noProof="0" dirty="0" smtClean="0">
                <a:ln>
                  <a:noFill/>
                </a:ln>
                <a:solidFill>
                  <a:srgbClr val="87ADDB">
                    <a:lumMod val="75000"/>
                  </a:srgbClr>
                </a:solidFill>
                <a:effectLst/>
                <a:uLnTx/>
                <a:uFillTx/>
                <a:latin typeface="Times New Roman" panose="02020603050405020304" pitchFamily="18" charset="0"/>
                <a:cs typeface="Times New Roman" panose="02020603050405020304" pitchFamily="18" charset="0"/>
              </a:rPr>
              <a:t>. </a:t>
            </a:r>
            <a:endParaRPr kumimoji="0" lang="ko-KR" altLang="en-US" b="0" i="0" u="none" strike="noStrike" kern="1200" cap="none" spc="0" normalizeH="0" baseline="0" noProof="0" dirty="0">
              <a:ln>
                <a:noFill/>
              </a:ln>
              <a:solidFill>
                <a:srgbClr val="87ADDB">
                  <a:lumMod val="75000"/>
                </a:srgb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95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745705" y="2763540"/>
            <a:ext cx="5446295" cy="786882"/>
          </a:xfrm>
          <a:prstGeom prst="rect">
            <a:avLst/>
          </a:prstGeom>
          <a:noFill/>
        </p:spPr>
        <p:txBody>
          <a:bodyPr wrap="square" rtlCol="0" anchor="ctr">
            <a:spAutoFit/>
          </a:bodyPr>
          <a:lstStyle/>
          <a:p>
            <a:pPr>
              <a:lnSpc>
                <a:spcPts val="5400"/>
              </a:lnSpc>
            </a:pPr>
            <a:r>
              <a:rPr lang="en-US" altLang="ko-KR" sz="4800">
                <a:solidFill>
                  <a:srgbClr val="FF0000"/>
                </a:solidFill>
                <a:latin typeface="Times New Roman" panose="02020603050405020304" pitchFamily="18" charset="0"/>
                <a:cs typeface="Times New Roman" panose="02020603050405020304" pitchFamily="18" charset="0"/>
              </a:rPr>
              <a:t>I</a:t>
            </a:r>
            <a:r>
              <a:rPr lang="en-US" altLang="ko-KR" sz="4800" smtClean="0">
                <a:solidFill>
                  <a:srgbClr val="FF0000"/>
                </a:solidFill>
                <a:latin typeface="Times New Roman" panose="02020603050405020304" pitchFamily="18" charset="0"/>
                <a:cs typeface="Times New Roman" panose="02020603050405020304" pitchFamily="18" charset="0"/>
              </a:rPr>
              <a:t>. Giới </a:t>
            </a:r>
            <a:r>
              <a:rPr lang="en-US" altLang="ko-KR" sz="4800" dirty="0" err="1" smtClean="0">
                <a:solidFill>
                  <a:srgbClr val="FF0000"/>
                </a:solidFill>
                <a:latin typeface="Times New Roman" panose="02020603050405020304" pitchFamily="18" charset="0"/>
                <a:cs typeface="Times New Roman" panose="02020603050405020304" pitchFamily="18" charset="0"/>
              </a:rPr>
              <a:t>Thiệu</a:t>
            </a:r>
            <a:endParaRPr lang="ko-KR" altLang="en-US" sz="48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6785881" y="3550422"/>
            <a:ext cx="5446229" cy="1241622"/>
          </a:xfrm>
          <a:prstGeom prst="rect">
            <a:avLst/>
          </a:prstGeom>
          <a:noFill/>
        </p:spPr>
        <p:txBody>
          <a:bodyPr wrap="square" rtlCol="0" anchor="ctr">
            <a:spAutoFit/>
          </a:bodyPr>
          <a:lstStyle/>
          <a:p>
            <a:pPr marL="342900" indent="-342900">
              <a:buFont typeface="Arial" panose="020B0604020202020204" pitchFamily="34" charset="0"/>
              <a:buChar char="•"/>
            </a:pPr>
            <a:r>
              <a:rPr lang="en-US" altLang="ko-KR" sz="1867" smtClean="0">
                <a:solidFill>
                  <a:schemeClr val="tx1">
                    <a:lumMod val="75000"/>
                    <a:lumOff val="25000"/>
                  </a:schemeClr>
                </a:solidFill>
                <a:cs typeface="Arial" pitchFamily="34" charset="0"/>
              </a:rPr>
              <a:t>Text to speech là gì?</a:t>
            </a:r>
          </a:p>
          <a:p>
            <a:pPr marL="342900" indent="-342900">
              <a:buFont typeface="Arial" panose="020B0604020202020204" pitchFamily="34" charset="0"/>
              <a:buChar char="•"/>
            </a:pPr>
            <a:r>
              <a:rPr lang="en-US" altLang="ko-KR" sz="1867" smtClean="0">
                <a:solidFill>
                  <a:schemeClr val="tx1">
                    <a:lumMod val="75000"/>
                    <a:lumOff val="25000"/>
                  </a:schemeClr>
                </a:solidFill>
                <a:cs typeface="Arial" pitchFamily="34" charset="0"/>
              </a:rPr>
              <a:t>Các công nghệ tổng hợp giọng nói.</a:t>
            </a:r>
          </a:p>
          <a:p>
            <a:r>
              <a:rPr lang="en-US" altLang="ko-KR" sz="1867" dirty="0">
                <a:solidFill>
                  <a:schemeClr val="tx1">
                    <a:lumMod val="75000"/>
                    <a:lumOff val="25000"/>
                  </a:schemeClr>
                </a:solidFill>
                <a:cs typeface="Arial" pitchFamily="34" charset="0"/>
              </a:rPr>
              <a:t/>
            </a:r>
            <a:br>
              <a:rPr lang="en-US" altLang="ko-KR" sz="1867" dirty="0">
                <a:solidFill>
                  <a:schemeClr val="tx1">
                    <a:lumMod val="75000"/>
                    <a:lumOff val="25000"/>
                  </a:schemeClr>
                </a:solidFill>
                <a:cs typeface="Arial" pitchFamily="34" charset="0"/>
              </a:rPr>
            </a:br>
            <a:endParaRPr lang="ko-KR" altLang="en-US" sz="1867"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0269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17938432"/>
              </p:ext>
            </p:extLst>
          </p:nvPr>
        </p:nvGraphicFramePr>
        <p:xfrm>
          <a:off x="0" y="2"/>
          <a:ext cx="4895850"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4819650" y="2"/>
            <a:ext cx="737235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solidFill>
                  <a:schemeClr val="tx1"/>
                </a:solidFill>
                <a:latin typeface="Times New Roman" panose="02020603050405020304" pitchFamily="18" charset="0"/>
                <a:cs typeface="Times New Roman" panose="02020603050405020304" pitchFamily="18" charset="0"/>
              </a:rPr>
              <a:t>- </a:t>
            </a:r>
            <a:r>
              <a:rPr lang="vi-VN" sz="2400" smtClean="0">
                <a:solidFill>
                  <a:schemeClr val="tx1"/>
                </a:solidFill>
                <a:latin typeface="Times New Roman" panose="02020603050405020304" pitchFamily="18" charset="0"/>
                <a:cs typeface="Times New Roman" panose="02020603050405020304" pitchFamily="18" charset="0"/>
              </a:rPr>
              <a:t>(</a:t>
            </a:r>
            <a:r>
              <a:rPr lang="vi-VN" sz="2400">
                <a:solidFill>
                  <a:schemeClr val="tx1"/>
                </a:solidFill>
                <a:latin typeface="Times New Roman" panose="02020603050405020304" pitchFamily="18" charset="0"/>
                <a:cs typeface="Times New Roman" panose="02020603050405020304" pitchFamily="18" charset="0"/>
              </a:rPr>
              <a:t>Text to speech) còn được biết đến với tên gọi công nghệ “chuyển đổi văn bản thành giọng nói</a:t>
            </a:r>
            <a:r>
              <a:rPr lang="vi-VN" sz="2400" smtClean="0">
                <a:solidFill>
                  <a:schemeClr val="tx1"/>
                </a:solidFill>
                <a:latin typeface="Times New Roman" panose="02020603050405020304" pitchFamily="18" charset="0"/>
                <a:cs typeface="Times New Roman" panose="02020603050405020304" pitchFamily="18" charset="0"/>
              </a:rPr>
              <a:t>”</a:t>
            </a:r>
            <a:r>
              <a:rPr lang="vi-VN" sz="2400"/>
              <a:t> </a:t>
            </a:r>
            <a:r>
              <a:rPr lang="vi-VN" sz="2400">
                <a:solidFill>
                  <a:schemeClr val="tx1"/>
                </a:solidFill>
                <a:latin typeface="Times New Roman" panose="02020603050405020304" pitchFamily="18" charset="0"/>
                <a:cs typeface="Times New Roman" panose="02020603050405020304" pitchFamily="18" charset="0"/>
              </a:rPr>
              <a:t>là việc tạo ra giọng nói của người từ đầu vào là văn bản hay các mã hóa việc </a:t>
            </a:r>
            <a:r>
              <a:rPr lang="vi-VN" sz="2400">
                <a:solidFill>
                  <a:schemeClr val="tx1"/>
                </a:solidFill>
                <a:latin typeface="Times New Roman" panose="02020603050405020304" pitchFamily="18" charset="0"/>
                <a:cs typeface="Times New Roman" panose="02020603050405020304" pitchFamily="18" charset="0"/>
                <a:hlinkClick r:id="rId7" tooltip="Phát âm"/>
              </a:rPr>
              <a:t>phát âm</a:t>
            </a:r>
            <a:r>
              <a:rPr lang="vi-VN" sz="2400" smtClean="0">
                <a:solidFill>
                  <a:schemeClr val="tx1"/>
                </a:solidFill>
                <a:latin typeface="Times New Roman" panose="02020603050405020304" pitchFamily="18" charset="0"/>
                <a:cs typeface="Times New Roman" panose="02020603050405020304" pitchFamily="18" charset="0"/>
              </a:rPr>
              <a:t>. </a:t>
            </a:r>
            <a:r>
              <a:rPr lang="vi-VN" sz="2400">
                <a:solidFill>
                  <a:schemeClr val="tx1"/>
                </a:solidFill>
                <a:latin typeface="Times New Roman" panose="02020603050405020304" pitchFamily="18" charset="0"/>
                <a:cs typeface="Times New Roman" panose="02020603050405020304" pitchFamily="18" charset="0"/>
              </a:rPr>
              <a:t>Công nghệ này được sử dụng để liên lạc hoặc giao tiếp với người dùng khi họ không thể đọc nội dung trên màn hình hoặc việc đọc văn bản quá nhiều khá bất tiện</a:t>
            </a:r>
            <a:r>
              <a:rPr lang="vi-VN" sz="2400" smtClean="0">
                <a:solidFill>
                  <a:schemeClr val="tx1"/>
                </a:solidFill>
                <a:latin typeface="Times New Roman" panose="02020603050405020304" pitchFamily="18" charset="0"/>
                <a:cs typeface="Times New Roman" panose="02020603050405020304" pitchFamily="18" charset="0"/>
              </a:rPr>
              <a:t>.</a:t>
            </a:r>
            <a:endParaRPr lang="en-US" sz="2400" smtClean="0">
              <a:solidFill>
                <a:schemeClr val="tx1"/>
              </a:solidFill>
              <a:latin typeface="Times New Roman" panose="02020603050405020304" pitchFamily="18" charset="0"/>
              <a:cs typeface="Times New Roman" panose="02020603050405020304" pitchFamily="18" charset="0"/>
            </a:endParaRPr>
          </a:p>
          <a:p>
            <a:r>
              <a:rPr lang="en-US" sz="2400" smtClean="0">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Hệ thống thực hiện việc này còn gọi là </a:t>
            </a:r>
            <a:r>
              <a:rPr lang="en-US" sz="2400" b="1">
                <a:solidFill>
                  <a:schemeClr val="tx1"/>
                </a:solidFill>
                <a:latin typeface="Times New Roman" panose="02020603050405020304" pitchFamily="18" charset="0"/>
                <a:cs typeface="Times New Roman" panose="02020603050405020304" pitchFamily="18" charset="0"/>
              </a:rPr>
              <a:t>máy tổng hợp giọng nói</a:t>
            </a:r>
            <a:r>
              <a:rPr lang="en-US" sz="2400">
                <a:solidFill>
                  <a:schemeClr val="tx1"/>
                </a:solidFill>
                <a:latin typeface="Times New Roman" panose="02020603050405020304" pitchFamily="18" charset="0"/>
                <a:cs typeface="Times New Roman" panose="02020603050405020304" pitchFamily="18" charset="0"/>
              </a:rPr>
              <a:t> (</a:t>
            </a:r>
            <a:r>
              <a:rPr lang="en-US" sz="2400" i="1">
                <a:solidFill>
                  <a:schemeClr val="tx1"/>
                </a:solidFill>
                <a:latin typeface="Times New Roman" panose="02020603050405020304" pitchFamily="18" charset="0"/>
                <a:cs typeface="Times New Roman" panose="02020603050405020304" pitchFamily="18" charset="0"/>
              </a:rPr>
              <a:t>text to speech engine</a:t>
            </a:r>
            <a:r>
              <a:rPr lang="en-US" sz="2400">
                <a:solidFill>
                  <a:schemeClr val="tx1"/>
                </a:solidFill>
                <a:latin typeface="Times New Roman" panose="02020603050405020304" pitchFamily="18" charset="0"/>
                <a:cs typeface="Times New Roman" panose="02020603050405020304" pitchFamily="18" charset="0"/>
              </a:rPr>
              <a:t>), có thể là hệ thống </a:t>
            </a:r>
            <a:r>
              <a:rPr lang="en-US" sz="2400">
                <a:solidFill>
                  <a:schemeClr val="tx1"/>
                </a:solidFill>
                <a:latin typeface="Times New Roman" panose="02020603050405020304" pitchFamily="18" charset="0"/>
                <a:cs typeface="Times New Roman" panose="02020603050405020304" pitchFamily="18" charset="0"/>
                <a:hlinkClick r:id="rId8" tooltip="Phần mềm"/>
              </a:rPr>
              <a:t>phần mềm</a:t>
            </a:r>
            <a:r>
              <a:rPr lang="en-US" sz="2400">
                <a:solidFill>
                  <a:schemeClr val="tx1"/>
                </a:solidFill>
                <a:latin typeface="Times New Roman" panose="02020603050405020304" pitchFamily="18" charset="0"/>
                <a:cs typeface="Times New Roman" panose="02020603050405020304" pitchFamily="18" charset="0"/>
              </a:rPr>
              <a:t> hoặc </a:t>
            </a:r>
            <a:r>
              <a:rPr lang="en-US" sz="2400">
                <a:solidFill>
                  <a:schemeClr val="tx1"/>
                </a:solidFill>
                <a:latin typeface="Times New Roman" panose="02020603050405020304" pitchFamily="18" charset="0"/>
                <a:cs typeface="Times New Roman" panose="02020603050405020304" pitchFamily="18" charset="0"/>
                <a:hlinkClick r:id="rId9" tooltip="Phần cứng"/>
              </a:rPr>
              <a:t>phần cứng</a:t>
            </a:r>
            <a:r>
              <a:rPr lang="en-US" sz="240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9744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706602454"/>
              </p:ext>
            </p:extLst>
          </p:nvPr>
        </p:nvGraphicFramePr>
        <p:xfrm>
          <a:off x="2032000" y="76200"/>
          <a:ext cx="8128000" cy="671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p:cNvSpPr/>
          <p:nvPr/>
        </p:nvSpPr>
        <p:spPr>
          <a:xfrm>
            <a:off x="4676775" y="2076450"/>
            <a:ext cx="2800350" cy="2724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latin typeface="Times New Roman" panose="02020603050405020304" pitchFamily="18" charset="0"/>
                <a:cs typeface="Times New Roman" panose="02020603050405020304" pitchFamily="18" charset="0"/>
              </a:rPr>
              <a:t>Các công nghệ tổng hợp giọng nói</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510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543550" y="2180193"/>
            <a:ext cx="6410325" cy="1477328"/>
          </a:xfrm>
          <a:prstGeom prst="rect">
            <a:avLst/>
          </a:prstGeom>
          <a:noFill/>
        </p:spPr>
        <p:txBody>
          <a:bodyPr wrap="square" rtlCol="0" anchor="ctr">
            <a:spAutoFit/>
          </a:bodyPr>
          <a:lstStyle/>
          <a:p>
            <a:pPr>
              <a:lnSpc>
                <a:spcPts val="5400"/>
              </a:lnSpc>
            </a:pPr>
            <a:r>
              <a:rPr lang="en-US" altLang="ko-KR" sz="4800" smtClean="0">
                <a:solidFill>
                  <a:srgbClr val="FF0000"/>
                </a:solidFill>
                <a:latin typeface="Times New Roman" panose="02020603050405020304" pitchFamily="18" charset="0"/>
                <a:cs typeface="Times New Roman" panose="02020603050405020304" pitchFamily="18" charset="0"/>
              </a:rPr>
              <a:t>II. API tổng hợp giọng nói(MarryTTS):</a:t>
            </a:r>
            <a:endParaRPr lang="ko-KR" altLang="en-US" sz="48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6196545" y="3657521"/>
            <a:ext cx="5446229" cy="1241622"/>
          </a:xfrm>
          <a:prstGeom prst="rect">
            <a:avLst/>
          </a:prstGeom>
          <a:noFill/>
        </p:spPr>
        <p:txBody>
          <a:bodyPr wrap="square" rtlCol="0" anchor="ctr">
            <a:spAutoFit/>
          </a:bodyPr>
          <a:lstStyle/>
          <a:p>
            <a:pPr marL="342900" indent="-342900">
              <a:buFont typeface="Arial" panose="020B0604020202020204" pitchFamily="34" charset="0"/>
              <a:buChar char="•"/>
            </a:pPr>
            <a:r>
              <a:rPr lang="en-US" altLang="ko-KR" sz="1867" smtClean="0">
                <a:solidFill>
                  <a:schemeClr val="tx1">
                    <a:lumMod val="75000"/>
                    <a:lumOff val="25000"/>
                  </a:schemeClr>
                </a:solidFill>
                <a:cs typeface="Arial" pitchFamily="34" charset="0"/>
              </a:rPr>
              <a:t>MarryTTS là gì?</a:t>
            </a:r>
          </a:p>
          <a:p>
            <a:pPr marL="342900" indent="-342900">
              <a:buFont typeface="Arial" panose="020B0604020202020204" pitchFamily="34" charset="0"/>
              <a:buChar char="•"/>
            </a:pPr>
            <a:r>
              <a:rPr lang="en-US" altLang="ko-KR" sz="1867" smtClean="0">
                <a:solidFill>
                  <a:schemeClr val="tx1">
                    <a:lumMod val="75000"/>
                    <a:lumOff val="25000"/>
                  </a:schemeClr>
                </a:solidFill>
                <a:cs typeface="Arial" pitchFamily="34" charset="0"/>
              </a:rPr>
              <a:t>Vậy mô hình HMM là gì?</a:t>
            </a:r>
          </a:p>
          <a:p>
            <a:pPr marL="342900" indent="-342900">
              <a:buFont typeface="Arial" panose="020B0604020202020204" pitchFamily="34" charset="0"/>
              <a:buChar char="•"/>
            </a:pPr>
            <a:r>
              <a:rPr lang="en-US" altLang="ko-KR" sz="1867" smtClean="0">
                <a:solidFill>
                  <a:schemeClr val="tx1">
                    <a:lumMod val="75000"/>
                    <a:lumOff val="25000"/>
                  </a:schemeClr>
                </a:solidFill>
                <a:cs typeface="Arial" pitchFamily="34" charset="0"/>
              </a:rPr>
              <a:t>Vậy SMML là gì và các tiêu chuẩn nào có trong nền tảng XML?</a:t>
            </a:r>
          </a:p>
        </p:txBody>
      </p:sp>
      <p:sp>
        <p:nvSpPr>
          <p:cNvPr id="153" name="Freeform: Shape 152">
            <a:extLst>
              <a:ext uri="{FF2B5EF4-FFF2-40B4-BE49-F238E27FC236}">
                <a16:creationId xmlns:a16="http://schemas.microsoft.com/office/drawing/2014/main" id="{F3B4A34E-C246-47F5-A863-109A43C0757D}"/>
              </a:ext>
            </a:extLst>
          </p:cNvPr>
          <p:cNvSpPr/>
          <p:nvPr/>
        </p:nvSpPr>
        <p:spPr>
          <a:xfrm>
            <a:off x="798675" y="1985985"/>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6666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0" y="1103977"/>
            <a:ext cx="12192000" cy="4555093"/>
          </a:xfrm>
          <a:prstGeom prst="rect">
            <a:avLst/>
          </a:prstGeom>
        </p:spPr>
        <p:txBody>
          <a:bodyPr wrap="square">
            <a:spAutoFit/>
          </a:bodyPr>
          <a:lstStyle/>
          <a:p>
            <a:pPr marL="342900" indent="-342900">
              <a:buAutoNum type="arabicPeriod"/>
            </a:pPr>
            <a:r>
              <a:rPr lang="en-US" sz="2000" b="1" smtClean="0">
                <a:latin typeface="Times New Roman" panose="02020603050405020304" pitchFamily="18" charset="0"/>
                <a:cs typeface="Times New Roman" panose="02020603050405020304" pitchFamily="18" charset="0"/>
              </a:rPr>
              <a:t>MarryTTS là gì?</a:t>
            </a:r>
          </a:p>
          <a:p>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MaryTTS </a:t>
            </a:r>
            <a:r>
              <a:rPr lang="vi-VN">
                <a:latin typeface="Times New Roman" panose="02020603050405020304" pitchFamily="18" charset="0"/>
                <a:cs typeface="Times New Roman" panose="02020603050405020304" pitchFamily="18" charset="0"/>
              </a:rPr>
              <a:t>là một nền tảng Tổng hợp văn bản thành giọng nói đa ngôn </a:t>
            </a:r>
            <a:r>
              <a:rPr lang="vi-VN" smtClean="0">
                <a:latin typeface="Times New Roman" panose="02020603050405020304" pitchFamily="18" charset="0"/>
                <a:cs typeface="Times New Roman" panose="02020603050405020304" pitchFamily="18" charset="0"/>
              </a:rPr>
              <a:t>ngữ</a:t>
            </a:r>
            <a:r>
              <a:rPr lang="en-US" smtClean="0">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và là </a:t>
            </a:r>
            <a:r>
              <a:rPr lang="vi-VN" smtClean="0">
                <a:latin typeface="Times New Roman" panose="02020603050405020304" pitchFamily="18" charset="0"/>
                <a:cs typeface="Times New Roman" panose="02020603050405020304" pitchFamily="18" charset="0"/>
              </a:rPr>
              <a:t>mã </a:t>
            </a:r>
            <a:r>
              <a:rPr lang="vi-VN">
                <a:latin typeface="Times New Roman" panose="02020603050405020304" pitchFamily="18" charset="0"/>
                <a:cs typeface="Times New Roman" panose="02020603050405020304" pitchFamily="18" charset="0"/>
              </a:rPr>
              <a:t>nguồn mở được viết bằng Java</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Nó </a:t>
            </a:r>
            <a:r>
              <a:rPr lang="vi-VN">
                <a:latin typeface="Times New Roman" panose="02020603050405020304" pitchFamily="18" charset="0"/>
                <a:cs typeface="Times New Roman" panose="02020603050405020304" pitchFamily="18" charset="0"/>
              </a:rPr>
              <a:t>hiện được duy trì bởi Nhóm xử lý giọng nói đa phương </a:t>
            </a:r>
            <a:r>
              <a:rPr lang="vi-VN" smtClean="0">
                <a:latin typeface="Times New Roman" panose="02020603050405020304" pitchFamily="18" charset="0"/>
                <a:cs typeface="Times New Roman" panose="02020603050405020304" pitchFamily="18" charset="0"/>
              </a:rPr>
              <a:t>thức</a:t>
            </a:r>
            <a:r>
              <a:rPr lang="en-US" smtClean="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hlinkClick r:id="rId2"/>
              </a:rPr>
              <a:t>Multimodal Speech </a:t>
            </a:r>
            <a:r>
              <a:rPr lang="en-US" smtClean="0">
                <a:latin typeface="Times New Roman" panose="02020603050405020304" pitchFamily="18" charset="0"/>
                <a:cs typeface="Times New Roman" panose="02020603050405020304" pitchFamily="18" charset="0"/>
                <a:hlinkClick r:id="rId2"/>
              </a:rPr>
              <a:t>Processing</a:t>
            </a:r>
            <a:r>
              <a:rPr lang="en-US" smtClean="0">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 trong</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hlinkClick r:id="rId3"/>
              </a:rPr>
              <a:t>Cluster </a:t>
            </a:r>
            <a:r>
              <a:rPr lang="en-US">
                <a:latin typeface="Times New Roman" panose="02020603050405020304" pitchFamily="18" charset="0"/>
                <a:cs typeface="Times New Roman" panose="02020603050405020304" pitchFamily="18" charset="0"/>
                <a:hlinkClick r:id="rId3"/>
              </a:rPr>
              <a:t>of Excellence MMCI</a:t>
            </a:r>
            <a:r>
              <a:rPr lang="en-US">
                <a:latin typeface="Times New Roman" panose="02020603050405020304" pitchFamily="18" charset="0"/>
                <a:cs typeface="Times New Roman" panose="02020603050405020304" pitchFamily="18" charset="0"/>
              </a:rPr>
              <a:t> and DFKI</a:t>
            </a:r>
            <a:r>
              <a:rPr lang="en-US" smtClean="0">
                <a:latin typeface="Times New Roman" panose="02020603050405020304" pitchFamily="18" charset="0"/>
                <a:cs typeface="Times New Roman" panose="02020603050405020304" pitchFamily="18" charset="0"/>
              </a:rPr>
              <a:t>.</a:t>
            </a:r>
          </a:p>
          <a:p>
            <a:r>
              <a:rPr lang="en-US" smtClean="0">
                <a:latin typeface="Times New Roman" panose="02020603050405020304" pitchFamily="18" charset="0"/>
                <a:cs typeface="Times New Roman" panose="02020603050405020304" pitchFamily="18" charset="0"/>
              </a:rPr>
              <a:t>- Với phiên bản v5.2, MaryTTS đã hỗ trợ German, British and American English, French, Italian, và nhiều ngôn ngữ khác.</a:t>
            </a:r>
          </a:p>
          <a:p>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MaryTTS </a:t>
            </a:r>
            <a:r>
              <a:rPr lang="vi-VN">
                <a:latin typeface="Times New Roman" panose="02020603050405020304" pitchFamily="18" charset="0"/>
                <a:cs typeface="Times New Roman" panose="02020603050405020304" pitchFamily="18" charset="0"/>
              </a:rPr>
              <a:t>được xây dựng dựa trên ngôn ngữ Java, vì thế, nó có thể được build không phụ thuộc vào môi trường, chỉ yêu cầu máy tính của bạn cài Java và Maven để quản lý thư viện của nó.</a:t>
            </a:r>
          </a:p>
          <a:p>
            <a:pPr marL="285750" indent="-285750">
              <a:buFontTx/>
              <a:buChar char="-"/>
            </a:pPr>
            <a:r>
              <a:rPr lang="vi-VN" smtClean="0">
                <a:latin typeface="Times New Roman" panose="02020603050405020304" pitchFamily="18" charset="0"/>
                <a:cs typeface="Times New Roman" panose="02020603050405020304" pitchFamily="18" charset="0"/>
              </a:rPr>
              <a:t>MaryTTS </a:t>
            </a:r>
            <a:r>
              <a:rPr lang="vi-VN">
                <a:latin typeface="Times New Roman" panose="02020603050405020304" pitchFamily="18" charset="0"/>
                <a:cs typeface="Times New Roman" panose="02020603050405020304" pitchFamily="18" charset="0"/>
              </a:rPr>
              <a:t>tổng hợp tiếng nói dựa trên mô hình HMM Base như đã được trình bày </a:t>
            </a:r>
            <a:r>
              <a:rPr lang="en-US" smtClean="0">
                <a:latin typeface="Times New Roman" panose="02020603050405020304" pitchFamily="18" charset="0"/>
                <a:cs typeface="Times New Roman" panose="02020603050405020304" pitchFamily="18" charset="0"/>
              </a:rPr>
              <a:t>ở trên</a:t>
            </a:r>
            <a:r>
              <a:rPr lang="vi-VN" smtClean="0">
                <a:latin typeface="Times New Roman" panose="02020603050405020304" pitchFamily="18" charset="0"/>
                <a:cs typeface="Times New Roman" panose="02020603050405020304" pitchFamily="18" charset="0"/>
              </a:rPr>
              <a:t>. MaryTTS </a:t>
            </a:r>
            <a:r>
              <a:rPr lang="vi-VN">
                <a:latin typeface="Times New Roman" panose="02020603050405020304" pitchFamily="18" charset="0"/>
                <a:cs typeface="Times New Roman" panose="02020603050405020304" pitchFamily="18" charset="0"/>
              </a:rPr>
              <a:t>có thể thay đổi các tham số vật lý của âm thanh khi tổng hợp thông qua SSML (Speech Synthesis Markup Language). </a:t>
            </a:r>
            <a:endParaRPr lang="en-US" smtClean="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2. Mô hình HMM là gì?</a:t>
            </a:r>
          </a:p>
          <a:p>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Hệ </a:t>
            </a:r>
            <a:r>
              <a:rPr lang="vi-VN">
                <a:latin typeface="Times New Roman" panose="02020603050405020304" pitchFamily="18" charset="0"/>
                <a:cs typeface="Times New Roman" panose="02020603050405020304" pitchFamily="18" charset="0"/>
              </a:rPr>
              <a:t>thống tổng hợp tiếng nói dựa trên HMM là một phương pháp được nghiên cứu rộng rãi hiện nay, nó dựa vào cơ chế học máy và thông qua bộ lọc để đưa ra câu nói được tổng hợp. Ưu điểm của phương pháp này là </a:t>
            </a:r>
            <a:r>
              <a:rPr lang="en-US" smtClean="0">
                <a:latin typeface="Times New Roman" panose="02020603050405020304" pitchFamily="18" charset="0"/>
                <a:cs typeface="Times New Roman" panose="02020603050405020304" pitchFamily="18" charset="0"/>
              </a:rPr>
              <a:t>cần</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ít bộ nhớ lưu trữ và tài nguyên hệ thống hơn so với </a:t>
            </a:r>
            <a:r>
              <a:rPr lang="en-US" smtClean="0">
                <a:latin typeface="Times New Roman" panose="02020603050405020304" pitchFamily="18" charset="0"/>
                <a:cs typeface="Times New Roman" panose="02020603050405020304" pitchFamily="18" charset="0"/>
              </a:rPr>
              <a:t>tổng</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hợp ghép nối và có thể điều </a:t>
            </a:r>
            <a:r>
              <a:rPr lang="en-US" smtClean="0">
                <a:latin typeface="Times New Roman" panose="02020603050405020304" pitchFamily="18" charset="0"/>
                <a:cs typeface="Times New Roman" panose="02020603050405020304" pitchFamily="18" charset="0"/>
              </a:rPr>
              <a:t>chỉnh </a:t>
            </a:r>
            <a:r>
              <a:rPr lang="vi-VN" smtClean="0">
                <a:latin typeface="Times New Roman" panose="02020603050405020304" pitchFamily="18" charset="0"/>
                <a:cs typeface="Times New Roman" panose="02020603050405020304" pitchFamily="18" charset="0"/>
              </a:rPr>
              <a:t>tham </a:t>
            </a:r>
            <a:r>
              <a:rPr lang="vi-VN">
                <a:latin typeface="Times New Roman" panose="02020603050405020304" pitchFamily="18" charset="0"/>
                <a:cs typeface="Times New Roman" panose="02020603050405020304" pitchFamily="18" charset="0"/>
              </a:rPr>
              <a:t>số để thay đổi ngữ điệu, thay đổi các đặc trưng người nói. Hệ thống tổng hợp tiếng nói dựa trên HMM là một hệ thống có khả năng tạo ra tiếng nói mang các phong cách </a:t>
            </a:r>
            <a:r>
              <a:rPr lang="vi-VN" smtClean="0">
                <a:latin typeface="Times New Roman" panose="02020603050405020304" pitchFamily="18" charset="0"/>
                <a:cs typeface="Times New Roman" panose="02020603050405020304" pitchFamily="18" charset="0"/>
              </a:rPr>
              <a:t>khác </a:t>
            </a:r>
            <a:r>
              <a:rPr lang="vi-VN">
                <a:latin typeface="Times New Roman" panose="02020603050405020304" pitchFamily="18" charset="0"/>
                <a:cs typeface="Times New Roman" panose="02020603050405020304" pitchFamily="18" charset="0"/>
              </a:rPr>
              <a:t>nhau, với đặc trưng của nhiều người nói khác nhau, thậm chí mang cả cảm xúc của người nói.</a:t>
            </a:r>
            <a:endParaRPr lang="en-US"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165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0"/>
            <a:ext cx="12192000" cy="7017306"/>
          </a:xfrm>
          <a:prstGeom prst="rect">
            <a:avLst/>
          </a:prstGeom>
        </p:spPr>
        <p:txBody>
          <a:bodyPr wrap="square">
            <a:spAutoFit/>
          </a:bodyPr>
          <a:lstStyle/>
          <a:p>
            <a:r>
              <a:rPr lang="en-US" b="1" smtClean="0"/>
              <a:t>3.</a:t>
            </a:r>
            <a:r>
              <a:rPr lang="vi-VN" b="1"/>
              <a:t> </a:t>
            </a:r>
            <a:r>
              <a:rPr lang="en-US" b="1" smtClean="0"/>
              <a:t>Vậy SMML là gì và các tiêu chuẩn nào có trong nền tảng XML?</a:t>
            </a:r>
          </a:p>
          <a:p>
            <a:r>
              <a:rPr lang="en-US" smtClean="0"/>
              <a:t>- </a:t>
            </a:r>
            <a:r>
              <a:rPr lang="vi-VN" smtClean="0"/>
              <a:t>Để </a:t>
            </a:r>
            <a:r>
              <a:rPr lang="vi-VN"/>
              <a:t>thực hiện xử lý tiếng nói một cách dễ dàng, ta cần phải dựa vào các tham số, do đó, SSML được sinh ra để tạo ra một chuẩn chung điều chỉnh các tham số.</a:t>
            </a:r>
          </a:p>
          <a:p>
            <a:r>
              <a:rPr lang="en-US" smtClean="0"/>
              <a:t>- </a:t>
            </a:r>
            <a:r>
              <a:rPr lang="vi-VN" smtClean="0"/>
              <a:t>SSML </a:t>
            </a:r>
            <a:r>
              <a:rPr lang="vi-VN"/>
              <a:t>là ngôn ngữ đánh dấu cho tổng hợp tiếng nói được phát triển bởi W3C, nó là một trong những tiêu chuẩn được áp dụng trong các hệ tổng hợp tiếng nói, và ngôn ngữ này được xây dựng bằng nên tảng XML, giúp cho việc phân tích và xử lý các dữ liệu một cách dễ dàng hơn</a:t>
            </a:r>
            <a:r>
              <a:rPr lang="vi-VN" smtClean="0"/>
              <a:t>.</a:t>
            </a:r>
            <a:r>
              <a:rPr lang="en-US" smtClean="0"/>
              <a:t> Và dưới đây là các tiêu chuẩn của XML:</a:t>
            </a:r>
            <a:endParaRPr lang="vi-VN"/>
          </a:p>
          <a:p>
            <a:pPr marL="742950" lvl="1" indent="-285750">
              <a:buFont typeface="Arial" panose="020B0604020202020204" pitchFamily="34" charset="0"/>
              <a:buChar char="•"/>
            </a:pPr>
            <a:r>
              <a:rPr lang="vi-VN" smtClean="0"/>
              <a:t>Thuộc </a:t>
            </a:r>
            <a:r>
              <a:rPr lang="vi-VN"/>
              <a:t>tính speak: thuộc tính này là một thành phần bắt buộc của SSML, nó dùng để xác đinh một file SSML và định nghĩa không gian tên.</a:t>
            </a:r>
          </a:p>
          <a:p>
            <a:pPr marL="742950" lvl="1" indent="-285750">
              <a:buFont typeface="Arial" panose="020B0604020202020204" pitchFamily="34" charset="0"/>
              <a:buChar char="•"/>
            </a:pPr>
            <a:r>
              <a:rPr lang="vi-VN"/>
              <a:t>Thẻ emphasis: thẻ này cho phép chúng ta yêu cầu nhấn mạnh một số điểm trong văn bản, với thẻ emphasis cung cấp cho chúng ta thuộc tính level để người dùng yêu cầu mức độ nhấn mạnh.</a:t>
            </a:r>
          </a:p>
          <a:p>
            <a:pPr marL="742950" lvl="1" indent="-285750">
              <a:buFont typeface="Arial" panose="020B0604020202020204" pitchFamily="34" charset="0"/>
              <a:buChar char="•"/>
            </a:pPr>
            <a:r>
              <a:rPr lang="vi-VN"/>
              <a:t>Thẻ prosody: thẻ này cho phép chúng ta yêu cầu điều khiển về cao độ f0, tốc độ và độ lớn của tiếng nói, nó bao gồm một số thuộc tính như pitch, countour, range, rate, duration.</a:t>
            </a:r>
          </a:p>
          <a:p>
            <a:pPr lvl="2"/>
            <a:r>
              <a:rPr lang="vi-VN"/>
              <a:t>i. Thuộc tính pitch cho phép yêu cầu tăng hoặc giảm tần số của toàn đoạn mà người dùng chỉ ra, thuộc tính này nhận đầu vào là các giá trị là một số kèm theo đơn vị của nó là Hz hoặc một giá trị tương đối (%).</a:t>
            </a:r>
          </a:p>
          <a:p>
            <a:pPr lvl="2"/>
            <a:r>
              <a:rPr lang="vi-VN"/>
              <a:t>ii. Thuộc tính contour cho phép chúng ta yêu cầu biến đổi hình dạng của cao độ của một đoạn tiếng nói cần tổng hợp, đầu vào của thuộc tính này yêu cầu gồm cặp tham số vị trí và giá trị điều khiển. Tham số vị trí được xác định theo % trên toàn câu và giá trị điều khiển có thể là một số với đơn vị theo sau là Hz hoặc là giá trị tương đối (%).</a:t>
            </a:r>
          </a:p>
          <a:p>
            <a:pPr lvl="2"/>
            <a:r>
              <a:rPr lang="vi-VN"/>
              <a:t>iii. Thuộc tính range cho phép chúng ta đăt lại giới hạn cho tiếng nói được xác định khi tổng hợp, giá trị đầu vào của nó là có thể là một số kèm theo đơn vị Hz hoặc một giá trị tương đối (%).</a:t>
            </a:r>
          </a:p>
          <a:p>
            <a:pPr lvl="2"/>
            <a:r>
              <a:rPr lang="vi-VN"/>
              <a:t>iv. Thuộc tính rate cho phép chúng ta yêu cầu tốc độ của đoạn tiếng nói được xác định khi tổng hợp, giá trị đầu vào của thuộc tính này là một giá trị tương đối (%).</a:t>
            </a:r>
          </a:p>
          <a:p>
            <a:pPr lvl="2"/>
            <a:r>
              <a:rPr lang="vi-VN"/>
              <a:t>v. Thuộc tính duration cho phép chúng ta yêu cầu khoảng thời gian cụ thể cho một đoạn tiếng nói được xác định khi tổng hợp, giá trị đầu vào của nó là một số kèm theo đơn vị s.</a:t>
            </a:r>
          </a:p>
          <a:p>
            <a:endParaRPr lang="en-US"/>
          </a:p>
        </p:txBody>
      </p:sp>
    </p:spTree>
    <p:extLst>
      <p:ext uri="{BB962C8B-B14F-4D97-AF65-F5344CB8AC3E}">
        <p14:creationId xmlns:p14="http://schemas.microsoft.com/office/powerpoint/2010/main" val="2923661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543550" y="1833945"/>
            <a:ext cx="6410325" cy="2169825"/>
          </a:xfrm>
          <a:prstGeom prst="rect">
            <a:avLst/>
          </a:prstGeom>
          <a:noFill/>
        </p:spPr>
        <p:txBody>
          <a:bodyPr wrap="square" rtlCol="0" anchor="ctr">
            <a:spAutoFit/>
          </a:bodyPr>
          <a:lstStyle/>
          <a:p>
            <a:pPr>
              <a:lnSpc>
                <a:spcPts val="5400"/>
              </a:lnSpc>
            </a:pPr>
            <a:r>
              <a:rPr lang="en-US" altLang="ko-KR" sz="4800" smtClean="0">
                <a:solidFill>
                  <a:srgbClr val="FF0000"/>
                </a:solidFill>
                <a:latin typeface="Times New Roman" panose="02020603050405020304" pitchFamily="18" charset="0"/>
                <a:cs typeface="Times New Roman" panose="02020603050405020304" pitchFamily="18" charset="0"/>
              </a:rPr>
              <a:t>III. </a:t>
            </a:r>
            <a:r>
              <a:rPr lang="en-US" altLang="ko-KR" sz="4800" smtClean="0">
                <a:solidFill>
                  <a:srgbClr val="FF0000"/>
                </a:solidFill>
                <a:latin typeface="Times New Roman" panose="02020603050405020304" pitchFamily="18" charset="0"/>
                <a:cs typeface="Times New Roman" panose="02020603050405020304" pitchFamily="18" charset="0"/>
              </a:rPr>
              <a:t>API nhận dạng và phân tích kí tự quang học(Tesseract-OCR):</a:t>
            </a:r>
            <a:endParaRPr lang="ko-KR" altLang="en-US" sz="48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6196545" y="4147431"/>
            <a:ext cx="5446229" cy="954300"/>
          </a:xfrm>
          <a:prstGeom prst="rect">
            <a:avLst/>
          </a:prstGeom>
          <a:noFill/>
        </p:spPr>
        <p:txBody>
          <a:bodyPr wrap="square" rtlCol="0" anchor="ctr">
            <a:spAutoFit/>
          </a:bodyPr>
          <a:lstStyle/>
          <a:p>
            <a:pPr marL="342900" indent="-342900">
              <a:buFont typeface="Arial" panose="020B0604020202020204" pitchFamily="34" charset="0"/>
              <a:buChar char="•"/>
            </a:pPr>
            <a:r>
              <a:rPr lang="en-US" altLang="ko-KR" sz="1867" smtClean="0">
                <a:solidFill>
                  <a:schemeClr val="tx1">
                    <a:lumMod val="75000"/>
                    <a:lumOff val="25000"/>
                  </a:schemeClr>
                </a:solidFill>
                <a:cs typeface="Arial" pitchFamily="34" charset="0"/>
              </a:rPr>
              <a:t>Tesseract-OCR là gì?</a:t>
            </a:r>
          </a:p>
          <a:p>
            <a:pPr marL="342900" indent="-342900">
              <a:buFont typeface="Arial" panose="020B0604020202020204" pitchFamily="34" charset="0"/>
              <a:buChar char="•"/>
            </a:pPr>
            <a:r>
              <a:rPr lang="en-US" altLang="ko-KR" sz="1867" smtClean="0">
                <a:solidFill>
                  <a:schemeClr val="tx1">
                    <a:lumMod val="75000"/>
                    <a:lumOff val="25000"/>
                  </a:schemeClr>
                </a:solidFill>
                <a:cs typeface="Arial" pitchFamily="34" charset="0"/>
              </a:rPr>
              <a:t>Tesseract-OCR hoạt động như thế nào?</a:t>
            </a:r>
          </a:p>
          <a:p>
            <a:pPr marL="342900" indent="-342900">
              <a:buFont typeface="Arial" panose="020B0604020202020204" pitchFamily="34" charset="0"/>
              <a:buChar char="•"/>
            </a:pPr>
            <a:r>
              <a:rPr lang="en-US" altLang="ko-KR" sz="1867" smtClean="0">
                <a:solidFill>
                  <a:schemeClr val="tx1">
                    <a:lumMod val="75000"/>
                    <a:lumOff val="25000"/>
                  </a:schemeClr>
                </a:solidFill>
                <a:cs typeface="Arial" pitchFamily="34" charset="0"/>
              </a:rPr>
              <a:t>Khó khăn và thuận lợi</a:t>
            </a:r>
          </a:p>
        </p:txBody>
      </p:sp>
      <p:sp>
        <p:nvSpPr>
          <p:cNvPr id="153" name="Freeform: Shape 152">
            <a:extLst>
              <a:ext uri="{FF2B5EF4-FFF2-40B4-BE49-F238E27FC236}">
                <a16:creationId xmlns:a16="http://schemas.microsoft.com/office/drawing/2014/main" id="{F3B4A34E-C246-47F5-A863-109A43C0757D}"/>
              </a:ext>
            </a:extLst>
          </p:cNvPr>
          <p:cNvSpPr/>
          <p:nvPr/>
        </p:nvSpPr>
        <p:spPr>
          <a:xfrm>
            <a:off x="798675" y="1985985"/>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7430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hojiVTI">
  <a:themeElements>
    <a:clrScheme name="AnalogousFromDarkSeedLeftStep">
      <a:dk1>
        <a:srgbClr val="000000"/>
      </a:dk1>
      <a:lt1>
        <a:srgbClr val="FFFFFF"/>
      </a:lt1>
      <a:dk2>
        <a:srgbClr val="1C2B31"/>
      </a:dk2>
      <a:lt2>
        <a:srgbClr val="F0F3F0"/>
      </a:lt2>
      <a:accent1>
        <a:srgbClr val="DB2EE2"/>
      </a:accent1>
      <a:accent2>
        <a:srgbClr val="8121D1"/>
      </a:accent2>
      <a:accent3>
        <a:srgbClr val="452EE2"/>
      </a:accent3>
      <a:accent4>
        <a:srgbClr val="1C50D0"/>
      </a:accent4>
      <a:accent5>
        <a:srgbClr val="2EADE2"/>
      </a:accent5>
      <a:accent6>
        <a:srgbClr val="1AC0AC"/>
      </a:accent6>
      <a:hlink>
        <a:srgbClr val="3F84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1953</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21</vt:i4>
      </vt:variant>
    </vt:vector>
  </HeadingPairs>
  <TitlesOfParts>
    <vt:vector size="32" baseType="lpstr">
      <vt:lpstr>Arial</vt:lpstr>
      <vt:lpstr>Arial Unicode MS</vt:lpstr>
      <vt:lpstr>Corbel</vt:lpstr>
      <vt:lpstr>Meiryo</vt:lpstr>
      <vt:lpstr>Roboto</vt:lpstr>
      <vt:lpstr>Times New Roman</vt:lpstr>
      <vt:lpstr>ShojiVTI</vt:lpstr>
      <vt:lpstr>Contents Slide Master</vt:lpstr>
      <vt:lpstr>1_Contents Slide Master</vt:lpstr>
      <vt:lpstr>2_Contents Slide Master</vt:lpstr>
      <vt:lpstr>Cover and End Slide Master</vt:lpstr>
      <vt:lpstr>Converting text to speech</vt:lpstr>
      <vt:lpstr>Nội dung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Về cơ bản, quá trình nhận diện sẽ diễn ra từng bước trải qua bốn bước chính như:  + Phân tích layout  + Tìm kiếm dòng  + Tìm kiếm ký tự  + Nhận diện ký tự và chỉnh sửa kết quả.</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LaptopUSAPro</dc:creator>
  <cp:lastModifiedBy>Admin</cp:lastModifiedBy>
  <cp:revision>63</cp:revision>
  <dcterms:created xsi:type="dcterms:W3CDTF">2021-01-18T07:40:58Z</dcterms:created>
  <dcterms:modified xsi:type="dcterms:W3CDTF">2021-01-19T11:44:42Z</dcterms:modified>
</cp:coreProperties>
</file>