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3" r:id="rId6"/>
    <p:sldId id="274" r:id="rId7"/>
    <p:sldId id="275" r:id="rId8"/>
    <p:sldId id="276" r:id="rId9"/>
    <p:sldId id="277" r:id="rId10"/>
    <p:sldId id="268" r:id="rId11"/>
    <p:sldId id="278" r:id="rId12"/>
    <p:sldId id="279" r:id="rId13"/>
    <p:sldId id="280" r:id="rId14"/>
    <p:sldId id="281" r:id="rId15"/>
    <p:sldId id="272" r:id="rId16"/>
    <p:sldId id="282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  <p15:guide id="7" orient="horz" pos="6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04040"/>
    <a:srgbClr val="CE295E"/>
    <a:srgbClr val="A6A6A6"/>
    <a:srgbClr val="F2F2F2"/>
    <a:srgbClr val="BFBFBF"/>
    <a:srgbClr val="E37777"/>
    <a:srgbClr val="64A4CA"/>
    <a:srgbClr val="66C5F3"/>
    <a:srgbClr val="F2C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424"/>
        <p:guide pos="3840"/>
        <p:guide pos="192"/>
        <p:guide pos="7512"/>
        <p:guide orient="horz" pos="216"/>
        <p:guide orient="horz" pos="4032"/>
        <p:guide orient="horz" pos="6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49BB65-C2D8-41A9-9074-5C9A4282F6B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AD850FC0-89BB-43F6-90D0-5F087ADAC910}">
      <dgm:prSet phldrT="[Text]"/>
      <dgm:spPr/>
      <dgm:t>
        <a:bodyPr/>
        <a:lstStyle/>
        <a:p>
          <a:r>
            <a:rPr lang="en-US" dirty="0"/>
            <a:t>Generate Table</a:t>
          </a:r>
        </a:p>
      </dgm:t>
    </dgm:pt>
    <dgm:pt modelId="{3E4908B1-E2BD-4D8B-B175-0FA81D3AB6FF}" type="parTrans" cxnId="{ED6CCF93-E22D-402B-A34D-5EC79E2283DF}">
      <dgm:prSet/>
      <dgm:spPr/>
      <dgm:t>
        <a:bodyPr/>
        <a:lstStyle/>
        <a:p>
          <a:endParaRPr lang="en-US"/>
        </a:p>
      </dgm:t>
    </dgm:pt>
    <dgm:pt modelId="{4CB517A0-F6AF-4947-AB82-3941657B720B}" type="sibTrans" cxnId="{ED6CCF93-E22D-402B-A34D-5EC79E2283DF}">
      <dgm:prSet/>
      <dgm:spPr/>
      <dgm:t>
        <a:bodyPr/>
        <a:lstStyle/>
        <a:p>
          <a:endParaRPr lang="en-US"/>
        </a:p>
      </dgm:t>
    </dgm:pt>
    <dgm:pt modelId="{85115A6D-1881-4023-8C8B-08BB827D6F83}">
      <dgm:prSet phldrT="[Text]"/>
      <dgm:spPr/>
      <dgm:t>
        <a:bodyPr/>
        <a:lstStyle/>
        <a:p>
          <a:r>
            <a:rPr lang="en-US" dirty="0"/>
            <a:t>Left Join </a:t>
          </a:r>
          <a:r>
            <a:rPr lang="en-US" dirty="0" err="1"/>
            <a:t>Semua</a:t>
          </a:r>
          <a:r>
            <a:rPr lang="en-US" dirty="0"/>
            <a:t> Table </a:t>
          </a:r>
        </a:p>
      </dgm:t>
    </dgm:pt>
    <dgm:pt modelId="{B170440C-7630-4FD2-8A87-1EEA71B319D0}" type="parTrans" cxnId="{90C45649-CC4B-4E6B-9839-0E9174AE33F0}">
      <dgm:prSet/>
      <dgm:spPr/>
      <dgm:t>
        <a:bodyPr/>
        <a:lstStyle/>
        <a:p>
          <a:endParaRPr lang="en-US"/>
        </a:p>
      </dgm:t>
    </dgm:pt>
    <dgm:pt modelId="{597CC795-C41A-4F64-B401-DA34CEA963FD}" type="sibTrans" cxnId="{90C45649-CC4B-4E6B-9839-0E9174AE33F0}">
      <dgm:prSet/>
      <dgm:spPr/>
      <dgm:t>
        <a:bodyPr/>
        <a:lstStyle/>
        <a:p>
          <a:endParaRPr lang="en-US"/>
        </a:p>
      </dgm:t>
    </dgm:pt>
    <dgm:pt modelId="{9E7475D2-EB91-4B42-8981-6EC5FFA18BC9}">
      <dgm:prSet phldrT="[Text]"/>
      <dgm:spPr/>
      <dgm:t>
        <a:bodyPr/>
        <a:lstStyle/>
        <a:p>
          <a:r>
            <a:rPr lang="en-US" dirty="0" err="1"/>
            <a:t>Analis</a:t>
          </a:r>
          <a:r>
            <a:rPr lang="en-US" dirty="0"/>
            <a:t> Data </a:t>
          </a:r>
        </a:p>
      </dgm:t>
    </dgm:pt>
    <dgm:pt modelId="{99F0E3EC-4305-4FD7-A6C2-6E959E739982}" type="parTrans" cxnId="{008FFF7A-3B7E-44D3-9E0C-50DA051FE087}">
      <dgm:prSet/>
      <dgm:spPr/>
      <dgm:t>
        <a:bodyPr/>
        <a:lstStyle/>
        <a:p>
          <a:endParaRPr lang="en-US"/>
        </a:p>
      </dgm:t>
    </dgm:pt>
    <dgm:pt modelId="{A963B9F5-CA18-4379-931C-7594BAA89AA4}" type="sibTrans" cxnId="{008FFF7A-3B7E-44D3-9E0C-50DA051FE087}">
      <dgm:prSet/>
      <dgm:spPr/>
      <dgm:t>
        <a:bodyPr/>
        <a:lstStyle/>
        <a:p>
          <a:endParaRPr lang="en-US"/>
        </a:p>
      </dgm:t>
    </dgm:pt>
    <dgm:pt modelId="{F0D413F7-BFE4-47D1-9198-75F431CCEFFC}" type="pres">
      <dgm:prSet presAssocID="{C149BB65-C2D8-41A9-9074-5C9A4282F6B9}" presName="Name0" presStyleCnt="0">
        <dgm:presLayoutVars>
          <dgm:dir/>
          <dgm:animLvl val="lvl"/>
          <dgm:resizeHandles val="exact"/>
        </dgm:presLayoutVars>
      </dgm:prSet>
      <dgm:spPr/>
    </dgm:pt>
    <dgm:pt modelId="{9A2966D2-C903-4722-A6E6-76DD8819EB89}" type="pres">
      <dgm:prSet presAssocID="{AD850FC0-89BB-43F6-90D0-5F087ADAC91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2BEBD07-A2BA-437A-8D4D-963B007B64A3}" type="pres">
      <dgm:prSet presAssocID="{4CB517A0-F6AF-4947-AB82-3941657B720B}" presName="parTxOnlySpace" presStyleCnt="0"/>
      <dgm:spPr/>
    </dgm:pt>
    <dgm:pt modelId="{2F6F315F-8414-4918-80A5-0CCF89781755}" type="pres">
      <dgm:prSet presAssocID="{85115A6D-1881-4023-8C8B-08BB827D6F8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8B5B5B7-F160-420E-A411-F95D525E2509}" type="pres">
      <dgm:prSet presAssocID="{597CC795-C41A-4F64-B401-DA34CEA963FD}" presName="parTxOnlySpace" presStyleCnt="0"/>
      <dgm:spPr/>
    </dgm:pt>
    <dgm:pt modelId="{A0A5A854-D8D1-43DA-B11F-7C399F9F5A31}" type="pres">
      <dgm:prSet presAssocID="{9E7475D2-EB91-4B42-8981-6EC5FFA18BC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0C45649-CC4B-4E6B-9839-0E9174AE33F0}" srcId="{C149BB65-C2D8-41A9-9074-5C9A4282F6B9}" destId="{85115A6D-1881-4023-8C8B-08BB827D6F83}" srcOrd="1" destOrd="0" parTransId="{B170440C-7630-4FD2-8A87-1EEA71B319D0}" sibTransId="{597CC795-C41A-4F64-B401-DA34CEA963FD}"/>
    <dgm:cxn modelId="{008FFF7A-3B7E-44D3-9E0C-50DA051FE087}" srcId="{C149BB65-C2D8-41A9-9074-5C9A4282F6B9}" destId="{9E7475D2-EB91-4B42-8981-6EC5FFA18BC9}" srcOrd="2" destOrd="0" parTransId="{99F0E3EC-4305-4FD7-A6C2-6E959E739982}" sibTransId="{A963B9F5-CA18-4379-931C-7594BAA89AA4}"/>
    <dgm:cxn modelId="{B343B67D-2C39-45BF-8299-401F9EC00E6D}" type="presOf" srcId="{9E7475D2-EB91-4B42-8981-6EC5FFA18BC9}" destId="{A0A5A854-D8D1-43DA-B11F-7C399F9F5A31}" srcOrd="0" destOrd="0" presId="urn:microsoft.com/office/officeart/2005/8/layout/chevron1"/>
    <dgm:cxn modelId="{ED6CCF93-E22D-402B-A34D-5EC79E2283DF}" srcId="{C149BB65-C2D8-41A9-9074-5C9A4282F6B9}" destId="{AD850FC0-89BB-43F6-90D0-5F087ADAC910}" srcOrd="0" destOrd="0" parTransId="{3E4908B1-E2BD-4D8B-B175-0FA81D3AB6FF}" sibTransId="{4CB517A0-F6AF-4947-AB82-3941657B720B}"/>
    <dgm:cxn modelId="{AF8C7EA5-7F04-42C3-BE7D-4E20727C778B}" type="presOf" srcId="{C149BB65-C2D8-41A9-9074-5C9A4282F6B9}" destId="{F0D413F7-BFE4-47D1-9198-75F431CCEFFC}" srcOrd="0" destOrd="0" presId="urn:microsoft.com/office/officeart/2005/8/layout/chevron1"/>
    <dgm:cxn modelId="{6CFD24CC-8240-46A9-B58D-C28E38646029}" type="presOf" srcId="{85115A6D-1881-4023-8C8B-08BB827D6F83}" destId="{2F6F315F-8414-4918-80A5-0CCF89781755}" srcOrd="0" destOrd="0" presId="urn:microsoft.com/office/officeart/2005/8/layout/chevron1"/>
    <dgm:cxn modelId="{4A49ABEB-200A-427F-97CB-12558FBFB741}" type="presOf" srcId="{AD850FC0-89BB-43F6-90D0-5F087ADAC910}" destId="{9A2966D2-C903-4722-A6E6-76DD8819EB89}" srcOrd="0" destOrd="0" presId="urn:microsoft.com/office/officeart/2005/8/layout/chevron1"/>
    <dgm:cxn modelId="{773F29AB-0554-40AD-B97E-CD1FAC2713DE}" type="presParOf" srcId="{F0D413F7-BFE4-47D1-9198-75F431CCEFFC}" destId="{9A2966D2-C903-4722-A6E6-76DD8819EB89}" srcOrd="0" destOrd="0" presId="urn:microsoft.com/office/officeart/2005/8/layout/chevron1"/>
    <dgm:cxn modelId="{950E5562-B22F-44DA-9E5D-88B981D0616D}" type="presParOf" srcId="{F0D413F7-BFE4-47D1-9198-75F431CCEFFC}" destId="{02BEBD07-A2BA-437A-8D4D-963B007B64A3}" srcOrd="1" destOrd="0" presId="urn:microsoft.com/office/officeart/2005/8/layout/chevron1"/>
    <dgm:cxn modelId="{93CD0FCC-1222-41B3-9E73-E88ACCAA92FE}" type="presParOf" srcId="{F0D413F7-BFE4-47D1-9198-75F431CCEFFC}" destId="{2F6F315F-8414-4918-80A5-0CCF89781755}" srcOrd="2" destOrd="0" presId="urn:microsoft.com/office/officeart/2005/8/layout/chevron1"/>
    <dgm:cxn modelId="{0C370464-D396-4E7E-AC68-B1F1476ED6E4}" type="presParOf" srcId="{F0D413F7-BFE4-47D1-9198-75F431CCEFFC}" destId="{E8B5B5B7-F160-420E-A411-F95D525E2509}" srcOrd="3" destOrd="0" presId="urn:microsoft.com/office/officeart/2005/8/layout/chevron1"/>
    <dgm:cxn modelId="{4495354A-DD73-4CFD-B6A8-43F6FCF11A50}" type="presParOf" srcId="{F0D413F7-BFE4-47D1-9198-75F431CCEFFC}" destId="{A0A5A854-D8D1-43DA-B11F-7C399F9F5A3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49BB65-C2D8-41A9-9074-5C9A4282F6B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AD850FC0-89BB-43F6-90D0-5F087ADAC910}">
      <dgm:prSet phldrT="[Text]"/>
      <dgm:spPr/>
      <dgm:t>
        <a:bodyPr/>
        <a:lstStyle/>
        <a:p>
          <a:r>
            <a:rPr lang="en-US" dirty="0"/>
            <a:t>Generate Table</a:t>
          </a:r>
        </a:p>
      </dgm:t>
    </dgm:pt>
    <dgm:pt modelId="{3E4908B1-E2BD-4D8B-B175-0FA81D3AB6FF}" type="parTrans" cxnId="{ED6CCF93-E22D-402B-A34D-5EC79E2283DF}">
      <dgm:prSet/>
      <dgm:spPr/>
      <dgm:t>
        <a:bodyPr/>
        <a:lstStyle/>
        <a:p>
          <a:endParaRPr lang="en-US"/>
        </a:p>
      </dgm:t>
    </dgm:pt>
    <dgm:pt modelId="{4CB517A0-F6AF-4947-AB82-3941657B720B}" type="sibTrans" cxnId="{ED6CCF93-E22D-402B-A34D-5EC79E2283DF}">
      <dgm:prSet/>
      <dgm:spPr/>
      <dgm:t>
        <a:bodyPr/>
        <a:lstStyle/>
        <a:p>
          <a:endParaRPr lang="en-US"/>
        </a:p>
      </dgm:t>
    </dgm:pt>
    <dgm:pt modelId="{85115A6D-1881-4023-8C8B-08BB827D6F83}">
      <dgm:prSet phldrT="[Text]"/>
      <dgm:spPr/>
      <dgm:t>
        <a:bodyPr/>
        <a:lstStyle/>
        <a:p>
          <a:r>
            <a:rPr lang="en-US" dirty="0"/>
            <a:t>Left Join </a:t>
          </a:r>
          <a:r>
            <a:rPr lang="en-US" dirty="0" err="1"/>
            <a:t>Semua</a:t>
          </a:r>
          <a:r>
            <a:rPr lang="en-US" dirty="0"/>
            <a:t> Table </a:t>
          </a:r>
        </a:p>
      </dgm:t>
    </dgm:pt>
    <dgm:pt modelId="{B170440C-7630-4FD2-8A87-1EEA71B319D0}" type="parTrans" cxnId="{90C45649-CC4B-4E6B-9839-0E9174AE33F0}">
      <dgm:prSet/>
      <dgm:spPr/>
      <dgm:t>
        <a:bodyPr/>
        <a:lstStyle/>
        <a:p>
          <a:endParaRPr lang="en-US"/>
        </a:p>
      </dgm:t>
    </dgm:pt>
    <dgm:pt modelId="{597CC795-C41A-4F64-B401-DA34CEA963FD}" type="sibTrans" cxnId="{90C45649-CC4B-4E6B-9839-0E9174AE33F0}">
      <dgm:prSet/>
      <dgm:spPr/>
      <dgm:t>
        <a:bodyPr/>
        <a:lstStyle/>
        <a:p>
          <a:endParaRPr lang="en-US"/>
        </a:p>
      </dgm:t>
    </dgm:pt>
    <dgm:pt modelId="{9E7475D2-EB91-4B42-8981-6EC5FFA18BC9}">
      <dgm:prSet phldrT="[Text]"/>
      <dgm:spPr/>
      <dgm:t>
        <a:bodyPr/>
        <a:lstStyle/>
        <a:p>
          <a:r>
            <a:rPr lang="en-US" dirty="0" err="1"/>
            <a:t>Analis</a:t>
          </a:r>
          <a:r>
            <a:rPr lang="en-US" dirty="0"/>
            <a:t> Data </a:t>
          </a:r>
        </a:p>
      </dgm:t>
    </dgm:pt>
    <dgm:pt modelId="{99F0E3EC-4305-4FD7-A6C2-6E959E739982}" type="parTrans" cxnId="{008FFF7A-3B7E-44D3-9E0C-50DA051FE087}">
      <dgm:prSet/>
      <dgm:spPr/>
      <dgm:t>
        <a:bodyPr/>
        <a:lstStyle/>
        <a:p>
          <a:endParaRPr lang="en-US"/>
        </a:p>
      </dgm:t>
    </dgm:pt>
    <dgm:pt modelId="{A963B9F5-CA18-4379-931C-7594BAA89AA4}" type="sibTrans" cxnId="{008FFF7A-3B7E-44D3-9E0C-50DA051FE087}">
      <dgm:prSet/>
      <dgm:spPr/>
      <dgm:t>
        <a:bodyPr/>
        <a:lstStyle/>
        <a:p>
          <a:endParaRPr lang="en-US"/>
        </a:p>
      </dgm:t>
    </dgm:pt>
    <dgm:pt modelId="{F0D413F7-BFE4-47D1-9198-75F431CCEFFC}" type="pres">
      <dgm:prSet presAssocID="{C149BB65-C2D8-41A9-9074-5C9A4282F6B9}" presName="Name0" presStyleCnt="0">
        <dgm:presLayoutVars>
          <dgm:dir/>
          <dgm:animLvl val="lvl"/>
          <dgm:resizeHandles val="exact"/>
        </dgm:presLayoutVars>
      </dgm:prSet>
      <dgm:spPr/>
    </dgm:pt>
    <dgm:pt modelId="{9A2966D2-C903-4722-A6E6-76DD8819EB89}" type="pres">
      <dgm:prSet presAssocID="{AD850FC0-89BB-43F6-90D0-5F087ADAC91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2BEBD07-A2BA-437A-8D4D-963B007B64A3}" type="pres">
      <dgm:prSet presAssocID="{4CB517A0-F6AF-4947-AB82-3941657B720B}" presName="parTxOnlySpace" presStyleCnt="0"/>
      <dgm:spPr/>
    </dgm:pt>
    <dgm:pt modelId="{2F6F315F-8414-4918-80A5-0CCF89781755}" type="pres">
      <dgm:prSet presAssocID="{85115A6D-1881-4023-8C8B-08BB827D6F8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8B5B5B7-F160-420E-A411-F95D525E2509}" type="pres">
      <dgm:prSet presAssocID="{597CC795-C41A-4F64-B401-DA34CEA963FD}" presName="parTxOnlySpace" presStyleCnt="0"/>
      <dgm:spPr/>
    </dgm:pt>
    <dgm:pt modelId="{A0A5A854-D8D1-43DA-B11F-7C399F9F5A31}" type="pres">
      <dgm:prSet presAssocID="{9E7475D2-EB91-4B42-8981-6EC5FFA18BC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0C45649-CC4B-4E6B-9839-0E9174AE33F0}" srcId="{C149BB65-C2D8-41A9-9074-5C9A4282F6B9}" destId="{85115A6D-1881-4023-8C8B-08BB827D6F83}" srcOrd="1" destOrd="0" parTransId="{B170440C-7630-4FD2-8A87-1EEA71B319D0}" sibTransId="{597CC795-C41A-4F64-B401-DA34CEA963FD}"/>
    <dgm:cxn modelId="{008FFF7A-3B7E-44D3-9E0C-50DA051FE087}" srcId="{C149BB65-C2D8-41A9-9074-5C9A4282F6B9}" destId="{9E7475D2-EB91-4B42-8981-6EC5FFA18BC9}" srcOrd="2" destOrd="0" parTransId="{99F0E3EC-4305-4FD7-A6C2-6E959E739982}" sibTransId="{A963B9F5-CA18-4379-931C-7594BAA89AA4}"/>
    <dgm:cxn modelId="{B343B67D-2C39-45BF-8299-401F9EC00E6D}" type="presOf" srcId="{9E7475D2-EB91-4B42-8981-6EC5FFA18BC9}" destId="{A0A5A854-D8D1-43DA-B11F-7C399F9F5A31}" srcOrd="0" destOrd="0" presId="urn:microsoft.com/office/officeart/2005/8/layout/chevron1"/>
    <dgm:cxn modelId="{ED6CCF93-E22D-402B-A34D-5EC79E2283DF}" srcId="{C149BB65-C2D8-41A9-9074-5C9A4282F6B9}" destId="{AD850FC0-89BB-43F6-90D0-5F087ADAC910}" srcOrd="0" destOrd="0" parTransId="{3E4908B1-E2BD-4D8B-B175-0FA81D3AB6FF}" sibTransId="{4CB517A0-F6AF-4947-AB82-3941657B720B}"/>
    <dgm:cxn modelId="{AF8C7EA5-7F04-42C3-BE7D-4E20727C778B}" type="presOf" srcId="{C149BB65-C2D8-41A9-9074-5C9A4282F6B9}" destId="{F0D413F7-BFE4-47D1-9198-75F431CCEFFC}" srcOrd="0" destOrd="0" presId="urn:microsoft.com/office/officeart/2005/8/layout/chevron1"/>
    <dgm:cxn modelId="{6CFD24CC-8240-46A9-B58D-C28E38646029}" type="presOf" srcId="{85115A6D-1881-4023-8C8B-08BB827D6F83}" destId="{2F6F315F-8414-4918-80A5-0CCF89781755}" srcOrd="0" destOrd="0" presId="urn:microsoft.com/office/officeart/2005/8/layout/chevron1"/>
    <dgm:cxn modelId="{4A49ABEB-200A-427F-97CB-12558FBFB741}" type="presOf" srcId="{AD850FC0-89BB-43F6-90D0-5F087ADAC910}" destId="{9A2966D2-C903-4722-A6E6-76DD8819EB89}" srcOrd="0" destOrd="0" presId="urn:microsoft.com/office/officeart/2005/8/layout/chevron1"/>
    <dgm:cxn modelId="{773F29AB-0554-40AD-B97E-CD1FAC2713DE}" type="presParOf" srcId="{F0D413F7-BFE4-47D1-9198-75F431CCEFFC}" destId="{9A2966D2-C903-4722-A6E6-76DD8819EB89}" srcOrd="0" destOrd="0" presId="urn:microsoft.com/office/officeart/2005/8/layout/chevron1"/>
    <dgm:cxn modelId="{950E5562-B22F-44DA-9E5D-88B981D0616D}" type="presParOf" srcId="{F0D413F7-BFE4-47D1-9198-75F431CCEFFC}" destId="{02BEBD07-A2BA-437A-8D4D-963B007B64A3}" srcOrd="1" destOrd="0" presId="urn:microsoft.com/office/officeart/2005/8/layout/chevron1"/>
    <dgm:cxn modelId="{93CD0FCC-1222-41B3-9E73-E88ACCAA92FE}" type="presParOf" srcId="{F0D413F7-BFE4-47D1-9198-75F431CCEFFC}" destId="{2F6F315F-8414-4918-80A5-0CCF89781755}" srcOrd="2" destOrd="0" presId="urn:microsoft.com/office/officeart/2005/8/layout/chevron1"/>
    <dgm:cxn modelId="{0C370464-D396-4E7E-AC68-B1F1476ED6E4}" type="presParOf" srcId="{F0D413F7-BFE4-47D1-9198-75F431CCEFFC}" destId="{E8B5B5B7-F160-420E-A411-F95D525E2509}" srcOrd="3" destOrd="0" presId="urn:microsoft.com/office/officeart/2005/8/layout/chevron1"/>
    <dgm:cxn modelId="{4495354A-DD73-4CFD-B6A8-43F6FCF11A50}" type="presParOf" srcId="{F0D413F7-BFE4-47D1-9198-75F431CCEFFC}" destId="{A0A5A854-D8D1-43DA-B11F-7C399F9F5A3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966D2-C903-4722-A6E6-76DD8819EB89}">
      <dsp:nvSpPr>
        <dsp:cNvPr id="0" name=""/>
        <dsp:cNvSpPr/>
      </dsp:nvSpPr>
      <dsp:spPr>
        <a:xfrm>
          <a:off x="1772" y="1136402"/>
          <a:ext cx="2159903" cy="86396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Generate Table</a:t>
          </a:r>
        </a:p>
      </dsp:txBody>
      <dsp:txXfrm>
        <a:off x="433753" y="1136402"/>
        <a:ext cx="1295942" cy="863961"/>
      </dsp:txXfrm>
    </dsp:sp>
    <dsp:sp modelId="{2F6F315F-8414-4918-80A5-0CCF89781755}">
      <dsp:nvSpPr>
        <dsp:cNvPr id="0" name=""/>
        <dsp:cNvSpPr/>
      </dsp:nvSpPr>
      <dsp:spPr>
        <a:xfrm>
          <a:off x="1945685" y="1136402"/>
          <a:ext cx="2159903" cy="86396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Left Join </a:t>
          </a:r>
          <a:r>
            <a:rPr lang="en-US" sz="1800" kern="1200" dirty="0" err="1"/>
            <a:t>Semua</a:t>
          </a:r>
          <a:r>
            <a:rPr lang="en-US" sz="1800" kern="1200" dirty="0"/>
            <a:t> Table </a:t>
          </a:r>
        </a:p>
      </dsp:txBody>
      <dsp:txXfrm>
        <a:off x="2377666" y="1136402"/>
        <a:ext cx="1295942" cy="863961"/>
      </dsp:txXfrm>
    </dsp:sp>
    <dsp:sp modelId="{A0A5A854-D8D1-43DA-B11F-7C399F9F5A31}">
      <dsp:nvSpPr>
        <dsp:cNvPr id="0" name=""/>
        <dsp:cNvSpPr/>
      </dsp:nvSpPr>
      <dsp:spPr>
        <a:xfrm>
          <a:off x="3889598" y="1136402"/>
          <a:ext cx="2159903" cy="86396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Analis</a:t>
          </a:r>
          <a:r>
            <a:rPr lang="en-US" sz="1800" kern="1200" dirty="0"/>
            <a:t> Data </a:t>
          </a:r>
        </a:p>
      </dsp:txBody>
      <dsp:txXfrm>
        <a:off x="4321579" y="1136402"/>
        <a:ext cx="1295942" cy="8639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966D2-C903-4722-A6E6-76DD8819EB89}">
      <dsp:nvSpPr>
        <dsp:cNvPr id="0" name=""/>
        <dsp:cNvSpPr/>
      </dsp:nvSpPr>
      <dsp:spPr>
        <a:xfrm>
          <a:off x="1227" y="643793"/>
          <a:ext cx="1495908" cy="59836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Generate Table</a:t>
          </a:r>
        </a:p>
      </dsp:txBody>
      <dsp:txXfrm>
        <a:off x="300409" y="643793"/>
        <a:ext cx="897545" cy="598363"/>
      </dsp:txXfrm>
    </dsp:sp>
    <dsp:sp modelId="{2F6F315F-8414-4918-80A5-0CCF89781755}">
      <dsp:nvSpPr>
        <dsp:cNvPr id="0" name=""/>
        <dsp:cNvSpPr/>
      </dsp:nvSpPr>
      <dsp:spPr>
        <a:xfrm>
          <a:off x="1347545" y="643793"/>
          <a:ext cx="1495908" cy="59836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Left Join </a:t>
          </a:r>
          <a:r>
            <a:rPr lang="en-US" sz="1200" kern="1200" dirty="0" err="1"/>
            <a:t>Semua</a:t>
          </a:r>
          <a:r>
            <a:rPr lang="en-US" sz="1200" kern="1200" dirty="0"/>
            <a:t> Table </a:t>
          </a:r>
        </a:p>
      </dsp:txBody>
      <dsp:txXfrm>
        <a:off x="1646727" y="643793"/>
        <a:ext cx="897545" cy="598363"/>
      </dsp:txXfrm>
    </dsp:sp>
    <dsp:sp modelId="{A0A5A854-D8D1-43DA-B11F-7C399F9F5A31}">
      <dsp:nvSpPr>
        <dsp:cNvPr id="0" name=""/>
        <dsp:cNvSpPr/>
      </dsp:nvSpPr>
      <dsp:spPr>
        <a:xfrm>
          <a:off x="2693863" y="643793"/>
          <a:ext cx="1495908" cy="59836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Analis</a:t>
          </a:r>
          <a:r>
            <a:rPr lang="en-US" sz="1200" kern="1200" dirty="0"/>
            <a:t> Data </a:t>
          </a:r>
        </a:p>
      </dsp:txBody>
      <dsp:txXfrm>
        <a:off x="2993045" y="643793"/>
        <a:ext cx="897545" cy="598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5DE61D-30EF-4C9B-8D44-E691F32398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8B3DF-723E-432F-969B-97B388C9E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EDC24-AEF3-4156-91F4-FB474A5F24DB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9C936-9EF8-46A3-B2D4-DE8362A54E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7898E-02B9-4C24-8F47-60A833CD36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3B91B-56FA-44FF-A036-17B4166BAD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50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023A0-2B54-4E79-AA20-143385AB9A6C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8DEA9-6F4F-4540-9E5D-C6F39079A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5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56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4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8013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8730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7779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594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6305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93945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FCD-CC86-4465-AD95-85D2B934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07509-85B2-495C-82A8-989CA9862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B0AA9-8E90-484A-ADD9-31AA1A53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8E9EE-6889-428D-B6A1-8BAC3E3F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1D2A5-6CD9-436C-958A-CC73AA34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58F3-6311-4BBF-9C0A-1ADA7A27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498598"/>
          </a:xfrm>
        </p:spPr>
        <p:txBody>
          <a:bodyPr lIns="0" tIns="0" rIns="0" bIns="0" anchor="t">
            <a:spAutoFit/>
          </a:bodyPr>
          <a:lstStyle>
            <a:lvl1pPr algn="ctr">
              <a:defRPr sz="36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6F3C5-5D77-43F9-92A6-DE0777BB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4FB46-0511-4A20-A9DA-85B06B5DF611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83AD1-0683-4B68-832E-79E5AC88DF1C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B2F141-1AB9-4751-90A0-65BD481D8563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4255E-A54B-4118-B827-E0382D3A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3619BB-9A09-40D9-A9F1-A026ABABCFBF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06B9428-3B49-42EA-ACD3-FF049EF21512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069E56F-ACCE-4A35-B24D-58EA37E4CEA1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465AED1-A4C5-416C-90F3-39CC10CEEAF1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11431DD-99C5-48BB-92EB-730E9F76D556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382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7129C65-954E-43EB-9F6A-C97D1F58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C9F7F1-EEC7-46BD-A1BF-A84E2080AB06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97E84-B24C-45E1-B5E2-2055DC460E2B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86CD30-C1F7-4F1C-A2BE-296375984BEE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CBA262D7-A96F-4408-8F02-4886014B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309FA6-F672-455E-955D-B63C2E15B767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4FEBCF0-94B1-404B-8C9F-2DCA574C8B2D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76D0EC6-9588-45EE-90D4-6E4C69D39683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87DA7BA-10C8-4993-9A03-3A5333A3916C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9BB0092-77B4-406B-A737-5C223E99A5A5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381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8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008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59117-0F16-48ED-9718-C5D09846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745ED-7A57-4683-810C-5E500392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5B1BF-AD50-4239-805D-33B3AEE52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79871-3CD6-4A1B-A275-2552C7EBC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1636-41B2-41A0-9EEE-E0104F888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3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 of a city. ">
            <a:extLst>
              <a:ext uri="{FF2B5EF4-FFF2-40B4-BE49-F238E27FC236}">
                <a16:creationId xmlns:a16="http://schemas.microsoft.com/office/drawing/2014/main" id="{8C9681D9-380A-4EAF-91DB-E07432FF9C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05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70207C-E81D-4E79-9654-07E51237B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999285" y="328273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66781" y="4176660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A111C5-A78D-479B-8C31-7C75D5475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07CD1A-2477-48CA-8693-2133EA1C3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67698" y="1224091"/>
            <a:ext cx="3856603" cy="4409819"/>
            <a:chOff x="4167698" y="1500698"/>
            <a:chExt cx="3856603" cy="440981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85D1319-7BD4-47DE-B3DF-55B655BB34C4}"/>
                </a:ext>
              </a:extLst>
            </p:cNvPr>
            <p:cNvSpPr/>
            <p:nvPr/>
          </p:nvSpPr>
          <p:spPr>
            <a:xfrm rot="18900000">
              <a:off x="4167698" y="1500698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A6B26EE-CB0C-4C1C-981C-B7972827533E}"/>
                </a:ext>
              </a:extLst>
            </p:cNvPr>
            <p:cNvSpPr/>
            <p:nvPr/>
          </p:nvSpPr>
          <p:spPr>
            <a:xfrm rot="18900000">
              <a:off x="4167699" y="2053915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3524249" y="3114463"/>
            <a:ext cx="5255603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BTPN Syariah Data Engineer Virtual Internship Program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Freeform 29" descr="This is an icon of a clock.">
            <a:extLst>
              <a:ext uri="{FF2B5EF4-FFF2-40B4-BE49-F238E27FC236}">
                <a16:creationId xmlns:a16="http://schemas.microsoft.com/office/drawing/2014/main" id="{67C7320D-C0D5-4F16-AE9B-39B0CB6441BC}"/>
              </a:ext>
            </a:extLst>
          </p:cNvPr>
          <p:cNvSpPr>
            <a:spLocks noEditPoints="1"/>
          </p:cNvSpPr>
          <p:nvPr/>
        </p:nvSpPr>
        <p:spPr bwMode="auto">
          <a:xfrm>
            <a:off x="5819775" y="2655893"/>
            <a:ext cx="552450" cy="394256"/>
          </a:xfrm>
          <a:custGeom>
            <a:avLst/>
            <a:gdLst>
              <a:gd name="T0" fmla="*/ 0 w 96"/>
              <a:gd name="T1" fmla="*/ 48 h 68"/>
              <a:gd name="T2" fmla="*/ 2 w 96"/>
              <a:gd name="T3" fmla="*/ 68 h 68"/>
              <a:gd name="T4" fmla="*/ 96 w 96"/>
              <a:gd name="T5" fmla="*/ 66 h 68"/>
              <a:gd name="T6" fmla="*/ 48 w 96"/>
              <a:gd name="T7" fmla="*/ 0 h 68"/>
              <a:gd name="T8" fmla="*/ 61 w 96"/>
              <a:gd name="T9" fmla="*/ 12 h 68"/>
              <a:gd name="T10" fmla="*/ 64 w 96"/>
              <a:gd name="T11" fmla="*/ 14 h 68"/>
              <a:gd name="T12" fmla="*/ 59 w 96"/>
              <a:gd name="T13" fmla="*/ 22 h 68"/>
              <a:gd name="T14" fmla="*/ 58 w 96"/>
              <a:gd name="T15" fmla="*/ 19 h 68"/>
              <a:gd name="T16" fmla="*/ 48 w 96"/>
              <a:gd name="T17" fmla="*/ 8 h 68"/>
              <a:gd name="T18" fmla="*/ 50 w 96"/>
              <a:gd name="T19" fmla="*/ 18 h 68"/>
              <a:gd name="T20" fmla="*/ 46 w 96"/>
              <a:gd name="T21" fmla="*/ 18 h 68"/>
              <a:gd name="T22" fmla="*/ 18 w 96"/>
              <a:gd name="T23" fmla="*/ 52 h 68"/>
              <a:gd name="T24" fmla="*/ 8 w 96"/>
              <a:gd name="T25" fmla="*/ 50 h 68"/>
              <a:gd name="T26" fmla="*/ 18 w 96"/>
              <a:gd name="T27" fmla="*/ 48 h 68"/>
              <a:gd name="T28" fmla="*/ 18 w 96"/>
              <a:gd name="T29" fmla="*/ 52 h 68"/>
              <a:gd name="T30" fmla="*/ 20 w 96"/>
              <a:gd name="T31" fmla="*/ 38 h 68"/>
              <a:gd name="T32" fmla="*/ 12 w 96"/>
              <a:gd name="T33" fmla="*/ 35 h 68"/>
              <a:gd name="T34" fmla="*/ 14 w 96"/>
              <a:gd name="T35" fmla="*/ 31 h 68"/>
              <a:gd name="T36" fmla="*/ 22 w 96"/>
              <a:gd name="T37" fmla="*/ 37 h 68"/>
              <a:gd name="T38" fmla="*/ 27 w 96"/>
              <a:gd name="T39" fmla="*/ 29 h 68"/>
              <a:gd name="T40" fmla="*/ 20 w 96"/>
              <a:gd name="T41" fmla="*/ 22 h 68"/>
              <a:gd name="T42" fmla="*/ 23 w 96"/>
              <a:gd name="T43" fmla="*/ 20 h 68"/>
              <a:gd name="T44" fmla="*/ 28 w 96"/>
              <a:gd name="T45" fmla="*/ 28 h 68"/>
              <a:gd name="T46" fmla="*/ 37 w 96"/>
              <a:gd name="T47" fmla="*/ 22 h 68"/>
              <a:gd name="T48" fmla="*/ 32 w 96"/>
              <a:gd name="T49" fmla="*/ 14 h 68"/>
              <a:gd name="T50" fmla="*/ 35 w 96"/>
              <a:gd name="T51" fmla="*/ 12 h 68"/>
              <a:gd name="T52" fmla="*/ 37 w 96"/>
              <a:gd name="T53" fmla="*/ 22 h 68"/>
              <a:gd name="T54" fmla="*/ 48 w 96"/>
              <a:gd name="T55" fmla="*/ 56 h 68"/>
              <a:gd name="T56" fmla="*/ 48 w 96"/>
              <a:gd name="T57" fmla="*/ 40 h 68"/>
              <a:gd name="T58" fmla="*/ 71 w 96"/>
              <a:gd name="T59" fmla="*/ 22 h 68"/>
              <a:gd name="T60" fmla="*/ 73 w 96"/>
              <a:gd name="T61" fmla="*/ 25 h 68"/>
              <a:gd name="T62" fmla="*/ 56 w 96"/>
              <a:gd name="T63" fmla="*/ 48 h 68"/>
              <a:gd name="T64" fmla="*/ 75 w 96"/>
              <a:gd name="T65" fmla="*/ 35 h 68"/>
              <a:gd name="T66" fmla="*/ 85 w 96"/>
              <a:gd name="T67" fmla="*/ 33 h 68"/>
              <a:gd name="T68" fmla="*/ 76 w 96"/>
              <a:gd name="T69" fmla="*/ 38 h 68"/>
              <a:gd name="T70" fmla="*/ 74 w 96"/>
              <a:gd name="T71" fmla="*/ 37 h 68"/>
              <a:gd name="T72" fmla="*/ 86 w 96"/>
              <a:gd name="T73" fmla="*/ 52 h 68"/>
              <a:gd name="T74" fmla="*/ 76 w 96"/>
              <a:gd name="T75" fmla="*/ 50 h 68"/>
              <a:gd name="T76" fmla="*/ 78 w 96"/>
              <a:gd name="T77" fmla="*/ 48 h 68"/>
              <a:gd name="T78" fmla="*/ 88 w 96"/>
              <a:gd name="T79" fmla="*/ 5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" h="68">
                <a:moveTo>
                  <a:pt x="48" y="0"/>
                </a:moveTo>
                <a:cubicBezTo>
                  <a:pt x="22" y="0"/>
                  <a:pt x="0" y="21"/>
                  <a:pt x="0" y="48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7"/>
                  <a:pt x="1" y="68"/>
                  <a:pt x="2" y="68"/>
                </a:cubicBezTo>
                <a:cubicBezTo>
                  <a:pt x="94" y="68"/>
                  <a:pt x="94" y="68"/>
                  <a:pt x="94" y="68"/>
                </a:cubicBezTo>
                <a:cubicBezTo>
                  <a:pt x="95" y="68"/>
                  <a:pt x="96" y="67"/>
                  <a:pt x="96" y="66"/>
                </a:cubicBezTo>
                <a:cubicBezTo>
                  <a:pt x="96" y="48"/>
                  <a:pt x="96" y="48"/>
                  <a:pt x="96" y="48"/>
                </a:cubicBezTo>
                <a:cubicBezTo>
                  <a:pt x="96" y="21"/>
                  <a:pt x="74" y="0"/>
                  <a:pt x="48" y="0"/>
                </a:cubicBezTo>
                <a:close/>
                <a:moveTo>
                  <a:pt x="58" y="19"/>
                </a:moveTo>
                <a:cubicBezTo>
                  <a:pt x="61" y="12"/>
                  <a:pt x="61" y="12"/>
                  <a:pt x="61" y="12"/>
                </a:cubicBezTo>
                <a:cubicBezTo>
                  <a:pt x="61" y="11"/>
                  <a:pt x="62" y="10"/>
                  <a:pt x="63" y="11"/>
                </a:cubicBezTo>
                <a:cubicBezTo>
                  <a:pt x="64" y="11"/>
                  <a:pt x="65" y="12"/>
                  <a:pt x="64" y="14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22"/>
                  <a:pt x="60" y="22"/>
                  <a:pt x="59" y="22"/>
                </a:cubicBezTo>
                <a:cubicBezTo>
                  <a:pt x="59" y="22"/>
                  <a:pt x="59" y="22"/>
                  <a:pt x="59" y="22"/>
                </a:cubicBezTo>
                <a:cubicBezTo>
                  <a:pt x="58" y="22"/>
                  <a:pt x="57" y="20"/>
                  <a:pt x="58" y="19"/>
                </a:cubicBezTo>
                <a:close/>
                <a:moveTo>
                  <a:pt x="46" y="10"/>
                </a:moveTo>
                <a:cubicBezTo>
                  <a:pt x="46" y="9"/>
                  <a:pt x="47" y="8"/>
                  <a:pt x="48" y="8"/>
                </a:cubicBezTo>
                <a:cubicBezTo>
                  <a:pt x="49" y="8"/>
                  <a:pt x="50" y="9"/>
                  <a:pt x="50" y="10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19"/>
                  <a:pt x="49" y="20"/>
                  <a:pt x="48" y="20"/>
                </a:cubicBezTo>
                <a:cubicBezTo>
                  <a:pt x="47" y="20"/>
                  <a:pt x="46" y="19"/>
                  <a:pt x="46" y="18"/>
                </a:cubicBezTo>
                <a:lnTo>
                  <a:pt x="46" y="10"/>
                </a:lnTo>
                <a:close/>
                <a:moveTo>
                  <a:pt x="18" y="52"/>
                </a:move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8" y="51"/>
                  <a:pt x="8" y="50"/>
                </a:cubicBezTo>
                <a:cubicBezTo>
                  <a:pt x="8" y="49"/>
                  <a:pt x="9" y="48"/>
                  <a:pt x="10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9" y="48"/>
                  <a:pt x="20" y="49"/>
                  <a:pt x="20" y="50"/>
                </a:cubicBezTo>
                <a:cubicBezTo>
                  <a:pt x="20" y="51"/>
                  <a:pt x="19" y="52"/>
                  <a:pt x="18" y="52"/>
                </a:cubicBezTo>
                <a:close/>
                <a:moveTo>
                  <a:pt x="22" y="37"/>
                </a:moveTo>
                <a:cubicBezTo>
                  <a:pt x="22" y="38"/>
                  <a:pt x="21" y="38"/>
                  <a:pt x="20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12" y="35"/>
                  <a:pt x="12" y="35"/>
                  <a:pt x="12" y="35"/>
                </a:cubicBezTo>
                <a:cubicBezTo>
                  <a:pt x="11" y="35"/>
                  <a:pt x="11" y="34"/>
                  <a:pt x="11" y="33"/>
                </a:cubicBezTo>
                <a:cubicBezTo>
                  <a:pt x="11" y="32"/>
                  <a:pt x="13" y="31"/>
                  <a:pt x="14" y="31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3" y="36"/>
                  <a:pt x="22" y="37"/>
                </a:cubicBezTo>
                <a:close/>
                <a:moveTo>
                  <a:pt x="28" y="28"/>
                </a:moveTo>
                <a:cubicBezTo>
                  <a:pt x="28" y="28"/>
                  <a:pt x="27" y="29"/>
                  <a:pt x="27" y="29"/>
                </a:cubicBezTo>
                <a:cubicBezTo>
                  <a:pt x="26" y="29"/>
                  <a:pt x="26" y="28"/>
                  <a:pt x="25" y="28"/>
                </a:cubicBezTo>
                <a:cubicBezTo>
                  <a:pt x="20" y="22"/>
                  <a:pt x="20" y="22"/>
                  <a:pt x="20" y="22"/>
                </a:cubicBezTo>
                <a:cubicBezTo>
                  <a:pt x="19" y="22"/>
                  <a:pt x="19" y="20"/>
                  <a:pt x="20" y="20"/>
                </a:cubicBezTo>
                <a:cubicBezTo>
                  <a:pt x="21" y="19"/>
                  <a:pt x="22" y="19"/>
                  <a:pt x="23" y="20"/>
                </a:cubicBezTo>
                <a:cubicBezTo>
                  <a:pt x="28" y="25"/>
                  <a:pt x="28" y="25"/>
                  <a:pt x="28" y="25"/>
                </a:cubicBezTo>
                <a:cubicBezTo>
                  <a:pt x="29" y="26"/>
                  <a:pt x="29" y="27"/>
                  <a:pt x="28" y="28"/>
                </a:cubicBezTo>
                <a:close/>
                <a:moveTo>
                  <a:pt x="37" y="22"/>
                </a:moveTo>
                <a:cubicBezTo>
                  <a:pt x="37" y="22"/>
                  <a:pt x="37" y="22"/>
                  <a:pt x="37" y="22"/>
                </a:cubicBezTo>
                <a:cubicBezTo>
                  <a:pt x="36" y="22"/>
                  <a:pt x="35" y="22"/>
                  <a:pt x="35" y="21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2"/>
                  <a:pt x="32" y="11"/>
                  <a:pt x="33" y="11"/>
                </a:cubicBezTo>
                <a:cubicBezTo>
                  <a:pt x="34" y="10"/>
                  <a:pt x="35" y="11"/>
                  <a:pt x="35" y="12"/>
                </a:cubicBezTo>
                <a:cubicBezTo>
                  <a:pt x="38" y="19"/>
                  <a:pt x="38" y="19"/>
                  <a:pt x="38" y="19"/>
                </a:cubicBezTo>
                <a:cubicBezTo>
                  <a:pt x="39" y="20"/>
                  <a:pt x="38" y="22"/>
                  <a:pt x="37" y="22"/>
                </a:cubicBezTo>
                <a:close/>
                <a:moveTo>
                  <a:pt x="56" y="48"/>
                </a:moveTo>
                <a:cubicBezTo>
                  <a:pt x="56" y="52"/>
                  <a:pt x="52" y="56"/>
                  <a:pt x="48" y="56"/>
                </a:cubicBezTo>
                <a:cubicBezTo>
                  <a:pt x="44" y="56"/>
                  <a:pt x="40" y="52"/>
                  <a:pt x="40" y="48"/>
                </a:cubicBezTo>
                <a:cubicBezTo>
                  <a:pt x="40" y="43"/>
                  <a:pt x="44" y="40"/>
                  <a:pt x="48" y="40"/>
                </a:cubicBezTo>
                <a:cubicBezTo>
                  <a:pt x="49" y="40"/>
                  <a:pt x="51" y="40"/>
                  <a:pt x="52" y="41"/>
                </a:cubicBezTo>
                <a:cubicBezTo>
                  <a:pt x="71" y="22"/>
                  <a:pt x="71" y="22"/>
                  <a:pt x="71" y="22"/>
                </a:cubicBezTo>
                <a:cubicBezTo>
                  <a:pt x="71" y="22"/>
                  <a:pt x="73" y="22"/>
                  <a:pt x="73" y="22"/>
                </a:cubicBezTo>
                <a:cubicBezTo>
                  <a:pt x="74" y="23"/>
                  <a:pt x="74" y="24"/>
                  <a:pt x="73" y="25"/>
                </a:cubicBezTo>
                <a:cubicBezTo>
                  <a:pt x="55" y="44"/>
                  <a:pt x="55" y="44"/>
                  <a:pt x="55" y="44"/>
                </a:cubicBezTo>
                <a:cubicBezTo>
                  <a:pt x="56" y="45"/>
                  <a:pt x="56" y="46"/>
                  <a:pt x="56" y="48"/>
                </a:cubicBezTo>
                <a:close/>
                <a:moveTo>
                  <a:pt x="74" y="37"/>
                </a:moveTo>
                <a:cubicBezTo>
                  <a:pt x="73" y="36"/>
                  <a:pt x="74" y="35"/>
                  <a:pt x="75" y="35"/>
                </a:cubicBezTo>
                <a:cubicBezTo>
                  <a:pt x="82" y="31"/>
                  <a:pt x="82" y="31"/>
                  <a:pt x="82" y="31"/>
                </a:cubicBezTo>
                <a:cubicBezTo>
                  <a:pt x="83" y="31"/>
                  <a:pt x="85" y="32"/>
                  <a:pt x="85" y="33"/>
                </a:cubicBezTo>
                <a:cubicBezTo>
                  <a:pt x="85" y="34"/>
                  <a:pt x="85" y="35"/>
                  <a:pt x="84" y="35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75" y="38"/>
                  <a:pt x="74" y="38"/>
                  <a:pt x="74" y="37"/>
                </a:cubicBezTo>
                <a:close/>
                <a:moveTo>
                  <a:pt x="86" y="52"/>
                </a:moveTo>
                <a:cubicBezTo>
                  <a:pt x="86" y="52"/>
                  <a:pt x="86" y="52"/>
                  <a:pt x="86" y="52"/>
                </a:cubicBezTo>
                <a:cubicBezTo>
                  <a:pt x="78" y="52"/>
                  <a:pt x="78" y="52"/>
                  <a:pt x="78" y="52"/>
                </a:cubicBezTo>
                <a:cubicBezTo>
                  <a:pt x="77" y="52"/>
                  <a:pt x="76" y="51"/>
                  <a:pt x="76" y="50"/>
                </a:cubicBezTo>
                <a:cubicBezTo>
                  <a:pt x="76" y="49"/>
                  <a:pt x="77" y="48"/>
                  <a:pt x="78" y="48"/>
                </a:cubicBezTo>
                <a:cubicBezTo>
                  <a:pt x="78" y="48"/>
                  <a:pt x="78" y="48"/>
                  <a:pt x="7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7" y="48"/>
                  <a:pt x="88" y="49"/>
                  <a:pt x="88" y="50"/>
                </a:cubicBezTo>
                <a:cubicBezTo>
                  <a:pt x="88" y="51"/>
                  <a:pt x="87" y="52"/>
                  <a:pt x="86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CC445D-99BF-4BD6-A87A-9AB46C82F7C1}"/>
              </a:ext>
            </a:extLst>
          </p:cNvPr>
          <p:cNvSpPr txBox="1"/>
          <p:nvPr/>
        </p:nvSpPr>
        <p:spPr>
          <a:xfrm>
            <a:off x="3524249" y="4298623"/>
            <a:ext cx="51435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- H  A  O  L  I  A -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4457E54-1FC4-4040-9DF5-1D27FD6BB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-6742765" y="-1434593"/>
            <a:ext cx="3681702" cy="3681702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FF3AA5-65B8-4250-9FA5-E730BA5D9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93942" y="5808574"/>
            <a:ext cx="2293258" cy="1049426"/>
          </a:xfrm>
          <a:custGeom>
            <a:avLst/>
            <a:gdLst>
              <a:gd name="connsiteX0" fmla="*/ 1146629 w 2293258"/>
              <a:gd name="connsiteY0" fmla="*/ 0 h 1049426"/>
              <a:gd name="connsiteX1" fmla="*/ 1312564 w 2293258"/>
              <a:gd name="connsiteY1" fmla="*/ 68733 h 1049426"/>
              <a:gd name="connsiteX2" fmla="*/ 2293258 w 2293258"/>
              <a:gd name="connsiteY2" fmla="*/ 1049426 h 1049426"/>
              <a:gd name="connsiteX3" fmla="*/ 0 w 2293258"/>
              <a:gd name="connsiteY3" fmla="*/ 1049426 h 1049426"/>
              <a:gd name="connsiteX4" fmla="*/ 980694 w 2293258"/>
              <a:gd name="connsiteY4" fmla="*/ 68733 h 1049426"/>
              <a:gd name="connsiteX5" fmla="*/ 1146629 w 2293258"/>
              <a:gd name="connsiteY5" fmla="*/ 0 h 104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3258" h="1049426">
                <a:moveTo>
                  <a:pt x="1146629" y="0"/>
                </a:moveTo>
                <a:cubicBezTo>
                  <a:pt x="1206686" y="0"/>
                  <a:pt x="1266742" y="22911"/>
                  <a:pt x="1312564" y="68733"/>
                </a:cubicBezTo>
                <a:lnTo>
                  <a:pt x="2293258" y="1049426"/>
                </a:lnTo>
                <a:lnTo>
                  <a:pt x="0" y="1049426"/>
                </a:lnTo>
                <a:lnTo>
                  <a:pt x="980694" y="68733"/>
                </a:lnTo>
                <a:cubicBezTo>
                  <a:pt x="1026516" y="22911"/>
                  <a:pt x="1086572" y="0"/>
                  <a:pt x="114662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CCD400-5AC0-46BA-AF0D-532EA062D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739184" cy="2840643"/>
          </a:xfrm>
          <a:custGeom>
            <a:avLst/>
            <a:gdLst>
              <a:gd name="connsiteX0" fmla="*/ 0 w 2739184"/>
              <a:gd name="connsiteY0" fmla="*/ 0 h 2840643"/>
              <a:gd name="connsiteX1" fmla="*/ 2501897 w 2739184"/>
              <a:gd name="connsiteY1" fmla="*/ 0 h 2840643"/>
              <a:gd name="connsiteX2" fmla="*/ 2619703 w 2739184"/>
              <a:gd name="connsiteY2" fmla="*/ 117806 h 2840643"/>
              <a:gd name="connsiteX3" fmla="*/ 2619703 w 2739184"/>
              <a:gd name="connsiteY3" fmla="*/ 694710 h 2840643"/>
              <a:gd name="connsiteX4" fmla="*/ 593251 w 2739184"/>
              <a:gd name="connsiteY4" fmla="*/ 2721162 h 2840643"/>
              <a:gd name="connsiteX5" fmla="*/ 16347 w 2739184"/>
              <a:gd name="connsiteY5" fmla="*/ 2721162 h 2840643"/>
              <a:gd name="connsiteX6" fmla="*/ 0 w 2739184"/>
              <a:gd name="connsiteY6" fmla="*/ 2704815 h 2840643"/>
              <a:gd name="connsiteX7" fmla="*/ 0 w 2739184"/>
              <a:gd name="connsiteY7" fmla="*/ 0 h 284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9184" h="2840643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0D1C37-27ED-4160-AE67-E6F23CD5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310594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566400" y="1154130"/>
            <a:ext cx="11059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800" dirty="0" err="1">
                <a:solidFill>
                  <a:schemeClr val="dk1"/>
                </a:solidFill>
                <a:latin typeface="Calibri"/>
                <a:cs typeface="Calibri"/>
              </a:rPr>
              <a:t>Attrited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 Customer based on card Category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</a:t>
            </a:r>
            <a:endParaRPr lang="en-US" sz="28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3AF4F-538B-4137-B09E-FB7AB940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3A508D-2FB4-4041-82EE-A31BE0A39840}"/>
              </a:ext>
            </a:extLst>
          </p:cNvPr>
          <p:cNvSpPr txBox="1"/>
          <p:nvPr/>
        </p:nvSpPr>
        <p:spPr>
          <a:xfrm>
            <a:off x="838199" y="1807024"/>
            <a:ext cx="51042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Attrited</a:t>
            </a:r>
            <a:r>
              <a:rPr lang="en-US" sz="2400" dirty="0"/>
              <a:t> customer </a:t>
            </a:r>
            <a:r>
              <a:rPr lang="en-US" sz="2400" dirty="0" err="1"/>
              <a:t>didominasi</a:t>
            </a:r>
            <a:r>
              <a:rPr lang="en-US" sz="2400" dirty="0"/>
              <a:t> oleh customer </a:t>
            </a:r>
            <a:r>
              <a:rPr lang="en-US" sz="2400" dirty="0" err="1"/>
              <a:t>dengan</a:t>
            </a:r>
            <a:r>
              <a:rPr lang="en-US" sz="2400" dirty="0"/>
              <a:t> category Blue card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1519, </a:t>
            </a:r>
            <a:r>
              <a:rPr lang="en-US" sz="2400" dirty="0" err="1"/>
              <a:t>tingginya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churn bias </a:t>
            </a:r>
            <a:r>
              <a:rPr lang="en-US" sz="2400" dirty="0" err="1"/>
              <a:t>dihubungkan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pada </a:t>
            </a:r>
            <a:r>
              <a:rPr lang="en-US" sz="2400" dirty="0" err="1"/>
              <a:t>tipe</a:t>
            </a:r>
            <a:r>
              <a:rPr lang="en-US" sz="2400" dirty="0"/>
              <a:t> blue card yang </a:t>
            </a:r>
            <a:r>
              <a:rPr lang="en-US" sz="2400" dirty="0" err="1"/>
              <a:t>terbatas</a:t>
            </a:r>
            <a:r>
              <a:rPr lang="en-US" sz="2400" dirty="0"/>
              <a:t> </a:t>
            </a:r>
            <a:r>
              <a:rPr lang="en-US" sz="2400" dirty="0" err="1"/>
              <a:t>ika</a:t>
            </a:r>
            <a:r>
              <a:rPr lang="en-US" sz="2400" dirty="0"/>
              <a:t> </a:t>
            </a:r>
            <a:r>
              <a:rPr lang="en-US" sz="2400" dirty="0" err="1"/>
              <a:t>dibandingkan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card lain.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3741FC-C455-440E-A639-D510A07FB1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94" t="31324" r="35591" b="16813"/>
          <a:stretch/>
        </p:blipFill>
        <p:spPr>
          <a:xfrm>
            <a:off x="6598744" y="1415720"/>
            <a:ext cx="5411335" cy="440567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1ABCE96-C3D1-4443-B990-046EA911E98F}"/>
              </a:ext>
            </a:extLst>
          </p:cNvPr>
          <p:cNvGrpSpPr/>
          <p:nvPr/>
        </p:nvGrpSpPr>
        <p:grpSpPr>
          <a:xfrm>
            <a:off x="2343150" y="4484680"/>
            <a:ext cx="3752850" cy="1320349"/>
            <a:chOff x="529286" y="4286250"/>
            <a:chExt cx="4499914" cy="16191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287BD9D-CD93-463B-82E1-07CAC864C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286" y="4286250"/>
              <a:ext cx="4499914" cy="161912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EF38DC3-8E8F-4156-926D-50819A0BA2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9766" r="31473" b="15242"/>
            <a:stretch/>
          </p:blipFill>
          <p:spPr>
            <a:xfrm>
              <a:off x="2779243" y="4696158"/>
              <a:ext cx="1259357" cy="1209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676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566400" y="1154130"/>
            <a:ext cx="11059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800" dirty="0" err="1">
                <a:solidFill>
                  <a:schemeClr val="dk1"/>
                </a:solidFill>
                <a:latin typeface="Calibri"/>
                <a:cs typeface="Calibri"/>
              </a:rPr>
              <a:t>Attrited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 Customer based on card Income Category and Total Transaction 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</a:t>
            </a:r>
            <a:endParaRPr lang="en-US" sz="28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3AF4F-538B-4137-B09E-FB7AB940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3A508D-2FB4-4041-82EE-A31BE0A39840}"/>
              </a:ext>
            </a:extLst>
          </p:cNvPr>
          <p:cNvSpPr txBox="1"/>
          <p:nvPr/>
        </p:nvSpPr>
        <p:spPr>
          <a:xfrm>
            <a:off x="838200" y="1807024"/>
            <a:ext cx="419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Attrited</a:t>
            </a:r>
            <a:r>
              <a:rPr lang="en-US" sz="2400" dirty="0"/>
              <a:t> customer </a:t>
            </a:r>
            <a:r>
              <a:rPr lang="en-US" sz="2400" dirty="0" err="1"/>
              <a:t>terbanyak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customer </a:t>
            </a:r>
            <a:r>
              <a:rPr lang="en-US" sz="2400" dirty="0" err="1"/>
              <a:t>dengan</a:t>
            </a:r>
            <a:r>
              <a:rPr lang="en-US" sz="2400" dirty="0"/>
              <a:t> income </a:t>
            </a:r>
            <a:r>
              <a:rPr lang="en-US" sz="2400" dirty="0" err="1"/>
              <a:t>dibawah</a:t>
            </a:r>
            <a:r>
              <a:rPr lang="en-US" sz="2400" dirty="0"/>
              <a:t> $40k </a:t>
            </a:r>
            <a:r>
              <a:rPr lang="en-US" sz="2400" dirty="0" err="1"/>
              <a:t>ataudengan</a:t>
            </a:r>
            <a:r>
              <a:rPr lang="en-US" sz="2400" dirty="0"/>
              <a:t> kata lain pada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menengah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bawah</a:t>
            </a:r>
            <a:r>
              <a:rPr lang="en-US" sz="2400" dirty="0"/>
              <a:t> yang </a:t>
            </a:r>
            <a:r>
              <a:rPr lang="en-US" sz="2400" dirty="0" err="1"/>
              <a:t>memungkinkan</a:t>
            </a:r>
            <a:r>
              <a:rPr lang="en-US" sz="2400" dirty="0"/>
              <a:t> </a:t>
            </a:r>
            <a:r>
              <a:rPr lang="en-US" sz="2400" dirty="0" err="1"/>
              <a:t>mengalamami</a:t>
            </a:r>
            <a:r>
              <a:rPr lang="en-US" sz="2400" dirty="0"/>
              <a:t> </a:t>
            </a:r>
            <a:r>
              <a:rPr lang="en-US" sz="2400" dirty="0" err="1"/>
              <a:t>kendala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pembayaran</a:t>
            </a:r>
            <a:r>
              <a:rPr lang="en-US" sz="2400" dirty="0"/>
              <a:t> </a:t>
            </a:r>
            <a:r>
              <a:rPr lang="en-US" sz="2400" dirty="0" err="1"/>
              <a:t>kredit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bias di </a:t>
            </a:r>
            <a:r>
              <a:rPr lang="en-US" sz="2400" dirty="0" err="1"/>
              <a:t>hubungkan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kredit</a:t>
            </a:r>
            <a:r>
              <a:rPr lang="en-US" sz="2400" dirty="0"/>
              <a:t> </a:t>
            </a:r>
            <a:r>
              <a:rPr lang="en-US" sz="2400" dirty="0" err="1"/>
              <a:t>macet</a:t>
            </a:r>
            <a:r>
              <a:rPr lang="en-US" sz="2400" dirty="0"/>
              <a:t>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AE07F6-83AC-4FD2-93F0-5B38EB4C3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487" y="1677310"/>
            <a:ext cx="6105525" cy="4772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F38DC3-8E8F-4156-926D-50819A0BA2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66" r="31473" b="15242"/>
          <a:stretch/>
        </p:blipFill>
        <p:spPr>
          <a:xfrm>
            <a:off x="9942043" y="4734258"/>
            <a:ext cx="1259357" cy="120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52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/>
        </p:nvSpPr>
        <p:spPr>
          <a:xfrm>
            <a:off x="381000" y="1200150"/>
            <a:ext cx="11455280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 proses yang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dilakukan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terdapat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beberapa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tahapan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pengolahan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yaitu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400" dirty="0">
              <a:solidFill>
                <a:schemeClr val="dk1"/>
              </a:solidFill>
              <a:latin typeface="Calibri"/>
              <a:ea typeface="Arial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b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Berdasarkan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insight yang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telah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diexplorasi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yang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attrition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masih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didominasi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oleh customer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tingkat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income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menengah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kebawah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pengasilah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kurang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$40.000,-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pertahun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mungkin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kita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dikaitkan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pada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kemampuan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membayar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atauadanya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indikasi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gagal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bayar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status single juga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memiliki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kerentanan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churn yang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cukup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tinggi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mungkin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dipengaruhi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pengaturan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keuangan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saat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single yang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umumnya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masih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kacau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7978E-AA4C-46F8-843C-08D8D259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Dan </a:t>
            </a:r>
            <a:r>
              <a:rPr lang="en-US" dirty="0" err="1"/>
              <a:t>Solusi</a:t>
            </a:r>
            <a:r>
              <a:rPr lang="en-US" dirty="0"/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80F076D-8804-4DDD-8987-8F73AF91B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7618335"/>
              </p:ext>
            </p:extLst>
          </p:nvPr>
        </p:nvGraphicFramePr>
        <p:xfrm>
          <a:off x="3752850" y="1200150"/>
          <a:ext cx="4191000" cy="188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BDCD-5F73-48F8-9A8F-96B95F36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B04D2-4F4D-41E5-9D7B-118FDDC9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51750-799F-4E3D-BC86-4B664DDF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218D36-4E9B-43D0-9A4D-52BA981C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518" y="1024416"/>
            <a:ext cx="8748482" cy="5762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E35487-431D-45CB-B4E9-26EEADF9F7D5}"/>
              </a:ext>
            </a:extLst>
          </p:cNvPr>
          <p:cNvSpPr txBox="1"/>
          <p:nvPr/>
        </p:nvSpPr>
        <p:spPr>
          <a:xfrm>
            <a:off x="291548" y="954600"/>
            <a:ext cx="4267200" cy="50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6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9681D9-380A-4EAF-91DB-E07432FF9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0" y="1"/>
            <a:ext cx="6096000" cy="6857999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000" y="0"/>
            <a:ext cx="6096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5D1319-7BD4-47DE-B3DF-55B655BB3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4167699" y="1500699"/>
            <a:ext cx="3856602" cy="3856602"/>
          </a:xfrm>
          <a:prstGeom prst="roundRect">
            <a:avLst>
              <a:gd name="adj" fmla="val 11080"/>
            </a:avLst>
          </a:pr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4443963" y="2274840"/>
            <a:ext cx="330407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pic>
        <p:nvPicPr>
          <p:cNvPr id="11" name="Picture 10" descr="This image is an icon reading &quot;24Slides.&quot;">
            <a:extLst>
              <a:ext uri="{FF2B5EF4-FFF2-40B4-BE49-F238E27FC236}">
                <a16:creationId xmlns:a16="http://schemas.microsoft.com/office/drawing/2014/main" id="{2EDE650A-484A-4B1F-81B3-5F644EC5CD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90" t="44951" r="29720" b="44305"/>
          <a:stretch/>
        </p:blipFill>
        <p:spPr>
          <a:xfrm>
            <a:off x="5471887" y="4806358"/>
            <a:ext cx="1248228" cy="39543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3681074" y="4409266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DED9FB-5603-488F-827B-05F43B91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5424287" y="621132"/>
            <a:ext cx="1343428" cy="1343428"/>
          </a:xfrm>
          <a:prstGeom prst="roundRect">
            <a:avLst>
              <a:gd name="adj" fmla="val 11080"/>
            </a:avLst>
          </a:pr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AA70618-CDC0-4C13-8EE9-54ABCDEC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9988" y="5809950"/>
            <a:ext cx="2096100" cy="1048050"/>
          </a:xfrm>
          <a:custGeom>
            <a:avLst/>
            <a:gdLst>
              <a:gd name="connsiteX0" fmla="*/ 1048050 w 2096100"/>
              <a:gd name="connsiteY0" fmla="*/ 0 h 1048050"/>
              <a:gd name="connsiteX1" fmla="*/ 1172234 w 2096100"/>
              <a:gd name="connsiteY1" fmla="*/ 51439 h 1048050"/>
              <a:gd name="connsiteX2" fmla="*/ 2044661 w 2096100"/>
              <a:gd name="connsiteY2" fmla="*/ 923866 h 1048050"/>
              <a:gd name="connsiteX3" fmla="*/ 2096100 w 2096100"/>
              <a:gd name="connsiteY3" fmla="*/ 1048050 h 1048050"/>
              <a:gd name="connsiteX4" fmla="*/ 0 w 2096100"/>
              <a:gd name="connsiteY4" fmla="*/ 1048050 h 1048050"/>
              <a:gd name="connsiteX5" fmla="*/ 51439 w 2096100"/>
              <a:gd name="connsiteY5" fmla="*/ 923866 h 1048050"/>
              <a:gd name="connsiteX6" fmla="*/ 923866 w 2096100"/>
              <a:gd name="connsiteY6" fmla="*/ 51439 h 1048050"/>
              <a:gd name="connsiteX7" fmla="*/ 1048050 w 2096100"/>
              <a:gd name="connsiteY7" fmla="*/ 0 h 10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6100" h="1048050">
                <a:moveTo>
                  <a:pt x="1048050" y="0"/>
                </a:moveTo>
                <a:cubicBezTo>
                  <a:pt x="1092996" y="0"/>
                  <a:pt x="1137942" y="17146"/>
                  <a:pt x="1172234" y="51439"/>
                </a:cubicBezTo>
                <a:lnTo>
                  <a:pt x="2044661" y="923866"/>
                </a:lnTo>
                <a:cubicBezTo>
                  <a:pt x="2078954" y="958158"/>
                  <a:pt x="2096100" y="1003104"/>
                  <a:pt x="2096100" y="1048050"/>
                </a:cubicBezTo>
                <a:lnTo>
                  <a:pt x="0" y="1048050"/>
                </a:lnTo>
                <a:cubicBezTo>
                  <a:pt x="0" y="1003104"/>
                  <a:pt x="17147" y="958158"/>
                  <a:pt x="51439" y="923866"/>
                </a:cubicBezTo>
                <a:lnTo>
                  <a:pt x="923866" y="51439"/>
                </a:lnTo>
                <a:cubicBezTo>
                  <a:pt x="958159" y="17146"/>
                  <a:pt x="1003104" y="0"/>
                  <a:pt x="104805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46C762C-2601-4280-8833-726D27D8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68607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AC61-2A9B-4788-ABDF-AE2407C4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r>
              <a:rPr lang="en-US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0D6B4-8880-4EED-A92C-A50846DE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DBE09-6C85-4E14-AE1C-64BD84EE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Google Shape;91;g1203dff368f_0_0">
            <a:extLst>
              <a:ext uri="{FF2B5EF4-FFF2-40B4-BE49-F238E27FC236}">
                <a16:creationId xmlns:a16="http://schemas.microsoft.com/office/drawing/2014/main" id="{EF3A8446-B9E2-473C-A54A-C7CF2FA53228}"/>
              </a:ext>
            </a:extLst>
          </p:cNvPr>
          <p:cNvSpPr txBox="1">
            <a:spLocks/>
          </p:cNvSpPr>
          <p:nvPr/>
        </p:nvSpPr>
        <p:spPr>
          <a:xfrm>
            <a:off x="838200" y="1310087"/>
            <a:ext cx="10200861" cy="50220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indent="0" algn="just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r>
              <a:rPr lang="en-US" sz="2000" dirty="0"/>
              <a:t>Pada task </a:t>
            </a:r>
            <a:r>
              <a:rPr lang="en-US" sz="2000" dirty="0" err="1"/>
              <a:t>ini</a:t>
            </a:r>
            <a:r>
              <a:rPr lang="en-US" sz="2000" dirty="0"/>
              <a:t>, </a:t>
            </a:r>
            <a:r>
              <a:rPr lang="en-US" sz="2000" dirty="0" err="1"/>
              <a:t>saya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Insight Presentation </a:t>
            </a:r>
            <a:r>
              <a:rPr lang="en-US" sz="2000" dirty="0" err="1"/>
              <a:t>berdasarkan</a:t>
            </a:r>
            <a:r>
              <a:rPr lang="en-US" sz="2000" dirty="0"/>
              <a:t> data yang </a:t>
            </a:r>
            <a:r>
              <a:rPr lang="en-US" sz="2000" dirty="0" err="1"/>
              <a:t>ada</a:t>
            </a:r>
            <a:r>
              <a:rPr lang="en-US" sz="2000" dirty="0"/>
              <a:t> dan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mencoba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customer segmentation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RFM </a:t>
            </a:r>
            <a:r>
              <a:rPr lang="en-US" sz="2000" dirty="0" err="1"/>
              <a:t>dengan</a:t>
            </a:r>
            <a:r>
              <a:rPr lang="en-US" sz="2000" dirty="0"/>
              <a:t> SQL Query </a:t>
            </a:r>
            <a:r>
              <a:rPr lang="en-US" sz="2000" dirty="0" err="1"/>
              <a:t>menggunakan</a:t>
            </a:r>
            <a:r>
              <a:rPr lang="en-US" sz="2000" dirty="0"/>
              <a:t> PostgreSQL dan </a:t>
            </a:r>
            <a:r>
              <a:rPr lang="en-US" sz="2000" dirty="0" err="1"/>
              <a:t>visualisasi</a:t>
            </a:r>
            <a:r>
              <a:rPr lang="en-US" sz="2000" dirty="0"/>
              <a:t> data </a:t>
            </a:r>
            <a:r>
              <a:rPr lang="en-US" sz="2000" dirty="0" err="1"/>
              <a:t>dengan</a:t>
            </a:r>
            <a:r>
              <a:rPr lang="en-US" sz="2000" dirty="0"/>
              <a:t> Tableau. </a:t>
            </a:r>
          </a:p>
          <a:p>
            <a:pPr marL="101600" indent="0" algn="just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endParaRPr lang="en-US" sz="2000" dirty="0"/>
          </a:p>
          <a:p>
            <a:pPr marL="101600" indent="0" algn="just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r>
              <a:rPr lang="en-US" sz="2000" b="1" dirty="0"/>
              <a:t>Dataset : </a:t>
            </a:r>
          </a:p>
          <a:p>
            <a:pPr marL="101600" indent="0" algn="just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r>
              <a:rPr lang="en-US" sz="2000" dirty="0"/>
              <a:t>Dataset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data historical customer 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.</a:t>
            </a:r>
          </a:p>
          <a:p>
            <a:pPr marL="101600" indent="0" algn="just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r>
              <a:rPr lang="en-US" sz="2000" dirty="0"/>
              <a:t>Tools : Database, SQL Query Interface</a:t>
            </a:r>
          </a:p>
          <a:p>
            <a:pPr marL="101600" indent="0" algn="just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endParaRPr lang="en-US" sz="2000" dirty="0"/>
          </a:p>
          <a:p>
            <a:pPr marL="101600" indent="0" algn="just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r>
              <a:rPr lang="en-US" sz="2000" b="1" dirty="0" err="1"/>
              <a:t>Rumusan</a:t>
            </a:r>
            <a:r>
              <a:rPr lang="en-US" sz="2000" b="1" dirty="0"/>
              <a:t> </a:t>
            </a:r>
            <a:r>
              <a:rPr lang="en-US" sz="2000" b="1" dirty="0" err="1"/>
              <a:t>Masalah</a:t>
            </a:r>
            <a:r>
              <a:rPr lang="en-US" sz="2000" b="1" dirty="0"/>
              <a:t> : </a:t>
            </a:r>
          </a:p>
          <a:p>
            <a:pPr marL="101600" indent="0" algn="just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r>
              <a:rPr lang="en-US" sz="2000" dirty="0"/>
              <a:t>Pada </a:t>
            </a:r>
            <a:r>
              <a:rPr lang="en-US" sz="2000" dirty="0" err="1"/>
              <a:t>proyek</a:t>
            </a:r>
            <a:r>
              <a:rPr lang="en-US" sz="2000" dirty="0"/>
              <a:t> kali </a:t>
            </a:r>
            <a:r>
              <a:rPr lang="en-US" sz="2000" dirty="0" err="1"/>
              <a:t>ini</a:t>
            </a:r>
            <a:r>
              <a:rPr lang="en-US" sz="2000" dirty="0"/>
              <a:t>, </a:t>
            </a:r>
            <a:r>
              <a:rPr lang="en-US" sz="2000" dirty="0" err="1"/>
              <a:t>terjadi</a:t>
            </a:r>
            <a:r>
              <a:rPr lang="en-US" sz="2000" dirty="0"/>
              <a:t>  </a:t>
            </a:r>
            <a:r>
              <a:rPr lang="en-US" sz="2000" dirty="0" err="1"/>
              <a:t>permasalahan</a:t>
            </a:r>
            <a:r>
              <a:rPr lang="en-US" sz="2000" dirty="0"/>
              <a:t> </a:t>
            </a:r>
            <a:r>
              <a:rPr lang="en-US" sz="2000" dirty="0" err="1"/>
              <a:t>peningkatan</a:t>
            </a:r>
            <a:r>
              <a:rPr lang="en-US" sz="2000" dirty="0"/>
              <a:t> </a:t>
            </a:r>
            <a:r>
              <a:rPr lang="en-US" sz="2000" dirty="0" err="1"/>
              <a:t>pelanggan</a:t>
            </a:r>
            <a:r>
              <a:rPr lang="en-US" sz="2000" dirty="0"/>
              <a:t> yang </a:t>
            </a:r>
            <a:r>
              <a:rPr lang="en-US" sz="2000" dirty="0" err="1"/>
              <a:t>meninggalkan</a:t>
            </a:r>
            <a:r>
              <a:rPr lang="en-US" sz="2000" dirty="0"/>
              <a:t> </a:t>
            </a:r>
            <a:r>
              <a:rPr lang="en-US" sz="2000" dirty="0" err="1"/>
              <a:t>layanan</a:t>
            </a:r>
            <a:r>
              <a:rPr lang="en-US" sz="2000" dirty="0"/>
              <a:t> </a:t>
            </a:r>
            <a:r>
              <a:rPr lang="en-US" sz="2000" dirty="0" err="1"/>
              <a:t>kartu</a:t>
            </a:r>
            <a:r>
              <a:rPr lang="en-US" sz="2000" dirty="0"/>
              <a:t> </a:t>
            </a:r>
            <a:r>
              <a:rPr lang="en-US" sz="2000" dirty="0" err="1"/>
              <a:t>kredit</a:t>
            </a:r>
            <a:r>
              <a:rPr lang="en-US" sz="2000" dirty="0"/>
              <a:t>,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kasus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dibutuhkan</a:t>
            </a:r>
            <a:r>
              <a:rPr lang="en-US" sz="2000" dirty="0"/>
              <a:t> </a:t>
            </a:r>
            <a:r>
              <a:rPr lang="en-US" sz="2000" dirty="0" err="1"/>
              <a:t>pengetahuan</a:t>
            </a:r>
            <a:r>
              <a:rPr lang="en-US" sz="2000" dirty="0"/>
              <a:t> </a:t>
            </a:r>
            <a:r>
              <a:rPr lang="en-US" sz="2000" dirty="0" err="1"/>
              <a:t>terkait</a:t>
            </a:r>
            <a:r>
              <a:rPr lang="en-US" sz="2000" dirty="0"/>
              <a:t> </a:t>
            </a:r>
            <a:r>
              <a:rPr lang="en-US" sz="2000" dirty="0" err="1"/>
              <a:t>profil</a:t>
            </a:r>
            <a:r>
              <a:rPr lang="en-US" sz="2000" dirty="0"/>
              <a:t> </a:t>
            </a:r>
            <a:r>
              <a:rPr lang="en-US" sz="2000" dirty="0" err="1"/>
              <a:t>pelanggan</a:t>
            </a:r>
            <a:r>
              <a:rPr lang="en-US" sz="2000" dirty="0"/>
              <a:t>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kecenderungan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meninggalkan</a:t>
            </a:r>
            <a:r>
              <a:rPr lang="en-US" sz="2000" dirty="0"/>
              <a:t> </a:t>
            </a:r>
            <a:r>
              <a:rPr lang="en-US" sz="2000" dirty="0" err="1"/>
              <a:t>layanan</a:t>
            </a:r>
            <a:r>
              <a:rPr lang="en-US" sz="2000" dirty="0"/>
              <a:t> </a:t>
            </a:r>
            <a:r>
              <a:rPr lang="en-US" sz="2000" dirty="0" err="1"/>
              <a:t>kartu</a:t>
            </a:r>
            <a:r>
              <a:rPr lang="en-US" sz="2000" dirty="0"/>
              <a:t> </a:t>
            </a:r>
            <a:r>
              <a:rPr lang="en-US" sz="2000" dirty="0" err="1"/>
              <a:t>kredit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langkah</a:t>
            </a:r>
            <a:r>
              <a:rPr lang="en-US" sz="2000" dirty="0"/>
              <a:t> </a:t>
            </a:r>
            <a:r>
              <a:rPr lang="en-US" sz="2000" dirty="0" err="1"/>
              <a:t>proaktif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en-US" sz="2000" dirty="0" err="1"/>
              <a:t>keputusan</a:t>
            </a:r>
            <a:r>
              <a:rPr lang="en-US" sz="2000" dirty="0"/>
              <a:t> </a:t>
            </a:r>
            <a:r>
              <a:rPr lang="en-US" sz="2000" dirty="0" err="1"/>
              <a:t>pelanggan</a:t>
            </a:r>
            <a:r>
              <a:rPr lang="en-US" sz="2000" dirty="0"/>
              <a:t>. </a:t>
            </a:r>
          </a:p>
          <a:p>
            <a:pPr marL="101600" indent="0" algn="just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endParaRPr lang="en-US" sz="2000" dirty="0"/>
          </a:p>
          <a:p>
            <a:pPr marL="101600" indent="0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698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AC61-2A9B-4788-ABDF-AE2407C4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Pertanyaan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jawab</a:t>
            </a:r>
            <a:r>
              <a:rPr lang="en-US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0D6B4-8880-4EED-A92C-A50846DE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DBE09-6C85-4E14-AE1C-64BD84EE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Google Shape;91;g1203dff368f_0_0">
            <a:extLst>
              <a:ext uri="{FF2B5EF4-FFF2-40B4-BE49-F238E27FC236}">
                <a16:creationId xmlns:a16="http://schemas.microsoft.com/office/drawing/2014/main" id="{EF3A8446-B9E2-473C-A54A-C7CF2FA53228}"/>
              </a:ext>
            </a:extLst>
          </p:cNvPr>
          <p:cNvSpPr txBox="1">
            <a:spLocks/>
          </p:cNvSpPr>
          <p:nvPr/>
        </p:nvSpPr>
        <p:spPr>
          <a:xfrm>
            <a:off x="838200" y="1310087"/>
            <a:ext cx="10200861" cy="50220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indent="0" algn="just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r>
              <a:rPr lang="en-US" sz="1700" i="1" dirty="0"/>
              <a:t>“</a:t>
            </a:r>
            <a:r>
              <a:rPr lang="en-US" sz="1700" i="1" dirty="0" err="1"/>
              <a:t>Seorang</a:t>
            </a:r>
            <a:r>
              <a:rPr lang="en-US" sz="1700" i="1" dirty="0"/>
              <a:t> </a:t>
            </a:r>
            <a:r>
              <a:rPr lang="en-US" sz="1700" i="1" dirty="0" err="1"/>
              <a:t>manajer</a:t>
            </a:r>
            <a:r>
              <a:rPr lang="en-US" sz="1700" i="1" dirty="0"/>
              <a:t> di bank </a:t>
            </a:r>
            <a:r>
              <a:rPr lang="en-US" sz="1700" i="1" dirty="0" err="1"/>
              <a:t>merasa</a:t>
            </a:r>
            <a:r>
              <a:rPr lang="en-US" sz="1700" i="1" dirty="0"/>
              <a:t> </a:t>
            </a:r>
            <a:r>
              <a:rPr lang="en-US" sz="1700" i="1" dirty="0" err="1"/>
              <a:t>terganggu</a:t>
            </a:r>
            <a:r>
              <a:rPr lang="en-US" sz="1700" i="1" dirty="0"/>
              <a:t> </a:t>
            </a:r>
            <a:r>
              <a:rPr lang="en-US" sz="1700" i="1" dirty="0" err="1"/>
              <a:t>dengan</a:t>
            </a:r>
            <a:r>
              <a:rPr lang="en-US" sz="1700" i="1" dirty="0"/>
              <a:t> </a:t>
            </a:r>
            <a:r>
              <a:rPr lang="en-US" sz="1700" i="1" dirty="0" err="1"/>
              <a:t>semakin</a:t>
            </a:r>
            <a:r>
              <a:rPr lang="en-US" sz="1700" i="1" dirty="0"/>
              <a:t> </a:t>
            </a:r>
            <a:r>
              <a:rPr lang="en-US" sz="1700" i="1" dirty="0" err="1"/>
              <a:t>banyak</a:t>
            </a:r>
            <a:r>
              <a:rPr lang="en-US" sz="1700" i="1" dirty="0"/>
              <a:t> </a:t>
            </a:r>
            <a:r>
              <a:rPr lang="en-US" sz="1700" i="1" dirty="0" err="1"/>
              <a:t>pelanggan</a:t>
            </a:r>
            <a:r>
              <a:rPr lang="en-US" sz="1700" i="1" dirty="0"/>
              <a:t> yang </a:t>
            </a:r>
            <a:r>
              <a:rPr lang="en-US" sz="1700" i="1" dirty="0" err="1"/>
              <a:t>meninggalkan</a:t>
            </a:r>
            <a:r>
              <a:rPr lang="en-US" sz="1700" i="1" dirty="0"/>
              <a:t> </a:t>
            </a:r>
            <a:r>
              <a:rPr lang="en-US" sz="1700" i="1" dirty="0" err="1"/>
              <a:t>layanan</a:t>
            </a:r>
            <a:r>
              <a:rPr lang="en-US" sz="1700" i="1" dirty="0"/>
              <a:t> </a:t>
            </a:r>
            <a:r>
              <a:rPr lang="en-US" sz="1700" i="1" dirty="0" err="1"/>
              <a:t>kartu</a:t>
            </a:r>
            <a:r>
              <a:rPr lang="en-US" sz="1700" i="1" dirty="0"/>
              <a:t> </a:t>
            </a:r>
            <a:r>
              <a:rPr lang="en-US" sz="1700" i="1" dirty="0" err="1"/>
              <a:t>kredit</a:t>
            </a:r>
            <a:r>
              <a:rPr lang="en-US" sz="1700" i="1" dirty="0"/>
              <a:t> </a:t>
            </a:r>
            <a:r>
              <a:rPr lang="en-US" sz="1700" i="1" dirty="0" err="1"/>
              <a:t>mereka</a:t>
            </a:r>
            <a:r>
              <a:rPr lang="en-US" sz="1700" i="1" dirty="0"/>
              <a:t>. </a:t>
            </a:r>
            <a:r>
              <a:rPr lang="en-US" sz="1700" i="1" dirty="0" err="1"/>
              <a:t>Mereka</a:t>
            </a:r>
            <a:r>
              <a:rPr lang="en-US" sz="1700" i="1" dirty="0"/>
              <a:t> </a:t>
            </a:r>
            <a:r>
              <a:rPr lang="en-US" sz="1700" i="1" dirty="0" err="1"/>
              <a:t>akan</a:t>
            </a:r>
            <a:r>
              <a:rPr lang="en-US" sz="1700" i="1" dirty="0"/>
              <a:t> </a:t>
            </a:r>
            <a:r>
              <a:rPr lang="en-US" sz="1700" i="1" dirty="0" err="1"/>
              <a:t>sangat</a:t>
            </a:r>
            <a:r>
              <a:rPr lang="en-US" sz="1700" i="1" dirty="0"/>
              <a:t> </a:t>
            </a:r>
            <a:r>
              <a:rPr lang="en-US" sz="1700" i="1" dirty="0" err="1"/>
              <a:t>menghargai</a:t>
            </a:r>
            <a:r>
              <a:rPr lang="en-US" sz="1700" i="1" dirty="0"/>
              <a:t> </a:t>
            </a:r>
            <a:r>
              <a:rPr lang="en-US" sz="1700" i="1" dirty="0" err="1"/>
              <a:t>jika</a:t>
            </a:r>
            <a:r>
              <a:rPr lang="en-US" sz="1700" i="1" dirty="0"/>
              <a:t> </a:t>
            </a:r>
            <a:r>
              <a:rPr lang="en-US" sz="1700" i="1" dirty="0" err="1"/>
              <a:t>seseorang</a:t>
            </a:r>
            <a:r>
              <a:rPr lang="en-US" sz="1700" i="1" dirty="0"/>
              <a:t> </a:t>
            </a:r>
            <a:r>
              <a:rPr lang="en-US" sz="1700" i="1" dirty="0" err="1"/>
              <a:t>dapat</a:t>
            </a:r>
            <a:r>
              <a:rPr lang="en-US" sz="1700" i="1" dirty="0"/>
              <a:t> </a:t>
            </a:r>
            <a:r>
              <a:rPr lang="en-US" sz="1700" i="1" dirty="0" err="1"/>
              <a:t>mengetahui</a:t>
            </a:r>
            <a:r>
              <a:rPr lang="en-US" sz="1700" i="1" dirty="0"/>
              <a:t> </a:t>
            </a:r>
            <a:r>
              <a:rPr lang="en-US" sz="1700" i="1" dirty="0" err="1"/>
              <a:t>profil</a:t>
            </a:r>
            <a:r>
              <a:rPr lang="en-US" sz="1700" i="1" dirty="0"/>
              <a:t> </a:t>
            </a:r>
            <a:r>
              <a:rPr lang="en-US" sz="1700" i="1" dirty="0" err="1"/>
              <a:t>pelanggan</a:t>
            </a:r>
            <a:r>
              <a:rPr lang="en-US" sz="1700" i="1" dirty="0"/>
              <a:t> </a:t>
            </a:r>
            <a:r>
              <a:rPr lang="en-US" sz="1700" i="1" dirty="0" err="1"/>
              <a:t>sehingga</a:t>
            </a:r>
            <a:r>
              <a:rPr lang="en-US" sz="1700" i="1" dirty="0"/>
              <a:t> </a:t>
            </a:r>
            <a:r>
              <a:rPr lang="en-US" sz="1700" i="1" dirty="0" err="1"/>
              <a:t>mereka</a:t>
            </a:r>
            <a:r>
              <a:rPr lang="en-US" sz="1700" i="1" dirty="0"/>
              <a:t> </a:t>
            </a:r>
            <a:r>
              <a:rPr lang="en-US" sz="1700" i="1" dirty="0" err="1"/>
              <a:t>dapat</a:t>
            </a:r>
            <a:r>
              <a:rPr lang="en-US" sz="1700" i="1" dirty="0"/>
              <a:t> </a:t>
            </a:r>
            <a:r>
              <a:rPr lang="en-US" sz="1700" i="1" dirty="0" err="1"/>
              <a:t>mengetahui</a:t>
            </a:r>
            <a:r>
              <a:rPr lang="en-US" sz="1700" i="1" dirty="0"/>
              <a:t> </a:t>
            </a:r>
            <a:r>
              <a:rPr lang="en-US" sz="1700" i="1" dirty="0" err="1"/>
              <a:t>pelanggan</a:t>
            </a:r>
            <a:r>
              <a:rPr lang="en-US" sz="1700" i="1" dirty="0"/>
              <a:t> mana yang </a:t>
            </a:r>
            <a:r>
              <a:rPr lang="en-US" sz="1700" i="1" dirty="0" err="1"/>
              <a:t>akan</a:t>
            </a:r>
            <a:r>
              <a:rPr lang="en-US" sz="1700" i="1" dirty="0"/>
              <a:t> </a:t>
            </a:r>
            <a:r>
              <a:rPr lang="en-US" sz="1700" i="1" dirty="0" err="1"/>
              <a:t>pergi</a:t>
            </a:r>
            <a:r>
              <a:rPr lang="en-US" sz="1700" i="1" dirty="0"/>
              <a:t> </a:t>
            </a:r>
            <a:r>
              <a:rPr lang="en-US" sz="1700" i="1" dirty="0" err="1"/>
              <a:t>sehingga</a:t>
            </a:r>
            <a:r>
              <a:rPr lang="en-US" sz="1700" i="1" dirty="0"/>
              <a:t> </a:t>
            </a:r>
            <a:r>
              <a:rPr lang="en-US" sz="1700" i="1" dirty="0" err="1"/>
              <a:t>mereka</a:t>
            </a:r>
            <a:r>
              <a:rPr lang="en-US" sz="1700" i="1" dirty="0"/>
              <a:t> </a:t>
            </a:r>
            <a:r>
              <a:rPr lang="en-US" sz="1700" i="1" dirty="0" err="1"/>
              <a:t>dapat</a:t>
            </a:r>
            <a:r>
              <a:rPr lang="en-US" sz="1700" i="1" dirty="0"/>
              <a:t> </a:t>
            </a:r>
            <a:r>
              <a:rPr lang="en-US" sz="1700" i="1" dirty="0" err="1"/>
              <a:t>secara</a:t>
            </a:r>
            <a:r>
              <a:rPr lang="en-US" sz="1700" i="1" dirty="0"/>
              <a:t> </a:t>
            </a:r>
            <a:r>
              <a:rPr lang="en-US" sz="1700" i="1" dirty="0" err="1"/>
              <a:t>proaktif</a:t>
            </a:r>
            <a:r>
              <a:rPr lang="en-US" sz="1700" i="1" dirty="0"/>
              <a:t> </a:t>
            </a:r>
            <a:r>
              <a:rPr lang="en-US" sz="1700" i="1" dirty="0" err="1"/>
              <a:t>mendatangi</a:t>
            </a:r>
            <a:r>
              <a:rPr lang="en-US" sz="1700" i="1" dirty="0"/>
              <a:t> </a:t>
            </a:r>
            <a:r>
              <a:rPr lang="en-US" sz="1700" i="1" dirty="0" err="1"/>
              <a:t>pelanggan</a:t>
            </a:r>
            <a:r>
              <a:rPr lang="en-US" sz="1700" i="1" dirty="0"/>
              <a:t> </a:t>
            </a:r>
            <a:r>
              <a:rPr lang="en-US" sz="1700" i="1" dirty="0" err="1"/>
              <a:t>untuk</a:t>
            </a:r>
            <a:r>
              <a:rPr lang="en-US" sz="1700" i="1" dirty="0"/>
              <a:t> </a:t>
            </a:r>
            <a:r>
              <a:rPr lang="en-US" sz="1700" i="1" dirty="0" err="1"/>
              <a:t>memberikan</a:t>
            </a:r>
            <a:r>
              <a:rPr lang="en-US" sz="1700" i="1" dirty="0"/>
              <a:t> </a:t>
            </a:r>
            <a:r>
              <a:rPr lang="en-US" sz="1700" i="1" dirty="0" err="1"/>
              <a:t>layanan</a:t>
            </a:r>
            <a:r>
              <a:rPr lang="en-US" sz="1700" i="1" dirty="0"/>
              <a:t> yang </a:t>
            </a:r>
            <a:r>
              <a:rPr lang="en-US" sz="1700" i="1" dirty="0" err="1"/>
              <a:t>lebih</a:t>
            </a:r>
            <a:r>
              <a:rPr lang="en-US" sz="1700" i="1" dirty="0"/>
              <a:t> </a:t>
            </a:r>
            <a:r>
              <a:rPr lang="en-US" sz="1700" i="1" dirty="0" err="1"/>
              <a:t>baik</a:t>
            </a:r>
            <a:r>
              <a:rPr lang="en-US" sz="1700" i="1" dirty="0"/>
              <a:t> dan </a:t>
            </a:r>
            <a:r>
              <a:rPr lang="en-US" sz="1700" i="1" dirty="0" err="1"/>
              <a:t>mengubah</a:t>
            </a:r>
            <a:r>
              <a:rPr lang="en-US" sz="1700" i="1" dirty="0"/>
              <a:t> </a:t>
            </a:r>
            <a:r>
              <a:rPr lang="en-US" sz="1700" i="1" dirty="0" err="1"/>
              <a:t>keputusan</a:t>
            </a:r>
            <a:r>
              <a:rPr lang="en-US" sz="1700" i="1" dirty="0"/>
              <a:t> </a:t>
            </a:r>
            <a:r>
              <a:rPr lang="en-US" sz="1700" i="1" dirty="0" err="1"/>
              <a:t>pelanggan</a:t>
            </a:r>
            <a:r>
              <a:rPr lang="en-US" sz="1700" i="1" dirty="0"/>
              <a:t> </a:t>
            </a:r>
            <a:r>
              <a:rPr lang="en-US" sz="1700" i="1" dirty="0" err="1"/>
              <a:t>ke</a:t>
            </a:r>
            <a:r>
              <a:rPr lang="en-US" sz="1700" i="1" dirty="0"/>
              <a:t> </a:t>
            </a:r>
            <a:r>
              <a:rPr lang="en-US" sz="1700" i="1" dirty="0" err="1"/>
              <a:t>arah</a:t>
            </a:r>
            <a:r>
              <a:rPr lang="en-US" sz="1700" i="1" dirty="0"/>
              <a:t> yang </a:t>
            </a:r>
            <a:r>
              <a:rPr lang="en-US" sz="1700" i="1" dirty="0" err="1"/>
              <a:t>berlawanan</a:t>
            </a:r>
            <a:r>
              <a:rPr lang="en-US" sz="1700" i="1" dirty="0"/>
              <a:t>.” </a:t>
            </a:r>
          </a:p>
          <a:p>
            <a:pPr marL="101600" indent="0" algn="just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r>
              <a:rPr lang="en-US" sz="1700" i="1" dirty="0"/>
              <a:t>Dari Study Case </a:t>
            </a:r>
            <a:r>
              <a:rPr lang="en-US" sz="1700" i="1" dirty="0" err="1"/>
              <a:t>diatas</a:t>
            </a:r>
            <a:r>
              <a:rPr lang="en-US" sz="1700" i="1" dirty="0"/>
              <a:t>, </a:t>
            </a:r>
            <a:r>
              <a:rPr lang="en-US" sz="1700" i="1" dirty="0" err="1"/>
              <a:t>bentuklah</a:t>
            </a:r>
            <a:r>
              <a:rPr lang="en-US" sz="1700" i="1" dirty="0"/>
              <a:t> </a:t>
            </a:r>
            <a:r>
              <a:rPr lang="en-US" sz="1700" i="1" dirty="0" err="1"/>
              <a:t>tiga</a:t>
            </a:r>
            <a:r>
              <a:rPr lang="en-US" sz="1700" i="1" dirty="0"/>
              <a:t> </a:t>
            </a:r>
            <a:r>
              <a:rPr lang="en-US" sz="1700" i="1" dirty="0" err="1"/>
              <a:t>jenis</a:t>
            </a:r>
            <a:r>
              <a:rPr lang="en-US" sz="1700" i="1" dirty="0"/>
              <a:t> </a:t>
            </a:r>
            <a:r>
              <a:rPr lang="en-US" sz="1700" i="1" dirty="0" err="1"/>
              <a:t>olahan</a:t>
            </a:r>
            <a:r>
              <a:rPr lang="en-US" sz="1700" i="1" dirty="0"/>
              <a:t> data </a:t>
            </a:r>
            <a:r>
              <a:rPr lang="en-US" sz="1700" i="1" dirty="0" err="1"/>
              <a:t>dalam</a:t>
            </a:r>
            <a:r>
              <a:rPr lang="en-US" sz="1700" i="1" dirty="0"/>
              <a:t> </a:t>
            </a:r>
            <a:r>
              <a:rPr lang="en-US" sz="1700" i="1" dirty="0" err="1"/>
              <a:t>bentuk</a:t>
            </a:r>
            <a:r>
              <a:rPr lang="en-US" sz="1700" i="1" dirty="0"/>
              <a:t> power point :</a:t>
            </a:r>
          </a:p>
          <a:p>
            <a:pPr marL="101600" indent="0" algn="just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r>
              <a:rPr lang="en-US" sz="1700" i="1" dirty="0"/>
              <a:t>a. Business Objective </a:t>
            </a:r>
          </a:p>
          <a:p>
            <a:pPr marL="101600" indent="0" algn="just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r>
              <a:rPr lang="en-US" sz="1700" i="1" dirty="0"/>
              <a:t>b. Data Exploration </a:t>
            </a:r>
          </a:p>
          <a:p>
            <a:pPr marL="101600" indent="0" algn="just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r>
              <a:rPr lang="en-US" sz="1700" i="1" dirty="0"/>
              <a:t>c. Insight Presentation</a:t>
            </a:r>
          </a:p>
          <a:p>
            <a:pPr marL="101600" indent="0" algn="just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r>
              <a:rPr lang="en-US" sz="1700" i="1" dirty="0"/>
              <a:t>d. Kesimpulan dan Saran”</a:t>
            </a:r>
          </a:p>
          <a:p>
            <a:pPr marL="101600" indent="0" algn="just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r>
              <a:rPr lang="en-US" dirty="0"/>
              <a:t>Dari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dan </a:t>
            </a:r>
            <a:r>
              <a:rPr lang="en-US" dirty="0" err="1"/>
              <a:t>loyalitas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customers.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RFM yang </a:t>
            </a: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poinnya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yaitu</a:t>
            </a:r>
            <a:r>
              <a:rPr lang="en-US" dirty="0"/>
              <a:t>. </a:t>
            </a:r>
            <a:r>
              <a:rPr lang="en-US" b="1" dirty="0"/>
              <a:t>Recency, Frequency, </a:t>
            </a:r>
            <a:r>
              <a:rPr lang="en-US" b="1" dirty="0" err="1"/>
              <a:t>Monetery</a:t>
            </a:r>
            <a:r>
              <a:rPr lang="en-US" b="1" dirty="0"/>
              <a:t>.</a:t>
            </a:r>
            <a:r>
              <a:rPr lang="en-US" dirty="0"/>
              <a:t> Hal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pertimbangan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450C8D-DABB-4A1B-BD09-E36C6D27F5D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38200" y="1417983"/>
            <a:ext cx="0" cy="2403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37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AC61-2A9B-4788-ABDF-AE2407C4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0D6B4-8880-4EED-A92C-A50846DE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DBE09-6C85-4E14-AE1C-64BD84EE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Google Shape;91;g1203dff368f_0_0">
            <a:extLst>
              <a:ext uri="{FF2B5EF4-FFF2-40B4-BE49-F238E27FC236}">
                <a16:creationId xmlns:a16="http://schemas.microsoft.com/office/drawing/2014/main" id="{EF3A8446-B9E2-473C-A54A-C7CF2FA53228}"/>
              </a:ext>
            </a:extLst>
          </p:cNvPr>
          <p:cNvSpPr txBox="1">
            <a:spLocks/>
          </p:cNvSpPr>
          <p:nvPr/>
        </p:nvSpPr>
        <p:spPr>
          <a:xfrm>
            <a:off x="838200" y="1310087"/>
            <a:ext cx="10200861" cy="50220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indent="0" algn="just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r>
              <a:rPr lang="en-US" sz="2000" dirty="0"/>
              <a:t>Pada task </a:t>
            </a:r>
            <a:r>
              <a:rPr lang="en-US" sz="2000" dirty="0" err="1"/>
              <a:t>ini</a:t>
            </a:r>
            <a:r>
              <a:rPr lang="en-US" sz="2000" dirty="0"/>
              <a:t>, </a:t>
            </a:r>
            <a:r>
              <a:rPr lang="en-US" sz="2000" dirty="0" err="1"/>
              <a:t>berkaitan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data yang </a:t>
            </a:r>
            <a:r>
              <a:rPr lang="en-US" sz="2000" dirty="0" err="1"/>
              <a:t>dibutuhkan</a:t>
            </a:r>
            <a:r>
              <a:rPr lang="en-US" sz="2000" dirty="0"/>
              <a:t>, data historical customer </a:t>
            </a:r>
            <a:r>
              <a:rPr lang="en-US" sz="2000" dirty="0" err="1"/>
              <a:t>diinput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database dan </a:t>
            </a:r>
            <a:r>
              <a:rPr lang="en-US" sz="2000" dirty="0" err="1"/>
              <a:t>digabangkan</a:t>
            </a:r>
            <a:r>
              <a:rPr lang="en-US" sz="2000" dirty="0"/>
              <a:t> data </a:t>
            </a:r>
            <a:r>
              <a:rPr lang="en-US" sz="2000" dirty="0" err="1"/>
              <a:t>keteranagn</a:t>
            </a:r>
            <a:r>
              <a:rPr lang="en-US" sz="2000" dirty="0"/>
              <a:t> status </a:t>
            </a:r>
            <a:r>
              <a:rPr lang="en-US" sz="2000" dirty="0" err="1"/>
              <a:t>pelanggan</a:t>
            </a:r>
            <a:r>
              <a:rPr lang="en-US" sz="2000" dirty="0"/>
              <a:t>, status </a:t>
            </a:r>
            <a:r>
              <a:rPr lang="en-US" sz="2000" dirty="0" err="1"/>
              <a:t>pernikahan</a:t>
            </a:r>
            <a:r>
              <a:rPr lang="en-US" sz="2000" dirty="0"/>
              <a:t>, </a:t>
            </a:r>
            <a:r>
              <a:rPr lang="en-US" sz="2000" dirty="0" err="1"/>
              <a:t>tingkat</a:t>
            </a:r>
            <a:r>
              <a:rPr lang="en-US" sz="2000" dirty="0"/>
              <a:t> Pendidikan dan data </a:t>
            </a:r>
            <a:r>
              <a:rPr lang="en-US" sz="2000" dirty="0" err="1"/>
              <a:t>kartu</a:t>
            </a:r>
            <a:r>
              <a:rPr lang="en-US" sz="2000" dirty="0"/>
              <a:t> </a:t>
            </a:r>
            <a:r>
              <a:rPr lang="en-US" sz="2000" dirty="0" err="1"/>
              <a:t>kredit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.  </a:t>
            </a:r>
          </a:p>
          <a:p>
            <a:pPr marL="101600" indent="0" algn="just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endParaRPr lang="en-US" sz="2000" dirty="0"/>
          </a:p>
          <a:p>
            <a:pPr marL="101600" indent="0" algn="just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endParaRPr lang="en-US" sz="2000" dirty="0"/>
          </a:p>
          <a:p>
            <a:pPr marL="101600" indent="0" algn="just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endParaRPr lang="en-US" sz="2000" dirty="0"/>
          </a:p>
          <a:p>
            <a:pPr marL="101600" indent="0" algn="just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endParaRPr lang="en-US" sz="2000" dirty="0"/>
          </a:p>
          <a:p>
            <a:pPr marL="558800" indent="-457200" algn="just">
              <a:lnSpc>
                <a:spcPct val="115000"/>
              </a:lnSpc>
              <a:spcBef>
                <a:spcPts val="0"/>
              </a:spcBef>
              <a:buSzPts val="2000"/>
              <a:buAutoNum type="arabicPeriod"/>
            </a:pPr>
            <a:r>
              <a:rPr lang="en-US" sz="2000" dirty="0"/>
              <a:t>Query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generate 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</a:p>
          <a:p>
            <a:pPr marL="558800" indent="-457200" algn="just">
              <a:lnSpc>
                <a:spcPct val="115000"/>
              </a:lnSpc>
              <a:spcBef>
                <a:spcPts val="0"/>
              </a:spcBef>
              <a:buSzPts val="2000"/>
              <a:buAutoNum type="arabicPeriod"/>
            </a:pPr>
            <a:r>
              <a:rPr lang="en-US" sz="2000" dirty="0"/>
              <a:t>Query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menggabungkan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endParaRPr lang="en-US" sz="2000" dirty="0"/>
          </a:p>
          <a:p>
            <a:pPr marL="558800" indent="-457200" algn="just">
              <a:lnSpc>
                <a:spcPct val="115000"/>
              </a:lnSpc>
              <a:spcBef>
                <a:spcPts val="0"/>
              </a:spcBef>
              <a:buSzPts val="2000"/>
              <a:buAutoNum type="arabicPeriod"/>
            </a:pPr>
            <a:r>
              <a:rPr lang="en-US" sz="2000" dirty="0"/>
              <a:t>Query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analisis</a:t>
            </a:r>
            <a:r>
              <a:rPr lang="en-US" sz="2000" dirty="0"/>
              <a:t> data  </a:t>
            </a:r>
          </a:p>
          <a:p>
            <a:pPr marL="101600" indent="0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endParaRPr lang="en-US" sz="20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8A6C279-93ED-440B-B12A-81A6F2DB40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1215726"/>
              </p:ext>
            </p:extLst>
          </p:nvPr>
        </p:nvGraphicFramePr>
        <p:xfrm>
          <a:off x="2703443" y="1535374"/>
          <a:ext cx="6051275" cy="3136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779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566400" y="1154130"/>
            <a:ext cx="11059200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dirty="0" err="1">
                <a:solidFill>
                  <a:schemeClr val="dk1"/>
                </a:solidFill>
                <a:latin typeface="Calibri"/>
                <a:cs typeface="Calibri"/>
                <a:sym typeface="Arial"/>
              </a:rPr>
              <a:t>Menggabungkan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cs typeface="Calibri"/>
                <a:sym typeface="Arial"/>
              </a:rPr>
              <a:t>semua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Arial"/>
              </a:rPr>
              <a:t> data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US" sz="2800" dirty="0">
              <a:solidFill>
                <a:schemeClr val="dk1"/>
              </a:solidFill>
              <a:latin typeface="Calibri"/>
              <a:cs typeface="Calibri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Arial"/>
              </a:rPr>
              <a:t> </a:t>
            </a:r>
          </a:p>
          <a:p>
            <a:pPr lvl="0">
              <a:buClr>
                <a:schemeClr val="dk1"/>
              </a:buClr>
              <a:buSzPts val="2800"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FROM </a:t>
            </a:r>
            <a:r>
              <a:rPr lang="en-US" sz="20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customer_data_history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>
              <a:buClr>
                <a:schemeClr val="dk1"/>
              </a:buClr>
              <a:buSzPts val="2800"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LEFT JOIN </a:t>
            </a:r>
            <a:r>
              <a:rPr lang="en-US" sz="20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category_db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>
              <a:buClr>
                <a:schemeClr val="dk1"/>
              </a:buClr>
              <a:buSzPts val="2800"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ON </a:t>
            </a:r>
            <a:r>
              <a:rPr lang="en-US" sz="20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customer_data_history.card_categoryid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category_db.id</a:t>
            </a:r>
          </a:p>
          <a:p>
            <a:pPr lvl="0">
              <a:buClr>
                <a:schemeClr val="dk1"/>
              </a:buClr>
              <a:buSzPts val="2800"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LEFT JOIN </a:t>
            </a:r>
            <a:r>
              <a:rPr lang="en-US" sz="20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education_db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>
              <a:buClr>
                <a:schemeClr val="dk1"/>
              </a:buClr>
              <a:buSzPts val="2800"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ON </a:t>
            </a:r>
            <a:r>
              <a:rPr lang="en-US" sz="20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customer_data_history.Educationid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education_db.id </a:t>
            </a:r>
          </a:p>
          <a:p>
            <a:pPr lvl="0">
              <a:buClr>
                <a:schemeClr val="dk1"/>
              </a:buClr>
              <a:buSzPts val="2800"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LEFT JOIN </a:t>
            </a:r>
            <a:r>
              <a:rPr lang="en-US" sz="20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marital_db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>
              <a:buClr>
                <a:schemeClr val="dk1"/>
              </a:buClr>
              <a:buSzPts val="2800"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ON </a:t>
            </a:r>
            <a:r>
              <a:rPr lang="en-US" sz="20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customer_data_history.Maritalid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marital_db.id </a:t>
            </a:r>
          </a:p>
          <a:p>
            <a:pPr lvl="0">
              <a:buClr>
                <a:schemeClr val="dk1"/>
              </a:buClr>
              <a:buSzPts val="2800"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LEFT JOIN </a:t>
            </a:r>
            <a:r>
              <a:rPr lang="en-US" sz="20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status_db</a:t>
            </a:r>
            <a:endParaRPr lang="en-US" sz="2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chemeClr val="dk1"/>
              </a:buClr>
              <a:buSzPts val="2800"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ON </a:t>
            </a:r>
            <a:r>
              <a:rPr lang="en-US" sz="20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customer_data_history.idstatus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status_db.id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3AF4F-538B-4137-B09E-FB7AB940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Objective:</a:t>
            </a:r>
          </a:p>
        </p:txBody>
      </p:sp>
    </p:spTree>
    <p:extLst>
      <p:ext uri="{BB962C8B-B14F-4D97-AF65-F5344CB8AC3E}">
        <p14:creationId xmlns:p14="http://schemas.microsoft.com/office/powerpoint/2010/main" val="356954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566400" y="1154130"/>
            <a:ext cx="110592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Mengidentifikasi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faktor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saja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menjadi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penyebab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terlambat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membayar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tunggakan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credit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Setelah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menggabungkan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semua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yang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selanjutnya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kita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focus pada customer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idstatus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atau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attrited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 yang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merupakan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 yang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memiliki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kecenderungan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churn. 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3AF4F-538B-4137-B09E-FB7AB940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3818C5-25C9-4576-BBB2-4E7A122DC615}"/>
              </a:ext>
            </a:extLst>
          </p:cNvPr>
          <p:cNvSpPr/>
          <p:nvPr/>
        </p:nvSpPr>
        <p:spPr>
          <a:xfrm>
            <a:off x="566400" y="4006823"/>
            <a:ext cx="45580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SELECT * FROM </a:t>
            </a:r>
            <a:r>
              <a:rPr lang="en-US" sz="2400" b="1" dirty="0" err="1"/>
              <a:t>customer_data_history</a:t>
            </a:r>
            <a:r>
              <a:rPr lang="en-US" sz="2400" b="1" dirty="0"/>
              <a:t> </a:t>
            </a:r>
          </a:p>
          <a:p>
            <a:r>
              <a:rPr lang="en-US" sz="2400" b="1" dirty="0"/>
              <a:t>ORDER BY </a:t>
            </a:r>
            <a:r>
              <a:rPr lang="en-US" sz="2400" b="1" dirty="0" err="1"/>
              <a:t>idstatus</a:t>
            </a:r>
            <a:r>
              <a:rPr lang="en-US" sz="2400" b="1" dirty="0"/>
              <a:t> DESC;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47864-8D19-476B-9E9B-D40889941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25" t="26656" r="8520" b="13870"/>
          <a:stretch/>
        </p:blipFill>
        <p:spPr>
          <a:xfrm>
            <a:off x="5276850" y="3400859"/>
            <a:ext cx="6915150" cy="32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566400" y="1154130"/>
            <a:ext cx="110592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 algn="just"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Mencari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masing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masing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kapan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terkhir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melakukan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transaksi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dirty="0"/>
              <a:t>Months_inactive_in_12_month </a:t>
            </a:r>
            <a:r>
              <a:rPr lang="en-US" dirty="0" err="1"/>
              <a:t>atau</a:t>
            </a:r>
            <a:r>
              <a:rPr lang="en-US" dirty="0"/>
              <a:t> “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12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3AF4F-538B-4137-B09E-FB7AB940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Eksplorasi</a:t>
            </a:r>
            <a:r>
              <a:rPr lang="en-US" dirty="0"/>
              <a:t> data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12D22-A247-4F1B-AB1B-A2FBBA9A1205}"/>
              </a:ext>
            </a:extLst>
          </p:cNvPr>
          <p:cNvSpPr txBox="1"/>
          <p:nvPr/>
        </p:nvSpPr>
        <p:spPr>
          <a:xfrm>
            <a:off x="566400" y="2108197"/>
            <a:ext cx="5829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Kita </a:t>
            </a:r>
            <a:r>
              <a:rPr lang="en-US" sz="2400" dirty="0" err="1"/>
              <a:t>mengidentifikasi</a:t>
            </a:r>
            <a:r>
              <a:rPr lang="en-US" sz="2400" dirty="0"/>
              <a:t> feature yang </a:t>
            </a:r>
            <a:r>
              <a:rPr lang="en-US" sz="2400" dirty="0" err="1"/>
              <a:t>mengandung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kapan</a:t>
            </a:r>
            <a:r>
              <a:rPr lang="en-US" sz="2400" dirty="0"/>
              <a:t> </a:t>
            </a:r>
            <a:r>
              <a:rPr lang="en-US" sz="2400" dirty="0" err="1"/>
              <a:t>terkhir</a:t>
            </a:r>
            <a:r>
              <a:rPr lang="en-US" sz="2400" dirty="0"/>
              <a:t> customer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transaksi</a:t>
            </a:r>
            <a:r>
              <a:rPr lang="en-US" sz="2400" dirty="0"/>
              <a:t>. Dari feature Months_inactive_in_12_month </a:t>
            </a:r>
            <a:r>
              <a:rPr lang="en-US" sz="2400" dirty="0" err="1"/>
              <a:t>dilakukan</a:t>
            </a:r>
            <a:r>
              <a:rPr lang="en-US" sz="2400" dirty="0"/>
              <a:t> order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bulan</a:t>
            </a:r>
            <a:r>
              <a:rPr lang="en-US" sz="2400" dirty="0"/>
              <a:t> </a:t>
            </a:r>
            <a:r>
              <a:rPr lang="en-US" sz="2400" dirty="0" err="1"/>
              <a:t>terbanyak</a:t>
            </a:r>
            <a:r>
              <a:rPr lang="en-US" sz="2400" dirty="0"/>
              <a:t>  </a:t>
            </a:r>
            <a:r>
              <a:rPr lang="en-US" sz="2400" dirty="0" err="1"/>
              <a:t>hasilnya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.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3BE5F4-E485-4523-9854-C758EE046545}"/>
              </a:ext>
            </a:extLst>
          </p:cNvPr>
          <p:cNvSpPr/>
          <p:nvPr/>
        </p:nvSpPr>
        <p:spPr>
          <a:xfrm>
            <a:off x="566400" y="474980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SELECT </a:t>
            </a:r>
            <a:r>
              <a:rPr lang="en-US" b="1" dirty="0" err="1"/>
              <a:t>clientnum</a:t>
            </a:r>
            <a:r>
              <a:rPr lang="en-US" b="1" dirty="0"/>
              <a:t>, </a:t>
            </a:r>
            <a:r>
              <a:rPr lang="en-US" b="1" dirty="0" err="1"/>
              <a:t>idstatus</a:t>
            </a:r>
            <a:r>
              <a:rPr lang="en-US" b="1" dirty="0"/>
              <a:t>, months_inactive_12_mon</a:t>
            </a:r>
          </a:p>
          <a:p>
            <a:r>
              <a:rPr lang="en-US" b="1" dirty="0"/>
              <a:t>FROM </a:t>
            </a:r>
            <a:r>
              <a:rPr lang="en-US" b="1" dirty="0" err="1"/>
              <a:t>customer_data_history</a:t>
            </a:r>
            <a:endParaRPr lang="en-US" b="1" dirty="0"/>
          </a:p>
          <a:p>
            <a:r>
              <a:rPr lang="en-US" b="1" dirty="0"/>
              <a:t>WHERE </a:t>
            </a:r>
            <a:r>
              <a:rPr lang="en-US" b="1" dirty="0" err="1"/>
              <a:t>idstatus</a:t>
            </a:r>
            <a:r>
              <a:rPr lang="en-US" b="1" dirty="0"/>
              <a:t> = 2</a:t>
            </a:r>
          </a:p>
          <a:p>
            <a:r>
              <a:rPr lang="en-US" b="1" dirty="0"/>
              <a:t>ORDER BY months_inactive_12_mon DESC;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A68D7D-3557-4D16-88F9-32641E9C33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12" t="30731" r="51875" b="10814"/>
          <a:stretch/>
        </p:blipFill>
        <p:spPr>
          <a:xfrm>
            <a:off x="7600950" y="2207949"/>
            <a:ext cx="3390900" cy="40068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566400" y="1154130"/>
            <a:ext cx="11059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Customer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berdasarkan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 Status  </a:t>
            </a: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3AF4F-538B-4137-B09E-FB7AB940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559D5B-DFD7-4A3B-90E1-22AADDF99D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85" t="19985" r="57500" b="61672"/>
          <a:stretch/>
        </p:blipFill>
        <p:spPr>
          <a:xfrm>
            <a:off x="1202976" y="4245062"/>
            <a:ext cx="3039702" cy="2189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3A508D-2FB4-4041-82EE-A31BE0A39840}"/>
              </a:ext>
            </a:extLst>
          </p:cNvPr>
          <p:cNvSpPr txBox="1"/>
          <p:nvPr/>
        </p:nvSpPr>
        <p:spPr>
          <a:xfrm>
            <a:off x="838200" y="1807024"/>
            <a:ext cx="419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Berdasarkan</a:t>
            </a:r>
            <a:r>
              <a:rPr lang="en-US" sz="2400" dirty="0"/>
              <a:t> Id </a:t>
            </a:r>
            <a:r>
              <a:rPr lang="en-US" sz="2400" dirty="0" err="1"/>
              <a:t>satus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kategori</a:t>
            </a:r>
            <a:r>
              <a:rPr lang="en-US" sz="2400" dirty="0"/>
              <a:t> customer yang </a:t>
            </a:r>
            <a:r>
              <a:rPr lang="en-US" sz="2400" dirty="0" err="1"/>
              <a:t>attited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focus </a:t>
            </a:r>
            <a:r>
              <a:rPr lang="en-US" sz="2400" dirty="0" err="1"/>
              <a:t>ke</a:t>
            </a:r>
            <a:r>
              <a:rPr lang="en-US" sz="2400" dirty="0"/>
              <a:t> data </a:t>
            </a:r>
            <a:r>
              <a:rPr lang="en-US" sz="2400" dirty="0" err="1"/>
              <a:t>tersebut</a:t>
            </a:r>
            <a:r>
              <a:rPr lang="en-US" sz="2400" dirty="0"/>
              <a:t> dan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eksplorasi</a:t>
            </a:r>
            <a:r>
              <a:rPr lang="en-US" sz="2400" dirty="0"/>
              <a:t> data </a:t>
            </a:r>
            <a:r>
              <a:rPr lang="en-US" sz="2400" dirty="0" err="1"/>
              <a:t>lanjutan</a:t>
            </a:r>
            <a:r>
              <a:rPr lang="en-US" sz="240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38352E-2F4B-4FE4-BE2A-36A82EACD9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l="27969" t="20722" r="56251" b="13037"/>
          <a:stretch/>
        </p:blipFill>
        <p:spPr>
          <a:xfrm>
            <a:off x="8305800" y="770426"/>
            <a:ext cx="2400300" cy="566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1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566400" y="1154130"/>
            <a:ext cx="11059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800" dirty="0" err="1">
                <a:solidFill>
                  <a:schemeClr val="dk1"/>
                </a:solidFill>
                <a:latin typeface="Calibri"/>
                <a:cs typeface="Calibri"/>
              </a:rPr>
              <a:t>Attrited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 Customer based on Marital Status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</a:t>
            </a:r>
            <a:endParaRPr lang="en-US" sz="28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3AF4F-538B-4137-B09E-FB7AB940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3A508D-2FB4-4041-82EE-A31BE0A39840}"/>
              </a:ext>
            </a:extLst>
          </p:cNvPr>
          <p:cNvSpPr txBox="1"/>
          <p:nvPr/>
        </p:nvSpPr>
        <p:spPr>
          <a:xfrm>
            <a:off x="838200" y="1807024"/>
            <a:ext cx="419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Attrited</a:t>
            </a:r>
            <a:r>
              <a:rPr lang="en-US" sz="2400" dirty="0"/>
              <a:t> customer </a:t>
            </a:r>
            <a:r>
              <a:rPr lang="en-US" sz="2400" dirty="0" err="1"/>
              <a:t>didominasi</a:t>
            </a:r>
            <a:r>
              <a:rPr lang="en-US" sz="2400" dirty="0"/>
              <a:t> oleh customer </a:t>
            </a:r>
            <a:r>
              <a:rPr lang="en-US" sz="2400" dirty="0" err="1"/>
              <a:t>dengan</a:t>
            </a:r>
            <a:r>
              <a:rPr lang="en-US" sz="2400" dirty="0"/>
              <a:t> status single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1336. Dari </a:t>
            </a:r>
            <a:r>
              <a:rPr lang="en-US" sz="2400" dirty="0" err="1"/>
              <a:t>visualisasi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dikatakan</a:t>
            </a:r>
            <a:r>
              <a:rPr lang="en-US" sz="2400" dirty="0"/>
              <a:t> status single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umumnya</a:t>
            </a:r>
            <a:r>
              <a:rPr lang="en-US" sz="2400" dirty="0"/>
              <a:t> </a:t>
            </a:r>
            <a:r>
              <a:rPr lang="en-US" sz="2400" dirty="0" err="1"/>
              <a:t>pengaturan</a:t>
            </a:r>
            <a:r>
              <a:rPr lang="en-US" sz="2400" dirty="0"/>
              <a:t> </a:t>
            </a:r>
            <a:r>
              <a:rPr lang="en-US" sz="2400" dirty="0" err="1"/>
              <a:t>keuangan</a:t>
            </a:r>
            <a:r>
              <a:rPr lang="en-US" sz="2400" dirty="0"/>
              <a:t>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terbengkalai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salah </a:t>
            </a:r>
            <a:r>
              <a:rPr lang="en-US" sz="2400" dirty="0" err="1"/>
              <a:t>satu</a:t>
            </a:r>
            <a:r>
              <a:rPr lang="en-US" sz="2400" dirty="0"/>
              <a:t> factor </a:t>
            </a:r>
            <a:r>
              <a:rPr lang="en-US" sz="2400" dirty="0" err="1"/>
              <a:t>tingginya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churn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7E41F-E38D-456C-B760-920B393B4D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44" t="19151" b="14149"/>
          <a:stretch/>
        </p:blipFill>
        <p:spPr>
          <a:xfrm>
            <a:off x="5040921" y="1807024"/>
            <a:ext cx="6777743" cy="3498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2DB614-9213-47EE-B15B-6154A9AB37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13" t="24445" r="61690" b="58893"/>
          <a:stretch/>
        </p:blipFill>
        <p:spPr>
          <a:xfrm>
            <a:off x="10256899" y="2726941"/>
            <a:ext cx="1573486" cy="140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0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000000"/>
      </a:dk1>
      <a:lt1>
        <a:srgbClr val="FFFFFF"/>
      </a:lt1>
      <a:dk2>
        <a:srgbClr val="000073"/>
      </a:dk2>
      <a:lt2>
        <a:srgbClr val="FFE6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676778_Dashboard, from 24Slides_SL_V1.pptx" id="{295C4539-006B-481B-BB49-AA6696014542}" vid="{08D33979-AB7E-4584-851D-4053B37BB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EC375F-F377-4CDC-ADF0-CC8811D177D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1B0ABC2-BF39-4F70-A7AD-9DFBD1D272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1A1251-DA89-493A-8204-679220DD13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Dashboard, from 24Slides</Template>
  <TotalTime>0</TotalTime>
  <Words>685</Words>
  <Application>Microsoft Office PowerPoint</Application>
  <PresentationFormat>Widescreen</PresentationFormat>
  <Paragraphs>92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Rounded MT Bold</vt:lpstr>
      <vt:lpstr>Calibri</vt:lpstr>
      <vt:lpstr>Century Gothic</vt:lpstr>
      <vt:lpstr>Segoe UI Light</vt:lpstr>
      <vt:lpstr>Wingdings</vt:lpstr>
      <vt:lpstr>Office Theme</vt:lpstr>
      <vt:lpstr>Slide 1</vt:lpstr>
      <vt:lpstr>Pendahuluan </vt:lpstr>
      <vt:lpstr>Pertanyaan yang akan di jawab </vt:lpstr>
      <vt:lpstr>Langkah Pengolahan Data  </vt:lpstr>
      <vt:lpstr>Business Objective:</vt:lpstr>
      <vt:lpstr>Business Objective:</vt:lpstr>
      <vt:lpstr>Eksplorasi data </vt:lpstr>
      <vt:lpstr>Insight</vt:lpstr>
      <vt:lpstr>insight</vt:lpstr>
      <vt:lpstr>insight</vt:lpstr>
      <vt:lpstr>insight</vt:lpstr>
      <vt:lpstr>Kesimpulan Dan Solusi </vt:lpstr>
      <vt:lpstr>dashboard</vt:lpstr>
      <vt:lpstr>Slide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2022-09-23T02:34:48Z</dcterms:created>
  <dcterms:modified xsi:type="dcterms:W3CDTF">2022-10-03T16:53:40Z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