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73" r:id="rId13"/>
    <p:sldId id="374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332" r:id="rId30"/>
    <p:sldId id="33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3" r:id="rId40"/>
    <p:sldId id="284" r:id="rId41"/>
    <p:sldId id="366" r:id="rId42"/>
    <p:sldId id="304" r:id="rId43"/>
    <p:sldId id="303" r:id="rId44"/>
    <p:sldId id="300" r:id="rId45"/>
    <p:sldId id="301" r:id="rId46"/>
    <p:sldId id="339" r:id="rId47"/>
    <p:sldId id="340" r:id="rId48"/>
    <p:sldId id="305" r:id="rId49"/>
    <p:sldId id="367" r:id="rId50"/>
    <p:sldId id="368" r:id="rId51"/>
    <p:sldId id="369" r:id="rId52"/>
    <p:sldId id="370" r:id="rId53"/>
    <p:sldId id="371" r:id="rId54"/>
    <p:sldId id="372" r:id="rId55"/>
    <p:sldId id="341" r:id="rId56"/>
    <p:sldId id="342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34" r:id="rId66"/>
    <p:sldId id="335" r:id="rId67"/>
    <p:sldId id="336" r:id="rId68"/>
    <p:sldId id="337" r:id="rId69"/>
    <p:sldId id="320" r:id="rId70"/>
    <p:sldId id="321" r:id="rId71"/>
    <p:sldId id="322" r:id="rId72"/>
    <p:sldId id="323" r:id="rId73"/>
    <p:sldId id="324" r:id="rId74"/>
    <p:sldId id="360" r:id="rId75"/>
    <p:sldId id="361" r:id="rId76"/>
    <p:sldId id="362" r:id="rId77"/>
    <p:sldId id="363" r:id="rId78"/>
    <p:sldId id="364" r:id="rId79"/>
    <p:sldId id="365" r:id="rId80"/>
    <p:sldId id="346" r:id="rId81"/>
    <p:sldId id="347" r:id="rId82"/>
    <p:sldId id="348" r:id="rId83"/>
    <p:sldId id="349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94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98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46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41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74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49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4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3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2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5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8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0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3DAC2-97C2-4467-B4D0-DD1060E3555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DDE4-2FFC-4EB5-98EF-6900DECE1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92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基础算法选讲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——alpq654321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22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给定一个数</a:t>
            </a:r>
            <a:r>
              <a:rPr lang="en-US" altLang="zh-CN" dirty="0"/>
              <a:t>n</a:t>
            </a:r>
            <a:r>
              <a:rPr lang="zh-CN" altLang="en-US" dirty="0"/>
              <a:t>，若这个数是质数，输出</a:t>
            </a:r>
            <a:r>
              <a:rPr lang="en-US" altLang="zh-CN" dirty="0"/>
              <a:t>yes</a:t>
            </a:r>
            <a:r>
              <a:rPr lang="zh-CN" altLang="en-US" dirty="0"/>
              <a:t>，否则输出</a:t>
            </a:r>
            <a:r>
              <a:rPr lang="en-US" altLang="zh-CN" dirty="0"/>
              <a:t>no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008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火柴棒等式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</a:t>
            </a:r>
            <a:r>
              <a:rPr lang="en-US" altLang="zh-CN" dirty="0"/>
              <a:t>n</a:t>
            </a:r>
            <a:r>
              <a:rPr lang="zh-CN" altLang="en-US" dirty="0"/>
              <a:t>根火柴棒，要用这些火柴棒拼出形如</a:t>
            </a:r>
            <a:r>
              <a:rPr lang="en-US" altLang="zh-CN" dirty="0"/>
              <a:t>A+B=C</a:t>
            </a:r>
            <a:r>
              <a:rPr lang="zh-CN" altLang="en-US" dirty="0"/>
              <a:t>的形式，问存在多少种方案。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其中加号和等号共需</a:t>
            </a:r>
            <a:r>
              <a:rPr lang="en-US" altLang="zh-CN" dirty="0"/>
              <a:t>4</a:t>
            </a:r>
            <a:r>
              <a:rPr lang="zh-CN" altLang="en-US" dirty="0"/>
              <a:t>根火柴。</a:t>
            </a:r>
            <a:r>
              <a:rPr lang="en-US" altLang="zh-CN" dirty="0"/>
              <a:t>n&lt;=24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81" y="3149360"/>
            <a:ext cx="3495238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D1D13-06F5-404E-9DCC-428C940E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48B15-905D-405B-A6B2-C8AB062B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个数，如果一个数出现</a:t>
            </a:r>
            <a:r>
              <a:rPr lang="en-US" altLang="zh-CN" dirty="0"/>
              <a:t>x</a:t>
            </a:r>
            <a:r>
              <a:rPr lang="zh-CN" altLang="en-US" dirty="0"/>
              <a:t>次，则对答案的贡献为</a:t>
            </a:r>
            <a:r>
              <a:rPr lang="en-US" altLang="zh-CN" dirty="0"/>
              <a:t>x^2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求这</a:t>
            </a:r>
            <a:r>
              <a:rPr lang="en-US" altLang="zh-CN" dirty="0"/>
              <a:t>n</a:t>
            </a:r>
            <a:r>
              <a:rPr lang="zh-CN" altLang="en-US" dirty="0"/>
              <a:t>个数对答案的贡献是多少。</a:t>
            </a:r>
            <a:endParaRPr lang="en-US" altLang="zh-CN" dirty="0"/>
          </a:p>
          <a:p>
            <a:r>
              <a:rPr lang="en-US" altLang="zh-CN" dirty="0"/>
              <a:t>n&lt;=100000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580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B8631-49D1-4D6E-BB26-A1839B2A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30578-9D9C-491D-94E0-E0330E12C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这个数字出现了几次。</a:t>
            </a:r>
            <a:endParaRPr lang="en-US" altLang="zh-CN" dirty="0"/>
          </a:p>
          <a:p>
            <a:r>
              <a:rPr lang="zh-CN" altLang="en-US" dirty="0"/>
              <a:t>但因为</a:t>
            </a:r>
            <a:r>
              <a:rPr lang="en-US" altLang="zh-CN" dirty="0" err="1"/>
              <a:t>i</a:t>
            </a:r>
            <a:r>
              <a:rPr lang="zh-CN" altLang="en-US" dirty="0"/>
              <a:t>很大，不能直接存下来，先离散化！</a:t>
            </a:r>
          </a:p>
        </p:txBody>
      </p:sp>
    </p:spTree>
    <p:extLst>
      <p:ext uri="{BB962C8B-B14F-4D97-AF65-F5344CB8AC3E}">
        <p14:creationId xmlns:p14="http://schemas.microsoft.com/office/powerpoint/2010/main" val="166341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</a:t>
            </a:r>
            <a:r>
              <a:rPr lang="en-US" altLang="zh-CN" dirty="0" err="1"/>
              <a:t>ai</a:t>
            </a:r>
            <a:r>
              <a:rPr lang="zh-CN" altLang="en-US" dirty="0"/>
              <a:t>以及</a:t>
            </a:r>
            <a:r>
              <a:rPr lang="en-US" altLang="zh-CN" dirty="0"/>
              <a:t>m</a:t>
            </a:r>
            <a:r>
              <a:rPr lang="zh-CN" altLang="en-US" dirty="0"/>
              <a:t>个询问。</a:t>
            </a:r>
            <a:endParaRPr lang="en-US" altLang="zh-CN" dirty="0"/>
          </a:p>
          <a:p>
            <a:r>
              <a:rPr lang="zh-CN" altLang="en-US" dirty="0"/>
              <a:t>每次询问一段区间的和。</a:t>
            </a:r>
            <a:endParaRPr lang="en-US" altLang="zh-CN" dirty="0"/>
          </a:p>
          <a:p>
            <a:r>
              <a:rPr lang="zh-CN" altLang="en-US" dirty="0"/>
              <a:t>要求一个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zh-CN" altLang="en-US" dirty="0"/>
              <a:t>的做法。</a:t>
            </a:r>
          </a:p>
        </p:txBody>
      </p:sp>
    </p:spTree>
    <p:extLst>
      <p:ext uri="{BB962C8B-B14F-4D97-AF65-F5344CB8AC3E}">
        <p14:creationId xmlns:p14="http://schemas.microsoft.com/office/powerpoint/2010/main" val="104477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]=s[i-1]+a[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于是有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]=a[1]+a[2]+…+a[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</a:t>
            </a:r>
            <a:r>
              <a:rPr lang="en-US" altLang="zh-CN" dirty="0" err="1"/>
              <a:t>Σa</a:t>
            </a:r>
            <a:r>
              <a:rPr lang="en-US" altLang="zh-CN" dirty="0"/>
              <a:t>[l]~a[r]</a:t>
            </a:r>
            <a:r>
              <a:rPr lang="zh-CN" altLang="en-US" dirty="0"/>
              <a:t>相当于是</a:t>
            </a:r>
            <a:r>
              <a:rPr lang="en-US" altLang="zh-CN" dirty="0"/>
              <a:t>s[r]-s[l-1]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572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problem </a:t>
            </a:r>
            <a:r>
              <a:rPr lang="en-US" altLang="zh-CN" dirty="0" err="1"/>
              <a:t>exp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n*n</a:t>
            </a:r>
            <a:r>
              <a:rPr lang="zh-CN" altLang="en-US" dirty="0"/>
              <a:t>的矩阵</a:t>
            </a:r>
            <a:r>
              <a:rPr lang="en-US" altLang="zh-CN" dirty="0" err="1"/>
              <a:t>ai,j</a:t>
            </a:r>
            <a:r>
              <a:rPr lang="zh-CN" altLang="en-US" dirty="0"/>
              <a:t>以及</a:t>
            </a:r>
            <a:r>
              <a:rPr lang="en-US" altLang="zh-CN" dirty="0"/>
              <a:t>m</a:t>
            </a:r>
            <a:r>
              <a:rPr lang="zh-CN" altLang="en-US" dirty="0"/>
              <a:t>个询问。</a:t>
            </a:r>
            <a:endParaRPr lang="en-US" altLang="zh-CN" dirty="0"/>
          </a:p>
          <a:p>
            <a:r>
              <a:rPr lang="zh-CN" altLang="en-US" dirty="0"/>
              <a:t>每次询问一个子矩阵的和。</a:t>
            </a:r>
            <a:endParaRPr lang="en-US" altLang="zh-CN" dirty="0"/>
          </a:p>
          <a:p>
            <a:r>
              <a:rPr lang="zh-CN" altLang="en-US" dirty="0"/>
              <a:t>要求一个</a:t>
            </a:r>
            <a:r>
              <a:rPr lang="en-US" altLang="zh-CN" dirty="0"/>
              <a:t>O(n*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zh-CN" altLang="en-US" dirty="0"/>
              <a:t>的做法。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8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/>
              <a:t>a[1][1]+…+a[1][j]+a[2][1]+…+a[2][j]+…+a[</a:t>
            </a:r>
            <a:r>
              <a:rPr lang="en-US" altLang="zh-CN" dirty="0" err="1"/>
              <a:t>i</a:t>
            </a:r>
            <a:r>
              <a:rPr lang="en-US" altLang="zh-CN" dirty="0"/>
              <a:t>][1]+…+a[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此时对于左上角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，右下角</a:t>
            </a:r>
            <a:r>
              <a:rPr lang="en-US" altLang="zh-CN" dirty="0"/>
              <a:t>(x2,y2)</a:t>
            </a:r>
            <a:r>
              <a:rPr lang="zh-CN" altLang="en-US" dirty="0"/>
              <a:t>矩阵的和相当于是</a:t>
            </a:r>
            <a:r>
              <a:rPr lang="en-US" altLang="zh-CN" dirty="0"/>
              <a:t>s[x2][y2]-s[x-1][y2]-s[x2][y-1]+s[x-1][y-1]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72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easy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</a:t>
            </a:r>
            <a:r>
              <a:rPr lang="en-US" altLang="zh-CN" dirty="0" err="1"/>
              <a:t>ai</a:t>
            </a:r>
            <a:r>
              <a:rPr lang="zh-CN" altLang="en-US" dirty="0"/>
              <a:t>，有</a:t>
            </a:r>
            <a:r>
              <a:rPr lang="en-US" altLang="zh-CN" dirty="0"/>
              <a:t>m</a:t>
            </a:r>
            <a:r>
              <a:rPr lang="zh-CN" altLang="en-US" dirty="0"/>
              <a:t>次操作，每个操作是给</a:t>
            </a:r>
            <a:r>
              <a:rPr lang="en-US" altLang="zh-CN" dirty="0" err="1"/>
              <a:t>al~ar</a:t>
            </a:r>
            <a:r>
              <a:rPr lang="zh-CN" altLang="en-US" dirty="0"/>
              <a:t>增加一个数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最终输出操作完后的这</a:t>
            </a:r>
            <a:r>
              <a:rPr lang="en-US" altLang="zh-CN" dirty="0"/>
              <a:t>n</a:t>
            </a:r>
            <a:r>
              <a:rPr lang="zh-CN" altLang="en-US" dirty="0"/>
              <a:t>个数的值。</a:t>
            </a:r>
            <a:endParaRPr lang="en-US" altLang="zh-CN" dirty="0"/>
          </a:p>
          <a:p>
            <a:r>
              <a:rPr lang="zh-CN" altLang="en-US" dirty="0"/>
              <a:t>要求一个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zh-CN" altLang="en-US" dirty="0"/>
              <a:t>的做法。</a:t>
            </a:r>
          </a:p>
        </p:txBody>
      </p:sp>
    </p:spTree>
    <p:extLst>
      <p:ext uri="{BB962C8B-B14F-4D97-AF65-F5344CB8AC3E}">
        <p14:creationId xmlns:p14="http://schemas.microsoft.com/office/powerpoint/2010/main" val="212218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差值维护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]-a[i-1]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]=s[1]+s[2]+…+s[</a:t>
            </a:r>
            <a:r>
              <a:rPr lang="en-US" altLang="zh-CN" dirty="0" err="1"/>
              <a:t>i</a:t>
            </a:r>
            <a:r>
              <a:rPr lang="en-US" altLang="zh-CN" dirty="0"/>
              <a:t>]=a[i-1]+s[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对于每次操作，相当于是令</a:t>
            </a:r>
            <a:r>
              <a:rPr lang="en-US" altLang="zh-CN" dirty="0"/>
              <a:t>s[l]+=</a:t>
            </a:r>
            <a:r>
              <a:rPr lang="en-US" altLang="zh-CN" dirty="0" err="1"/>
              <a:t>k,s</a:t>
            </a:r>
            <a:r>
              <a:rPr lang="en-US" altLang="zh-CN" dirty="0"/>
              <a:t>[r+1]-=k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3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一一列举所有可能的解，并在逐一列举的过程中，检验每个解是否可能成为问题的解或是最优解。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：判断</a:t>
            </a:r>
            <a:r>
              <a:rPr lang="en-US" altLang="zh-CN" dirty="0"/>
              <a:t>1~n</a:t>
            </a:r>
            <a:r>
              <a:rPr lang="zh-CN" altLang="en-US" dirty="0"/>
              <a:t>中有多少是</a:t>
            </a:r>
            <a:r>
              <a:rPr lang="en-US" altLang="zh-CN" dirty="0"/>
              <a:t>3</a:t>
            </a:r>
            <a:r>
              <a:rPr lang="zh-CN" altLang="en-US" dirty="0"/>
              <a:t>的倍数。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：鸡兔同笼问题。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：百钱买百鸡问题。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：判断一个数是否是质数。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5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easy problem </a:t>
            </a:r>
            <a:r>
              <a:rPr lang="en-US" altLang="zh-CN" dirty="0" err="1"/>
              <a:t>exp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n*n</a:t>
            </a:r>
            <a:r>
              <a:rPr lang="zh-CN" altLang="en-US" dirty="0"/>
              <a:t>的矩阵</a:t>
            </a:r>
            <a:r>
              <a:rPr lang="en-US" altLang="zh-CN" dirty="0" err="1"/>
              <a:t>ai,j</a:t>
            </a:r>
            <a:r>
              <a:rPr lang="zh-CN" altLang="en-US" dirty="0"/>
              <a:t>，有</a:t>
            </a:r>
            <a:r>
              <a:rPr lang="en-US" altLang="zh-CN" dirty="0"/>
              <a:t>m</a:t>
            </a:r>
            <a:r>
              <a:rPr lang="zh-CN" altLang="en-US" dirty="0"/>
              <a:t>次操作，每个操作是给一个矩阵增加一个数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最终输出操作完后的整个矩阵的值。</a:t>
            </a:r>
            <a:endParaRPr lang="en-US" altLang="zh-CN" dirty="0"/>
          </a:p>
          <a:p>
            <a:r>
              <a:rPr lang="zh-CN" altLang="en-US" dirty="0"/>
              <a:t>要求一个</a:t>
            </a:r>
            <a:r>
              <a:rPr lang="en-US" altLang="zh-CN" dirty="0"/>
              <a:t>O(n*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zh-CN" altLang="en-US" dirty="0"/>
              <a:t>的做法。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65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差值维护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][j]=a[</a:t>
            </a:r>
            <a:r>
              <a:rPr lang="en-US" altLang="zh-CN" dirty="0" err="1"/>
              <a:t>i</a:t>
            </a:r>
            <a:r>
              <a:rPr lang="en-US" altLang="zh-CN" dirty="0"/>
              <a:t>][j]-a[i-1][j]-a[</a:t>
            </a:r>
            <a:r>
              <a:rPr lang="en-US" altLang="zh-CN" dirty="0" err="1"/>
              <a:t>i</a:t>
            </a:r>
            <a:r>
              <a:rPr lang="en-US" altLang="zh-CN" dirty="0"/>
              <a:t>][j-1]+a[i-1][j-1]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][j]=s[1][1]…+s[1][j]+s[2][1]+…+s[2][j]+…+s[</a:t>
            </a:r>
            <a:r>
              <a:rPr lang="en-US" altLang="zh-CN" dirty="0" err="1"/>
              <a:t>i</a:t>
            </a:r>
            <a:r>
              <a:rPr lang="en-US" altLang="zh-CN" dirty="0"/>
              <a:t>][1]+…+s[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对于每次以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为左上角，</a:t>
            </a:r>
            <a:r>
              <a:rPr lang="en-US" altLang="zh-CN" dirty="0"/>
              <a:t>(x2,y2)</a:t>
            </a:r>
            <a:r>
              <a:rPr lang="zh-CN" altLang="en-US" dirty="0"/>
              <a:t>为右下角的矩阵操作，相当于是令</a:t>
            </a:r>
            <a:r>
              <a:rPr lang="en-US" altLang="zh-CN" dirty="0"/>
              <a:t>s[x][y]+=</a:t>
            </a:r>
            <a:r>
              <a:rPr lang="en-US" altLang="zh-CN" dirty="0" err="1"/>
              <a:t>k,s</a:t>
            </a:r>
            <a:r>
              <a:rPr lang="en-US" altLang="zh-CN" dirty="0"/>
              <a:t>[x][y2+1]-=</a:t>
            </a:r>
            <a:r>
              <a:rPr lang="en-US" altLang="zh-CN" dirty="0" err="1"/>
              <a:t>k,s</a:t>
            </a:r>
            <a:r>
              <a:rPr lang="en-US" altLang="zh-CN" dirty="0"/>
              <a:t>[x2+1][y]-=</a:t>
            </a:r>
            <a:r>
              <a:rPr lang="en-US" altLang="zh-CN" dirty="0" err="1"/>
              <a:t>k,s</a:t>
            </a:r>
            <a:r>
              <a:rPr lang="en-US" altLang="zh-CN" dirty="0"/>
              <a:t>[x2+1][y2+1]+=k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56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圈地运动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n*n</a:t>
            </a:r>
            <a:r>
              <a:rPr lang="zh-CN" altLang="en-US" dirty="0"/>
              <a:t>的矩阵，找一个最大的子矩阵，使得这个子矩阵里面的元素和最大。</a:t>
            </a:r>
            <a:endParaRPr lang="en-US" altLang="zh-CN" dirty="0"/>
          </a:p>
          <a:p>
            <a:r>
              <a:rPr lang="en-US" altLang="zh-CN" dirty="0"/>
              <a:t>n^6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n^5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n^4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n^3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920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圈地运动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枚举左上角和右下角，再使用双重循环求和，来更新最大值。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n^6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</p:spTree>
    <p:extLst>
      <p:ext uri="{BB962C8B-B14F-4D97-AF65-F5344CB8AC3E}">
        <p14:creationId xmlns:p14="http://schemas.microsoft.com/office/powerpoint/2010/main" val="180759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圈地运动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在计算一个矩阵的和时，将其分为若干行中的某一段加起来，对于每行我们可以避免一次循环。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n^5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85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圈地运动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我们甚至不需要枚举所有的行就能直接算出这个矩阵的元素和！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n^4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</p:spTree>
    <p:extLst>
      <p:ext uri="{BB962C8B-B14F-4D97-AF65-F5344CB8AC3E}">
        <p14:creationId xmlns:p14="http://schemas.microsoft.com/office/powerpoint/2010/main" val="34196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圈地运动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我们发现无论如何都得枚举左上角和右下角。优化陷入瓶颈。</a:t>
            </a:r>
            <a:endParaRPr lang="en-US" altLang="zh-CN" dirty="0"/>
          </a:p>
          <a:p>
            <a:r>
              <a:rPr lang="zh-CN" altLang="en-US" dirty="0"/>
              <a:t>考虑一个问题：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个数</a:t>
            </a:r>
            <a:r>
              <a:rPr lang="en-US" altLang="zh-CN" dirty="0" err="1"/>
              <a:t>ai</a:t>
            </a:r>
            <a:r>
              <a:rPr lang="zh-CN" altLang="en-US" dirty="0"/>
              <a:t>，求一个子区间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，使得</a:t>
            </a:r>
            <a:r>
              <a:rPr lang="en-US" altLang="zh-CN" dirty="0" err="1"/>
              <a:t>al~ar</a:t>
            </a:r>
            <a:r>
              <a:rPr lang="zh-CN" altLang="en-US" dirty="0"/>
              <a:t>的和加起来最大。</a:t>
            </a:r>
            <a:endParaRPr lang="en-US" altLang="zh-CN" dirty="0"/>
          </a:p>
          <a:p>
            <a:r>
              <a:rPr lang="zh-CN" altLang="en-US" dirty="0"/>
              <a:t>要求</a:t>
            </a:r>
            <a:r>
              <a:rPr lang="en-US" altLang="zh-CN" dirty="0"/>
              <a:t>O(n)</a:t>
            </a:r>
            <a:r>
              <a:rPr lang="zh-CN" altLang="en-US" dirty="0"/>
              <a:t>做法。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</p:spTree>
    <p:extLst>
      <p:ext uri="{BB962C8B-B14F-4D97-AF65-F5344CB8AC3E}">
        <p14:creationId xmlns:p14="http://schemas.microsoft.com/office/powerpoint/2010/main" val="7176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圈地运动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回到圈地运动，枚举这个最优子矩阵上面的行在哪，下面的行在哪。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ai</a:t>
            </a:r>
            <a:r>
              <a:rPr lang="zh-CN" altLang="en-US" dirty="0"/>
              <a:t>记录每一列其中一段的和。利用上述做法就可以做到</a:t>
            </a:r>
            <a:r>
              <a:rPr lang="en-US" altLang="zh-CN" dirty="0"/>
              <a:t>O(n)</a:t>
            </a:r>
            <a:r>
              <a:rPr lang="zh-CN" altLang="en-US" dirty="0"/>
              <a:t>找最优解。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n^3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</p:spTree>
    <p:extLst>
      <p:ext uri="{BB962C8B-B14F-4D97-AF65-F5344CB8AC3E}">
        <p14:creationId xmlns:p14="http://schemas.microsoft.com/office/powerpoint/2010/main" val="21793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更难的题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noip2008</a:t>
            </a:r>
            <a:r>
              <a:rPr lang="zh-CN" altLang="en-US" dirty="0"/>
              <a:t>普及组第</a:t>
            </a:r>
            <a:r>
              <a:rPr lang="en-US" altLang="zh-CN" dirty="0"/>
              <a:t>4</a:t>
            </a:r>
            <a:r>
              <a:rPr lang="zh-CN" altLang="en-US" dirty="0"/>
              <a:t>题立体图。</a:t>
            </a:r>
            <a:endParaRPr lang="en-US" altLang="zh-CN" dirty="0"/>
          </a:p>
          <a:p>
            <a:r>
              <a:rPr lang="zh-CN" altLang="en-US" dirty="0"/>
              <a:t>需要用到高超的枚举技巧。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00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二分大法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个数</a:t>
            </a:r>
            <a:r>
              <a:rPr lang="en-US" altLang="zh-CN" dirty="0" err="1"/>
              <a:t>ai</a:t>
            </a:r>
            <a:r>
              <a:rPr lang="zh-CN" altLang="en-US" dirty="0"/>
              <a:t>。有</a:t>
            </a:r>
            <a:r>
              <a:rPr lang="en-US" altLang="zh-CN" dirty="0"/>
              <a:t>m</a:t>
            </a:r>
            <a:r>
              <a:rPr lang="zh-CN" altLang="en-US" dirty="0"/>
              <a:t>次询问，每次询问一个数在这</a:t>
            </a:r>
            <a:r>
              <a:rPr lang="en-US" altLang="zh-CN" dirty="0"/>
              <a:t>n</a:t>
            </a:r>
            <a:r>
              <a:rPr lang="zh-CN" altLang="en-US" dirty="0"/>
              <a:t>个数中排名第几。</a:t>
            </a:r>
            <a:endParaRPr lang="en-US" altLang="zh-CN" dirty="0"/>
          </a:p>
          <a:p>
            <a:r>
              <a:rPr lang="zh-CN" altLang="en-US" dirty="0"/>
              <a:t>要求一个</a:t>
            </a:r>
            <a:r>
              <a:rPr lang="en-US" altLang="zh-CN" dirty="0" err="1"/>
              <a:t>nlgn+mlgn</a:t>
            </a:r>
            <a:r>
              <a:rPr lang="zh-CN" altLang="en-US" dirty="0"/>
              <a:t>的做法。</a:t>
            </a:r>
          </a:p>
        </p:txBody>
      </p:sp>
    </p:spTree>
    <p:extLst>
      <p:ext uri="{BB962C8B-B14F-4D97-AF65-F5344CB8AC3E}">
        <p14:creationId xmlns:p14="http://schemas.microsoft.com/office/powerpoint/2010/main" val="319216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给定一个数</a:t>
            </a:r>
            <a:r>
              <a:rPr lang="en-US" altLang="zh-CN" dirty="0"/>
              <a:t>n</a:t>
            </a:r>
            <a:r>
              <a:rPr lang="zh-CN" altLang="en-US" dirty="0"/>
              <a:t>，求</a:t>
            </a:r>
            <a:r>
              <a:rPr lang="en-US" altLang="zh-CN" dirty="0"/>
              <a:t>1~n</a:t>
            </a:r>
            <a:r>
              <a:rPr lang="zh-CN" altLang="en-US" dirty="0"/>
              <a:t>中有多少是</a:t>
            </a:r>
            <a:r>
              <a:rPr lang="en-US" altLang="zh-CN" dirty="0"/>
              <a:t>3</a:t>
            </a:r>
            <a:r>
              <a:rPr lang="zh-CN" altLang="en-US" dirty="0"/>
              <a:t>的倍数。</a:t>
            </a:r>
            <a:endParaRPr lang="en-US" altLang="zh-CN" dirty="0"/>
          </a:p>
          <a:p>
            <a:r>
              <a:rPr lang="en-US" altLang="zh-CN" dirty="0"/>
              <a:t>n&lt;=100000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83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二分大法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将这</a:t>
            </a:r>
            <a:r>
              <a:rPr lang="en-US" altLang="zh-CN" dirty="0"/>
              <a:t>n</a:t>
            </a:r>
            <a:r>
              <a:rPr lang="zh-CN" altLang="en-US" dirty="0"/>
              <a:t>个数先排好序。</a:t>
            </a:r>
            <a:endParaRPr lang="en-US" altLang="zh-CN" dirty="0"/>
          </a:p>
          <a:p>
            <a:r>
              <a:rPr lang="zh-CN" altLang="en-US" dirty="0"/>
              <a:t>之后每次查找排名只需不断二分就可以了。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</p:spTree>
    <p:extLst>
      <p:ext uri="{BB962C8B-B14F-4D97-AF65-F5344CB8AC3E}">
        <p14:creationId xmlns:p14="http://schemas.microsoft.com/office/powerpoint/2010/main" val="8212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回顾刚才的百钱买百鸡问题，我们是通过枚举</a:t>
            </a:r>
            <a:r>
              <a:rPr lang="en-US" altLang="zh-CN" dirty="0"/>
              <a:t>3</a:t>
            </a:r>
            <a:r>
              <a:rPr lang="zh-CN" altLang="en-US" dirty="0"/>
              <a:t>种鸡各买了几只来寻找所有解的。</a:t>
            </a:r>
            <a:endParaRPr lang="en-US" altLang="zh-CN" dirty="0"/>
          </a:p>
          <a:p>
            <a:r>
              <a:rPr lang="zh-CN" altLang="en-US" dirty="0"/>
              <a:t>问题转化为</a:t>
            </a:r>
            <a:r>
              <a:rPr lang="en-US" altLang="zh-CN" dirty="0"/>
              <a:t>4</a:t>
            </a:r>
            <a:r>
              <a:rPr lang="zh-CN" altLang="en-US" dirty="0"/>
              <a:t>种</a:t>
            </a:r>
            <a:r>
              <a:rPr lang="en-US" altLang="zh-CN" dirty="0"/>
              <a:t>-&gt;4</a:t>
            </a:r>
            <a:r>
              <a:rPr lang="zh-CN" altLang="en-US" dirty="0"/>
              <a:t>重循环。</a:t>
            </a:r>
            <a:endParaRPr lang="en-US" altLang="zh-CN" dirty="0"/>
          </a:p>
          <a:p>
            <a:r>
              <a:rPr lang="zh-CN" altLang="en-US" dirty="0"/>
              <a:t>问题转化为</a:t>
            </a:r>
            <a:r>
              <a:rPr lang="en-US" altLang="zh-CN" dirty="0"/>
              <a:t>5</a:t>
            </a:r>
            <a:r>
              <a:rPr lang="zh-CN" altLang="en-US" dirty="0"/>
              <a:t>种</a:t>
            </a:r>
            <a:r>
              <a:rPr lang="en-US" altLang="zh-CN" dirty="0"/>
              <a:t>-&gt;5</a:t>
            </a:r>
            <a:r>
              <a:rPr lang="zh-CN" altLang="en-US" dirty="0"/>
              <a:t>重循环。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r>
              <a:rPr lang="zh-CN" altLang="en-US" dirty="0"/>
              <a:t>问题转化为</a:t>
            </a:r>
            <a:r>
              <a:rPr lang="en-US" altLang="zh-CN" dirty="0"/>
              <a:t>n</a:t>
            </a:r>
            <a:r>
              <a:rPr lang="zh-CN" altLang="en-US" dirty="0"/>
              <a:t>种</a:t>
            </a:r>
            <a:r>
              <a:rPr lang="en-US" altLang="zh-CN" dirty="0"/>
              <a:t>-&gt;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65516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另一种枚举技巧</a:t>
            </a:r>
            <a:r>
              <a:rPr lang="en-US" altLang="zh-CN" dirty="0"/>
              <a:t>——</a:t>
            </a:r>
            <a:r>
              <a:rPr lang="zh-CN" altLang="en-US" dirty="0"/>
              <a:t>搜索！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考虑这么一个问题：有</a:t>
            </a:r>
            <a:r>
              <a:rPr lang="en-US" altLang="zh-CN" dirty="0"/>
              <a:t>n</a:t>
            </a:r>
            <a:r>
              <a:rPr lang="zh-CN" altLang="en-US" dirty="0"/>
              <a:t>件物品，每件物品可选可不选，枚举所有方案。</a:t>
            </a:r>
            <a:endParaRPr lang="en-US" altLang="zh-CN" dirty="0"/>
          </a:p>
          <a:p>
            <a:r>
              <a:rPr lang="zh-CN" altLang="en-US" dirty="0"/>
              <a:t>我们不可能用</a:t>
            </a:r>
            <a:r>
              <a:rPr lang="en-US" altLang="zh-CN" dirty="0"/>
              <a:t>n</a:t>
            </a:r>
            <a:r>
              <a:rPr lang="zh-CN" altLang="en-US" dirty="0"/>
              <a:t>重</a:t>
            </a:r>
            <a:r>
              <a:rPr lang="en-US" altLang="zh-CN" dirty="0"/>
              <a:t>for (?=0;?&lt;=1;?++)</a:t>
            </a:r>
            <a:r>
              <a:rPr lang="zh-CN" altLang="en-US" dirty="0"/>
              <a:t>来表示每个物品取不取这样子的做法来做，因为</a:t>
            </a:r>
            <a:r>
              <a:rPr lang="en-US" altLang="zh-CN" dirty="0"/>
              <a:t>n</a:t>
            </a:r>
            <a:r>
              <a:rPr lang="zh-CN" altLang="en-US" dirty="0"/>
              <a:t>是一个变量。</a:t>
            </a:r>
            <a:endParaRPr lang="en-US" altLang="zh-CN" dirty="0"/>
          </a:p>
          <a:p>
            <a:r>
              <a:rPr lang="zh-CN" altLang="en-US" dirty="0"/>
              <a:t>此时我们可以考虑利用搜索来实现枚举。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0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我们往往利用递归的方式来实现搜索。</a:t>
            </a:r>
            <a:endParaRPr lang="en-US" altLang="zh-CN" dirty="0"/>
          </a:p>
          <a:p>
            <a:r>
              <a:rPr lang="zh-CN" altLang="en-US" dirty="0"/>
              <a:t>具体地：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x) {a[x]=1; </a:t>
            </a:r>
            <a:r>
              <a:rPr lang="en-US" altLang="zh-CN" dirty="0" err="1"/>
              <a:t>dfs</a:t>
            </a:r>
            <a:r>
              <a:rPr lang="en-US" altLang="zh-CN" dirty="0"/>
              <a:t>(x+1); a[x]=0; </a:t>
            </a:r>
            <a:r>
              <a:rPr lang="en-US" altLang="zh-CN" dirty="0" err="1"/>
              <a:t>dfs</a:t>
            </a:r>
            <a:r>
              <a:rPr lang="en-US" altLang="zh-CN" dirty="0"/>
              <a:t>(x+1);}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a[x]</a:t>
            </a:r>
            <a:r>
              <a:rPr lang="zh-CN" altLang="en-US" dirty="0"/>
              <a:t>表示第</a:t>
            </a:r>
            <a:r>
              <a:rPr lang="en-US" altLang="zh-CN" dirty="0"/>
              <a:t>x</a:t>
            </a:r>
            <a:r>
              <a:rPr lang="zh-CN" altLang="en-US" dirty="0"/>
              <a:t>个物品是否选择。</a:t>
            </a:r>
            <a:endParaRPr lang="en-US" altLang="zh-CN" dirty="0"/>
          </a:p>
          <a:p>
            <a:r>
              <a:rPr lang="zh-CN" altLang="en-US" dirty="0"/>
              <a:t>注意边界。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5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K’th</a:t>
            </a:r>
            <a:r>
              <a:rPr lang="en-US" altLang="zh-CN" dirty="0"/>
              <a:t> 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个数，共有</a:t>
            </a:r>
            <a:r>
              <a:rPr lang="en-US" altLang="zh-CN" dirty="0"/>
              <a:t>2^n</a:t>
            </a:r>
            <a:r>
              <a:rPr lang="zh-CN" altLang="en-US" dirty="0"/>
              <a:t>个子集，一个子集的值看做其所有数的和。</a:t>
            </a:r>
            <a:endParaRPr lang="en-US" altLang="zh-CN" dirty="0"/>
          </a:p>
          <a:p>
            <a:r>
              <a:rPr lang="zh-CN" altLang="en-US" dirty="0"/>
              <a:t>求这</a:t>
            </a:r>
            <a:r>
              <a:rPr lang="en-US" altLang="zh-CN" dirty="0"/>
              <a:t>2^n</a:t>
            </a:r>
            <a:r>
              <a:rPr lang="zh-CN" altLang="en-US" dirty="0"/>
              <a:t>个子集中第</a:t>
            </a:r>
            <a:r>
              <a:rPr lang="en-US" altLang="zh-CN" dirty="0"/>
              <a:t>K</a:t>
            </a:r>
            <a:r>
              <a:rPr lang="zh-CN" altLang="en-US" dirty="0"/>
              <a:t>大的子集。</a:t>
            </a:r>
            <a:endParaRPr lang="en-US" altLang="zh-CN" dirty="0"/>
          </a:p>
          <a:p>
            <a:r>
              <a:rPr lang="en-US" altLang="zh-CN" dirty="0"/>
              <a:t>n&lt;=20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1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K’th</a:t>
            </a:r>
            <a:r>
              <a:rPr lang="en-US" altLang="zh-CN" dirty="0"/>
              <a:t> 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对于每个元素，只有取或者不取两种状态。</a:t>
            </a:r>
            <a:endParaRPr lang="en-US" altLang="zh-CN" dirty="0"/>
          </a:p>
          <a:p>
            <a:r>
              <a:rPr lang="zh-CN" altLang="en-US" dirty="0"/>
              <a:t>利用搜索实现这一过程。</a:t>
            </a:r>
            <a:endParaRPr lang="en-US" altLang="zh-CN" dirty="0"/>
          </a:p>
          <a:p>
            <a:r>
              <a:rPr lang="zh-CN" altLang="en-US" dirty="0"/>
              <a:t>注意边界。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</p:spTree>
    <p:extLst>
      <p:ext uri="{BB962C8B-B14F-4D97-AF65-F5344CB8AC3E}">
        <p14:creationId xmlns:p14="http://schemas.microsoft.com/office/powerpoint/2010/main" val="420472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一个容量为</a:t>
            </a:r>
            <a:r>
              <a:rPr lang="en-US" altLang="zh-CN" dirty="0"/>
              <a:t>m</a:t>
            </a:r>
            <a:r>
              <a:rPr lang="zh-CN" altLang="en-US" dirty="0"/>
              <a:t>的背包，有</a:t>
            </a:r>
            <a:r>
              <a:rPr lang="en-US" altLang="zh-CN" dirty="0"/>
              <a:t>n</a:t>
            </a:r>
            <a:r>
              <a:rPr lang="zh-CN" altLang="en-US" dirty="0"/>
              <a:t>个物品，第</a:t>
            </a:r>
            <a:r>
              <a:rPr lang="en-US" altLang="zh-CN" dirty="0" err="1"/>
              <a:t>i</a:t>
            </a:r>
            <a:r>
              <a:rPr lang="zh-CN" altLang="en-US" dirty="0"/>
              <a:t>个物品的体积为</a:t>
            </a:r>
            <a:r>
              <a:rPr lang="en-US" altLang="zh-CN" dirty="0" err="1"/>
              <a:t>wi</a:t>
            </a:r>
            <a:r>
              <a:rPr lang="zh-CN" altLang="en-US" dirty="0"/>
              <a:t>，价值为</a:t>
            </a:r>
            <a:r>
              <a:rPr lang="en-US" altLang="zh-CN" dirty="0"/>
              <a:t>ci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选择若干物品，使得体积总和不超过</a:t>
            </a:r>
            <a:r>
              <a:rPr lang="en-US" altLang="zh-CN" dirty="0"/>
              <a:t>m</a:t>
            </a:r>
            <a:r>
              <a:rPr lang="zh-CN" altLang="en-US" dirty="0"/>
              <a:t>的情况下价值总和最大。</a:t>
            </a:r>
            <a:endParaRPr lang="en-US" altLang="zh-CN" dirty="0"/>
          </a:p>
          <a:p>
            <a:r>
              <a:rPr lang="en-US" altLang="zh-CN" dirty="0"/>
              <a:t>n&lt;=20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0/1</a:t>
            </a:r>
            <a:r>
              <a:rPr lang="zh-CN" altLang="en-US" dirty="0"/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38837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一个容量为</a:t>
            </a:r>
            <a:r>
              <a:rPr lang="en-US" altLang="zh-CN" dirty="0"/>
              <a:t>m</a:t>
            </a:r>
            <a:r>
              <a:rPr lang="zh-CN" altLang="en-US" dirty="0"/>
              <a:t>的背包，有</a:t>
            </a:r>
            <a:r>
              <a:rPr lang="en-US" altLang="zh-CN" dirty="0"/>
              <a:t>n</a:t>
            </a:r>
            <a:r>
              <a:rPr lang="zh-CN" altLang="en-US" dirty="0"/>
              <a:t>个物品，第</a:t>
            </a:r>
            <a:r>
              <a:rPr lang="en-US" altLang="zh-CN" dirty="0" err="1"/>
              <a:t>i</a:t>
            </a:r>
            <a:r>
              <a:rPr lang="zh-CN" altLang="en-US" dirty="0"/>
              <a:t>个物品的体积为</a:t>
            </a:r>
            <a:r>
              <a:rPr lang="en-US" altLang="zh-CN" dirty="0" err="1"/>
              <a:t>wi</a:t>
            </a:r>
            <a:r>
              <a:rPr lang="zh-CN" altLang="en-US" dirty="0"/>
              <a:t>，价值为</a:t>
            </a:r>
            <a:r>
              <a:rPr lang="en-US" altLang="zh-CN" dirty="0"/>
              <a:t>ci</a:t>
            </a:r>
            <a:r>
              <a:rPr lang="zh-CN" altLang="en-US" dirty="0"/>
              <a:t>，有</a:t>
            </a:r>
            <a:r>
              <a:rPr lang="en-US" altLang="zh-CN" dirty="0"/>
              <a:t>2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选择若干物品，使得体积总和不超过</a:t>
            </a:r>
            <a:r>
              <a:rPr lang="en-US" altLang="zh-CN" dirty="0"/>
              <a:t>m</a:t>
            </a:r>
            <a:r>
              <a:rPr lang="zh-CN" altLang="en-US" dirty="0"/>
              <a:t>的情况下价值总和最大。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0/1/2</a:t>
            </a:r>
            <a:r>
              <a:rPr lang="zh-CN" altLang="en-US" dirty="0"/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3146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一个容量为</a:t>
            </a:r>
            <a:r>
              <a:rPr lang="en-US" altLang="zh-CN" dirty="0"/>
              <a:t>m</a:t>
            </a:r>
            <a:r>
              <a:rPr lang="zh-CN" altLang="en-US" dirty="0"/>
              <a:t>的背包，有</a:t>
            </a:r>
            <a:r>
              <a:rPr lang="en-US" altLang="zh-CN" dirty="0"/>
              <a:t>n</a:t>
            </a:r>
            <a:r>
              <a:rPr lang="zh-CN" altLang="en-US" dirty="0"/>
              <a:t>个物品，第</a:t>
            </a:r>
            <a:r>
              <a:rPr lang="en-US" altLang="zh-CN" dirty="0" err="1"/>
              <a:t>i</a:t>
            </a:r>
            <a:r>
              <a:rPr lang="zh-CN" altLang="en-US" dirty="0"/>
              <a:t>个物品的体积为</a:t>
            </a:r>
            <a:r>
              <a:rPr lang="en-US" altLang="zh-CN" dirty="0" err="1"/>
              <a:t>wi</a:t>
            </a:r>
            <a:r>
              <a:rPr lang="zh-CN" altLang="en-US" dirty="0"/>
              <a:t>，价值为</a:t>
            </a:r>
            <a:r>
              <a:rPr lang="en-US" altLang="zh-CN" dirty="0"/>
              <a:t>ci</a:t>
            </a:r>
            <a:r>
              <a:rPr lang="zh-CN" altLang="en-US" dirty="0"/>
              <a:t>，有</a:t>
            </a:r>
            <a:r>
              <a:rPr lang="en-US" altLang="zh-CN" dirty="0" err="1"/>
              <a:t>ki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选择若干物品，使得体积总和不超过</a:t>
            </a:r>
            <a:r>
              <a:rPr lang="en-US" altLang="zh-CN" dirty="0"/>
              <a:t>m</a:t>
            </a:r>
            <a:r>
              <a:rPr lang="zh-CN" altLang="en-US" dirty="0"/>
              <a:t>的情况下价值总和最大。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0/1/2/3,…,k</a:t>
            </a:r>
            <a:r>
              <a:rPr lang="zh-CN" altLang="en-US" dirty="0"/>
              <a:t>背包问题</a:t>
            </a:r>
            <a:r>
              <a:rPr lang="en-US" altLang="zh-CN" dirty="0"/>
              <a:t>(</a:t>
            </a:r>
            <a:r>
              <a:rPr lang="zh-CN" altLang="en-US" dirty="0"/>
              <a:t>部分背包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0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考虑一个问题。</a:t>
            </a:r>
            <a:endParaRPr lang="en-US" altLang="zh-CN" dirty="0"/>
          </a:p>
          <a:p>
            <a:r>
              <a:rPr lang="zh-CN" altLang="en-US" dirty="0"/>
              <a:t>有两个从小到大排好序的序列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，长度均为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现在有一个参数</a:t>
            </a:r>
            <a:r>
              <a:rPr lang="en-US" altLang="zh-CN" dirty="0"/>
              <a:t>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中找一个数字</a:t>
            </a:r>
            <a:r>
              <a:rPr lang="en-US" altLang="zh-CN" dirty="0" err="1"/>
              <a:t>ai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中找一个数字</a:t>
            </a:r>
            <a:r>
              <a:rPr lang="en-US" altLang="zh-CN" dirty="0" err="1"/>
              <a:t>bj</a:t>
            </a:r>
            <a:r>
              <a:rPr lang="zh-CN" altLang="en-US" dirty="0"/>
              <a:t>，使得</a:t>
            </a:r>
            <a:r>
              <a:rPr lang="en-US" altLang="zh-CN" dirty="0" err="1"/>
              <a:t>ai+bj</a:t>
            </a:r>
            <a:r>
              <a:rPr lang="en-US" altLang="zh-CN" dirty="0"/>
              <a:t>&lt;=p</a:t>
            </a:r>
            <a:r>
              <a:rPr lang="zh-CN" altLang="en-US" dirty="0"/>
              <a:t>且</a:t>
            </a:r>
            <a:r>
              <a:rPr lang="en-US" altLang="zh-CN" dirty="0" err="1"/>
              <a:t>ai+bj</a:t>
            </a:r>
            <a:r>
              <a:rPr lang="zh-CN" altLang="en-US" dirty="0"/>
              <a:t>最大。</a:t>
            </a:r>
            <a:endParaRPr lang="en-US" altLang="zh-CN" dirty="0"/>
          </a:p>
          <a:p>
            <a:r>
              <a:rPr lang="zh-CN" altLang="en-US" dirty="0"/>
              <a:t>要求</a:t>
            </a:r>
            <a:r>
              <a:rPr lang="en-US" altLang="zh-CN" dirty="0"/>
              <a:t>O(n)</a:t>
            </a:r>
            <a:r>
              <a:rPr lang="zh-CN" altLang="en-US" dirty="0"/>
              <a:t>做法。</a:t>
            </a:r>
            <a:endParaRPr lang="en-US" altLang="zh-CN" dirty="0"/>
          </a:p>
          <a:p>
            <a:r>
              <a:rPr lang="en-US" altLang="zh-CN" dirty="0"/>
              <a:t>p=9</a:t>
            </a:r>
          </a:p>
          <a:p>
            <a:r>
              <a:rPr lang="en-US" altLang="zh-CN" dirty="0"/>
              <a:t>1 2 4 7 11</a:t>
            </a:r>
          </a:p>
          <a:p>
            <a:r>
              <a:rPr lang="en-US" altLang="zh-CN" dirty="0"/>
              <a:t>2 3 4 5 6</a:t>
            </a:r>
          </a:p>
          <a:p>
            <a:r>
              <a:rPr lang="zh-CN" altLang="en-US" dirty="0"/>
              <a:t>选择</a:t>
            </a:r>
            <a:r>
              <a:rPr lang="en-US" altLang="zh-CN" dirty="0"/>
              <a:t>a3</a:t>
            </a:r>
            <a:r>
              <a:rPr lang="zh-CN" altLang="en-US" dirty="0"/>
              <a:t>与</a:t>
            </a:r>
            <a:r>
              <a:rPr lang="en-US" altLang="zh-CN" dirty="0"/>
              <a:t>b4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1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1-exp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给定一个数</a:t>
            </a:r>
            <a:r>
              <a:rPr lang="en-US" altLang="zh-CN" dirty="0"/>
              <a:t>n</a:t>
            </a:r>
            <a:r>
              <a:rPr lang="zh-CN" altLang="en-US" dirty="0"/>
              <a:t>，求</a:t>
            </a:r>
            <a:r>
              <a:rPr lang="en-US" altLang="zh-CN" dirty="0"/>
              <a:t>1~n</a:t>
            </a:r>
            <a:r>
              <a:rPr lang="zh-CN" altLang="en-US" dirty="0"/>
              <a:t>中有多少是</a:t>
            </a:r>
            <a:r>
              <a:rPr lang="en-US" altLang="zh-CN" dirty="0"/>
              <a:t>3</a:t>
            </a:r>
            <a:r>
              <a:rPr lang="zh-CN" altLang="en-US" dirty="0"/>
              <a:t>的倍数。</a:t>
            </a:r>
            <a:endParaRPr lang="en-US" altLang="zh-CN" dirty="0"/>
          </a:p>
          <a:p>
            <a:r>
              <a:rPr lang="en-US" altLang="zh-CN" dirty="0"/>
              <a:t>n&lt;=1000000000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7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利用两个指针，其中一个从前往后扫</a:t>
            </a:r>
            <a:r>
              <a:rPr lang="en-US" altLang="zh-CN" dirty="0"/>
              <a:t>a</a:t>
            </a:r>
            <a:r>
              <a:rPr lang="zh-CN" altLang="en-US" dirty="0"/>
              <a:t>数组，另一个从后往前扫</a:t>
            </a:r>
            <a:r>
              <a:rPr lang="en-US" altLang="zh-CN" dirty="0"/>
              <a:t>b</a:t>
            </a:r>
            <a:r>
              <a:rPr lang="zh-CN" altLang="en-US" dirty="0"/>
              <a:t>数组，用可能成为最大值的数来更新答案。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</p:spTree>
    <p:extLst>
      <p:ext uri="{BB962C8B-B14F-4D97-AF65-F5344CB8AC3E}">
        <p14:creationId xmlns:p14="http://schemas.microsoft.com/office/powerpoint/2010/main" val="24040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0321" y="2336873"/>
            <a:ext cx="10056809" cy="3599316"/>
          </a:xfrm>
        </p:spPr>
        <p:txBody>
          <a:bodyPr>
            <a:normAutofit/>
          </a:bodyPr>
          <a:lstStyle/>
          <a:p>
            <a:r>
              <a:rPr lang="zh-CN" altLang="en-US" dirty="0"/>
              <a:t>考虑一个问题。</a:t>
            </a:r>
            <a:endParaRPr lang="en-US" altLang="zh-CN" dirty="0"/>
          </a:p>
          <a:p>
            <a:r>
              <a:rPr lang="zh-CN" altLang="en-US" dirty="0"/>
              <a:t>有两个从小到大排好序的序列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，与两个没排好序的序列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，长度均为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现在有一个参数</a:t>
            </a:r>
            <a:r>
              <a:rPr lang="en-US" altLang="zh-CN" dirty="0"/>
              <a:t>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中找一个数字</a:t>
            </a:r>
            <a:r>
              <a:rPr lang="en-US" altLang="zh-CN" dirty="0" err="1"/>
              <a:t>ai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中找一个数字</a:t>
            </a:r>
            <a:r>
              <a:rPr lang="en-US" altLang="zh-CN" dirty="0" err="1"/>
              <a:t>bj</a:t>
            </a:r>
            <a:r>
              <a:rPr lang="zh-CN" altLang="en-US" dirty="0"/>
              <a:t>，使得</a:t>
            </a:r>
            <a:r>
              <a:rPr lang="en-US" altLang="zh-CN" dirty="0" err="1"/>
              <a:t>ai+bj</a:t>
            </a:r>
            <a:r>
              <a:rPr lang="en-US" altLang="zh-CN" dirty="0"/>
              <a:t>&lt;=p</a:t>
            </a:r>
            <a:r>
              <a:rPr lang="zh-CN" altLang="en-US" dirty="0"/>
              <a:t>且</a:t>
            </a:r>
            <a:r>
              <a:rPr lang="en-US" altLang="zh-CN" dirty="0" err="1"/>
              <a:t>ci+dj</a:t>
            </a:r>
            <a:r>
              <a:rPr lang="zh-CN" altLang="en-US" dirty="0"/>
              <a:t>最大。</a:t>
            </a:r>
            <a:endParaRPr lang="en-US" altLang="zh-CN" dirty="0"/>
          </a:p>
          <a:p>
            <a:r>
              <a:rPr lang="zh-CN" altLang="en-US" dirty="0"/>
              <a:t>要求</a:t>
            </a:r>
            <a:r>
              <a:rPr lang="en-US" altLang="zh-CN" dirty="0"/>
              <a:t>O(n)</a:t>
            </a:r>
            <a:r>
              <a:rPr lang="zh-CN" altLang="en-US" dirty="0"/>
              <a:t>做法。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point2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 err="1"/>
              <a:t>a^b</a:t>
            </a:r>
            <a:r>
              <a:rPr lang="en-US" altLang="zh-CN" dirty="0"/>
              <a:t> mod 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一个显然的做法，枚举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，每次答案乘以</a:t>
            </a:r>
            <a:r>
              <a:rPr lang="en-US" altLang="zh-CN" dirty="0"/>
              <a:t>a</a:t>
            </a:r>
            <a:r>
              <a:rPr lang="zh-CN" altLang="en-US" dirty="0"/>
              <a:t>再对</a:t>
            </a:r>
            <a:r>
              <a:rPr lang="en-US" altLang="zh-CN" dirty="0"/>
              <a:t>p</a:t>
            </a:r>
            <a:r>
              <a:rPr lang="zh-CN" altLang="en-US" dirty="0"/>
              <a:t>取模，得到解。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  <a:p>
            <a:r>
              <a:rPr lang="en-US" altLang="zh-CN" dirty="0"/>
              <a:t>b&lt;=10^9</a:t>
            </a:r>
            <a:r>
              <a:rPr lang="zh-CN" altLang="en-US" dirty="0"/>
              <a:t>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</p:spTree>
    <p:extLst>
      <p:ext uri="{BB962C8B-B14F-4D97-AF65-F5344CB8AC3E}">
        <p14:creationId xmlns:p14="http://schemas.microsoft.com/office/powerpoint/2010/main" val="105904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更快的做法！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b</a:t>
            </a:r>
            <a:r>
              <a:rPr lang="zh-CN" altLang="en-US" dirty="0"/>
              <a:t>分解成二进制，例如</a:t>
            </a:r>
            <a:r>
              <a:rPr lang="en-US" altLang="zh-CN" dirty="0"/>
              <a:t>45=101101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求出</a:t>
            </a:r>
            <a:r>
              <a:rPr lang="en-US" altLang="zh-CN" dirty="0"/>
              <a:t>a^1,a^2,a^4,a^8,a^16,a^32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 err="1"/>
              <a:t>a^b</a:t>
            </a:r>
            <a:r>
              <a:rPr lang="en-US" altLang="zh-CN" dirty="0"/>
              <a:t>=a^1*a^4*a^8*a^32</a:t>
            </a:r>
            <a:r>
              <a:rPr lang="zh-CN" altLang="en-US" dirty="0"/>
              <a:t>（根据二进制得到）。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a^2=(a^1)^2,a^4=(a^2)^2</a:t>
            </a:r>
            <a:r>
              <a:rPr lang="zh-CN" altLang="en-US" dirty="0"/>
              <a:t>可以线性得到。</a:t>
            </a:r>
            <a:endParaRPr lang="en-US" altLang="zh-CN" dirty="0"/>
          </a:p>
          <a:p>
            <a:r>
              <a:rPr lang="zh-CN" altLang="en-US" dirty="0"/>
              <a:t>因此总复杂度变为</a:t>
            </a:r>
            <a:r>
              <a:rPr lang="en-US" altLang="zh-CN" dirty="0"/>
              <a:t>log(b)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</p:spTree>
    <p:extLst>
      <p:ext uri="{BB962C8B-B14F-4D97-AF65-F5344CB8AC3E}">
        <p14:creationId xmlns:p14="http://schemas.microsoft.com/office/powerpoint/2010/main" val="371444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 err="1"/>
              <a:t>a^b%p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/>
              <a:t>&lt;=10^1000000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  <a:r>
              <a:rPr lang="en-US" altLang="zh-CN" dirty="0" err="1"/>
              <a:t>exp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50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b</a:t>
            </a:r>
            <a:r>
              <a:rPr lang="zh-CN" altLang="en-US" dirty="0"/>
              <a:t>十进制拆分。</a:t>
            </a:r>
            <a:endParaRPr lang="en-US" altLang="zh-CN" dirty="0"/>
          </a:p>
          <a:p>
            <a:r>
              <a:rPr lang="zh-CN" altLang="en-US" dirty="0"/>
              <a:t>对于每一位单独计算答案之后乘起来就可以了。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  <a:r>
              <a:rPr lang="en-US" altLang="zh-CN" dirty="0" err="1"/>
              <a:t>exp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01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转圈圈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个小朋友围成一圈</a:t>
            </a:r>
            <a:r>
              <a:rPr lang="en-US" altLang="zh-CN" dirty="0"/>
              <a:t>(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开始编号</a:t>
            </a:r>
            <a:r>
              <a:rPr lang="en-US" altLang="zh-CN" dirty="0"/>
              <a:t>)</a:t>
            </a:r>
            <a:r>
              <a:rPr lang="zh-CN" altLang="en-US" dirty="0"/>
              <a:t>，每次第</a:t>
            </a:r>
            <a:r>
              <a:rPr lang="en-US" altLang="zh-CN" dirty="0" err="1"/>
              <a:t>i</a:t>
            </a:r>
            <a:r>
              <a:rPr lang="zh-CN" altLang="en-US" dirty="0"/>
              <a:t>位的小朋友会移动</a:t>
            </a:r>
            <a:r>
              <a:rPr lang="en-US" altLang="zh-CN" dirty="0"/>
              <a:t>(</a:t>
            </a:r>
            <a:r>
              <a:rPr lang="en-US" altLang="zh-CN" dirty="0" err="1"/>
              <a:t>i+m</a:t>
            </a:r>
            <a:r>
              <a:rPr lang="en-US" altLang="zh-CN" dirty="0"/>
              <a:t>)%n</a:t>
            </a:r>
            <a:r>
              <a:rPr lang="zh-CN" altLang="en-US" dirty="0"/>
              <a:t>，问</a:t>
            </a:r>
            <a:r>
              <a:rPr lang="en-US" altLang="zh-CN" dirty="0"/>
              <a:t>10^k</a:t>
            </a:r>
            <a:r>
              <a:rPr lang="zh-CN" altLang="en-US" dirty="0"/>
              <a:t>轮后，一开始编号为</a:t>
            </a:r>
            <a:r>
              <a:rPr lang="en-US" altLang="zh-CN" dirty="0"/>
              <a:t>x</a:t>
            </a:r>
            <a:r>
              <a:rPr lang="zh-CN" altLang="en-US" dirty="0"/>
              <a:t>的小朋友在哪里。</a:t>
            </a:r>
            <a:endParaRPr lang="en-US" altLang="zh-CN" dirty="0"/>
          </a:p>
          <a:p>
            <a:r>
              <a:rPr lang="en-US" altLang="zh-CN" dirty="0" err="1"/>
              <a:t>n,m,x</a:t>
            </a:r>
            <a:r>
              <a:rPr lang="en-US" altLang="zh-CN" dirty="0"/>
              <a:t>&lt;=1000W</a:t>
            </a:r>
            <a:r>
              <a:rPr lang="zh-CN" altLang="en-US" dirty="0"/>
              <a:t>，</a:t>
            </a:r>
            <a:r>
              <a:rPr lang="en-US" altLang="zh-CN" dirty="0"/>
              <a:t>k&lt;=10^9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078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转圈圈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答案即为</a:t>
            </a:r>
            <a:r>
              <a:rPr lang="en-US" altLang="zh-CN" dirty="0"/>
              <a:t>(</a:t>
            </a:r>
            <a:r>
              <a:rPr lang="en-US" altLang="zh-CN" dirty="0" err="1"/>
              <a:t>x+K</a:t>
            </a:r>
            <a:r>
              <a:rPr lang="en-US" altLang="zh-CN" dirty="0"/>
              <a:t>*m)%n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可是</a:t>
            </a:r>
            <a:r>
              <a:rPr lang="en-US" altLang="zh-CN"/>
              <a:t>K</a:t>
            </a:r>
            <a:r>
              <a:rPr lang="zh-CN" altLang="en-US"/>
              <a:t>很大</a:t>
            </a:r>
            <a:r>
              <a:rPr lang="zh-CN" altLang="en-US" dirty="0"/>
              <a:t>，需要用快速幂来做。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</p:spTree>
    <p:extLst>
      <p:ext uri="{BB962C8B-B14F-4D97-AF65-F5344CB8AC3E}">
        <p14:creationId xmlns:p14="http://schemas.microsoft.com/office/powerpoint/2010/main" val="22684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贪心法是一种解决最优问题的策略。从问题的初始解出发，按照当前最佳选择，把问题归纳到一个更小的问题，如此，得到全局最优解。</a:t>
            </a:r>
            <a:endParaRPr lang="en-US" altLang="zh-CN" dirty="0"/>
          </a:p>
          <a:p>
            <a:r>
              <a:rPr lang="zh-CN" altLang="en-US" dirty="0"/>
              <a:t>在使用贪心法时需注意局部的最优解是否能得到全局的最优解。</a:t>
            </a:r>
            <a:endParaRPr lang="en-US" altLang="zh-CN" dirty="0"/>
          </a:p>
          <a:p>
            <a:r>
              <a:rPr lang="zh-CN" altLang="en-US" dirty="0"/>
              <a:t>当局部最优解无法得到全局最优解时则不能使用贪心。（例如在</a:t>
            </a:r>
            <a:r>
              <a:rPr lang="en-US" altLang="zh-CN" dirty="0"/>
              <a:t>0/1</a:t>
            </a:r>
            <a:r>
              <a:rPr lang="zh-CN" altLang="en-US" dirty="0"/>
              <a:t>背包问题中，我们无法通过对每个物品的性价比进行排序来得到答案）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</a:p>
        </p:txBody>
      </p:sp>
    </p:spTree>
    <p:extLst>
      <p:ext uri="{BB962C8B-B14F-4D97-AF65-F5344CB8AC3E}">
        <p14:creationId xmlns:p14="http://schemas.microsoft.com/office/powerpoint/2010/main" val="102225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5D34D-2109-481B-96F1-75AE3AC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人鬼过河游戏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38541-6C65-462F-BA16-4DB6BAB4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个鬼与</a:t>
            </a:r>
            <a:r>
              <a:rPr lang="en-US" altLang="zh-CN" dirty="0"/>
              <a:t>3</a:t>
            </a:r>
            <a:r>
              <a:rPr lang="zh-CN" altLang="en-US" dirty="0"/>
              <a:t>个人过河，只有一条船。船上最多坐两只。</a:t>
            </a:r>
            <a:endParaRPr lang="en-US" altLang="zh-CN" dirty="0"/>
          </a:p>
          <a:p>
            <a:r>
              <a:rPr lang="zh-CN" altLang="en-US" dirty="0"/>
              <a:t>任意时刻，如果鬼比人多，则人会被鬼吃掉。</a:t>
            </a:r>
            <a:endParaRPr lang="en-US" altLang="zh-CN" dirty="0"/>
          </a:p>
          <a:p>
            <a:r>
              <a:rPr lang="zh-CN" altLang="en-US" dirty="0"/>
              <a:t>怎样才能让它们全部安全过河。</a:t>
            </a:r>
          </a:p>
        </p:txBody>
      </p:sp>
    </p:spTree>
    <p:extLst>
      <p:ext uri="{BB962C8B-B14F-4D97-AF65-F5344CB8AC3E}">
        <p14:creationId xmlns:p14="http://schemas.microsoft.com/office/powerpoint/2010/main" val="424039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1-expexp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给定两个数</a:t>
            </a:r>
            <a:r>
              <a:rPr lang="en-US" altLang="zh-CN" dirty="0" err="1"/>
              <a:t>l,r</a:t>
            </a:r>
            <a:r>
              <a:rPr lang="zh-CN" altLang="en-US" dirty="0"/>
              <a:t>，求</a:t>
            </a:r>
            <a:r>
              <a:rPr lang="en-US" altLang="zh-CN" dirty="0" err="1"/>
              <a:t>l~r</a:t>
            </a:r>
            <a:r>
              <a:rPr lang="zh-CN" altLang="en-US" dirty="0"/>
              <a:t>中有多少是</a:t>
            </a:r>
            <a:r>
              <a:rPr lang="en-US" altLang="zh-CN" dirty="0"/>
              <a:t>3</a:t>
            </a:r>
            <a:r>
              <a:rPr lang="zh-CN" altLang="en-US" dirty="0"/>
              <a:t>的倍数。</a:t>
            </a:r>
            <a:endParaRPr lang="en-US" altLang="zh-CN" dirty="0"/>
          </a:p>
          <a:p>
            <a:r>
              <a:rPr lang="en-US" altLang="zh-CN" dirty="0" err="1"/>
              <a:t>l,r</a:t>
            </a:r>
            <a:r>
              <a:rPr lang="en-US" altLang="zh-CN" dirty="0"/>
              <a:t>&lt;=1000000000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40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F2B2D-23EA-498B-B600-8161C67E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人过河游戏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F3B61-E6BB-4BEA-AF41-0980FA5D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爸爸，妈妈，两个女儿，两个儿子，警察，小偷一起过河。</a:t>
            </a:r>
            <a:endParaRPr lang="en-US" altLang="zh-CN" dirty="0"/>
          </a:p>
          <a:p>
            <a:r>
              <a:rPr lang="zh-CN" altLang="en-US" dirty="0"/>
              <a:t>只有一条船，船上最多坐两人。</a:t>
            </a:r>
            <a:endParaRPr lang="en-US" altLang="zh-CN" dirty="0"/>
          </a:p>
          <a:p>
            <a:r>
              <a:rPr lang="zh-CN" altLang="en-US" dirty="0"/>
              <a:t>每次必须有爸爸、妈妈或者警察在船上才能过河。</a:t>
            </a:r>
            <a:endParaRPr lang="en-US" altLang="zh-CN" dirty="0"/>
          </a:p>
          <a:p>
            <a:r>
              <a:rPr lang="zh-CN" altLang="en-US" dirty="0"/>
              <a:t>当小偷看见警察不在，并且存在至少一个其它人在时，游戏失败。</a:t>
            </a:r>
            <a:endParaRPr lang="en-US" altLang="zh-CN" dirty="0"/>
          </a:p>
          <a:p>
            <a:r>
              <a:rPr lang="zh-CN" altLang="en-US" dirty="0"/>
              <a:t>当爸爸看见妈妈不在，并且存在至少一个女儿在时，游戏失败。</a:t>
            </a:r>
            <a:endParaRPr lang="en-US" altLang="zh-CN" dirty="0"/>
          </a:p>
          <a:p>
            <a:r>
              <a:rPr lang="zh-CN" altLang="en-US" dirty="0"/>
              <a:t>当妈妈看见爸爸不在，并且存在至少一个儿子在时，游戏失败。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915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B7907-2B94-48C9-AF3E-2955AB2A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过河问题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467BD-8428-4576-A223-F451E3B0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个人要过河，它们过河的时间分别是</a:t>
            </a:r>
            <a:r>
              <a:rPr lang="en-US" altLang="zh-CN" dirty="0"/>
              <a:t>3,5,10,12,15</a:t>
            </a:r>
            <a:r>
              <a:rPr lang="zh-CN" altLang="en-US" dirty="0"/>
              <a:t>。这里只有一条船，这条船最多只能载两个人，所花费的时间为过河时间最长的那个人的时间。</a:t>
            </a:r>
            <a:endParaRPr lang="en-US" altLang="zh-CN" dirty="0"/>
          </a:p>
          <a:p>
            <a:r>
              <a:rPr lang="zh-CN" altLang="en-US" dirty="0"/>
              <a:t>问最少多少时间。</a:t>
            </a:r>
            <a:endParaRPr lang="en-US" altLang="zh-CN" dirty="0"/>
          </a:p>
          <a:p>
            <a:r>
              <a:rPr lang="zh-CN" altLang="en-US" dirty="0"/>
              <a:t>一种可行的方案是，最快的玩家每次载一个人过去，所需时间为</a:t>
            </a:r>
            <a:r>
              <a:rPr lang="en-US" altLang="zh-CN" dirty="0"/>
              <a:t>15+3+12+3+10+3+5=51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385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2DAF3-42FF-4615-AA53-D62291F7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480E7-6B1D-45C5-B0B6-64E90DD9B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一种更快的方法是，第一次前两个人过去花费</a:t>
            </a:r>
            <a:r>
              <a:rPr lang="en-US" altLang="zh-CN" dirty="0"/>
              <a:t>5</a:t>
            </a:r>
            <a:r>
              <a:rPr lang="zh-CN" altLang="en-US" dirty="0"/>
              <a:t>，最快的人过来花费</a:t>
            </a:r>
            <a:r>
              <a:rPr lang="en-US" altLang="zh-CN" dirty="0"/>
              <a:t>3</a:t>
            </a:r>
            <a:r>
              <a:rPr lang="zh-CN" altLang="en-US" dirty="0"/>
              <a:t>，最慢的两个人过去花费</a:t>
            </a:r>
            <a:r>
              <a:rPr lang="en-US" altLang="zh-CN" dirty="0"/>
              <a:t>15</a:t>
            </a:r>
            <a:r>
              <a:rPr lang="zh-CN" altLang="en-US" dirty="0"/>
              <a:t>，次快的人过来花费</a:t>
            </a:r>
            <a:r>
              <a:rPr lang="en-US" altLang="zh-CN" dirty="0"/>
              <a:t>5</a:t>
            </a:r>
            <a:r>
              <a:rPr lang="zh-CN" altLang="en-US" dirty="0"/>
              <a:t>，前两个人过去花费</a:t>
            </a:r>
            <a:r>
              <a:rPr lang="en-US" altLang="zh-CN" dirty="0"/>
              <a:t>5</a:t>
            </a:r>
            <a:r>
              <a:rPr lang="zh-CN" altLang="en-US" dirty="0"/>
              <a:t>，最快的人过来花费</a:t>
            </a:r>
            <a:r>
              <a:rPr lang="en-US" altLang="zh-CN" dirty="0"/>
              <a:t>3</a:t>
            </a:r>
            <a:r>
              <a:rPr lang="zh-CN" altLang="en-US" dirty="0"/>
              <a:t>，剩余两个人过去花费</a:t>
            </a:r>
            <a:r>
              <a:rPr lang="en-US" altLang="zh-CN" dirty="0"/>
              <a:t>10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共计</a:t>
            </a:r>
            <a:r>
              <a:rPr lang="en-US" altLang="zh-CN" dirty="0"/>
              <a:t>5+3+15+5+5+3+10=46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6036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825D-2113-4866-878E-259B3670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过河问题</a:t>
            </a:r>
            <a:r>
              <a:rPr lang="en-US" altLang="zh-CN" dirty="0" err="1"/>
              <a:t>exp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7AD78-AE72-4580-893F-61489BAF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现在假设有</a:t>
            </a:r>
            <a:r>
              <a:rPr lang="en-US" altLang="zh-CN" dirty="0"/>
              <a:t>n</a:t>
            </a:r>
            <a:r>
              <a:rPr lang="zh-CN" altLang="en-US" dirty="0"/>
              <a:t>个人，第</a:t>
            </a:r>
            <a:r>
              <a:rPr lang="en-US" altLang="zh-CN" dirty="0" err="1"/>
              <a:t>i</a:t>
            </a:r>
            <a:r>
              <a:rPr lang="zh-CN" altLang="en-US" dirty="0"/>
              <a:t>个人花费的时间为</a:t>
            </a:r>
            <a:r>
              <a:rPr lang="en-US" altLang="zh-CN" dirty="0" err="1"/>
              <a:t>ai</a:t>
            </a:r>
            <a:r>
              <a:rPr lang="zh-CN" altLang="en-US" dirty="0"/>
              <a:t>，问最少花费多少时间。</a:t>
            </a:r>
          </a:p>
        </p:txBody>
      </p:sp>
    </p:spTree>
    <p:extLst>
      <p:ext uri="{BB962C8B-B14F-4D97-AF65-F5344CB8AC3E}">
        <p14:creationId xmlns:p14="http://schemas.microsoft.com/office/powerpoint/2010/main" val="25920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388F8-316A-4637-9362-AB1643DE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5D6E1-6913-4193-A8A4-41F643F3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n&gt;3</a:t>
            </a:r>
            <a:r>
              <a:rPr lang="zh-CN" altLang="en-US" dirty="0"/>
              <a:t>，我们考虑每次送最慢的两个人过去。</a:t>
            </a:r>
            <a:endParaRPr lang="en-US" altLang="zh-CN" dirty="0"/>
          </a:p>
          <a:p>
            <a:r>
              <a:rPr lang="zh-CN" altLang="en-US" dirty="0"/>
              <a:t>存在两种方案。</a:t>
            </a:r>
            <a:endParaRPr lang="en-US" altLang="zh-CN" dirty="0"/>
          </a:p>
          <a:p>
            <a:r>
              <a:rPr lang="zh-CN" altLang="en-US" dirty="0"/>
              <a:t>一种是最快的人带两个人过去，所需时间为</a:t>
            </a:r>
            <a:r>
              <a:rPr lang="en-US" altLang="zh-CN" dirty="0"/>
              <a:t>2*a[1]+a[n]+a[n-1]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另一种是最快的两个人先过去，最快的回来，最慢的两个人过去，次快的回来，所需时间为</a:t>
            </a:r>
            <a:r>
              <a:rPr lang="en-US" altLang="zh-CN" dirty="0"/>
              <a:t>a[1]+2</a:t>
            </a:r>
            <a:r>
              <a:rPr lang="zh-CN" altLang="en-US" dirty="0"/>
              <a:t>*</a:t>
            </a:r>
            <a:r>
              <a:rPr lang="en-US" altLang="zh-CN" dirty="0"/>
              <a:t>a[2]+a[n]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没有其它更好的方法，因此我们只需在这两种中挑一种最快的，每次可以把问题规模缩小</a:t>
            </a:r>
            <a:r>
              <a:rPr lang="en-US" altLang="zh-CN" dirty="0"/>
              <a:t>2</a:t>
            </a:r>
            <a:r>
              <a:rPr lang="zh-CN" altLang="en-US" dirty="0"/>
              <a:t>个人，问题得到解决。</a:t>
            </a:r>
          </a:p>
        </p:txBody>
      </p:sp>
    </p:spTree>
    <p:extLst>
      <p:ext uri="{BB962C8B-B14F-4D97-AF65-F5344CB8AC3E}">
        <p14:creationId xmlns:p14="http://schemas.microsoft.com/office/powerpoint/2010/main" val="11223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石子合并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堆石子，第</a:t>
            </a:r>
            <a:r>
              <a:rPr lang="en-US" altLang="zh-CN" dirty="0" err="1"/>
              <a:t>i</a:t>
            </a:r>
            <a:r>
              <a:rPr lang="zh-CN" altLang="en-US" dirty="0"/>
              <a:t>堆的石子个数为</a:t>
            </a:r>
            <a:r>
              <a:rPr lang="en-US" altLang="zh-CN" dirty="0" err="1"/>
              <a:t>ai</a:t>
            </a:r>
            <a:r>
              <a:rPr lang="zh-CN" altLang="en-US" dirty="0"/>
              <a:t>，每次你可以合并若干堆石子变成一堆，其代价为这些石子个数之和。</a:t>
            </a:r>
            <a:endParaRPr lang="en-US" altLang="zh-CN" dirty="0"/>
          </a:p>
          <a:p>
            <a:r>
              <a:rPr lang="zh-CN" altLang="en-US" dirty="0"/>
              <a:t>要求将这</a:t>
            </a:r>
            <a:r>
              <a:rPr lang="en-US" altLang="zh-CN" dirty="0"/>
              <a:t>n</a:t>
            </a:r>
            <a:r>
              <a:rPr lang="zh-CN" altLang="en-US" dirty="0"/>
              <a:t>堆数字合并成</a:t>
            </a:r>
            <a:r>
              <a:rPr lang="en-US" altLang="zh-CN" dirty="0"/>
              <a:t>1</a:t>
            </a:r>
            <a:r>
              <a:rPr lang="zh-CN" altLang="en-US" dirty="0"/>
              <a:t>堆，并代价之和最小。</a:t>
            </a:r>
          </a:p>
        </p:txBody>
      </p:sp>
    </p:spTree>
    <p:extLst>
      <p:ext uri="{BB962C8B-B14F-4D97-AF65-F5344CB8AC3E}">
        <p14:creationId xmlns:p14="http://schemas.microsoft.com/office/powerpoint/2010/main" val="352030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石子合并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显然将</a:t>
            </a:r>
            <a:r>
              <a:rPr lang="en-US" altLang="zh-CN" dirty="0"/>
              <a:t>n</a:t>
            </a:r>
            <a:r>
              <a:rPr lang="zh-CN" altLang="en-US" dirty="0"/>
              <a:t>堆石子一次性合并来的好。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</p:spTree>
    <p:extLst>
      <p:ext uri="{BB962C8B-B14F-4D97-AF65-F5344CB8AC3E}">
        <p14:creationId xmlns:p14="http://schemas.microsoft.com/office/powerpoint/2010/main" val="117718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m</a:t>
            </a:r>
            <a:r>
              <a:rPr lang="zh-CN" altLang="en-US" dirty="0"/>
              <a:t>列的矩阵中，要求每行选出恰好一个数字，使得最终选出的</a:t>
            </a:r>
            <a:r>
              <a:rPr lang="en-US" altLang="zh-CN" dirty="0"/>
              <a:t>n</a:t>
            </a:r>
            <a:r>
              <a:rPr lang="zh-CN" altLang="en-US" dirty="0"/>
              <a:t>个数的和尽可能大。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取数游戏</a:t>
            </a:r>
          </a:p>
        </p:txBody>
      </p:sp>
    </p:spTree>
    <p:extLst>
      <p:ext uri="{BB962C8B-B14F-4D97-AF65-F5344CB8AC3E}">
        <p14:creationId xmlns:p14="http://schemas.microsoft.com/office/powerpoint/2010/main" val="26629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我们发现行与行之间不存在任何影响，即在第一行取最大值，也一定是最优解中的方案。</a:t>
            </a:r>
            <a:endParaRPr lang="en-US" altLang="zh-CN" dirty="0"/>
          </a:p>
          <a:p>
            <a:r>
              <a:rPr lang="zh-CN" altLang="en-US" dirty="0"/>
              <a:t>因此我们可以贪心的找每一行的最大值，累加起来就是答案。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</p:spTree>
    <p:extLst>
      <p:ext uri="{BB962C8B-B14F-4D97-AF65-F5344CB8AC3E}">
        <p14:creationId xmlns:p14="http://schemas.microsoft.com/office/powerpoint/2010/main" val="30201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取区间游戏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个区间，第</a:t>
            </a:r>
            <a:r>
              <a:rPr lang="en-US" altLang="zh-CN" dirty="0" err="1"/>
              <a:t>i</a:t>
            </a:r>
            <a:r>
              <a:rPr lang="zh-CN" altLang="en-US" dirty="0"/>
              <a:t>个区间形如</a:t>
            </a:r>
            <a:r>
              <a:rPr lang="en-US" altLang="zh-CN" dirty="0"/>
              <a:t>[</a:t>
            </a:r>
            <a:r>
              <a:rPr lang="en-US" altLang="zh-CN" dirty="0" err="1"/>
              <a:t>li,ri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要求选择最多的区间，使得任意两个区间都互相不重叠。</a:t>
            </a:r>
          </a:p>
        </p:txBody>
      </p:sp>
    </p:spTree>
    <p:extLst>
      <p:ext uri="{BB962C8B-B14F-4D97-AF65-F5344CB8AC3E}">
        <p14:creationId xmlns:p14="http://schemas.microsoft.com/office/powerpoint/2010/main" val="171876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1-expexpexp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给定两个数</a:t>
            </a:r>
            <a:r>
              <a:rPr lang="en-US" altLang="zh-CN" dirty="0" err="1"/>
              <a:t>l,r</a:t>
            </a:r>
            <a:r>
              <a:rPr lang="zh-CN" altLang="en-US" dirty="0"/>
              <a:t>，求</a:t>
            </a:r>
            <a:r>
              <a:rPr lang="en-US" altLang="zh-CN" dirty="0" err="1"/>
              <a:t>l~r</a:t>
            </a:r>
            <a:r>
              <a:rPr lang="zh-CN" altLang="en-US" dirty="0"/>
              <a:t>中有多少是</a:t>
            </a:r>
            <a:r>
              <a:rPr lang="en-US" altLang="zh-CN" dirty="0"/>
              <a:t>3</a:t>
            </a:r>
            <a:r>
              <a:rPr lang="zh-CN" altLang="en-US" dirty="0"/>
              <a:t>或</a:t>
            </a:r>
            <a:r>
              <a:rPr lang="en-US" altLang="zh-CN" dirty="0"/>
              <a:t>5</a:t>
            </a:r>
            <a:r>
              <a:rPr lang="zh-CN" altLang="en-US" dirty="0"/>
              <a:t>或</a:t>
            </a:r>
            <a:r>
              <a:rPr lang="en-US" altLang="zh-CN" dirty="0"/>
              <a:t>7</a:t>
            </a:r>
            <a:r>
              <a:rPr lang="zh-CN" altLang="en-US" dirty="0"/>
              <a:t>的倍数。</a:t>
            </a:r>
            <a:endParaRPr lang="en-US" altLang="zh-CN" dirty="0"/>
          </a:p>
          <a:p>
            <a:r>
              <a:rPr lang="en-US" altLang="zh-CN" dirty="0" err="1"/>
              <a:t>l,r</a:t>
            </a:r>
            <a:r>
              <a:rPr lang="en-US" altLang="zh-CN" dirty="0"/>
              <a:t>&lt;=1000000000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02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取区间游戏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将所有线段按</a:t>
            </a:r>
            <a:r>
              <a:rPr lang="en-US" altLang="zh-CN" dirty="0" err="1"/>
              <a:t>ri</a:t>
            </a:r>
            <a:r>
              <a:rPr lang="zh-CN" altLang="en-US" dirty="0"/>
              <a:t>进行排序。</a:t>
            </a:r>
            <a:endParaRPr lang="en-US" altLang="zh-CN" dirty="0"/>
          </a:p>
          <a:p>
            <a:r>
              <a:rPr lang="zh-CN" altLang="en-US" dirty="0"/>
              <a:t>之后对于所有线段，能加则加即可。</a:t>
            </a:r>
            <a:endParaRPr lang="en-US" altLang="zh-CN" dirty="0"/>
          </a:p>
          <a:p>
            <a:r>
              <a:rPr lang="zh-CN" altLang="en-US" dirty="0"/>
              <a:t>想一想为什么这样是正确的。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054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田忌赛马游戏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</a:t>
            </a:r>
            <a:r>
              <a:rPr lang="en-US" altLang="zh-CN" dirty="0"/>
              <a:t>n</a:t>
            </a:r>
            <a:r>
              <a:rPr lang="zh-CN" altLang="en-US" dirty="0"/>
              <a:t>匹马，第</a:t>
            </a:r>
            <a:r>
              <a:rPr lang="en-US" altLang="zh-CN" dirty="0" err="1"/>
              <a:t>i</a:t>
            </a:r>
            <a:r>
              <a:rPr lang="zh-CN" altLang="en-US" dirty="0"/>
              <a:t>匹马的速度为</a:t>
            </a:r>
            <a:r>
              <a:rPr lang="en-US" altLang="zh-CN" dirty="0" err="1"/>
              <a:t>ai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田忌也有</a:t>
            </a:r>
            <a:r>
              <a:rPr lang="en-US" altLang="zh-CN" dirty="0"/>
              <a:t>n</a:t>
            </a:r>
            <a:r>
              <a:rPr lang="zh-CN" altLang="en-US" dirty="0"/>
              <a:t>匹马，第</a:t>
            </a:r>
            <a:r>
              <a:rPr lang="en-US" altLang="zh-CN" dirty="0"/>
              <a:t>j</a:t>
            </a:r>
            <a:r>
              <a:rPr lang="zh-CN" altLang="en-US" dirty="0"/>
              <a:t>匹马的速度为</a:t>
            </a:r>
            <a:r>
              <a:rPr lang="en-US" altLang="zh-CN" dirty="0" err="1"/>
              <a:t>bj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你非常自信，让田忌来安排怎么赛马。</a:t>
            </a:r>
            <a:endParaRPr lang="en-US" altLang="zh-CN" dirty="0"/>
          </a:p>
          <a:p>
            <a:r>
              <a:rPr lang="zh-CN" altLang="en-US" dirty="0"/>
              <a:t>如果你的马的速度小于田忌的马的速度，田忌得</a:t>
            </a:r>
            <a:r>
              <a:rPr lang="en-US" altLang="zh-CN" dirty="0"/>
              <a:t>2</a:t>
            </a:r>
            <a:r>
              <a:rPr lang="zh-CN" altLang="en-US" dirty="0"/>
              <a:t>分，否则若你的马速度大于田忌马的速度，你得</a:t>
            </a:r>
            <a:r>
              <a:rPr lang="en-US" altLang="zh-CN" dirty="0"/>
              <a:t>2</a:t>
            </a:r>
            <a:r>
              <a:rPr lang="zh-CN" altLang="en-US" dirty="0"/>
              <a:t>分，否则各得</a:t>
            </a:r>
            <a:r>
              <a:rPr lang="en-US" altLang="zh-CN" dirty="0"/>
              <a:t>1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田忌很聪明，会采用最优策略来安排赛马，问最后你能得到几分。</a:t>
            </a:r>
          </a:p>
        </p:txBody>
      </p:sp>
    </p:spTree>
    <p:extLst>
      <p:ext uri="{BB962C8B-B14F-4D97-AF65-F5344CB8AC3E}">
        <p14:creationId xmlns:p14="http://schemas.microsoft.com/office/powerpoint/2010/main" val="13357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田忌赛马游戏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如果田忌最弱的马能打赢你最弱的马，田忌肯定这么干！</a:t>
            </a:r>
            <a:endParaRPr lang="en-US" altLang="zh-CN" dirty="0"/>
          </a:p>
          <a:p>
            <a:r>
              <a:rPr lang="zh-CN" altLang="en-US" dirty="0"/>
              <a:t>如果田忌最强的马能打赢你最强的马，田忌也会这么干！</a:t>
            </a:r>
            <a:endParaRPr lang="en-US" altLang="zh-CN" dirty="0"/>
          </a:p>
          <a:p>
            <a:r>
              <a:rPr lang="zh-CN" altLang="en-US" dirty="0"/>
              <a:t>否则，田忌将用最弱的马打掉你最强的马。</a:t>
            </a:r>
            <a:endParaRPr lang="en-US" altLang="zh-CN" dirty="0"/>
          </a:p>
          <a:p>
            <a:r>
              <a:rPr lang="zh-CN" altLang="en-US" dirty="0"/>
              <a:t>想一想为什么。</a:t>
            </a:r>
            <a:endParaRPr lang="en-US" altLang="zh-CN" dirty="0"/>
          </a:p>
          <a:p>
            <a:r>
              <a:rPr lang="zh-CN" altLang="en-US" dirty="0"/>
              <a:t>模拟这一过程就可以了。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</p:spTree>
    <p:extLst>
      <p:ext uri="{BB962C8B-B14F-4D97-AF65-F5344CB8AC3E}">
        <p14:creationId xmlns:p14="http://schemas.microsoft.com/office/powerpoint/2010/main" val="254365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打怪兽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只怪兽，你可以随便选个顺序打过去，初始你有</a:t>
            </a:r>
            <a:r>
              <a:rPr lang="en-US" altLang="zh-CN" dirty="0"/>
              <a:t>a</a:t>
            </a:r>
            <a:r>
              <a:rPr lang="zh-CN" altLang="en-US" dirty="0"/>
              <a:t>滴血，打掉第</a:t>
            </a:r>
            <a:r>
              <a:rPr lang="en-US" altLang="zh-CN" dirty="0" err="1"/>
              <a:t>i</a:t>
            </a:r>
            <a:r>
              <a:rPr lang="zh-CN" altLang="en-US" dirty="0"/>
              <a:t>个怪兽会扣掉你</a:t>
            </a:r>
            <a:r>
              <a:rPr lang="en-US" altLang="zh-CN" dirty="0"/>
              <a:t>bi</a:t>
            </a:r>
            <a:r>
              <a:rPr lang="zh-CN" altLang="en-US" dirty="0"/>
              <a:t>滴血，扣完后会掉落一个血瓶，你可以回复</a:t>
            </a:r>
            <a:r>
              <a:rPr lang="en-US" altLang="zh-CN" dirty="0"/>
              <a:t>ci</a:t>
            </a:r>
            <a:r>
              <a:rPr lang="zh-CN" altLang="en-US" dirty="0"/>
              <a:t>点血，打完这</a:t>
            </a:r>
            <a:r>
              <a:rPr lang="en-US" altLang="zh-CN" dirty="0"/>
              <a:t>n</a:t>
            </a:r>
            <a:r>
              <a:rPr lang="zh-CN" altLang="en-US" dirty="0"/>
              <a:t>个怪兽后你才能去见</a:t>
            </a:r>
            <a:r>
              <a:rPr lang="en-US" altLang="zh-CN" dirty="0"/>
              <a:t>BOSS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当你血量</a:t>
            </a:r>
            <a:r>
              <a:rPr lang="en-US" altLang="zh-CN" dirty="0"/>
              <a:t>&lt;=0</a:t>
            </a:r>
            <a:r>
              <a:rPr lang="zh-CN" altLang="en-US" dirty="0"/>
              <a:t>时你会挂掉。</a:t>
            </a:r>
            <a:endParaRPr lang="en-US" altLang="zh-CN" dirty="0"/>
          </a:p>
          <a:p>
            <a:r>
              <a:rPr lang="zh-CN" altLang="en-US" dirty="0"/>
              <a:t>问你能否见到</a:t>
            </a:r>
            <a:r>
              <a:rPr lang="en-US" altLang="zh-CN" dirty="0"/>
              <a:t>BOSS</a:t>
            </a:r>
            <a:r>
              <a:rPr lang="zh-CN" altLang="en-US" dirty="0"/>
              <a:t>，并且要使得见</a:t>
            </a:r>
            <a:r>
              <a:rPr lang="en-US" altLang="zh-CN" dirty="0"/>
              <a:t>BOSS</a:t>
            </a:r>
            <a:r>
              <a:rPr lang="zh-CN" altLang="en-US" dirty="0"/>
              <a:t>时的血量最大，输出任意一种可行的方案。</a:t>
            </a:r>
          </a:p>
        </p:txBody>
      </p:sp>
    </p:spTree>
    <p:extLst>
      <p:ext uri="{BB962C8B-B14F-4D97-AF65-F5344CB8AC3E}">
        <p14:creationId xmlns:p14="http://schemas.microsoft.com/office/powerpoint/2010/main" val="20805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打怪兽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首先把怪兽分为两种，一种能给你回血，另一种会扣你血。</a:t>
            </a:r>
            <a:endParaRPr lang="en-US" altLang="zh-CN" dirty="0"/>
          </a:p>
          <a:p>
            <a:r>
              <a:rPr lang="zh-CN" altLang="en-US" dirty="0"/>
              <a:t>对于给你回血的怪兽，肯定按照</a:t>
            </a:r>
            <a:r>
              <a:rPr lang="en-US" altLang="zh-CN" dirty="0"/>
              <a:t>bi</a:t>
            </a:r>
            <a:r>
              <a:rPr lang="zh-CN" altLang="en-US" dirty="0"/>
              <a:t>来排序。</a:t>
            </a:r>
            <a:endParaRPr lang="en-US" altLang="zh-CN" dirty="0"/>
          </a:p>
          <a:p>
            <a:r>
              <a:rPr lang="zh-CN" altLang="en-US" dirty="0"/>
              <a:t>对于会扣你血的怪兽，换个角度思考，从最后一只怪兽开始，回的血相当于扣的血，扣的血相当于回的血，此时和第一种情况是一样的。因此按照</a:t>
            </a:r>
            <a:r>
              <a:rPr lang="en-US" altLang="zh-CN" dirty="0"/>
              <a:t>ci</a:t>
            </a:r>
            <a:r>
              <a:rPr lang="zh-CN" altLang="en-US" dirty="0"/>
              <a:t>降序就可以了。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14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跳石头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在一条</a:t>
            </a:r>
            <a:r>
              <a:rPr lang="en-US" altLang="zh-CN" dirty="0"/>
              <a:t>0~L</a:t>
            </a:r>
            <a:r>
              <a:rPr lang="zh-CN" altLang="en-US" dirty="0"/>
              <a:t>的线段上。有</a:t>
            </a:r>
            <a:r>
              <a:rPr lang="en-US" altLang="zh-CN" dirty="0"/>
              <a:t>n</a:t>
            </a:r>
            <a:r>
              <a:rPr lang="zh-CN" altLang="en-US" dirty="0"/>
              <a:t>颗石头，你至多可以移去</a:t>
            </a:r>
            <a:r>
              <a:rPr lang="en-US" altLang="zh-CN" dirty="0"/>
              <a:t>m</a:t>
            </a:r>
            <a:r>
              <a:rPr lang="zh-CN" altLang="en-US" dirty="0"/>
              <a:t>颗石头，判断是否能使得任意两颗石头的距离都</a:t>
            </a:r>
            <a:r>
              <a:rPr lang="en-US" altLang="zh-CN" dirty="0"/>
              <a:t>&gt;=x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跳石头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将每颗石头的位置进行排序，然后如果一个石头不满足条件，将其去掉就可以了。</a:t>
            </a:r>
            <a:endParaRPr lang="en-US" altLang="zh-CN" dirty="0"/>
          </a:p>
          <a:p>
            <a:r>
              <a:rPr lang="zh-CN" altLang="en-US" dirty="0"/>
              <a:t>一直模拟这个过程，判断是否可行。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668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跳石头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在一条</a:t>
            </a:r>
            <a:r>
              <a:rPr lang="en-US" altLang="zh-CN" dirty="0"/>
              <a:t>0~L</a:t>
            </a:r>
            <a:r>
              <a:rPr lang="zh-CN" altLang="en-US" dirty="0"/>
              <a:t>的线段上。有</a:t>
            </a:r>
            <a:r>
              <a:rPr lang="en-US" altLang="zh-CN" dirty="0"/>
              <a:t>n</a:t>
            </a:r>
            <a:r>
              <a:rPr lang="zh-CN" altLang="en-US" dirty="0"/>
              <a:t>颗石头，你至多可以移去</a:t>
            </a:r>
            <a:r>
              <a:rPr lang="en-US" altLang="zh-CN" dirty="0"/>
              <a:t>m</a:t>
            </a:r>
            <a:r>
              <a:rPr lang="zh-CN" altLang="en-US" dirty="0"/>
              <a:t>颗石头，询问距离最短的相邻的两颗石头至少是多少。</a:t>
            </a:r>
          </a:p>
        </p:txBody>
      </p:sp>
    </p:spTree>
    <p:extLst>
      <p:ext uri="{BB962C8B-B14F-4D97-AF65-F5344CB8AC3E}">
        <p14:creationId xmlns:p14="http://schemas.microsoft.com/office/powerpoint/2010/main" val="380038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跳石头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二分答案，问题转化为上述问题。</a:t>
            </a:r>
            <a:endParaRPr lang="en-US" altLang="zh-CN" dirty="0"/>
          </a:p>
          <a:p>
            <a:r>
              <a:rPr lang="zh-CN" altLang="en-US" dirty="0"/>
              <a:t>代码演示：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4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将一个规模为</a:t>
            </a:r>
            <a:r>
              <a:rPr lang="en-US" altLang="zh-CN" dirty="0"/>
              <a:t>N</a:t>
            </a:r>
            <a:r>
              <a:rPr lang="zh-CN" altLang="en-US" dirty="0"/>
              <a:t>的问题分解为</a:t>
            </a:r>
            <a:r>
              <a:rPr lang="en-US" altLang="zh-CN" dirty="0"/>
              <a:t>K</a:t>
            </a:r>
            <a:r>
              <a:rPr lang="zh-CN" altLang="en-US" dirty="0"/>
              <a:t>个规模较小的子问题。这些子问题相互独立且与原问题性质相似。求出子问题的解就能求出原问题的解。</a:t>
            </a:r>
            <a:endParaRPr lang="en-US" altLang="zh-CN" dirty="0"/>
          </a:p>
          <a:p>
            <a:r>
              <a:rPr lang="zh-CN" altLang="en-US" dirty="0"/>
              <a:t>观察快速排序的工作原理。</a:t>
            </a:r>
            <a:endParaRPr lang="en-US" altLang="zh-CN" dirty="0"/>
          </a:p>
          <a:p>
            <a:r>
              <a:rPr lang="zh-CN" altLang="en-US" dirty="0"/>
              <a:t>分成两个需要排序的子问题。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558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在一个笼子里有若干只鸡与若干只兔子，其中脚有</a:t>
            </a:r>
            <a:r>
              <a:rPr lang="en-US" altLang="zh-CN" dirty="0"/>
              <a:t>x</a:t>
            </a:r>
            <a:r>
              <a:rPr lang="zh-CN" altLang="en-US" dirty="0"/>
              <a:t>只，头有</a:t>
            </a:r>
            <a:r>
              <a:rPr lang="en-US" altLang="zh-CN" dirty="0"/>
              <a:t>y</a:t>
            </a:r>
            <a:r>
              <a:rPr lang="zh-CN" altLang="en-US" dirty="0"/>
              <a:t>个，问鸡和兔子各有几只。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</p:spTree>
    <p:extLst>
      <p:ext uri="{BB962C8B-B14F-4D97-AF65-F5344CB8AC3E}">
        <p14:creationId xmlns:p14="http://schemas.microsoft.com/office/powerpoint/2010/main" val="22928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k’th</a:t>
            </a:r>
            <a:r>
              <a:rPr lang="en-US" altLang="zh-CN" dirty="0"/>
              <a:t> 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个数，求第</a:t>
            </a:r>
            <a:r>
              <a:rPr lang="en-US" altLang="zh-CN" dirty="0"/>
              <a:t>k</a:t>
            </a:r>
            <a:r>
              <a:rPr lang="zh-CN" altLang="en-US" dirty="0"/>
              <a:t>小的数。</a:t>
            </a:r>
            <a:endParaRPr lang="en-US" altLang="zh-CN" dirty="0"/>
          </a:p>
          <a:p>
            <a:r>
              <a:rPr lang="en-US" altLang="zh-CN" dirty="0"/>
              <a:t>n&lt;=1000000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786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k’th</a:t>
            </a:r>
            <a:r>
              <a:rPr lang="en-US" altLang="zh-CN" dirty="0"/>
              <a:t> 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快速排序的另一功能</a:t>
            </a:r>
            <a:r>
              <a:rPr lang="en-US" altLang="zh-CN" dirty="0"/>
              <a:t>——</a:t>
            </a:r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小。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</p:spTree>
    <p:extLst>
      <p:ext uri="{BB962C8B-B14F-4D97-AF65-F5344CB8AC3E}">
        <p14:creationId xmlns:p14="http://schemas.microsoft.com/office/powerpoint/2010/main" val="137348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残缺方块问题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2^k*2^k</a:t>
            </a:r>
            <a:r>
              <a:rPr lang="zh-CN" altLang="en-US" dirty="0"/>
              <a:t>的棋盘，其中恰好有一个方块残缺。以下是</a:t>
            </a:r>
            <a:r>
              <a:rPr lang="en-US" altLang="zh-CN" dirty="0"/>
              <a:t>k=1</a:t>
            </a:r>
            <a:r>
              <a:rPr lang="zh-CN" altLang="en-US" dirty="0"/>
              <a:t>时的</a:t>
            </a:r>
            <a:r>
              <a:rPr lang="en-US" altLang="zh-CN" dirty="0"/>
              <a:t>4</a:t>
            </a:r>
            <a:r>
              <a:rPr lang="zh-CN" altLang="en-US" dirty="0"/>
              <a:t>种情况。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我们需要通过若干三格板</a:t>
            </a:r>
            <a:r>
              <a:rPr lang="en-US" altLang="zh-CN" dirty="0"/>
              <a:t>(</a:t>
            </a:r>
            <a:r>
              <a:rPr lang="zh-CN" altLang="en-US" dirty="0"/>
              <a:t>可旋转</a:t>
            </a:r>
            <a:r>
              <a:rPr lang="en-US" altLang="zh-CN" dirty="0"/>
              <a:t>)</a:t>
            </a:r>
            <a:r>
              <a:rPr lang="zh-CN" altLang="en-US" dirty="0"/>
              <a:t>来覆盖这个棋盘，要求任意两块三格板不重叠，且三格板不覆盖残缺的方块。输出一种方案即可。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3" y="3117480"/>
            <a:ext cx="7380952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0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残缺方块问题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考虑分治算法。将一个</a:t>
            </a:r>
            <a:r>
              <a:rPr lang="en-US" altLang="zh-CN" dirty="0"/>
              <a:t>k=</a:t>
            </a:r>
            <a:r>
              <a:rPr lang="en-US" altLang="zh-CN" dirty="0" err="1"/>
              <a:t>i</a:t>
            </a:r>
            <a:r>
              <a:rPr lang="zh-CN" altLang="en-US" dirty="0"/>
              <a:t>的问题转化成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k=i-1</a:t>
            </a:r>
            <a:r>
              <a:rPr lang="zh-CN" altLang="en-US" dirty="0"/>
              <a:t>的子问题。</a:t>
            </a:r>
            <a:endParaRPr lang="en-US" altLang="zh-CN" dirty="0"/>
          </a:p>
          <a:p>
            <a:r>
              <a:rPr lang="zh-CN" altLang="en-US" dirty="0"/>
              <a:t>观察下图：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其中每一部分均变成了一个子问题，而我们知道</a:t>
            </a:r>
            <a:r>
              <a:rPr lang="en-US" altLang="zh-CN" dirty="0"/>
              <a:t>k=1</a:t>
            </a:r>
            <a:r>
              <a:rPr lang="zh-CN" altLang="en-US" dirty="0"/>
              <a:t>时可以直接构造，如此分治即可。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3" y="3382402"/>
            <a:ext cx="4733333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一个容量为</a:t>
            </a:r>
            <a:r>
              <a:rPr lang="en-US" altLang="zh-CN" dirty="0"/>
              <a:t>m</a:t>
            </a:r>
            <a:r>
              <a:rPr lang="zh-CN" altLang="en-US" dirty="0"/>
              <a:t>的背包，有</a:t>
            </a:r>
            <a:r>
              <a:rPr lang="en-US" altLang="zh-CN" dirty="0"/>
              <a:t>n</a:t>
            </a:r>
            <a:r>
              <a:rPr lang="zh-CN" altLang="en-US" dirty="0"/>
              <a:t>个物品，第</a:t>
            </a:r>
            <a:r>
              <a:rPr lang="en-US" altLang="zh-CN" dirty="0" err="1"/>
              <a:t>i</a:t>
            </a:r>
            <a:r>
              <a:rPr lang="zh-CN" altLang="en-US" dirty="0"/>
              <a:t>个物品的体积为</a:t>
            </a:r>
            <a:r>
              <a:rPr lang="en-US" altLang="zh-CN" dirty="0" err="1"/>
              <a:t>wi</a:t>
            </a:r>
            <a:r>
              <a:rPr lang="zh-CN" altLang="en-US" dirty="0"/>
              <a:t>，价值为</a:t>
            </a:r>
            <a:r>
              <a:rPr lang="en-US" altLang="zh-CN" dirty="0"/>
              <a:t>ci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选择若干物品，使得体积总和不超过</a:t>
            </a:r>
            <a:r>
              <a:rPr lang="en-US" altLang="zh-CN" dirty="0"/>
              <a:t>m</a:t>
            </a:r>
            <a:r>
              <a:rPr lang="zh-CN" altLang="en-US" dirty="0"/>
              <a:t>的情况下价值总和最大。</a:t>
            </a:r>
            <a:endParaRPr lang="en-US" altLang="zh-CN" dirty="0"/>
          </a:p>
          <a:p>
            <a:r>
              <a:rPr lang="en-US" altLang="zh-CN" dirty="0"/>
              <a:t>n&lt;=40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回到</a:t>
            </a:r>
            <a:r>
              <a:rPr lang="en-US" altLang="zh-CN" dirty="0"/>
              <a:t>0/1</a:t>
            </a:r>
            <a:r>
              <a:rPr lang="zh-CN" altLang="en-US" dirty="0"/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23177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考虑将</a:t>
            </a:r>
            <a:r>
              <a:rPr lang="en-US" altLang="zh-CN" dirty="0"/>
              <a:t>n</a:t>
            </a:r>
            <a:r>
              <a:rPr lang="zh-CN" altLang="en-US" dirty="0"/>
              <a:t>个物品分成两部分。</a:t>
            </a:r>
            <a:endParaRPr lang="en-US" altLang="zh-CN" dirty="0"/>
          </a:p>
          <a:p>
            <a:r>
              <a:rPr lang="zh-CN" altLang="en-US" dirty="0"/>
              <a:t>对于两部分，我们各自求出所有子集的价值之和与体积之和。</a:t>
            </a:r>
            <a:endParaRPr lang="en-US" altLang="zh-CN" dirty="0"/>
          </a:p>
          <a:p>
            <a:r>
              <a:rPr lang="zh-CN" altLang="en-US" dirty="0"/>
              <a:t>我们只需操作</a:t>
            </a:r>
            <a:r>
              <a:rPr lang="en-US" altLang="zh-CN" dirty="0"/>
              <a:t>2^20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之后怎么办？</a:t>
            </a:r>
            <a:endParaRPr lang="en-US" altLang="zh-CN" dirty="0"/>
          </a:p>
          <a:p>
            <a:r>
              <a:rPr lang="en-US" altLang="zh-CN" dirty="0"/>
              <a:t>think </a:t>
            </a:r>
            <a:r>
              <a:rPr lang="en-US" altLang="zh-CN" dirty="0" err="1"/>
              <a:t>think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 in the middle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9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我们将两部分按体积从小到大排序，之后假设</a:t>
            </a:r>
            <a:r>
              <a:rPr lang="en-US" altLang="zh-CN" dirty="0" err="1"/>
              <a:t>xa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表示的是第一部分某子集的体积，</a:t>
            </a:r>
            <a:r>
              <a:rPr lang="en-US" altLang="zh-CN" dirty="0" err="1"/>
              <a:t>xb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表示该子集的价值。</a:t>
            </a:r>
            <a:endParaRPr lang="en-US" altLang="zh-CN" dirty="0"/>
          </a:p>
          <a:p>
            <a:r>
              <a:rPr lang="zh-CN" altLang="en-US" dirty="0"/>
              <a:t>我们需要对</a:t>
            </a:r>
            <a:r>
              <a:rPr lang="en-US" altLang="zh-CN" dirty="0" err="1"/>
              <a:t>xb</a:t>
            </a:r>
            <a:r>
              <a:rPr lang="zh-CN" altLang="en-US" dirty="0"/>
              <a:t>进行取最大值操作即</a:t>
            </a:r>
            <a:r>
              <a:rPr lang="en-US" altLang="zh-CN" dirty="0" err="1"/>
              <a:t>xb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]=max{</a:t>
            </a:r>
            <a:r>
              <a:rPr lang="en-US" altLang="zh-CN" dirty="0" err="1"/>
              <a:t>xb</a:t>
            </a:r>
            <a:r>
              <a:rPr lang="en-US" altLang="zh-CN" dirty="0"/>
              <a:t>[i-1],</a:t>
            </a:r>
            <a:r>
              <a:rPr lang="en-US" altLang="zh-CN" dirty="0" err="1"/>
              <a:t>xb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对第二部分</a:t>
            </a:r>
            <a:r>
              <a:rPr lang="en-US" altLang="zh-CN" dirty="0"/>
              <a:t>y</a:t>
            </a:r>
            <a:r>
              <a:rPr lang="zh-CN" altLang="en-US" dirty="0"/>
              <a:t>同样这么做。</a:t>
            </a:r>
            <a:endParaRPr lang="en-US" altLang="zh-CN" dirty="0"/>
          </a:p>
          <a:p>
            <a:r>
              <a:rPr lang="zh-CN" altLang="en-US" dirty="0"/>
              <a:t>之后我们要求的就是找到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j</a:t>
            </a:r>
            <a:r>
              <a:rPr lang="zh-CN" altLang="en-US" dirty="0"/>
              <a:t>，使得满足</a:t>
            </a:r>
            <a:r>
              <a:rPr lang="en-US" altLang="zh-CN" dirty="0" err="1"/>
              <a:t>xa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</a:t>
            </a:r>
            <a:r>
              <a:rPr lang="en-US" altLang="zh-CN" dirty="0" err="1"/>
              <a:t>ya</a:t>
            </a:r>
            <a:r>
              <a:rPr lang="en-US" altLang="zh-CN" dirty="0"/>
              <a:t>[j]&lt;=m</a:t>
            </a:r>
            <a:r>
              <a:rPr lang="zh-CN" altLang="en-US" dirty="0"/>
              <a:t>的情况下</a:t>
            </a:r>
            <a:r>
              <a:rPr lang="en-US" altLang="zh-CN" dirty="0" err="1"/>
              <a:t>xb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</a:t>
            </a:r>
            <a:r>
              <a:rPr lang="en-US" altLang="zh-CN" dirty="0" err="1"/>
              <a:t>yb</a:t>
            </a:r>
            <a:r>
              <a:rPr lang="en-US" altLang="zh-CN" dirty="0"/>
              <a:t>[j]</a:t>
            </a:r>
            <a:r>
              <a:rPr lang="zh-CN" altLang="en-US" dirty="0"/>
              <a:t>最大。利用</a:t>
            </a:r>
            <a:r>
              <a:rPr lang="en-US" altLang="zh-CN" dirty="0"/>
              <a:t>Two point</a:t>
            </a:r>
            <a:r>
              <a:rPr lang="zh-CN" altLang="en-US" dirty="0"/>
              <a:t>即可。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0/1</a:t>
            </a:r>
            <a:r>
              <a:rPr lang="zh-CN" altLang="en-US" dirty="0"/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243201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个数，共有</a:t>
            </a:r>
            <a:r>
              <a:rPr lang="en-US" altLang="zh-CN" dirty="0"/>
              <a:t>2^n</a:t>
            </a:r>
            <a:r>
              <a:rPr lang="zh-CN" altLang="en-US" dirty="0"/>
              <a:t>个子集，一个子集的值看做其所有数的和。</a:t>
            </a:r>
            <a:endParaRPr lang="en-US" altLang="zh-CN" dirty="0"/>
          </a:p>
          <a:p>
            <a:r>
              <a:rPr lang="zh-CN" altLang="en-US" dirty="0"/>
              <a:t>求这</a:t>
            </a:r>
            <a:r>
              <a:rPr lang="en-US" altLang="zh-CN" dirty="0"/>
              <a:t>2^n</a:t>
            </a:r>
            <a:r>
              <a:rPr lang="zh-CN" altLang="en-US" dirty="0"/>
              <a:t>个子集中第</a:t>
            </a:r>
            <a:r>
              <a:rPr lang="en-US" altLang="zh-CN" dirty="0"/>
              <a:t>K</a:t>
            </a:r>
            <a:r>
              <a:rPr lang="zh-CN" altLang="en-US" dirty="0"/>
              <a:t>大的子集。</a:t>
            </a:r>
            <a:endParaRPr lang="en-US" altLang="zh-CN" dirty="0"/>
          </a:p>
          <a:p>
            <a:r>
              <a:rPr lang="en-US" altLang="zh-CN" dirty="0"/>
              <a:t>n&lt;=35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K’th</a:t>
            </a:r>
            <a:r>
              <a:rPr lang="en-US" altLang="zh-CN" dirty="0"/>
              <a:t> number hard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3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如何求第</a:t>
            </a:r>
            <a:r>
              <a:rPr lang="en-US" altLang="zh-CN" dirty="0"/>
              <a:t>k</a:t>
            </a:r>
            <a:r>
              <a:rPr lang="zh-CN" altLang="en-US" dirty="0"/>
              <a:t>大？</a:t>
            </a:r>
            <a:endParaRPr lang="en-US" altLang="zh-CN" dirty="0"/>
          </a:p>
          <a:p>
            <a:r>
              <a:rPr lang="en-US" altLang="zh-CN" dirty="0"/>
              <a:t>think </a:t>
            </a:r>
            <a:r>
              <a:rPr lang="en-US" altLang="zh-CN" dirty="0" err="1"/>
              <a:t>think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 in the middle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26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二分答案后统计满足条件的方案总数。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k</a:t>
            </a:r>
            <a:r>
              <a:rPr lang="zh-CN" altLang="en-US" dirty="0"/>
              <a:t>进行比较即可。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二分答案大法好！</a:t>
            </a:r>
          </a:p>
        </p:txBody>
      </p:sp>
    </p:spTree>
    <p:extLst>
      <p:ext uri="{BB962C8B-B14F-4D97-AF65-F5344CB8AC3E}">
        <p14:creationId xmlns:p14="http://schemas.microsoft.com/office/powerpoint/2010/main" val="2682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2-exp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在一个笼子里有若干只鸡与若干只兔子，其中脚有</a:t>
            </a:r>
            <a:r>
              <a:rPr lang="en-US" altLang="zh-CN" dirty="0"/>
              <a:t>x</a:t>
            </a:r>
            <a:r>
              <a:rPr lang="zh-CN" altLang="en-US" dirty="0"/>
              <a:t>只，头有</a:t>
            </a:r>
            <a:r>
              <a:rPr lang="en-US" altLang="zh-CN" dirty="0"/>
              <a:t>y</a:t>
            </a:r>
            <a:r>
              <a:rPr lang="zh-CN" altLang="en-US" dirty="0"/>
              <a:t>个，问鸡和兔子各有几只。其中还存在若干只鸡单脚站立，问可能的方案总数。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</a:t>
            </a:r>
            <a:r>
              <a:rPr lang="en-US" altLang="zh-CN" dirty="0"/>
              <a:t>(</a:t>
            </a:r>
            <a:r>
              <a:rPr lang="en-US" altLang="zh-CN" dirty="0" err="1"/>
              <a:t>pian</a:t>
            </a:r>
            <a:r>
              <a:rPr lang="en-US" altLang="zh-CN" dirty="0"/>
              <a:t>)</a:t>
            </a:r>
            <a:r>
              <a:rPr lang="zh-CN" altLang="en-US" dirty="0"/>
              <a:t>试</a:t>
            </a:r>
            <a:r>
              <a:rPr lang="en-US" altLang="zh-CN" dirty="0"/>
              <a:t>(fen)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</a:t>
            </a:r>
            <a:r>
              <a:rPr lang="en-US" altLang="zh-CN" dirty="0"/>
              <a:t>n</a:t>
            </a:r>
            <a:r>
              <a:rPr lang="zh-CN" altLang="en-US" dirty="0"/>
              <a:t>个点没有点权和边权的树，删除若干条边，使得最终会有一棵大小为</a:t>
            </a:r>
            <a:r>
              <a:rPr lang="en-US" altLang="zh-CN" dirty="0"/>
              <a:t>P</a:t>
            </a:r>
            <a:r>
              <a:rPr lang="zh-CN" altLang="en-US" dirty="0"/>
              <a:t>的子树。</a:t>
            </a:r>
            <a:endParaRPr lang="en-US" altLang="zh-CN" dirty="0"/>
          </a:p>
          <a:p>
            <a:r>
              <a:rPr lang="zh-CN" altLang="en-US" dirty="0"/>
              <a:t>要求删除的边尽可能少。</a:t>
            </a:r>
            <a:endParaRPr lang="en-US" altLang="zh-CN" dirty="0"/>
          </a:p>
          <a:p>
            <a:r>
              <a:rPr lang="en-US" altLang="zh-CN" dirty="0"/>
              <a:t>n&lt;=150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6109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一看就是树形</a:t>
            </a:r>
            <a:r>
              <a:rPr lang="en-US" altLang="zh-CN" dirty="0" err="1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大家都还不会呀。</a:t>
            </a:r>
            <a:endParaRPr lang="en-US" altLang="zh-CN" dirty="0"/>
          </a:p>
          <a:p>
            <a:r>
              <a:rPr lang="zh-CN" altLang="en-US" dirty="0"/>
              <a:t>怎么办呢。</a:t>
            </a:r>
            <a:endParaRPr lang="en-US" altLang="zh-CN" dirty="0"/>
          </a:p>
          <a:p>
            <a:r>
              <a:rPr lang="zh-CN" altLang="en-US" dirty="0"/>
              <a:t>删除一条边就能产生子树大小为</a:t>
            </a:r>
            <a:r>
              <a:rPr lang="en-US" altLang="zh-CN" dirty="0"/>
              <a:t>P</a:t>
            </a:r>
            <a:r>
              <a:rPr lang="zh-CN" altLang="en-US" dirty="0"/>
              <a:t>的话是不是就太简单了。删除两条是不是可能性非常大呀。</a:t>
            </a:r>
            <a:endParaRPr lang="en-US" altLang="zh-CN" dirty="0"/>
          </a:p>
          <a:p>
            <a:r>
              <a:rPr lang="zh-CN" altLang="en-US" dirty="0"/>
              <a:t>那就输出个</a:t>
            </a:r>
            <a:r>
              <a:rPr lang="en-US" altLang="zh-CN" dirty="0"/>
              <a:t>2</a:t>
            </a:r>
            <a:r>
              <a:rPr lang="zh-CN" altLang="en-US" dirty="0"/>
              <a:t>试试。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847" y="4507618"/>
            <a:ext cx="3542857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3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正常的考试技巧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think twice, code once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实力*经验</a:t>
            </a:r>
            <a:r>
              <a:rPr lang="en-US" altLang="zh-CN" dirty="0"/>
              <a:t>=</a:t>
            </a:r>
            <a:r>
              <a:rPr lang="zh-CN" altLang="en-US" dirty="0"/>
              <a:t>比赛成绩。</a:t>
            </a:r>
            <a:endParaRPr lang="en-US" altLang="zh-CN" dirty="0"/>
          </a:p>
          <a:p>
            <a:r>
              <a:rPr lang="zh-CN" altLang="en-US" dirty="0"/>
              <a:t>细心再细心！</a:t>
            </a:r>
            <a:endParaRPr lang="en-US" altLang="zh-CN" dirty="0"/>
          </a:p>
          <a:p>
            <a:r>
              <a:rPr lang="zh-CN" altLang="en-US" dirty="0"/>
              <a:t>对拍！</a:t>
            </a:r>
          </a:p>
        </p:txBody>
      </p:sp>
    </p:spTree>
    <p:extLst>
      <p:ext uri="{BB962C8B-B14F-4D97-AF65-F5344CB8AC3E}">
        <p14:creationId xmlns:p14="http://schemas.microsoft.com/office/powerpoint/2010/main" val="17829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:loop</a:t>
            </a:r>
          </a:p>
          <a:p>
            <a:r>
              <a:rPr lang="en-US" altLang="zh-CN" dirty="0"/>
              <a:t>  ./mkdt.exe</a:t>
            </a:r>
          </a:p>
          <a:p>
            <a:r>
              <a:rPr lang="en-US" altLang="zh-CN" dirty="0"/>
              <a:t>  ./std.exe</a:t>
            </a:r>
          </a:p>
          <a:p>
            <a:r>
              <a:rPr lang="en-US" altLang="zh-CN" dirty="0"/>
              <a:t>  ./a.exe</a:t>
            </a:r>
          </a:p>
          <a:p>
            <a:r>
              <a:rPr lang="en-US" altLang="zh-CN" dirty="0"/>
              <a:t>  fc </a:t>
            </a:r>
            <a:r>
              <a:rPr lang="en-US" altLang="zh-CN" dirty="0" err="1"/>
              <a:t>std.out</a:t>
            </a:r>
            <a:r>
              <a:rPr lang="en-US" altLang="zh-CN" dirty="0"/>
              <a:t> </a:t>
            </a:r>
            <a:r>
              <a:rPr lang="en-US" altLang="zh-CN" dirty="0" err="1"/>
              <a:t>a.out</a:t>
            </a:r>
            <a:endParaRPr lang="en-US" altLang="zh-CN" dirty="0"/>
          </a:p>
          <a:p>
            <a:r>
              <a:rPr lang="en-US" altLang="zh-CN" dirty="0"/>
              <a:t>  if %</a:t>
            </a:r>
            <a:r>
              <a:rPr lang="en-US" altLang="zh-CN" dirty="0" err="1"/>
              <a:t>errorlevel</a:t>
            </a:r>
            <a:r>
              <a:rPr lang="en-US" altLang="zh-CN" dirty="0"/>
              <a:t>%==0 </a:t>
            </a:r>
            <a:r>
              <a:rPr lang="en-US" altLang="zh-CN" dirty="0" err="1"/>
              <a:t>goto</a:t>
            </a:r>
            <a:r>
              <a:rPr lang="en-US" altLang="zh-CN" dirty="0"/>
              <a:t> loop</a:t>
            </a:r>
          </a:p>
          <a:p>
            <a:r>
              <a:rPr lang="en-US" altLang="zh-CN" dirty="0"/>
              <a:t>pause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46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</a:t>
            </a:r>
            <a:r>
              <a:rPr lang="en-US" altLang="zh-CN" dirty="0"/>
              <a:t>100</a:t>
            </a:r>
            <a:r>
              <a:rPr lang="zh-CN" altLang="en-US" dirty="0"/>
              <a:t>块钱，一只公鸡</a:t>
            </a:r>
            <a:r>
              <a:rPr lang="en-US" altLang="zh-CN" dirty="0"/>
              <a:t>5</a:t>
            </a:r>
            <a:r>
              <a:rPr lang="zh-CN" altLang="en-US" dirty="0"/>
              <a:t>块钱，一只母鸡</a:t>
            </a:r>
            <a:r>
              <a:rPr lang="en-US" altLang="zh-CN" dirty="0"/>
              <a:t>3</a:t>
            </a:r>
            <a:r>
              <a:rPr lang="zh-CN" altLang="en-US" dirty="0"/>
              <a:t>块钱，三只小鸡</a:t>
            </a:r>
            <a:r>
              <a:rPr lang="en-US" altLang="zh-CN" dirty="0"/>
              <a:t>1</a:t>
            </a:r>
            <a:r>
              <a:rPr lang="zh-CN" altLang="en-US" dirty="0"/>
              <a:t>块钱，你总共想花完</a:t>
            </a:r>
            <a:r>
              <a:rPr lang="en-US" altLang="zh-CN" dirty="0"/>
              <a:t>100</a:t>
            </a:r>
            <a:r>
              <a:rPr lang="zh-CN" altLang="en-US" dirty="0"/>
              <a:t>块钱买恰好</a:t>
            </a:r>
            <a:r>
              <a:rPr lang="en-US" altLang="zh-CN" dirty="0"/>
              <a:t>100</a:t>
            </a:r>
            <a:r>
              <a:rPr lang="zh-CN" altLang="en-US" dirty="0"/>
              <a:t>只鸡，输出所有可能。</a:t>
            </a:r>
            <a:endParaRPr lang="en-US" altLang="zh-CN" dirty="0"/>
          </a:p>
          <a:p>
            <a:r>
              <a:rPr lang="zh-CN" altLang="en-US" dirty="0"/>
              <a:t>代码演示：</a:t>
            </a:r>
          </a:p>
        </p:txBody>
      </p:sp>
    </p:spTree>
    <p:extLst>
      <p:ext uri="{BB962C8B-B14F-4D97-AF65-F5344CB8AC3E}">
        <p14:creationId xmlns:p14="http://schemas.microsoft.com/office/powerpoint/2010/main" val="105270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317</TotalTime>
  <Words>4212</Words>
  <Application>Microsoft Office PowerPoint</Application>
  <PresentationFormat>宽屏</PresentationFormat>
  <Paragraphs>355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7" baseType="lpstr">
      <vt:lpstr>宋体</vt:lpstr>
      <vt:lpstr>Arial</vt:lpstr>
      <vt:lpstr>Trebuchet MS</vt:lpstr>
      <vt:lpstr>柏林</vt:lpstr>
      <vt:lpstr>基础算法选讲</vt:lpstr>
      <vt:lpstr>枚举</vt:lpstr>
      <vt:lpstr>例1</vt:lpstr>
      <vt:lpstr>例1-exp</vt:lpstr>
      <vt:lpstr>例1-expexp</vt:lpstr>
      <vt:lpstr>例1-expexpexp</vt:lpstr>
      <vt:lpstr>例2</vt:lpstr>
      <vt:lpstr>例2-exp</vt:lpstr>
      <vt:lpstr>例3</vt:lpstr>
      <vt:lpstr>例4</vt:lpstr>
      <vt:lpstr>火柴棒等式</vt:lpstr>
      <vt:lpstr>离散化</vt:lpstr>
      <vt:lpstr>PowerPoint 演示文稿</vt:lpstr>
      <vt:lpstr>simple problem</vt:lpstr>
      <vt:lpstr>前缀和维护</vt:lpstr>
      <vt:lpstr>simple problem exp</vt:lpstr>
      <vt:lpstr>前缀和维护</vt:lpstr>
      <vt:lpstr>easy problem</vt:lpstr>
      <vt:lpstr>差值维护</vt:lpstr>
      <vt:lpstr>easy problem exp </vt:lpstr>
      <vt:lpstr>差值维护</vt:lpstr>
      <vt:lpstr>圈地运动</vt:lpstr>
      <vt:lpstr>圈地运动</vt:lpstr>
      <vt:lpstr>圈地运动</vt:lpstr>
      <vt:lpstr>圈地运动</vt:lpstr>
      <vt:lpstr>圈地运动</vt:lpstr>
      <vt:lpstr>圈地运动</vt:lpstr>
      <vt:lpstr>更难的题</vt:lpstr>
      <vt:lpstr>二分大法</vt:lpstr>
      <vt:lpstr>二分大法</vt:lpstr>
      <vt:lpstr>枚举的局限性</vt:lpstr>
      <vt:lpstr>另一种枚举技巧——搜索！</vt:lpstr>
      <vt:lpstr>搜索</vt:lpstr>
      <vt:lpstr>K’th number</vt:lpstr>
      <vt:lpstr>K’th number</vt:lpstr>
      <vt:lpstr>0/1背包问题</vt:lpstr>
      <vt:lpstr>0/1/2背包问题</vt:lpstr>
      <vt:lpstr>0/1/2/3,…,k背包问题(部分背包)</vt:lpstr>
      <vt:lpstr>Two point</vt:lpstr>
      <vt:lpstr>Two point</vt:lpstr>
      <vt:lpstr>Two point2</vt:lpstr>
      <vt:lpstr>快速幂</vt:lpstr>
      <vt:lpstr>快速幂</vt:lpstr>
      <vt:lpstr>快速幂exp</vt:lpstr>
      <vt:lpstr>快速幂exp</vt:lpstr>
      <vt:lpstr>转圈圈</vt:lpstr>
      <vt:lpstr>转圈圈</vt:lpstr>
      <vt:lpstr>贪心算法</vt:lpstr>
      <vt:lpstr>人鬼过河游戏</vt:lpstr>
      <vt:lpstr>8人过河游戏</vt:lpstr>
      <vt:lpstr>过河问题</vt:lpstr>
      <vt:lpstr>PowerPoint 演示文稿</vt:lpstr>
      <vt:lpstr>过河问题exp</vt:lpstr>
      <vt:lpstr>PowerPoint 演示文稿</vt:lpstr>
      <vt:lpstr>石子合并</vt:lpstr>
      <vt:lpstr>石子合并</vt:lpstr>
      <vt:lpstr>取数游戏</vt:lpstr>
      <vt:lpstr>贪心</vt:lpstr>
      <vt:lpstr>取区间游戏</vt:lpstr>
      <vt:lpstr>取区间游戏</vt:lpstr>
      <vt:lpstr>田忌赛马游戏</vt:lpstr>
      <vt:lpstr>田忌赛马游戏</vt:lpstr>
      <vt:lpstr>打怪兽</vt:lpstr>
      <vt:lpstr>打怪兽</vt:lpstr>
      <vt:lpstr>跳石头</vt:lpstr>
      <vt:lpstr>跳石头</vt:lpstr>
      <vt:lpstr>跳石头2</vt:lpstr>
      <vt:lpstr>跳石头2</vt:lpstr>
      <vt:lpstr>分治算法</vt:lpstr>
      <vt:lpstr>k’th number</vt:lpstr>
      <vt:lpstr>k’th number</vt:lpstr>
      <vt:lpstr>残缺方块问题</vt:lpstr>
      <vt:lpstr>残缺方块问题</vt:lpstr>
      <vt:lpstr>回到0/1背包</vt:lpstr>
      <vt:lpstr>Meet in the middle</vt:lpstr>
      <vt:lpstr>0/1背包</vt:lpstr>
      <vt:lpstr>K’th number hard</vt:lpstr>
      <vt:lpstr>Meet in the middle</vt:lpstr>
      <vt:lpstr>二分答案大法好！</vt:lpstr>
      <vt:lpstr>考(pian)试(fen)技巧</vt:lpstr>
      <vt:lpstr>PowerPoint 演示文稿</vt:lpstr>
      <vt:lpstr>正常的考试技巧</vt:lpstr>
      <vt:lpstr>对拍方法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基础算法选讲</dc:title>
  <dc:creator>张浩威</dc:creator>
  <cp:lastModifiedBy>张浩威</cp:lastModifiedBy>
  <cp:revision>30</cp:revision>
  <dcterms:created xsi:type="dcterms:W3CDTF">2017-01-05T02:59:54Z</dcterms:created>
  <dcterms:modified xsi:type="dcterms:W3CDTF">2018-02-05T12:09:39Z</dcterms:modified>
</cp:coreProperties>
</file>