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6" r:id="rId3"/>
    <p:sldId id="256" r:id="rId4"/>
    <p:sldId id="267" r:id="rId5"/>
    <p:sldId id="268" r:id="rId6"/>
    <p:sldId id="269" r:id="rId7"/>
    <p:sldId id="270" r:id="rId8"/>
    <p:sldId id="265" r:id="rId9"/>
    <p:sldId id="257" r:id="rId10"/>
    <p:sldId id="258" r:id="rId11"/>
    <p:sldId id="259" r:id="rId12"/>
    <p:sldId id="260" r:id="rId13"/>
    <p:sldId id="261" r:id="rId14"/>
    <p:sldId id="272" r:id="rId15"/>
    <p:sldId id="282" r:id="rId16"/>
    <p:sldId id="286" r:id="rId17"/>
    <p:sldId id="262" r:id="rId18"/>
    <p:sldId id="263" r:id="rId19"/>
    <p:sldId id="26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矩形 8"/>
          <p:cNvSpPr/>
          <p:nvPr/>
        </p:nvSpPr>
        <p:spPr>
          <a:xfrm>
            <a:off x="1654175" y="2514600"/>
            <a:ext cx="5900738" cy="639763"/>
          </a:xfrm>
          <a:prstGeom prst="rect">
            <a:avLst/>
          </a:prstGeom>
          <a:noFill/>
          <a:ln w="9525">
            <a:noFill/>
          </a:ln>
        </p:spPr>
        <p:txBody>
          <a:bodyPr>
            <a:spAutoFit/>
          </a:bodyPr>
          <a:p>
            <a:endParaRPr lang="en-US" altLang="zh-CN" sz="3600" b="1" dirty="0">
              <a:solidFill>
                <a:schemeClr val="tx1"/>
              </a:solidFill>
              <a:latin typeface="Tahoma" panose="020B0604030504040204" pitchFamily="34" charset="0"/>
              <a:ea typeface="Microsoft JhengHei" panose="020B0604030504040204" pitchFamily="2" charset="-120"/>
              <a:sym typeface="Tahoma" panose="020B0604030504040204" pitchFamily="34" charset="0"/>
            </a:endParaRPr>
          </a:p>
        </p:txBody>
      </p:sp>
      <p:sp>
        <p:nvSpPr>
          <p:cNvPr id="117763" name="文本占位符 47107"/>
          <p:cNvSpPr>
            <a:spLocks noGrp="1"/>
          </p:cNvSpPr>
          <p:nvPr>
            <p:ph idx="1"/>
          </p:nvPr>
        </p:nvSpPr>
        <p:spPr>
          <a:xfrm>
            <a:off x="457200" y="1600200"/>
            <a:ext cx="8291513" cy="1541463"/>
          </a:xfrm>
        </p:spPr>
        <p:txBody>
          <a:bodyPr vert="horz" wrap="square" lIns="91440" tIns="45720" rIns="91440" bIns="45720" anchor="t"/>
          <a:p>
            <a:endParaRPr lang="zh-CN" altLang="en-US" sz="2000" b="0" dirty="0">
              <a:solidFill>
                <a:schemeClr val="tx1"/>
              </a:solidFill>
              <a:latin typeface="黑体" panose="02010609060101010101" pitchFamily="2" charset="-122"/>
              <a:ea typeface="黑体" panose="02010609060101010101" pitchFamily="2" charset="-122"/>
            </a:endParaRPr>
          </a:p>
          <a:p>
            <a:endParaRPr lang="zh-CN" altLang="en-US" sz="2000" b="0" dirty="0">
              <a:solidFill>
                <a:schemeClr val="tx1"/>
              </a:solidFill>
              <a:latin typeface="黑体" panose="02010609060101010101" pitchFamily="2" charset="-122"/>
              <a:ea typeface="黑体" panose="02010609060101010101" pitchFamily="2" charset="-122"/>
            </a:endParaRPr>
          </a:p>
          <a:p>
            <a:endParaRPr lang="zh-CN" altLang="en-US" sz="2000" b="0" dirty="0">
              <a:solidFill>
                <a:schemeClr val="tx1"/>
              </a:solidFill>
              <a:latin typeface="黑体" panose="02010609060101010101" pitchFamily="2" charset="-122"/>
              <a:ea typeface="黑体" panose="02010609060101010101" pitchFamily="2" charset="-122"/>
            </a:endParaRPr>
          </a:p>
        </p:txBody>
      </p:sp>
      <p:sp>
        <p:nvSpPr>
          <p:cNvPr id="117764" name="文本框 47108"/>
          <p:cNvSpPr txBox="1"/>
          <p:nvPr/>
        </p:nvSpPr>
        <p:spPr>
          <a:xfrm>
            <a:off x="527050" y="5633720"/>
            <a:ext cx="10997565" cy="706755"/>
          </a:xfrm>
          <a:prstGeom prst="rect">
            <a:avLst/>
          </a:prstGeom>
          <a:noFill/>
          <a:ln w="9525">
            <a:noFill/>
          </a:ln>
        </p:spPr>
        <p:txBody>
          <a:bodyPr wrap="square">
            <a:spAutoFit/>
          </a:bodyPr>
          <a:p>
            <a:r>
              <a:rPr lang="zh-CN" altLang="en-US" sz="2000" dirty="0">
                <a:solidFill>
                  <a:schemeClr val="tx1"/>
                </a:solidFill>
                <a:latin typeface="宋体" panose="02010600030101010101" pitchFamily="2" charset="-122"/>
                <a:ea typeface="宋体" panose="02010600030101010101" pitchFamily="2" charset="-122"/>
              </a:rPr>
              <a:t>现代采用虚拟内存的操作系统通常都使用平坦地址空间，对于</a:t>
            </a:r>
            <a:r>
              <a:rPr lang="en-US" altLang="zh-CN" sz="2000" dirty="0">
                <a:solidFill>
                  <a:schemeClr val="tx1"/>
                </a:solidFill>
                <a:latin typeface="宋体" panose="02010600030101010101" pitchFamily="2" charset="-122"/>
                <a:ea typeface="宋体" panose="02010600030101010101" pitchFamily="2" charset="-122"/>
              </a:rPr>
              <a:t>32</a:t>
            </a:r>
            <a:r>
              <a:rPr lang="zh-CN" altLang="en-US" sz="2000" dirty="0">
                <a:solidFill>
                  <a:schemeClr val="tx1"/>
                </a:solidFill>
                <a:latin typeface="宋体" panose="02010600030101010101" pitchFamily="2" charset="-122"/>
                <a:ea typeface="宋体" panose="02010600030101010101" pitchFamily="2" charset="-122"/>
              </a:rPr>
              <a:t>位的操作系统而言，每个进程的虚拟地址空间都是</a:t>
            </a:r>
            <a:r>
              <a:rPr lang="en-US" altLang="zh-CN" sz="2000" dirty="0">
                <a:solidFill>
                  <a:schemeClr val="tx1"/>
                </a:solidFill>
                <a:latin typeface="宋体" panose="02010600030101010101" pitchFamily="2" charset="-122"/>
                <a:ea typeface="宋体" panose="02010600030101010101" pitchFamily="2" charset="-122"/>
              </a:rPr>
              <a:t>0x00000000~0xC0000000,</a:t>
            </a:r>
            <a:r>
              <a:rPr lang="zh-CN" altLang="en-US" sz="2000" dirty="0">
                <a:solidFill>
                  <a:schemeClr val="tx1"/>
                </a:solidFill>
                <a:latin typeface="宋体" panose="02010600030101010101" pitchFamily="2" charset="-122"/>
                <a:ea typeface="宋体" panose="02010600030101010101" pitchFamily="2" charset="-122"/>
              </a:rPr>
              <a:t>合计</a:t>
            </a:r>
            <a:r>
              <a:rPr lang="en-US" altLang="zh-CN" sz="2000" dirty="0">
                <a:solidFill>
                  <a:schemeClr val="tx1"/>
                </a:solidFill>
                <a:latin typeface="宋体" panose="02010600030101010101" pitchFamily="2" charset="-122"/>
                <a:ea typeface="宋体" panose="02010600030101010101" pitchFamily="2" charset="-122"/>
              </a:rPr>
              <a:t>3G</a:t>
            </a:r>
            <a:r>
              <a:rPr lang="zh-CN" altLang="en-US" sz="2000" dirty="0">
                <a:solidFill>
                  <a:schemeClr val="tx1"/>
                </a:solidFill>
                <a:latin typeface="宋体" panose="02010600030101010101" pitchFamily="2" charset="-122"/>
                <a:ea typeface="宋体" panose="02010600030101010101" pitchFamily="2" charset="-122"/>
              </a:rPr>
              <a:t>大小。</a:t>
            </a:r>
            <a:endParaRPr lang="zh-CN" altLang="en-US" sz="2000" dirty="0">
              <a:solidFill>
                <a:schemeClr val="tx1"/>
              </a:solidFill>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1218565" y="313055"/>
            <a:ext cx="9754870" cy="53346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矩形 8"/>
          <p:cNvSpPr/>
          <p:nvPr/>
        </p:nvSpPr>
        <p:spPr>
          <a:xfrm>
            <a:off x="1654175" y="2514600"/>
            <a:ext cx="5900738" cy="639763"/>
          </a:xfrm>
          <a:prstGeom prst="rect">
            <a:avLst/>
          </a:prstGeom>
          <a:noFill/>
          <a:ln w="9525">
            <a:noFill/>
          </a:ln>
        </p:spPr>
        <p:txBody>
          <a:bodyPr>
            <a:spAutoFit/>
          </a:bodyPr>
          <a:p>
            <a:endParaRPr lang="en-US" altLang="zh-CN" sz="3600" b="1" dirty="0">
              <a:solidFill>
                <a:srgbClr val="002060"/>
              </a:solidFill>
              <a:latin typeface="Tahoma" panose="020B0604030504040204" pitchFamily="34" charset="0"/>
              <a:ea typeface="Microsoft JhengHei" panose="020B0604030504040204" pitchFamily="2" charset="-120"/>
              <a:sym typeface="Tahoma" panose="020B0604030504040204" pitchFamily="34" charset="0"/>
            </a:endParaRPr>
          </a:p>
        </p:txBody>
      </p:sp>
      <p:sp>
        <p:nvSpPr>
          <p:cNvPr id="120835" name="文本占位符 50178"/>
          <p:cNvSpPr>
            <a:spLocks noGrp="1"/>
          </p:cNvSpPr>
          <p:nvPr>
            <p:ph idx="1"/>
          </p:nvPr>
        </p:nvSpPr>
        <p:spPr>
          <a:xfrm>
            <a:off x="457200" y="1600200"/>
            <a:ext cx="8229600" cy="4525963"/>
          </a:xfrm>
        </p:spPr>
        <p:txBody>
          <a:bodyPr vert="horz" wrap="square" lIns="91440" tIns="45720" rIns="91440" bIns="45720" anchor="t"/>
          <a:p>
            <a:pPr>
              <a:buNone/>
            </a:pPr>
            <a:r>
              <a:rPr lang="zh-CN" altLang="en-US" b="0" dirty="0">
                <a:latin typeface="宋体" panose="02010600030101010101" pitchFamily="2" charset="-122"/>
                <a:ea typeface="宋体" panose="02010600030101010101" pitchFamily="2" charset="-122"/>
              </a:rPr>
              <a:t>vm_flags的取值：</a:t>
            </a:r>
            <a:endParaRPr lang="zh-CN" altLang="en-US" b="0" dirty="0">
              <a:latin typeface="宋体" panose="02010600030101010101" pitchFamily="2" charset="-122"/>
              <a:ea typeface="宋体" panose="02010600030101010101" pitchFamily="2" charset="-122"/>
            </a:endParaRPr>
          </a:p>
          <a:p>
            <a:pPr>
              <a:buNone/>
            </a:pPr>
            <a:r>
              <a:rPr lang="zh-CN" altLang="en-US" sz="2000" b="0" dirty="0">
                <a:latin typeface="宋体" panose="02010600030101010101" pitchFamily="2" charset="-122"/>
                <a:ea typeface="宋体" panose="02010600030101010101" pitchFamily="2" charset="-122"/>
              </a:rPr>
              <a:t>VM_READ:</a:t>
            </a:r>
            <a:endParaRPr lang="zh-CN" altLang="en-US" sz="2000" b="0" dirty="0">
              <a:latin typeface="宋体" panose="02010600030101010101" pitchFamily="2" charset="-122"/>
              <a:ea typeface="宋体" panose="02010600030101010101" pitchFamily="2" charset="-122"/>
            </a:endParaRPr>
          </a:p>
          <a:p>
            <a:pPr>
              <a:buNone/>
            </a:pPr>
            <a:r>
              <a:rPr lang="zh-CN" altLang="en-US" sz="2000" b="0" dirty="0">
                <a:latin typeface="宋体" panose="02010600030101010101" pitchFamily="2" charset="-122"/>
                <a:ea typeface="宋体" panose="02010600030101010101" pitchFamily="2" charset="-122"/>
              </a:rPr>
              <a:t>	此虚拟内存区域可读</a:t>
            </a:r>
            <a:endParaRPr lang="zh-CN" altLang="en-US" sz="2000" b="0" dirty="0">
              <a:latin typeface="宋体" panose="02010600030101010101" pitchFamily="2" charset="-122"/>
              <a:ea typeface="宋体" panose="02010600030101010101" pitchFamily="2" charset="-122"/>
            </a:endParaRPr>
          </a:p>
          <a:p>
            <a:pPr>
              <a:buNone/>
            </a:pPr>
            <a:r>
              <a:rPr lang="zh-CN" altLang="en-US" sz="2000" b="0" dirty="0">
                <a:latin typeface="宋体" panose="02010600030101010101" pitchFamily="2" charset="-122"/>
                <a:ea typeface="宋体" panose="02010600030101010101" pitchFamily="2" charset="-122"/>
              </a:rPr>
              <a:t>VM_WRITE：</a:t>
            </a:r>
            <a:endParaRPr lang="zh-CN" altLang="en-US" sz="2000" b="0" dirty="0">
              <a:latin typeface="宋体" panose="02010600030101010101" pitchFamily="2" charset="-122"/>
              <a:ea typeface="宋体" panose="02010600030101010101" pitchFamily="2" charset="-122"/>
            </a:endParaRPr>
          </a:p>
          <a:p>
            <a:pPr>
              <a:buNone/>
            </a:pPr>
            <a:r>
              <a:rPr lang="zh-CN" altLang="en-US" sz="2000" b="0" dirty="0">
                <a:latin typeface="宋体" panose="02010600030101010101" pitchFamily="2" charset="-122"/>
                <a:ea typeface="宋体" panose="02010600030101010101" pitchFamily="2" charset="-122"/>
              </a:rPr>
              <a:t>	此虚拟内存区域可写</a:t>
            </a:r>
            <a:endParaRPr lang="zh-CN" altLang="en-US" sz="2000" b="0" dirty="0">
              <a:latin typeface="宋体" panose="02010600030101010101" pitchFamily="2" charset="-122"/>
              <a:ea typeface="宋体" panose="02010600030101010101" pitchFamily="2" charset="-122"/>
            </a:endParaRPr>
          </a:p>
          <a:p>
            <a:pPr>
              <a:buNone/>
            </a:pPr>
            <a:r>
              <a:rPr lang="zh-CN" altLang="en-US" sz="2000" b="0" dirty="0">
                <a:latin typeface="宋体" panose="02010600030101010101" pitchFamily="2" charset="-122"/>
                <a:ea typeface="宋体" panose="02010600030101010101" pitchFamily="2" charset="-122"/>
              </a:rPr>
              <a:t>VM_EXEC:</a:t>
            </a:r>
            <a:endParaRPr lang="zh-CN" altLang="en-US" sz="2000" b="0" dirty="0">
              <a:latin typeface="宋体" panose="02010600030101010101" pitchFamily="2" charset="-122"/>
              <a:ea typeface="宋体" panose="02010600030101010101" pitchFamily="2" charset="-122"/>
            </a:endParaRPr>
          </a:p>
          <a:p>
            <a:pPr>
              <a:buNone/>
            </a:pPr>
            <a:r>
              <a:rPr lang="zh-CN" altLang="en-US" sz="2000" b="0" dirty="0">
                <a:latin typeface="宋体" panose="02010600030101010101" pitchFamily="2" charset="-122"/>
                <a:ea typeface="宋体" panose="02010600030101010101" pitchFamily="2" charset="-122"/>
              </a:rPr>
              <a:t>	此虚拟内存区域可执行</a:t>
            </a:r>
            <a:endParaRPr lang="zh-CN" altLang="en-US" sz="2000" b="0" dirty="0">
              <a:latin typeface="宋体" panose="02010600030101010101" pitchFamily="2" charset="-122"/>
              <a:ea typeface="宋体" panose="02010600030101010101" pitchFamily="2" charset="-122"/>
            </a:endParaRPr>
          </a:p>
          <a:p>
            <a:pPr>
              <a:buNone/>
            </a:pPr>
            <a:r>
              <a:rPr lang="zh-CN" altLang="en-US" sz="2000" b="0" dirty="0">
                <a:latin typeface="宋体" panose="02010600030101010101" pitchFamily="2" charset="-122"/>
                <a:ea typeface="宋体" panose="02010600030101010101" pitchFamily="2" charset="-122"/>
              </a:rPr>
              <a:t>VM_SHARED：</a:t>
            </a:r>
            <a:endParaRPr lang="zh-CN" altLang="en-US" sz="2000" b="0" dirty="0">
              <a:latin typeface="宋体" panose="02010600030101010101" pitchFamily="2" charset="-122"/>
              <a:ea typeface="宋体" panose="02010600030101010101" pitchFamily="2" charset="-122"/>
            </a:endParaRPr>
          </a:p>
          <a:p>
            <a:pPr>
              <a:buNone/>
            </a:pPr>
            <a:r>
              <a:rPr lang="zh-CN" altLang="en-US" sz="2000" b="0" dirty="0">
                <a:latin typeface="宋体" panose="02010600030101010101" pitchFamily="2" charset="-122"/>
                <a:ea typeface="宋体" panose="02010600030101010101" pitchFamily="2" charset="-122"/>
              </a:rPr>
              <a:t>	此虚拟内存区域可在多个进程之间共享</a:t>
            </a:r>
            <a:endParaRPr lang="zh-CN" altLang="en-US" sz="2000" b="0" dirty="0">
              <a:latin typeface="宋体" panose="02010600030101010101" pitchFamily="2" charset="-122"/>
              <a:ea typeface="宋体" panose="02010600030101010101" pitchFamily="2" charset="-122"/>
            </a:endParaRPr>
          </a:p>
          <a:p>
            <a:pPr>
              <a:buNone/>
            </a:pPr>
            <a:r>
              <a:rPr lang="zh-CN" altLang="en-US" sz="2000" b="0" dirty="0">
                <a:latin typeface="宋体" panose="02010600030101010101" pitchFamily="2" charset="-122"/>
                <a:ea typeface="宋体" panose="02010600030101010101" pitchFamily="2" charset="-122"/>
              </a:rPr>
              <a:t>VM_IO：</a:t>
            </a:r>
            <a:endParaRPr lang="zh-CN" altLang="en-US" sz="2000" b="0" dirty="0">
              <a:latin typeface="宋体" panose="02010600030101010101" pitchFamily="2" charset="-122"/>
              <a:ea typeface="宋体" panose="02010600030101010101" pitchFamily="2" charset="-122"/>
            </a:endParaRPr>
          </a:p>
          <a:p>
            <a:pPr>
              <a:buNone/>
            </a:pPr>
            <a:r>
              <a:rPr lang="zh-CN" altLang="en-US" sz="2000" b="0" dirty="0">
                <a:latin typeface="宋体" panose="02010600030101010101" pitchFamily="2" charset="-122"/>
                <a:ea typeface="宋体" panose="02010600030101010101" pitchFamily="2" charset="-122"/>
              </a:rPr>
              <a:t>	此虚拟内存区域映射设备I/O空间</a:t>
            </a:r>
            <a:endParaRPr lang="zh-CN" altLang="en-US" sz="2000" b="0" dirty="0">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1859" name="图片 51202" descr="vma"/>
          <p:cNvPicPr>
            <a:picLocks noChangeAspect="1"/>
          </p:cNvPicPr>
          <p:nvPr/>
        </p:nvPicPr>
        <p:blipFill>
          <a:blip r:embed="rId1"/>
          <a:stretch>
            <a:fillRect/>
          </a:stretch>
        </p:blipFill>
        <p:spPr>
          <a:xfrm>
            <a:off x="916623" y="0"/>
            <a:ext cx="9078912" cy="6754813"/>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矩形 8"/>
          <p:cNvSpPr/>
          <p:nvPr/>
        </p:nvSpPr>
        <p:spPr>
          <a:xfrm>
            <a:off x="1654175" y="2514600"/>
            <a:ext cx="5900738" cy="639763"/>
          </a:xfrm>
          <a:prstGeom prst="rect">
            <a:avLst/>
          </a:prstGeom>
          <a:noFill/>
          <a:ln w="9525">
            <a:noFill/>
          </a:ln>
        </p:spPr>
        <p:txBody>
          <a:bodyPr>
            <a:spAutoFit/>
          </a:bodyPr>
          <a:p>
            <a:endParaRPr lang="en-US" altLang="zh-CN" sz="3600" b="1" dirty="0">
              <a:solidFill>
                <a:schemeClr val="tx1"/>
              </a:solidFill>
              <a:latin typeface="Tahoma" panose="020B0604030504040204" pitchFamily="34" charset="0"/>
              <a:ea typeface="Microsoft JhengHei" panose="020B0604030504040204" pitchFamily="2" charset="-120"/>
              <a:sym typeface="Tahoma" panose="020B0604030504040204" pitchFamily="34" charset="0"/>
            </a:endParaRPr>
          </a:p>
        </p:txBody>
      </p:sp>
      <p:sp>
        <p:nvSpPr>
          <p:cNvPr id="122883" name="文本框 52227"/>
          <p:cNvSpPr txBox="1"/>
          <p:nvPr/>
        </p:nvSpPr>
        <p:spPr>
          <a:xfrm>
            <a:off x="323850" y="1412875"/>
            <a:ext cx="8064500" cy="1828800"/>
          </a:xfrm>
          <a:prstGeom prst="rect">
            <a:avLst/>
          </a:prstGeom>
          <a:noFill/>
          <a:ln w="9525">
            <a:noFill/>
          </a:ln>
        </p:spPr>
        <p:txBody>
          <a:bodyPr>
            <a:spAutoFit/>
          </a:bodyPr>
          <a:p>
            <a:endParaRPr lang="zh-CN" altLang="en-US" sz="2400" dirty="0">
              <a:solidFill>
                <a:schemeClr val="tx1"/>
              </a:solidFill>
              <a:latin typeface="黑体" panose="02010609060101010101" pitchFamily="2" charset="-122"/>
              <a:ea typeface="黑体" panose="02010609060101010101" pitchFamily="2" charset="-122"/>
              <a:sym typeface="Arial" panose="020B0604020202020204" pitchFamily="34" charset="0"/>
            </a:endParaRPr>
          </a:p>
          <a:p>
            <a:endParaRPr lang="zh-CN" altLang="en-US" sz="2400" dirty="0">
              <a:solidFill>
                <a:schemeClr val="tx1"/>
              </a:solidFill>
              <a:latin typeface="黑体" panose="02010609060101010101" pitchFamily="2" charset="-122"/>
              <a:ea typeface="黑体" panose="02010609060101010101" pitchFamily="2" charset="-122"/>
              <a:sym typeface="Arial" panose="020B0604020202020204" pitchFamily="34" charset="0"/>
            </a:endParaRPr>
          </a:p>
          <a:p>
            <a:endParaRPr lang="zh-CN" altLang="en-US" sz="2400" dirty="0">
              <a:solidFill>
                <a:schemeClr val="tx1"/>
              </a:solidFill>
              <a:latin typeface="黑体" panose="02010609060101010101" pitchFamily="2" charset="-122"/>
              <a:ea typeface="黑体" panose="02010609060101010101" pitchFamily="2" charset="-122"/>
            </a:endParaRPr>
          </a:p>
          <a:p>
            <a:endParaRPr lang="zh-CN" altLang="en-US" sz="2400" dirty="0">
              <a:solidFill>
                <a:schemeClr val="tx1"/>
              </a:solidFill>
              <a:latin typeface="黑体" panose="02010609060101010101" pitchFamily="2" charset="-122"/>
              <a:ea typeface="黑体" panose="02010609060101010101" pitchFamily="2" charset="-122"/>
            </a:endParaRPr>
          </a:p>
          <a:p>
            <a:endParaRPr lang="zh-CN" altLang="en-US" sz="2400" dirty="0">
              <a:solidFill>
                <a:schemeClr val="tx1"/>
              </a:solidFill>
              <a:latin typeface="黑体" panose="02010609060101010101" pitchFamily="2" charset="-122"/>
              <a:ea typeface="黑体" panose="02010609060101010101" pitchFamily="2" charset="-122"/>
            </a:endParaRPr>
          </a:p>
        </p:txBody>
      </p:sp>
      <p:sp>
        <p:nvSpPr>
          <p:cNvPr id="122884" name="文本框 52228"/>
          <p:cNvSpPr txBox="1"/>
          <p:nvPr/>
        </p:nvSpPr>
        <p:spPr>
          <a:xfrm>
            <a:off x="523875" y="1611313"/>
            <a:ext cx="6927850" cy="366712"/>
          </a:xfrm>
          <a:prstGeom prst="rect">
            <a:avLst/>
          </a:prstGeom>
          <a:noFill/>
          <a:ln w="9525">
            <a:noFill/>
          </a:ln>
        </p:spPr>
        <p:txBody>
          <a:bodyPr>
            <a:spAutoFit/>
          </a:bodyPr>
          <a:p>
            <a:endParaRPr lang="zh-CN" altLang="zh-CN" dirty="0">
              <a:solidFill>
                <a:schemeClr val="tx1"/>
              </a:solidFill>
              <a:latin typeface="黑体" panose="02010609060101010101" pitchFamily="2" charset="-122"/>
              <a:ea typeface="黑体" panose="02010609060101010101" pitchFamily="2" charset="-122"/>
            </a:endParaRPr>
          </a:p>
        </p:txBody>
      </p:sp>
      <p:pic>
        <p:nvPicPr>
          <p:cNvPr id="122885" name="图片 52230"/>
          <p:cNvPicPr>
            <a:picLocks noChangeAspect="1"/>
          </p:cNvPicPr>
          <p:nvPr/>
        </p:nvPicPr>
        <p:blipFill>
          <a:blip r:embed="rId1"/>
          <a:stretch>
            <a:fillRect/>
          </a:stretch>
        </p:blipFill>
        <p:spPr>
          <a:xfrm>
            <a:off x="673100" y="1889125"/>
            <a:ext cx="7261225" cy="1682750"/>
          </a:xfrm>
          <a:prstGeom prst="rect">
            <a:avLst/>
          </a:prstGeom>
          <a:noFill/>
          <a:ln w="9525">
            <a:noFill/>
          </a:ln>
        </p:spPr>
      </p:pic>
      <p:sp>
        <p:nvSpPr>
          <p:cNvPr id="122886" name="文本框 52231"/>
          <p:cNvSpPr txBox="1"/>
          <p:nvPr/>
        </p:nvSpPr>
        <p:spPr>
          <a:xfrm>
            <a:off x="762000" y="4075113"/>
            <a:ext cx="6905625" cy="822325"/>
          </a:xfrm>
          <a:prstGeom prst="rect">
            <a:avLst/>
          </a:prstGeom>
          <a:noFill/>
          <a:ln w="9525">
            <a:noFill/>
          </a:ln>
        </p:spPr>
        <p:txBody>
          <a:bodyPr>
            <a:spAutoFit/>
          </a:bodyPr>
          <a:p>
            <a:r>
              <a:rPr lang="zh-CN" altLang="en-US" sz="2400" dirty="0">
                <a:solidFill>
                  <a:schemeClr val="tx1"/>
                </a:solidFill>
                <a:latin typeface="宋体" panose="02010600030101010101" pitchFamily="2" charset="-122"/>
                <a:ea typeface="宋体" panose="02010600030101010101" pitchFamily="2" charset="-122"/>
              </a:rPr>
              <a:t>测试：</a:t>
            </a:r>
            <a:endParaRPr lang="zh-CN" altLang="en-US" sz="2400" dirty="0">
              <a:solidFill>
                <a:schemeClr val="tx1"/>
              </a:solidFill>
              <a:latin typeface="宋体" panose="02010600030101010101" pitchFamily="2" charset="-122"/>
              <a:ea typeface="宋体" panose="02010600030101010101" pitchFamily="2" charset="-122"/>
            </a:endParaRPr>
          </a:p>
          <a:p>
            <a:r>
              <a:rPr lang="zh-CN" altLang="en-US" sz="2400" dirty="0">
                <a:solidFill>
                  <a:schemeClr val="tx1"/>
                </a:solidFill>
                <a:latin typeface="宋体" panose="02010600030101010101" pitchFamily="2" charset="-122"/>
                <a:ea typeface="宋体" panose="02010600030101010101" pitchFamily="2" charset="-122"/>
              </a:rPr>
              <a:t>把一个文件用mmap()映射到进程地址空间里</a:t>
            </a: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122887" name="矩形 8"/>
          <p:cNvSpPr/>
          <p:nvPr/>
        </p:nvSpPr>
        <p:spPr>
          <a:xfrm>
            <a:off x="635000" y="577850"/>
            <a:ext cx="6243638" cy="458788"/>
          </a:xfrm>
          <a:prstGeom prst="rect">
            <a:avLst/>
          </a:prstGeom>
          <a:noFill/>
          <a:ln w="9525">
            <a:noFill/>
          </a:ln>
        </p:spPr>
        <p:txBody>
          <a:bodyPr>
            <a:spAutoFit/>
          </a:bodyPr>
          <a:p>
            <a:r>
              <a:rPr lang="zh-CN" altLang="en-US" sz="2400" b="1" dirty="0">
                <a:solidFill>
                  <a:schemeClr val="tx1"/>
                </a:solidFill>
                <a:latin typeface="Tahoma" panose="020B0604030504040204" pitchFamily="34" charset="0"/>
                <a:ea typeface="宋体" panose="02010600030101010101" pitchFamily="2" charset="-122"/>
                <a:sym typeface="Tahoma" panose="020B0604030504040204" pitchFamily="34" charset="0"/>
              </a:rPr>
              <a:t>用户空间的</a:t>
            </a:r>
            <a:r>
              <a:rPr lang="en-US" altLang="zh-CN" sz="2400" b="1" dirty="0">
                <a:solidFill>
                  <a:schemeClr val="tx1"/>
                </a:solidFill>
                <a:latin typeface="Tahoma" panose="020B0604030504040204" pitchFamily="34" charset="0"/>
                <a:ea typeface="宋体" panose="02010600030101010101" pitchFamily="2" charset="-122"/>
                <a:sym typeface="Tahoma" panose="020B0604030504040204" pitchFamily="34" charset="0"/>
              </a:rPr>
              <a:t>mmap</a:t>
            </a:r>
            <a:endParaRPr lang="en-US" altLang="zh-CN" sz="2400" b="1" dirty="0">
              <a:solidFill>
                <a:schemeClr val="tx1"/>
              </a:solidFill>
              <a:latin typeface="Tahoma" panose="020B0604030504040204" pitchFamily="34" charset="0"/>
              <a:ea typeface="宋体" panose="02010600030101010101" pitchFamily="2" charset="-122"/>
              <a:sym typeface="Tahoma" panose="020B060403050404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矩形 8"/>
          <p:cNvSpPr/>
          <p:nvPr/>
        </p:nvSpPr>
        <p:spPr>
          <a:xfrm>
            <a:off x="1654175" y="2514600"/>
            <a:ext cx="5900738" cy="639763"/>
          </a:xfrm>
          <a:prstGeom prst="rect">
            <a:avLst/>
          </a:prstGeom>
          <a:noFill/>
          <a:ln w="9525">
            <a:noFill/>
          </a:ln>
        </p:spPr>
        <p:txBody>
          <a:bodyPr>
            <a:spAutoFit/>
          </a:bodyPr>
          <a:p>
            <a:endParaRPr lang="en-US" altLang="zh-CN" sz="3600" b="1" dirty="0">
              <a:solidFill>
                <a:schemeClr val="tx1"/>
              </a:solidFill>
              <a:latin typeface="Tahoma" panose="020B0604030504040204" pitchFamily="34" charset="0"/>
              <a:ea typeface="Microsoft JhengHei" panose="020B0604030504040204" pitchFamily="2" charset="-120"/>
              <a:sym typeface="Tahoma" panose="020B0604030504040204" pitchFamily="34" charset="0"/>
            </a:endParaRPr>
          </a:p>
        </p:txBody>
      </p:sp>
      <p:sp>
        <p:nvSpPr>
          <p:cNvPr id="123907" name="文本框 53250"/>
          <p:cNvSpPr txBox="1"/>
          <p:nvPr/>
        </p:nvSpPr>
        <p:spPr>
          <a:xfrm>
            <a:off x="775970" y="1438910"/>
            <a:ext cx="11100435" cy="3784600"/>
          </a:xfrm>
          <a:prstGeom prst="rect">
            <a:avLst/>
          </a:prstGeom>
          <a:noFill/>
          <a:ln w="9525">
            <a:noFill/>
          </a:ln>
        </p:spPr>
        <p:txBody>
          <a:bodyPr wrap="square">
            <a:spAutoFit/>
          </a:bodyPr>
          <a:p>
            <a:r>
              <a:rPr lang="zh-CN" altLang="en-US" sz="2400" dirty="0">
                <a:solidFill>
                  <a:schemeClr val="tx1"/>
                </a:solidFill>
                <a:latin typeface="宋体" panose="02010600030101010101" pitchFamily="2" charset="-122"/>
                <a:ea typeface="宋体" panose="02010600030101010101" pitchFamily="2" charset="-122"/>
              </a:rPr>
              <a:t>在</a:t>
            </a:r>
            <a:r>
              <a:rPr lang="en-US" altLang="zh-CN" sz="2400" dirty="0">
                <a:solidFill>
                  <a:schemeClr val="tx1"/>
                </a:solidFill>
                <a:latin typeface="宋体" panose="02010600030101010101" pitchFamily="2" charset="-122"/>
                <a:ea typeface="宋体" panose="02010600030101010101" pitchFamily="2" charset="-122"/>
              </a:rPr>
              <a:t>linux</a:t>
            </a:r>
            <a:r>
              <a:rPr lang="zh-CN" altLang="en-US" sz="2400" dirty="0">
                <a:solidFill>
                  <a:schemeClr val="tx1"/>
                </a:solidFill>
                <a:latin typeface="宋体" panose="02010600030101010101" pitchFamily="2" charset="-122"/>
                <a:ea typeface="宋体" panose="02010600030101010101" pitchFamily="2" charset="-122"/>
              </a:rPr>
              <a:t>中，</a:t>
            </a:r>
            <a:r>
              <a:rPr lang="zh-CN" altLang="en-US" sz="2400" dirty="0">
                <a:solidFill>
                  <a:schemeClr val="tx1"/>
                </a:solidFill>
                <a:latin typeface="宋体" panose="02010600030101010101" pitchFamily="2" charset="-122"/>
                <a:ea typeface="宋体" panose="02010600030101010101" pitchFamily="2" charset="-122"/>
              </a:rPr>
              <a:t>如果</a:t>
            </a:r>
            <a:r>
              <a:rPr lang="en-US" altLang="zh-CN" sz="2400" dirty="0">
                <a:solidFill>
                  <a:schemeClr val="tx1"/>
                </a:solidFill>
                <a:latin typeface="宋体" panose="02010600030101010101" pitchFamily="2" charset="-122"/>
                <a:ea typeface="宋体" panose="02010600030101010101" pitchFamily="2" charset="-122"/>
              </a:rPr>
              <a:t>clone()</a:t>
            </a:r>
            <a:r>
              <a:rPr lang="zh-CN" altLang="en-US" sz="2400" dirty="0">
                <a:solidFill>
                  <a:schemeClr val="tx1"/>
                </a:solidFill>
                <a:latin typeface="宋体" panose="02010600030101010101" pitchFamily="2" charset="-122"/>
                <a:ea typeface="宋体" panose="02010600030101010101" pitchFamily="2" charset="-122"/>
              </a:rPr>
              <a:t>时设置</a:t>
            </a:r>
            <a:r>
              <a:rPr lang="en-US" altLang="zh-CN" sz="2400" dirty="0">
                <a:solidFill>
                  <a:schemeClr val="tx1"/>
                </a:solidFill>
                <a:latin typeface="宋体" panose="02010600030101010101" pitchFamily="2" charset="-122"/>
                <a:ea typeface="宋体" panose="02010600030101010101" pitchFamily="2" charset="-122"/>
              </a:rPr>
              <a:t>CLONE_VM</a:t>
            </a:r>
            <a:r>
              <a:rPr lang="zh-CN" altLang="en-US" sz="2400" dirty="0">
                <a:solidFill>
                  <a:schemeClr val="tx1"/>
                </a:solidFill>
                <a:latin typeface="宋体" panose="02010600030101010101" pitchFamily="2" charset="-122"/>
                <a:ea typeface="宋体" panose="02010600030101010101" pitchFamily="2" charset="-122"/>
              </a:rPr>
              <a:t>标志，我们把这样的进程称作为线程。线程之间共享同样的虚拟内存空间。</a:t>
            </a:r>
            <a:endParaRPr lang="zh-CN" altLang="en-US" sz="2400" dirty="0">
              <a:solidFill>
                <a:schemeClr val="tx1"/>
              </a:solidFill>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sym typeface="+mn-ea"/>
              </a:rPr>
              <a:t>fork()</a:t>
            </a:r>
            <a:r>
              <a:rPr lang="zh-CN" altLang="en-US" sz="2400" dirty="0">
                <a:latin typeface="宋体" panose="02010600030101010101" pitchFamily="2" charset="-122"/>
                <a:ea typeface="宋体" panose="02010600030101010101" pitchFamily="2" charset="-122"/>
                <a:sym typeface="+mn-ea"/>
              </a:rPr>
              <a:t>函数利用</a:t>
            </a:r>
            <a:r>
              <a:rPr lang="en-US" altLang="zh-CN" sz="2400" dirty="0">
                <a:latin typeface="宋体" panose="02010600030101010101" pitchFamily="2" charset="-122"/>
                <a:ea typeface="宋体" panose="02010600030101010101" pitchFamily="2" charset="-122"/>
                <a:sym typeface="+mn-ea"/>
              </a:rPr>
              <a:t>copy_mm()</a:t>
            </a:r>
            <a:r>
              <a:rPr lang="zh-CN" altLang="en-US" sz="2400" dirty="0">
                <a:latin typeface="宋体" panose="02010600030101010101" pitchFamily="2" charset="-122"/>
                <a:ea typeface="宋体" panose="02010600030101010101" pitchFamily="2" charset="-122"/>
                <a:sym typeface="+mn-ea"/>
              </a:rPr>
              <a:t>函数复制父进程的</a:t>
            </a:r>
            <a:r>
              <a:rPr lang="en-US" altLang="zh-CN" sz="2400" dirty="0">
                <a:latin typeface="宋体" panose="02010600030101010101" pitchFamily="2" charset="-122"/>
                <a:ea typeface="宋体" panose="02010600030101010101" pitchFamily="2" charset="-122"/>
                <a:sym typeface="+mn-ea"/>
              </a:rPr>
              <a:t>mm_struct,</a:t>
            </a:r>
            <a:r>
              <a:rPr lang="zh-CN" altLang="en-US" sz="2400" dirty="0">
                <a:latin typeface="宋体" panose="02010600030101010101" pitchFamily="2" charset="-122"/>
                <a:ea typeface="宋体" panose="02010600030101010101" pitchFamily="2" charset="-122"/>
                <a:sym typeface="+mn-ea"/>
              </a:rPr>
              <a:t>也就是</a:t>
            </a:r>
            <a:r>
              <a:rPr lang="en-US" altLang="zh-CN" sz="2400" dirty="0">
                <a:latin typeface="宋体" panose="02010600030101010101" pitchFamily="2" charset="-122"/>
                <a:ea typeface="宋体" panose="02010600030101010101" pitchFamily="2" charset="-122"/>
                <a:sym typeface="+mn-ea"/>
              </a:rPr>
              <a:t>current-&gt;mm</a:t>
            </a:r>
            <a:r>
              <a:rPr lang="zh-CN" altLang="en-US" sz="2400" dirty="0">
                <a:latin typeface="宋体" panose="02010600030101010101" pitchFamily="2" charset="-122"/>
                <a:ea typeface="宋体" panose="02010600030101010101" pitchFamily="2" charset="-122"/>
                <a:sym typeface="+mn-ea"/>
              </a:rPr>
              <a:t>域给其子进程。</a:t>
            </a:r>
            <a:endParaRPr lang="zh-CN" altLang="en-US" sz="2400" dirty="0">
              <a:solidFill>
                <a:schemeClr val="tx1"/>
              </a:solidFill>
              <a:latin typeface="宋体" panose="02010600030101010101" pitchFamily="2" charset="-122"/>
              <a:ea typeface="宋体" panose="02010600030101010101" pitchFamily="2" charset="-122"/>
            </a:endParaRPr>
          </a:p>
          <a:p>
            <a:endParaRPr lang="en-US" altLang="zh-CN" sz="2400" dirty="0">
              <a:solidFill>
                <a:schemeClr val="tx1"/>
              </a:solidFill>
              <a:latin typeface="宋体" panose="02010600030101010101" pitchFamily="2" charset="-122"/>
              <a:ea typeface="宋体" panose="02010600030101010101" pitchFamily="2" charset="-122"/>
            </a:endParaRPr>
          </a:p>
          <a:p>
            <a:r>
              <a:rPr lang="en-US" altLang="zh-CN" sz="2400" dirty="0">
                <a:solidFill>
                  <a:schemeClr val="tx1"/>
                </a:solidFill>
                <a:latin typeface="宋体" panose="02010600030101010101" pitchFamily="2" charset="-122"/>
                <a:ea typeface="宋体" panose="02010600030101010101" pitchFamily="2" charset="-122"/>
              </a:rPr>
              <a:t>kernel/fork.c</a:t>
            </a:r>
            <a:endParaRPr lang="en-US" altLang="zh-CN" sz="2400" dirty="0">
              <a:solidFill>
                <a:schemeClr val="tx1"/>
              </a:solidFill>
              <a:latin typeface="宋体" panose="02010600030101010101" pitchFamily="2" charset="-122"/>
              <a:ea typeface="宋体" panose="02010600030101010101" pitchFamily="2" charset="-122"/>
            </a:endParaRPr>
          </a:p>
          <a:p>
            <a:endParaRPr lang="zh-CN" altLang="en-US" sz="2400" dirty="0">
              <a:solidFill>
                <a:schemeClr val="tx1"/>
              </a:solidFill>
              <a:latin typeface="宋体" panose="02010600030101010101" pitchFamily="2" charset="-122"/>
              <a:ea typeface="宋体" panose="02010600030101010101" pitchFamily="2" charset="-122"/>
            </a:endParaRPr>
          </a:p>
          <a:p>
            <a:r>
              <a:rPr lang="zh-CN" altLang="en-US" sz="2400" i="1" dirty="0">
                <a:solidFill>
                  <a:schemeClr val="tx1"/>
                </a:solidFill>
                <a:latin typeface="宋体" panose="02010600030101010101" pitchFamily="2" charset="-122"/>
                <a:ea typeface="宋体" panose="02010600030101010101" pitchFamily="2" charset="-122"/>
              </a:rPr>
              <a:t>static int copy_mm(unsigned long clone_flags, struct task_struct *tsk)</a:t>
            </a:r>
            <a:r>
              <a:rPr lang="en-US" altLang="zh-CN" sz="2400" i="1" dirty="0">
                <a:solidFill>
                  <a:schemeClr val="tx1"/>
                </a:solidFill>
                <a:latin typeface="宋体" panose="02010600030101010101" pitchFamily="2" charset="-122"/>
                <a:ea typeface="宋体" panose="02010600030101010101" pitchFamily="2" charset="-122"/>
              </a:rPr>
              <a:t>{</a:t>
            </a:r>
            <a:endParaRPr lang="en-US" altLang="zh-CN" sz="2400" i="1" dirty="0">
              <a:solidFill>
                <a:schemeClr val="tx1"/>
              </a:solidFill>
              <a:latin typeface="宋体" panose="02010600030101010101" pitchFamily="2" charset="-122"/>
              <a:ea typeface="宋体" panose="02010600030101010101" pitchFamily="2" charset="-122"/>
            </a:endParaRPr>
          </a:p>
          <a:p>
            <a:endParaRPr lang="en-US" altLang="zh-CN" sz="2400" i="1" dirty="0">
              <a:solidFill>
                <a:schemeClr val="tx1"/>
              </a:solidFill>
              <a:latin typeface="宋体" panose="02010600030101010101" pitchFamily="2" charset="-122"/>
              <a:ea typeface="宋体" panose="02010600030101010101" pitchFamily="2" charset="-122"/>
            </a:endParaRPr>
          </a:p>
          <a:p>
            <a:r>
              <a:rPr lang="en-US" altLang="zh-CN" sz="2400" i="1" dirty="0">
                <a:solidFill>
                  <a:schemeClr val="tx1"/>
                </a:solidFill>
                <a:latin typeface="宋体" panose="02010600030101010101" pitchFamily="2" charset="-122"/>
                <a:ea typeface="宋体" panose="02010600030101010101" pitchFamily="2" charset="-122"/>
              </a:rPr>
              <a:t>}</a:t>
            </a:r>
            <a:endParaRPr lang="en-US" altLang="zh-CN" sz="2400" i="1" dirty="0">
              <a:solidFill>
                <a:schemeClr val="tx1"/>
              </a:solidFill>
              <a:latin typeface="宋体" panose="02010600030101010101" pitchFamily="2" charset="-122"/>
              <a:ea typeface="宋体" panose="02010600030101010101" pitchFamily="2" charset="-122"/>
            </a:endParaRPr>
          </a:p>
        </p:txBody>
      </p:sp>
      <p:sp>
        <p:nvSpPr>
          <p:cNvPr id="123908" name="矩形 8"/>
          <p:cNvSpPr/>
          <p:nvPr/>
        </p:nvSpPr>
        <p:spPr>
          <a:xfrm>
            <a:off x="635000" y="577850"/>
            <a:ext cx="6243638" cy="460375"/>
          </a:xfrm>
          <a:prstGeom prst="rect">
            <a:avLst/>
          </a:prstGeom>
          <a:noFill/>
          <a:ln w="9525">
            <a:noFill/>
          </a:ln>
        </p:spPr>
        <p:txBody>
          <a:bodyPr>
            <a:spAutoFit/>
          </a:bodyPr>
          <a:p>
            <a:r>
              <a:rPr lang="zh-CN" sz="2400" b="1" dirty="0">
                <a:solidFill>
                  <a:schemeClr val="tx1"/>
                </a:solidFill>
                <a:latin typeface="Tahoma" panose="020B0604030504040204" pitchFamily="34" charset="0"/>
                <a:ea typeface="宋体" panose="02010600030101010101" pitchFamily="2" charset="-122"/>
                <a:sym typeface="Tahoma" panose="020B0604030504040204" pitchFamily="34" charset="0"/>
              </a:rPr>
              <a:t>线程之间共享内存地址的实现机制：</a:t>
            </a:r>
            <a:endParaRPr lang="zh-CN" sz="2400" b="1" dirty="0">
              <a:solidFill>
                <a:schemeClr val="tx1"/>
              </a:solidFill>
              <a:latin typeface="Tahoma" panose="020B0604030504040204" pitchFamily="34" charset="0"/>
              <a:ea typeface="宋体" panose="02010600030101010101" pitchFamily="2" charset="-122"/>
              <a:sym typeface="Tahom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531620" y="2821305"/>
            <a:ext cx="9129395" cy="521970"/>
          </a:xfrm>
          <a:prstGeom prst="rect">
            <a:avLst/>
          </a:prstGeom>
          <a:noFill/>
        </p:spPr>
        <p:txBody>
          <a:bodyPr wrap="none" rtlCol="0">
            <a:spAutoFit/>
          </a:bodyPr>
          <a:p>
            <a:r>
              <a:rPr lang="en-US" altLang="zh-CN" sz="2800"/>
              <a:t>-----------------------------</a:t>
            </a:r>
            <a:r>
              <a:rPr lang="zh-CN" altLang="en-US" sz="2800"/>
              <a:t>这是分隔页面 </a:t>
            </a:r>
            <a:r>
              <a:rPr lang="en-US" altLang="zh-CN" sz="2800"/>
              <a:t>---------------------------------</a:t>
            </a:r>
            <a:endParaRPr lang="en-US" altLang="zh-CN"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矩形 8"/>
          <p:cNvSpPr/>
          <p:nvPr/>
        </p:nvSpPr>
        <p:spPr>
          <a:xfrm>
            <a:off x="1654175" y="2514600"/>
            <a:ext cx="5900738" cy="639763"/>
          </a:xfrm>
          <a:prstGeom prst="rect">
            <a:avLst/>
          </a:prstGeom>
          <a:noFill/>
          <a:ln w="9525">
            <a:noFill/>
          </a:ln>
        </p:spPr>
        <p:txBody>
          <a:bodyPr>
            <a:spAutoFit/>
          </a:bodyPr>
          <a:p>
            <a:endParaRPr lang="en-US" altLang="zh-CN" sz="3600" b="1" dirty="0">
              <a:solidFill>
                <a:schemeClr val="tx1"/>
              </a:solidFill>
              <a:latin typeface="Tahoma" panose="020B0604030504040204" pitchFamily="34" charset="0"/>
              <a:ea typeface="Microsoft JhengHei" panose="020B0604030504040204" pitchFamily="2" charset="-120"/>
              <a:sym typeface="Tahoma" panose="020B0604030504040204" pitchFamily="34" charset="0"/>
            </a:endParaRPr>
          </a:p>
        </p:txBody>
      </p:sp>
      <p:sp>
        <p:nvSpPr>
          <p:cNvPr id="122883" name="文本框 52227"/>
          <p:cNvSpPr txBox="1"/>
          <p:nvPr/>
        </p:nvSpPr>
        <p:spPr>
          <a:xfrm>
            <a:off x="323850" y="1412875"/>
            <a:ext cx="8064500" cy="1828800"/>
          </a:xfrm>
          <a:prstGeom prst="rect">
            <a:avLst/>
          </a:prstGeom>
          <a:noFill/>
          <a:ln w="9525">
            <a:noFill/>
          </a:ln>
        </p:spPr>
        <p:txBody>
          <a:bodyPr>
            <a:spAutoFit/>
          </a:bodyPr>
          <a:p>
            <a:endParaRPr lang="zh-CN" altLang="en-US" sz="2400" dirty="0">
              <a:solidFill>
                <a:schemeClr val="tx1"/>
              </a:solidFill>
              <a:latin typeface="黑体" panose="02010609060101010101" pitchFamily="2" charset="-122"/>
              <a:ea typeface="黑体" panose="02010609060101010101" pitchFamily="2" charset="-122"/>
              <a:sym typeface="Arial" panose="020B0604020202020204" pitchFamily="34" charset="0"/>
            </a:endParaRPr>
          </a:p>
          <a:p>
            <a:endParaRPr lang="zh-CN" altLang="en-US" sz="2400" dirty="0">
              <a:solidFill>
                <a:schemeClr val="tx1"/>
              </a:solidFill>
              <a:latin typeface="黑体" panose="02010609060101010101" pitchFamily="2" charset="-122"/>
              <a:ea typeface="黑体" panose="02010609060101010101" pitchFamily="2" charset="-122"/>
              <a:sym typeface="Arial" panose="020B0604020202020204" pitchFamily="34" charset="0"/>
            </a:endParaRPr>
          </a:p>
          <a:p>
            <a:endParaRPr lang="zh-CN" altLang="en-US" sz="2400" dirty="0">
              <a:solidFill>
                <a:schemeClr val="tx1"/>
              </a:solidFill>
              <a:latin typeface="黑体" panose="02010609060101010101" pitchFamily="2" charset="-122"/>
              <a:ea typeface="黑体" panose="02010609060101010101" pitchFamily="2" charset="-122"/>
            </a:endParaRPr>
          </a:p>
          <a:p>
            <a:endParaRPr lang="zh-CN" altLang="en-US" sz="2400" dirty="0">
              <a:solidFill>
                <a:schemeClr val="tx1"/>
              </a:solidFill>
              <a:latin typeface="黑体" panose="02010609060101010101" pitchFamily="2" charset="-122"/>
              <a:ea typeface="黑体" panose="02010609060101010101" pitchFamily="2" charset="-122"/>
            </a:endParaRPr>
          </a:p>
          <a:p>
            <a:endParaRPr lang="zh-CN" altLang="en-US" sz="2400" dirty="0">
              <a:solidFill>
                <a:schemeClr val="tx1"/>
              </a:solidFill>
              <a:latin typeface="黑体" panose="02010609060101010101" pitchFamily="2" charset="-122"/>
              <a:ea typeface="黑体" panose="02010609060101010101" pitchFamily="2" charset="-122"/>
            </a:endParaRPr>
          </a:p>
        </p:txBody>
      </p:sp>
      <p:sp>
        <p:nvSpPr>
          <p:cNvPr id="122884" name="文本框 52228"/>
          <p:cNvSpPr txBox="1"/>
          <p:nvPr/>
        </p:nvSpPr>
        <p:spPr>
          <a:xfrm>
            <a:off x="523875" y="1611313"/>
            <a:ext cx="6927850" cy="366712"/>
          </a:xfrm>
          <a:prstGeom prst="rect">
            <a:avLst/>
          </a:prstGeom>
          <a:noFill/>
          <a:ln w="9525">
            <a:noFill/>
          </a:ln>
        </p:spPr>
        <p:txBody>
          <a:bodyPr>
            <a:spAutoFit/>
          </a:bodyPr>
          <a:p>
            <a:endParaRPr lang="zh-CN" altLang="zh-CN" dirty="0">
              <a:solidFill>
                <a:schemeClr val="tx1"/>
              </a:solidFill>
              <a:latin typeface="黑体" panose="02010609060101010101" pitchFamily="2" charset="-122"/>
              <a:ea typeface="黑体" panose="02010609060101010101" pitchFamily="2" charset="-122"/>
            </a:endParaRPr>
          </a:p>
        </p:txBody>
      </p:sp>
      <p:pic>
        <p:nvPicPr>
          <p:cNvPr id="122885" name="图片 52230"/>
          <p:cNvPicPr>
            <a:picLocks noChangeAspect="1"/>
          </p:cNvPicPr>
          <p:nvPr/>
        </p:nvPicPr>
        <p:blipFill>
          <a:blip r:embed="rId1"/>
          <a:stretch>
            <a:fillRect/>
          </a:stretch>
        </p:blipFill>
        <p:spPr>
          <a:xfrm>
            <a:off x="673100" y="1889125"/>
            <a:ext cx="7261225" cy="1682750"/>
          </a:xfrm>
          <a:prstGeom prst="rect">
            <a:avLst/>
          </a:prstGeom>
          <a:noFill/>
          <a:ln w="9525">
            <a:noFill/>
          </a:ln>
        </p:spPr>
      </p:pic>
      <p:sp>
        <p:nvSpPr>
          <p:cNvPr id="122886" name="文本框 52231"/>
          <p:cNvSpPr txBox="1"/>
          <p:nvPr/>
        </p:nvSpPr>
        <p:spPr>
          <a:xfrm>
            <a:off x="762000" y="4075113"/>
            <a:ext cx="6905625" cy="822325"/>
          </a:xfrm>
          <a:prstGeom prst="rect">
            <a:avLst/>
          </a:prstGeom>
          <a:noFill/>
          <a:ln w="9525">
            <a:noFill/>
          </a:ln>
        </p:spPr>
        <p:txBody>
          <a:bodyPr>
            <a:spAutoFit/>
          </a:bodyPr>
          <a:p>
            <a:r>
              <a:rPr lang="zh-CN" altLang="en-US" sz="2400" dirty="0">
                <a:solidFill>
                  <a:schemeClr val="tx1"/>
                </a:solidFill>
                <a:latin typeface="宋体" panose="02010600030101010101" pitchFamily="2" charset="-122"/>
                <a:ea typeface="宋体" panose="02010600030101010101" pitchFamily="2" charset="-122"/>
              </a:rPr>
              <a:t>测试：</a:t>
            </a:r>
            <a:endParaRPr lang="zh-CN" altLang="en-US" sz="2400" dirty="0">
              <a:solidFill>
                <a:schemeClr val="tx1"/>
              </a:solidFill>
              <a:latin typeface="宋体" panose="02010600030101010101" pitchFamily="2" charset="-122"/>
              <a:ea typeface="宋体" panose="02010600030101010101" pitchFamily="2" charset="-122"/>
            </a:endParaRPr>
          </a:p>
          <a:p>
            <a:r>
              <a:rPr lang="zh-CN" altLang="en-US" sz="2400" dirty="0">
                <a:solidFill>
                  <a:schemeClr val="tx1"/>
                </a:solidFill>
                <a:latin typeface="宋体" panose="02010600030101010101" pitchFamily="2" charset="-122"/>
                <a:ea typeface="宋体" panose="02010600030101010101" pitchFamily="2" charset="-122"/>
              </a:rPr>
              <a:t>把一个文件用mmap()映射到进程地址空间里</a:t>
            </a: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122887" name="矩形 8"/>
          <p:cNvSpPr/>
          <p:nvPr/>
        </p:nvSpPr>
        <p:spPr>
          <a:xfrm>
            <a:off x="635000" y="577850"/>
            <a:ext cx="6243638" cy="458788"/>
          </a:xfrm>
          <a:prstGeom prst="rect">
            <a:avLst/>
          </a:prstGeom>
          <a:noFill/>
          <a:ln w="9525">
            <a:noFill/>
          </a:ln>
        </p:spPr>
        <p:txBody>
          <a:bodyPr>
            <a:spAutoFit/>
          </a:bodyPr>
          <a:p>
            <a:r>
              <a:rPr lang="zh-CN" altLang="en-US" sz="2400" b="1" dirty="0">
                <a:solidFill>
                  <a:schemeClr val="tx1"/>
                </a:solidFill>
                <a:latin typeface="Tahoma" panose="020B0604030504040204" pitchFamily="34" charset="0"/>
                <a:ea typeface="宋体" panose="02010600030101010101" pitchFamily="2" charset="-122"/>
                <a:sym typeface="Tahoma" panose="020B0604030504040204" pitchFamily="34" charset="0"/>
              </a:rPr>
              <a:t>用户空间的</a:t>
            </a:r>
            <a:r>
              <a:rPr lang="en-US" altLang="zh-CN" sz="2400" b="1" dirty="0">
                <a:solidFill>
                  <a:schemeClr val="tx1"/>
                </a:solidFill>
                <a:latin typeface="Tahoma" panose="020B0604030504040204" pitchFamily="34" charset="0"/>
                <a:ea typeface="宋体" panose="02010600030101010101" pitchFamily="2" charset="-122"/>
                <a:sym typeface="Tahoma" panose="020B0604030504040204" pitchFamily="34" charset="0"/>
              </a:rPr>
              <a:t>mmap</a:t>
            </a:r>
            <a:endParaRPr lang="en-US" altLang="zh-CN" sz="2400" b="1" dirty="0">
              <a:solidFill>
                <a:schemeClr val="tx1"/>
              </a:solidFill>
              <a:latin typeface="Tahoma" panose="020B0604030504040204" pitchFamily="34" charset="0"/>
              <a:ea typeface="宋体" panose="02010600030101010101" pitchFamily="2" charset="-122"/>
              <a:sym typeface="Tahom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矩形 8"/>
          <p:cNvSpPr/>
          <p:nvPr/>
        </p:nvSpPr>
        <p:spPr>
          <a:xfrm>
            <a:off x="1654175" y="2514600"/>
            <a:ext cx="5900738" cy="639763"/>
          </a:xfrm>
          <a:prstGeom prst="rect">
            <a:avLst/>
          </a:prstGeom>
          <a:noFill/>
          <a:ln w="9525">
            <a:noFill/>
          </a:ln>
        </p:spPr>
        <p:txBody>
          <a:bodyPr>
            <a:spAutoFit/>
          </a:bodyPr>
          <a:p>
            <a:endParaRPr lang="en-US" altLang="zh-CN" sz="3600" b="1" dirty="0">
              <a:solidFill>
                <a:schemeClr val="tx1"/>
              </a:solidFill>
              <a:latin typeface="Tahoma" panose="020B0604030504040204" pitchFamily="34" charset="0"/>
              <a:ea typeface="Microsoft JhengHei" panose="020B0604030504040204" pitchFamily="2" charset="-120"/>
              <a:sym typeface="Tahoma" panose="020B0604030504040204" pitchFamily="34" charset="0"/>
            </a:endParaRPr>
          </a:p>
        </p:txBody>
      </p:sp>
      <p:sp>
        <p:nvSpPr>
          <p:cNvPr id="123907" name="文本框 53250"/>
          <p:cNvSpPr txBox="1"/>
          <p:nvPr/>
        </p:nvSpPr>
        <p:spPr>
          <a:xfrm>
            <a:off x="755650" y="1989138"/>
            <a:ext cx="7432675" cy="2676525"/>
          </a:xfrm>
          <a:prstGeom prst="rect">
            <a:avLst/>
          </a:prstGeom>
          <a:noFill/>
          <a:ln w="9525">
            <a:noFill/>
          </a:ln>
        </p:spPr>
        <p:txBody>
          <a:bodyPr>
            <a:spAutoFit/>
          </a:bodyPr>
          <a:p>
            <a:r>
              <a:rPr lang="zh-CN" altLang="en-US" sz="2400" dirty="0">
                <a:solidFill>
                  <a:schemeClr val="tx1"/>
                </a:solidFill>
                <a:latin typeface="宋体" panose="02010600030101010101" pitchFamily="2" charset="-122"/>
                <a:ea typeface="宋体" panose="02010600030101010101" pitchFamily="2" charset="-122"/>
              </a:rPr>
              <a:t>用户空间的mmap()会通过系统调用调用到内核的do_mmap()函数。</a:t>
            </a:r>
            <a:endParaRPr lang="zh-CN" altLang="en-US" sz="2400" dirty="0">
              <a:solidFill>
                <a:schemeClr val="tx1"/>
              </a:solidFill>
              <a:latin typeface="宋体" panose="02010600030101010101" pitchFamily="2" charset="-122"/>
              <a:ea typeface="宋体" panose="02010600030101010101" pitchFamily="2" charset="-122"/>
            </a:endParaRPr>
          </a:p>
          <a:p>
            <a:r>
              <a:rPr lang="zh-CN" altLang="en-US" sz="2400" dirty="0">
                <a:solidFill>
                  <a:schemeClr val="tx1"/>
                </a:solidFill>
                <a:latin typeface="宋体" panose="02010600030101010101" pitchFamily="2" charset="-122"/>
                <a:ea typeface="宋体" panose="02010600030101010101" pitchFamily="2" charset="-122"/>
              </a:rPr>
              <a:t>do_mmap()函数会：</a:t>
            </a:r>
            <a:endParaRPr lang="zh-CN" altLang="en-US" sz="2400" dirty="0">
              <a:solidFill>
                <a:schemeClr val="tx1"/>
              </a:solidFill>
              <a:latin typeface="宋体" panose="02010600030101010101" pitchFamily="2" charset="-122"/>
              <a:ea typeface="宋体" panose="02010600030101010101" pitchFamily="2" charset="-122"/>
            </a:endParaRPr>
          </a:p>
          <a:p>
            <a:r>
              <a:rPr lang="zh-CN" altLang="en-US" sz="2400" dirty="0">
                <a:solidFill>
                  <a:schemeClr val="tx1"/>
                </a:solidFill>
                <a:latin typeface="宋体" panose="02010600030101010101" pitchFamily="2" charset="-122"/>
                <a:ea typeface="宋体" panose="02010600030101010101" pitchFamily="2" charset="-122"/>
              </a:rPr>
              <a:t>1.首先创建一个新的VMA并初始化，然后加入进程的虚拟地址空间里。</a:t>
            </a:r>
            <a:endParaRPr lang="zh-CN" altLang="en-US" sz="2400" dirty="0">
              <a:solidFill>
                <a:schemeClr val="tx1"/>
              </a:solidFill>
              <a:latin typeface="宋体" panose="02010600030101010101" pitchFamily="2" charset="-122"/>
              <a:ea typeface="宋体" panose="02010600030101010101" pitchFamily="2" charset="-122"/>
            </a:endParaRPr>
          </a:p>
          <a:p>
            <a:r>
              <a:rPr lang="zh-CN" altLang="en-US" sz="2400" dirty="0">
                <a:solidFill>
                  <a:schemeClr val="tx1"/>
                </a:solidFill>
                <a:latin typeface="宋体" panose="02010600030101010101" pitchFamily="2" charset="-122"/>
                <a:ea typeface="宋体" panose="02010600030101010101" pitchFamily="2" charset="-122"/>
              </a:rPr>
              <a:t>2.然后调用底层的mmap函数建立VMA和实际物理地址的联系（建立页表）</a:t>
            </a: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123908" name="矩形 8"/>
          <p:cNvSpPr/>
          <p:nvPr/>
        </p:nvSpPr>
        <p:spPr>
          <a:xfrm>
            <a:off x="635000" y="577850"/>
            <a:ext cx="6243638" cy="458788"/>
          </a:xfrm>
          <a:prstGeom prst="rect">
            <a:avLst/>
          </a:prstGeom>
          <a:noFill/>
          <a:ln w="9525">
            <a:noFill/>
          </a:ln>
        </p:spPr>
        <p:txBody>
          <a:bodyPr>
            <a:spAutoFit/>
          </a:bodyPr>
          <a:p>
            <a:r>
              <a:rPr lang="zh-CN" altLang="en-US" sz="2400" b="1" dirty="0">
                <a:solidFill>
                  <a:schemeClr val="tx1"/>
                </a:solidFill>
                <a:latin typeface="Tahoma" panose="020B0604030504040204" pitchFamily="34" charset="0"/>
                <a:ea typeface="宋体" panose="02010600030101010101" pitchFamily="2" charset="-122"/>
                <a:sym typeface="Tahoma" panose="020B0604030504040204" pitchFamily="34" charset="0"/>
              </a:rPr>
              <a:t>用户空间的</a:t>
            </a:r>
            <a:r>
              <a:rPr lang="en-US" altLang="zh-CN" sz="2400" b="1" dirty="0">
                <a:solidFill>
                  <a:schemeClr val="tx1"/>
                </a:solidFill>
                <a:latin typeface="Tahoma" panose="020B0604030504040204" pitchFamily="34" charset="0"/>
                <a:ea typeface="宋体" panose="02010600030101010101" pitchFamily="2" charset="-122"/>
                <a:sym typeface="Tahoma" panose="020B0604030504040204" pitchFamily="34" charset="0"/>
              </a:rPr>
              <a:t>mmap</a:t>
            </a:r>
            <a:r>
              <a:rPr lang="zh-CN" altLang="en-US" sz="2400" b="1" dirty="0">
                <a:solidFill>
                  <a:schemeClr val="tx1"/>
                </a:solidFill>
                <a:latin typeface="Tahoma" panose="020B0604030504040204" pitchFamily="34" charset="0"/>
                <a:ea typeface="宋体" panose="02010600030101010101" pitchFamily="2" charset="-122"/>
                <a:sym typeface="Tahoma" panose="020B0604030504040204" pitchFamily="34" charset="0"/>
              </a:rPr>
              <a:t>的内核实现</a:t>
            </a:r>
            <a:endParaRPr lang="zh-CN" altLang="en-US" sz="2400" b="1" dirty="0">
              <a:solidFill>
                <a:schemeClr val="tx1"/>
              </a:solidFill>
              <a:latin typeface="Tahoma" panose="020B0604030504040204" pitchFamily="34" charset="0"/>
              <a:ea typeface="宋体" panose="02010600030101010101" pitchFamily="2" charset="-122"/>
              <a:sym typeface="Tahom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矩形 8"/>
          <p:cNvSpPr/>
          <p:nvPr/>
        </p:nvSpPr>
        <p:spPr>
          <a:xfrm>
            <a:off x="1654175" y="2514600"/>
            <a:ext cx="5900738" cy="639763"/>
          </a:xfrm>
          <a:prstGeom prst="rect">
            <a:avLst/>
          </a:prstGeom>
          <a:noFill/>
          <a:ln w="9525">
            <a:noFill/>
          </a:ln>
        </p:spPr>
        <p:txBody>
          <a:bodyPr>
            <a:spAutoFit/>
          </a:bodyPr>
          <a:p>
            <a:endParaRPr lang="en-US" altLang="zh-CN" sz="3600" b="1" dirty="0">
              <a:solidFill>
                <a:schemeClr val="tx1"/>
              </a:solidFill>
              <a:latin typeface="Tahoma" panose="020B0604030504040204" pitchFamily="34" charset="0"/>
              <a:ea typeface="Microsoft JhengHei" panose="020B0604030504040204" pitchFamily="2" charset="-120"/>
              <a:sym typeface="Tahoma" panose="020B0604030504040204" pitchFamily="34" charset="0"/>
            </a:endParaRPr>
          </a:p>
        </p:txBody>
      </p:sp>
      <p:sp>
        <p:nvSpPr>
          <p:cNvPr id="124931" name="文本框 54274"/>
          <p:cNvSpPr txBox="1"/>
          <p:nvPr/>
        </p:nvSpPr>
        <p:spPr>
          <a:xfrm>
            <a:off x="755650" y="2349500"/>
            <a:ext cx="7418388" cy="3017838"/>
          </a:xfrm>
          <a:prstGeom prst="rect">
            <a:avLst/>
          </a:prstGeom>
          <a:noFill/>
          <a:ln w="9525">
            <a:noFill/>
          </a:ln>
        </p:spPr>
        <p:txBody>
          <a:bodyPr>
            <a:spAutoFit/>
          </a:bodyPr>
          <a:p>
            <a:r>
              <a:rPr lang="zh-CN" altLang="en-US" sz="2400" dirty="0">
                <a:solidFill>
                  <a:schemeClr val="tx1"/>
                </a:solidFill>
                <a:latin typeface="宋体" panose="02010600030101010101" pitchFamily="2" charset="-122"/>
                <a:ea typeface="宋体" panose="02010600030101010101" pitchFamily="2" charset="-122"/>
              </a:rPr>
              <a:t>设备驱动的mmap实现主要是将这个物理设备的可操作区域映射到一个进程的虚拟地址空间。这样用户空间就可以直接采用指针的方式访问设备的可操作区域。在驱动中的mmap实现主要是完成一件事，就是建立设备的可操作区域到进程虚拟空间地址的映射过程。同时也需要保证这段映射的虚拟存储器区域不会被进程当做一般的空间使用，因此需要添加一系列的保护方式。</a:t>
            </a: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124932" name="矩形 8"/>
          <p:cNvSpPr/>
          <p:nvPr/>
        </p:nvSpPr>
        <p:spPr>
          <a:xfrm>
            <a:off x="635000" y="577850"/>
            <a:ext cx="6243638" cy="458788"/>
          </a:xfrm>
          <a:prstGeom prst="rect">
            <a:avLst/>
          </a:prstGeom>
          <a:noFill/>
          <a:ln w="9525">
            <a:noFill/>
          </a:ln>
        </p:spPr>
        <p:txBody>
          <a:bodyPr>
            <a:spAutoFit/>
          </a:bodyPr>
          <a:p>
            <a:r>
              <a:rPr lang="zh-CN" altLang="en-US" sz="2400" b="1" dirty="0">
                <a:solidFill>
                  <a:schemeClr val="tx1"/>
                </a:solidFill>
                <a:latin typeface="Tahoma" panose="020B0604030504040204" pitchFamily="34" charset="0"/>
                <a:ea typeface="宋体" panose="02010600030101010101" pitchFamily="2" charset="-122"/>
                <a:sym typeface="Tahoma" panose="020B0604030504040204" pitchFamily="34" charset="0"/>
              </a:rPr>
              <a:t>驱动的</a:t>
            </a:r>
            <a:r>
              <a:rPr lang="en-US" altLang="zh-CN" sz="2400" b="1" dirty="0">
                <a:solidFill>
                  <a:schemeClr val="tx1"/>
                </a:solidFill>
                <a:latin typeface="Tahoma" panose="020B0604030504040204" pitchFamily="34" charset="0"/>
                <a:ea typeface="宋体" panose="02010600030101010101" pitchFamily="2" charset="-122"/>
                <a:sym typeface="Tahoma" panose="020B0604030504040204" pitchFamily="34" charset="0"/>
              </a:rPr>
              <a:t>mmap</a:t>
            </a:r>
            <a:r>
              <a:rPr lang="zh-CN" altLang="en-US" sz="2400" b="1" dirty="0">
                <a:solidFill>
                  <a:schemeClr val="tx1"/>
                </a:solidFill>
                <a:latin typeface="Tahoma" panose="020B0604030504040204" pitchFamily="34" charset="0"/>
                <a:ea typeface="宋体" panose="02010600030101010101" pitchFamily="2" charset="-122"/>
                <a:sym typeface="Tahoma" panose="020B0604030504040204" pitchFamily="34" charset="0"/>
              </a:rPr>
              <a:t>实现</a:t>
            </a:r>
            <a:endParaRPr lang="zh-CN" altLang="en-US" sz="2400" b="1" dirty="0">
              <a:solidFill>
                <a:schemeClr val="tx1"/>
              </a:solidFill>
              <a:latin typeface="Tahoma" panose="020B0604030504040204" pitchFamily="34" charset="0"/>
              <a:ea typeface="宋体" panose="02010600030101010101" pitchFamily="2" charset="-122"/>
              <a:sym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矩形 8"/>
          <p:cNvSpPr/>
          <p:nvPr/>
        </p:nvSpPr>
        <p:spPr>
          <a:xfrm>
            <a:off x="1654175" y="2514600"/>
            <a:ext cx="5900738" cy="639763"/>
          </a:xfrm>
          <a:prstGeom prst="rect">
            <a:avLst/>
          </a:prstGeom>
          <a:noFill/>
          <a:ln w="9525">
            <a:noFill/>
          </a:ln>
        </p:spPr>
        <p:txBody>
          <a:bodyPr>
            <a:spAutoFit/>
          </a:bodyPr>
          <a:p>
            <a:endParaRPr lang="en-US" altLang="zh-CN" sz="3600" b="1" dirty="0">
              <a:solidFill>
                <a:schemeClr val="tx1"/>
              </a:solidFill>
              <a:latin typeface="Tahoma" panose="020B0604030504040204" pitchFamily="34" charset="0"/>
              <a:ea typeface="Microsoft JhengHei" panose="020B0604030504040204" pitchFamily="2" charset="-120"/>
              <a:sym typeface="Tahoma" panose="020B0604030504040204" pitchFamily="34" charset="0"/>
            </a:endParaRPr>
          </a:p>
        </p:txBody>
      </p:sp>
      <p:sp>
        <p:nvSpPr>
          <p:cNvPr id="125955" name="文本占位符 55299"/>
          <p:cNvSpPr>
            <a:spLocks noGrp="1"/>
          </p:cNvSpPr>
          <p:nvPr>
            <p:ph idx="1"/>
          </p:nvPr>
        </p:nvSpPr>
        <p:spPr>
          <a:xfrm>
            <a:off x="466725" y="1412875"/>
            <a:ext cx="8229600" cy="4525963"/>
          </a:xfrm>
        </p:spPr>
        <p:txBody>
          <a:bodyPr vert="horz" wrap="square" lIns="91440" tIns="45720" rIns="91440" bIns="45720" anchor="t">
            <a:normAutofit lnSpcReduction="20000"/>
          </a:bodyPr>
          <a:p>
            <a:pPr>
              <a:lnSpc>
                <a:spcPct val="90000"/>
              </a:lnSpc>
              <a:buNone/>
            </a:pPr>
            <a:r>
              <a:rPr lang="zh-CN" altLang="en-US" sz="1800" b="0" dirty="0">
                <a:solidFill>
                  <a:schemeClr val="tx1"/>
                </a:solidFill>
                <a:latin typeface="宋体" panose="02010600030101010101" pitchFamily="2" charset="-122"/>
                <a:ea typeface="宋体" panose="02010600030101010101" pitchFamily="2" charset="-122"/>
              </a:rPr>
              <a:t>建立vma和物理地址的映射的工作由remap_pfn_range来完成，原型如下：</a:t>
            </a:r>
            <a:endParaRPr lang="zh-CN" altLang="en-US" sz="1800" b="0" dirty="0">
              <a:solidFill>
                <a:schemeClr val="tx1"/>
              </a:solidFill>
              <a:latin typeface="宋体" panose="02010600030101010101" pitchFamily="2" charset="-122"/>
              <a:ea typeface="宋体" panose="02010600030101010101" pitchFamily="2" charset="-122"/>
            </a:endParaRPr>
          </a:p>
          <a:p>
            <a:pPr>
              <a:lnSpc>
                <a:spcPct val="90000"/>
              </a:lnSpc>
              <a:buNone/>
            </a:pPr>
            <a:r>
              <a:rPr lang="zh-CN" altLang="en-US" sz="1800" b="0" dirty="0">
                <a:solidFill>
                  <a:schemeClr val="tx1"/>
                </a:solidFill>
                <a:latin typeface="宋体" panose="02010600030101010101" pitchFamily="2" charset="-122"/>
                <a:ea typeface="宋体" panose="02010600030101010101" pitchFamily="2" charset="-122"/>
              </a:rPr>
              <a:t>int remap_pfn_range(struct vm_area_struct *vma, unsigned long virt_addr, unsigned long pfn, unsigned long size, pgprot_t prot); </a:t>
            </a:r>
            <a:endParaRPr lang="zh-CN" altLang="en-US" sz="1800" b="0" dirty="0">
              <a:solidFill>
                <a:schemeClr val="tx1"/>
              </a:solidFill>
              <a:latin typeface="宋体" panose="02010600030101010101" pitchFamily="2" charset="-122"/>
              <a:ea typeface="宋体" panose="02010600030101010101" pitchFamily="2" charset="-122"/>
            </a:endParaRPr>
          </a:p>
          <a:p>
            <a:pPr>
              <a:lnSpc>
                <a:spcPct val="90000"/>
              </a:lnSpc>
              <a:buNone/>
            </a:pPr>
            <a:r>
              <a:rPr lang="zh-CN" altLang="en-US" sz="1800" b="0" dirty="0">
                <a:solidFill>
                  <a:schemeClr val="tx1"/>
                </a:solidFill>
                <a:latin typeface="宋体" panose="02010600030101010101" pitchFamily="2" charset="-122"/>
                <a:ea typeface="宋体" panose="02010600030101010101" pitchFamily="2" charset="-122"/>
              </a:rPr>
              <a:t>vma</a:t>
            </a:r>
            <a:endParaRPr lang="zh-CN" altLang="en-US" sz="1800" b="0" dirty="0">
              <a:solidFill>
                <a:schemeClr val="tx1"/>
              </a:solidFill>
              <a:latin typeface="宋体" panose="02010600030101010101" pitchFamily="2" charset="-122"/>
              <a:ea typeface="宋体" panose="02010600030101010101" pitchFamily="2" charset="-122"/>
            </a:endParaRPr>
          </a:p>
          <a:p>
            <a:pPr>
              <a:lnSpc>
                <a:spcPct val="90000"/>
              </a:lnSpc>
              <a:buNone/>
            </a:pPr>
            <a:r>
              <a:rPr lang="zh-CN" altLang="en-US" sz="1800" b="0" dirty="0">
                <a:solidFill>
                  <a:schemeClr val="tx1"/>
                </a:solidFill>
                <a:latin typeface="宋体" panose="02010600030101010101" pitchFamily="2" charset="-122"/>
                <a:ea typeface="宋体" panose="02010600030101010101" pitchFamily="2" charset="-122"/>
              </a:rPr>
              <a:t>    需要建立映射的VMA</a:t>
            </a:r>
            <a:endParaRPr lang="zh-CN" altLang="en-US" sz="1800" b="0" dirty="0">
              <a:solidFill>
                <a:schemeClr val="tx1"/>
              </a:solidFill>
              <a:latin typeface="宋体" panose="02010600030101010101" pitchFamily="2" charset="-122"/>
              <a:ea typeface="宋体" panose="02010600030101010101" pitchFamily="2" charset="-122"/>
            </a:endParaRPr>
          </a:p>
          <a:p>
            <a:pPr>
              <a:lnSpc>
                <a:spcPct val="90000"/>
              </a:lnSpc>
              <a:buNone/>
            </a:pPr>
            <a:r>
              <a:rPr lang="zh-CN" altLang="en-US" sz="1800" b="0" dirty="0">
                <a:solidFill>
                  <a:schemeClr val="tx1"/>
                </a:solidFill>
                <a:latin typeface="宋体" panose="02010600030101010101" pitchFamily="2" charset="-122"/>
                <a:ea typeface="宋体" panose="02010600030101010101" pitchFamily="2" charset="-122"/>
              </a:rPr>
              <a:t>virt_addr</a:t>
            </a:r>
            <a:endParaRPr lang="zh-CN" altLang="en-US" sz="1800" b="0" dirty="0">
              <a:solidFill>
                <a:schemeClr val="tx1"/>
              </a:solidFill>
              <a:latin typeface="宋体" panose="02010600030101010101" pitchFamily="2" charset="-122"/>
              <a:ea typeface="宋体" panose="02010600030101010101" pitchFamily="2" charset="-122"/>
            </a:endParaRPr>
          </a:p>
          <a:p>
            <a:pPr>
              <a:lnSpc>
                <a:spcPct val="90000"/>
              </a:lnSpc>
              <a:buNone/>
            </a:pPr>
            <a:r>
              <a:rPr lang="zh-CN" altLang="en-US" sz="1800" b="0" dirty="0">
                <a:solidFill>
                  <a:schemeClr val="tx1"/>
                </a:solidFill>
                <a:latin typeface="宋体" panose="02010600030101010101" pitchFamily="2" charset="-122"/>
                <a:ea typeface="宋体" panose="02010600030101010101" pitchFamily="2" charset="-122"/>
              </a:rPr>
              <a:t>    需要建立映射的VMA的起始地址</a:t>
            </a:r>
            <a:endParaRPr lang="zh-CN" altLang="en-US" sz="1800" b="0" dirty="0">
              <a:solidFill>
                <a:schemeClr val="tx1"/>
              </a:solidFill>
              <a:latin typeface="宋体" panose="02010600030101010101" pitchFamily="2" charset="-122"/>
              <a:ea typeface="宋体" panose="02010600030101010101" pitchFamily="2" charset="-122"/>
            </a:endParaRPr>
          </a:p>
          <a:p>
            <a:pPr>
              <a:lnSpc>
                <a:spcPct val="90000"/>
              </a:lnSpc>
              <a:buNone/>
            </a:pPr>
            <a:r>
              <a:rPr lang="zh-CN" altLang="en-US" sz="1800" b="0" dirty="0">
                <a:solidFill>
                  <a:schemeClr val="tx1"/>
                </a:solidFill>
                <a:latin typeface="宋体" panose="02010600030101010101" pitchFamily="2" charset="-122"/>
                <a:ea typeface="宋体" panose="02010600030101010101" pitchFamily="2" charset="-122"/>
              </a:rPr>
              <a:t>pfn</a:t>
            </a:r>
            <a:endParaRPr lang="zh-CN" altLang="en-US" sz="1800" b="0" dirty="0">
              <a:solidFill>
                <a:schemeClr val="tx1"/>
              </a:solidFill>
              <a:latin typeface="宋体" panose="02010600030101010101" pitchFamily="2" charset="-122"/>
              <a:ea typeface="宋体" panose="02010600030101010101" pitchFamily="2" charset="-122"/>
            </a:endParaRPr>
          </a:p>
          <a:p>
            <a:pPr>
              <a:lnSpc>
                <a:spcPct val="90000"/>
              </a:lnSpc>
              <a:buNone/>
            </a:pPr>
            <a:r>
              <a:rPr lang="zh-CN" altLang="en-US" sz="1800" b="0" dirty="0">
                <a:solidFill>
                  <a:schemeClr val="tx1"/>
                </a:solidFill>
                <a:latin typeface="宋体" panose="02010600030101010101" pitchFamily="2" charset="-122"/>
                <a:ea typeface="宋体" panose="02010600030101010101" pitchFamily="2" charset="-122"/>
              </a:rPr>
              <a:t>    页帧号, 对应虚拟地址应当被映射的物理地址. 这个页帧号简单地是物理地   </a:t>
            </a:r>
            <a:endParaRPr lang="zh-CN" altLang="en-US" sz="1800" b="0" dirty="0">
              <a:solidFill>
                <a:schemeClr val="tx1"/>
              </a:solidFill>
              <a:latin typeface="宋体" panose="02010600030101010101" pitchFamily="2" charset="-122"/>
              <a:ea typeface="宋体" panose="02010600030101010101" pitchFamily="2" charset="-122"/>
            </a:endParaRPr>
          </a:p>
          <a:p>
            <a:pPr>
              <a:lnSpc>
                <a:spcPct val="90000"/>
              </a:lnSpc>
              <a:buNone/>
            </a:pPr>
            <a:r>
              <a:rPr lang="zh-CN" altLang="en-US" sz="1800" b="0" dirty="0">
                <a:solidFill>
                  <a:schemeClr val="tx1"/>
                </a:solidFill>
                <a:latin typeface="宋体" panose="02010600030101010101" pitchFamily="2" charset="-122"/>
                <a:ea typeface="宋体" panose="02010600030101010101" pitchFamily="2" charset="-122"/>
              </a:rPr>
              <a:t>    址右移 PAGE_SHIFT 位</a:t>
            </a:r>
            <a:endParaRPr lang="zh-CN" altLang="en-US" sz="1800" b="0" dirty="0">
              <a:solidFill>
                <a:schemeClr val="tx1"/>
              </a:solidFill>
              <a:latin typeface="宋体" panose="02010600030101010101" pitchFamily="2" charset="-122"/>
              <a:ea typeface="宋体" panose="02010600030101010101" pitchFamily="2" charset="-122"/>
            </a:endParaRPr>
          </a:p>
          <a:p>
            <a:pPr>
              <a:lnSpc>
                <a:spcPct val="90000"/>
              </a:lnSpc>
              <a:buNone/>
            </a:pPr>
            <a:r>
              <a:rPr lang="zh-CN" altLang="en-US" sz="1800" b="0" dirty="0">
                <a:solidFill>
                  <a:schemeClr val="tx1"/>
                </a:solidFill>
                <a:latin typeface="宋体" panose="02010600030101010101" pitchFamily="2" charset="-122"/>
                <a:ea typeface="宋体" panose="02010600030101010101" pitchFamily="2" charset="-122"/>
              </a:rPr>
              <a:t>size</a:t>
            </a:r>
            <a:endParaRPr lang="zh-CN" altLang="en-US" sz="1800" b="0" dirty="0">
              <a:solidFill>
                <a:schemeClr val="tx1"/>
              </a:solidFill>
              <a:latin typeface="宋体" panose="02010600030101010101" pitchFamily="2" charset="-122"/>
              <a:ea typeface="宋体" panose="02010600030101010101" pitchFamily="2" charset="-122"/>
            </a:endParaRPr>
          </a:p>
          <a:p>
            <a:pPr>
              <a:lnSpc>
                <a:spcPct val="90000"/>
              </a:lnSpc>
              <a:buNone/>
            </a:pPr>
            <a:r>
              <a:rPr lang="zh-CN" altLang="en-US" sz="1800" b="0" dirty="0">
                <a:solidFill>
                  <a:schemeClr val="tx1"/>
                </a:solidFill>
                <a:latin typeface="宋体" panose="02010600030101010101" pitchFamily="2" charset="-122"/>
                <a:ea typeface="宋体" panose="02010600030101010101" pitchFamily="2" charset="-122"/>
              </a:rPr>
              <a:t>    需要建立映射的VMA的大小, 以字节.</a:t>
            </a:r>
            <a:endParaRPr lang="zh-CN" altLang="en-US" sz="1800" b="0" dirty="0">
              <a:solidFill>
                <a:schemeClr val="tx1"/>
              </a:solidFill>
              <a:latin typeface="宋体" panose="02010600030101010101" pitchFamily="2" charset="-122"/>
              <a:ea typeface="宋体" panose="02010600030101010101" pitchFamily="2" charset="-122"/>
            </a:endParaRPr>
          </a:p>
          <a:p>
            <a:pPr>
              <a:lnSpc>
                <a:spcPct val="90000"/>
              </a:lnSpc>
              <a:buNone/>
            </a:pPr>
            <a:r>
              <a:rPr lang="zh-CN" altLang="en-US" sz="1800" b="0" dirty="0">
                <a:solidFill>
                  <a:schemeClr val="tx1"/>
                </a:solidFill>
                <a:latin typeface="宋体" panose="02010600030101010101" pitchFamily="2" charset="-122"/>
                <a:ea typeface="宋体" panose="02010600030101010101" pitchFamily="2" charset="-122"/>
              </a:rPr>
              <a:t>prot</a:t>
            </a:r>
            <a:endParaRPr lang="zh-CN" altLang="en-US" sz="1800" b="0" dirty="0">
              <a:solidFill>
                <a:schemeClr val="tx1"/>
              </a:solidFill>
              <a:latin typeface="宋体" panose="02010600030101010101" pitchFamily="2" charset="-122"/>
              <a:ea typeface="宋体" panose="02010600030101010101" pitchFamily="2" charset="-122"/>
            </a:endParaRPr>
          </a:p>
          <a:p>
            <a:pPr>
              <a:lnSpc>
                <a:spcPct val="90000"/>
              </a:lnSpc>
              <a:buNone/>
            </a:pPr>
            <a:r>
              <a:rPr lang="zh-CN" altLang="en-US" sz="1800" b="0" dirty="0">
                <a:solidFill>
                  <a:schemeClr val="tx1"/>
                </a:solidFill>
                <a:latin typeface="宋体" panose="02010600030101010101" pitchFamily="2" charset="-122"/>
                <a:ea typeface="宋体" panose="02010600030101010101" pitchFamily="2" charset="-122"/>
              </a:rPr>
              <a:t>    使用在 vma-&gt;vm_page_prot 中找到的值.</a:t>
            </a:r>
            <a:endParaRPr lang="zh-CN" altLang="en-US" sz="1800" b="0" dirty="0">
              <a:solidFill>
                <a:schemeClr val="tx1"/>
              </a:solidFill>
              <a:latin typeface="宋体" panose="02010600030101010101" pitchFamily="2" charset="-122"/>
              <a:ea typeface="宋体" panose="02010600030101010101" pitchFamily="2" charset="-122"/>
            </a:endParaRPr>
          </a:p>
          <a:p>
            <a:pPr>
              <a:lnSpc>
                <a:spcPct val="90000"/>
              </a:lnSpc>
            </a:pPr>
            <a:endParaRPr lang="zh-CN" altLang="en-US" sz="1800" b="0" dirty="0">
              <a:solidFill>
                <a:schemeClr val="tx1"/>
              </a:solidFill>
              <a:latin typeface="宋体" panose="02010600030101010101" pitchFamily="2" charset="-122"/>
              <a:ea typeface="宋体" panose="02010600030101010101" pitchFamily="2" charset="-122"/>
            </a:endParaRPr>
          </a:p>
        </p:txBody>
      </p:sp>
      <p:sp>
        <p:nvSpPr>
          <p:cNvPr id="125956" name="矩形 8"/>
          <p:cNvSpPr/>
          <p:nvPr/>
        </p:nvSpPr>
        <p:spPr>
          <a:xfrm>
            <a:off x="635000" y="577850"/>
            <a:ext cx="6243638" cy="422275"/>
          </a:xfrm>
          <a:prstGeom prst="rect">
            <a:avLst/>
          </a:prstGeom>
          <a:noFill/>
          <a:ln w="9525">
            <a:noFill/>
          </a:ln>
        </p:spPr>
        <p:txBody>
          <a:bodyPr>
            <a:spAutoFit/>
          </a:bodyPr>
          <a:p>
            <a:pPr eaLnBrk="0" hangingPunct="0">
              <a:lnSpc>
                <a:spcPct val="85000"/>
              </a:lnSpc>
            </a:pPr>
            <a:r>
              <a:rPr lang="zh-CN" altLang="en-US" sz="2400" b="1" dirty="0">
                <a:solidFill>
                  <a:schemeClr val="tx1"/>
                </a:solidFill>
                <a:latin typeface="黑体" panose="02010609060101010101" pitchFamily="2" charset="-122"/>
                <a:sym typeface="Arial" panose="020B0604020202020204" pitchFamily="34" charset="0"/>
              </a:rPr>
              <a:t> 驱动的mmap建立虚拟地址和物理地址的映射</a:t>
            </a:r>
            <a:endParaRPr lang="zh-CN" altLang="en-US" sz="2400" b="1" dirty="0">
              <a:solidFill>
                <a:schemeClr val="tx1"/>
              </a:solidFill>
              <a:latin typeface="黑体" panose="02010609060101010101" pitchFamily="2" charset="-122"/>
              <a:ea typeface="宋体" panose="02010600030101010101" pitchFamily="2" charset="-122"/>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矩形 8"/>
          <p:cNvSpPr/>
          <p:nvPr/>
        </p:nvSpPr>
        <p:spPr>
          <a:xfrm>
            <a:off x="1654175" y="2514600"/>
            <a:ext cx="5900738" cy="639763"/>
          </a:xfrm>
          <a:prstGeom prst="rect">
            <a:avLst/>
          </a:prstGeom>
          <a:noFill/>
          <a:ln w="9525">
            <a:noFill/>
          </a:ln>
        </p:spPr>
        <p:txBody>
          <a:bodyPr>
            <a:spAutoFit/>
          </a:bodyPr>
          <a:p>
            <a:endParaRPr lang="en-US" altLang="zh-CN" sz="3600" b="1" dirty="0">
              <a:solidFill>
                <a:schemeClr val="tx1"/>
              </a:solidFill>
              <a:latin typeface="Tahoma" panose="020B0604030504040204" pitchFamily="34" charset="0"/>
              <a:ea typeface="Microsoft JhengHei" panose="020B0604030504040204" pitchFamily="2" charset="-120"/>
              <a:sym typeface="Tahoma" panose="020B0604030504040204" pitchFamily="34" charset="0"/>
            </a:endParaRPr>
          </a:p>
        </p:txBody>
      </p:sp>
      <p:sp>
        <p:nvSpPr>
          <p:cNvPr id="117763" name="文本占位符 47107"/>
          <p:cNvSpPr>
            <a:spLocks noGrp="1"/>
          </p:cNvSpPr>
          <p:nvPr>
            <p:ph idx="1"/>
          </p:nvPr>
        </p:nvSpPr>
        <p:spPr>
          <a:xfrm>
            <a:off x="457200" y="1600200"/>
            <a:ext cx="8291513" cy="1541463"/>
          </a:xfrm>
        </p:spPr>
        <p:txBody>
          <a:bodyPr vert="horz" wrap="square" lIns="91440" tIns="45720" rIns="91440" bIns="45720" anchor="t"/>
          <a:p>
            <a:endParaRPr lang="zh-CN" altLang="en-US" sz="2000" b="0" dirty="0">
              <a:solidFill>
                <a:schemeClr val="tx1"/>
              </a:solidFill>
              <a:latin typeface="黑体" panose="02010609060101010101" pitchFamily="2" charset="-122"/>
              <a:ea typeface="黑体" panose="02010609060101010101" pitchFamily="2" charset="-122"/>
            </a:endParaRPr>
          </a:p>
          <a:p>
            <a:endParaRPr lang="zh-CN" altLang="en-US" sz="2000" b="0" dirty="0">
              <a:solidFill>
                <a:schemeClr val="tx1"/>
              </a:solidFill>
              <a:latin typeface="黑体" panose="02010609060101010101" pitchFamily="2" charset="-122"/>
              <a:ea typeface="黑体" panose="02010609060101010101" pitchFamily="2" charset="-122"/>
            </a:endParaRPr>
          </a:p>
          <a:p>
            <a:endParaRPr lang="zh-CN" altLang="en-US" sz="2000" b="0" dirty="0">
              <a:solidFill>
                <a:schemeClr val="tx1"/>
              </a:solidFill>
              <a:latin typeface="黑体" panose="02010609060101010101" pitchFamily="2" charset="-122"/>
              <a:ea typeface="黑体" panose="02010609060101010101" pitchFamily="2" charset="-122"/>
            </a:endParaRPr>
          </a:p>
        </p:txBody>
      </p:sp>
      <p:sp>
        <p:nvSpPr>
          <p:cNvPr id="117764" name="文本框 47108"/>
          <p:cNvSpPr txBox="1"/>
          <p:nvPr/>
        </p:nvSpPr>
        <p:spPr>
          <a:xfrm>
            <a:off x="1346200" y="1511935"/>
            <a:ext cx="10997565" cy="460375"/>
          </a:xfrm>
          <a:prstGeom prst="rect">
            <a:avLst/>
          </a:prstGeom>
          <a:noFill/>
          <a:ln w="9525">
            <a:noFill/>
          </a:ln>
        </p:spPr>
        <p:txBody>
          <a:bodyPr wrap="square">
            <a:spAutoFit/>
          </a:bodyPr>
          <a:p>
            <a:r>
              <a:rPr lang="zh-CN" altLang="en-US" sz="2400" dirty="0">
                <a:solidFill>
                  <a:schemeClr val="tx1"/>
                </a:solidFill>
                <a:latin typeface="宋体" panose="02010600030101010101" pitchFamily="2" charset="-122"/>
                <a:ea typeface="宋体" panose="02010600030101010101" pitchFamily="2" charset="-122"/>
              </a:rPr>
              <a:t>进程的</a:t>
            </a:r>
            <a:r>
              <a:rPr lang="en-US" altLang="zh-CN" sz="2400" dirty="0">
                <a:solidFill>
                  <a:schemeClr val="tx1"/>
                </a:solidFill>
                <a:latin typeface="宋体" panose="02010600030101010101" pitchFamily="2" charset="-122"/>
                <a:ea typeface="宋体" panose="02010600030101010101" pitchFamily="2" charset="-122"/>
              </a:rPr>
              <a:t>3G</a:t>
            </a:r>
            <a:r>
              <a:rPr lang="zh-CN" altLang="en-US" sz="2400" dirty="0">
                <a:solidFill>
                  <a:schemeClr val="tx1"/>
                </a:solidFill>
                <a:latin typeface="宋体" panose="02010600030101010101" pitchFamily="2" charset="-122"/>
                <a:ea typeface="宋体" panose="02010600030101010101" pitchFamily="2" charset="-122"/>
              </a:rPr>
              <a:t>的虚拟地址空间只有映射为物理地址空间，才能够被使用！</a:t>
            </a:r>
            <a:endParaRPr lang="zh-CN" altLang="en-US" sz="2400" dirty="0">
              <a:solidFill>
                <a:schemeClr val="tx1"/>
              </a:solidFill>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5109210" y="1928495"/>
            <a:ext cx="941705" cy="1052830"/>
          </a:xfrm>
          <a:prstGeom prst="rect">
            <a:avLst/>
          </a:prstGeom>
        </p:spPr>
      </p:pic>
      <p:sp>
        <p:nvSpPr>
          <p:cNvPr id="6" name="文本框 5"/>
          <p:cNvSpPr txBox="1"/>
          <p:nvPr/>
        </p:nvSpPr>
        <p:spPr>
          <a:xfrm>
            <a:off x="2651760" y="3091180"/>
            <a:ext cx="6605270" cy="829945"/>
          </a:xfrm>
          <a:prstGeom prst="rect">
            <a:avLst/>
          </a:prstGeom>
          <a:noFill/>
        </p:spPr>
        <p:txBody>
          <a:bodyPr wrap="square" rtlCol="0">
            <a:spAutoFit/>
          </a:bodyPr>
          <a:p>
            <a:pPr algn="l"/>
            <a:r>
              <a:rPr lang="zh-CN" altLang="en-US" sz="2400" dirty="0">
                <a:latin typeface="宋体" panose="02010600030101010101" pitchFamily="2" charset="-122"/>
                <a:ea typeface="宋体" panose="02010600030101010101" pitchFamily="2" charset="-122"/>
                <a:sym typeface="+mn-ea"/>
              </a:rPr>
              <a:t>进程如何管理和分配它的3G的虚拟地址空间呢？</a:t>
            </a:r>
            <a:endParaRPr lang="zh-CN" altLang="en-US" sz="2400" dirty="0">
              <a:solidFill>
                <a:schemeClr val="tx1"/>
              </a:solidFill>
              <a:latin typeface="宋体" panose="02010600030101010101" pitchFamily="2" charset="-122"/>
              <a:ea typeface="宋体" panose="02010600030101010101" pitchFamily="2" charset="-122"/>
            </a:endParaRPr>
          </a:p>
          <a:p>
            <a:endParaRPr lang="zh-CN" altLang="en-US" sz="2400"/>
          </a:p>
        </p:txBody>
      </p:sp>
      <p:pic>
        <p:nvPicPr>
          <p:cNvPr id="7" name="图片 6"/>
          <p:cNvPicPr>
            <a:picLocks noChangeAspect="1"/>
          </p:cNvPicPr>
          <p:nvPr/>
        </p:nvPicPr>
        <p:blipFill>
          <a:blip r:embed="rId1"/>
          <a:stretch>
            <a:fillRect/>
          </a:stretch>
        </p:blipFill>
        <p:spPr>
          <a:xfrm>
            <a:off x="5109210" y="3594735"/>
            <a:ext cx="941705" cy="1052830"/>
          </a:xfrm>
          <a:prstGeom prst="rect">
            <a:avLst/>
          </a:prstGeom>
        </p:spPr>
      </p:pic>
      <p:sp>
        <p:nvSpPr>
          <p:cNvPr id="8" name="文本框 7"/>
          <p:cNvSpPr txBox="1"/>
          <p:nvPr/>
        </p:nvSpPr>
        <p:spPr>
          <a:xfrm>
            <a:off x="2002155" y="4855210"/>
            <a:ext cx="6605270" cy="1076325"/>
          </a:xfrm>
          <a:prstGeom prst="rect">
            <a:avLst/>
          </a:prstGeom>
          <a:noFill/>
        </p:spPr>
        <p:txBody>
          <a:bodyPr wrap="square" rtlCol="0">
            <a:spAutoFit/>
          </a:bodyPr>
          <a:p>
            <a:pPr algn="l"/>
            <a:r>
              <a:rPr lang="en-US" altLang="zh-CN" sz="2400" dirty="0">
                <a:solidFill>
                  <a:srgbClr val="FF0000"/>
                </a:solidFill>
                <a:latin typeface="宋体" panose="02010600030101010101" pitchFamily="2" charset="-122"/>
                <a:ea typeface="宋体" panose="02010600030101010101" pitchFamily="2" charset="-122"/>
              </a:rPr>
              <a:t>                </a:t>
            </a:r>
            <a:r>
              <a:rPr lang="zh-CN" altLang="en-US" sz="4000" dirty="0">
                <a:solidFill>
                  <a:srgbClr val="FF0000"/>
                </a:solidFill>
                <a:latin typeface="宋体" panose="02010600030101010101" pitchFamily="2" charset="-122"/>
                <a:ea typeface="宋体" panose="02010600030101010101" pitchFamily="2" charset="-122"/>
              </a:rPr>
              <a:t>分治思想</a:t>
            </a:r>
            <a:endParaRPr lang="zh-CN" altLang="en-US" sz="2400" dirty="0">
              <a:solidFill>
                <a:srgbClr val="FF0000"/>
              </a:solidFill>
              <a:latin typeface="宋体" panose="02010600030101010101" pitchFamily="2" charset="-122"/>
              <a:ea typeface="宋体" panose="02010600030101010101" pitchFamily="2" charset="-122"/>
            </a:endParaRPr>
          </a:p>
          <a:p>
            <a:endParaRPr lang="zh-CN" altLang="en-US" sz="2400" dirty="0">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矩形 8"/>
          <p:cNvSpPr/>
          <p:nvPr/>
        </p:nvSpPr>
        <p:spPr>
          <a:xfrm>
            <a:off x="1654175" y="2514600"/>
            <a:ext cx="5900738" cy="639763"/>
          </a:xfrm>
          <a:prstGeom prst="rect">
            <a:avLst/>
          </a:prstGeom>
          <a:noFill/>
          <a:ln w="9525">
            <a:noFill/>
          </a:ln>
        </p:spPr>
        <p:txBody>
          <a:bodyPr>
            <a:spAutoFit/>
          </a:bodyPr>
          <a:p>
            <a:endParaRPr lang="en-US" altLang="zh-CN" sz="3600" b="1" dirty="0">
              <a:solidFill>
                <a:schemeClr val="tx1"/>
              </a:solidFill>
              <a:latin typeface="Tahoma" panose="020B0604030504040204" pitchFamily="34" charset="0"/>
              <a:ea typeface="Microsoft JhengHei" panose="020B0604030504040204" pitchFamily="2" charset="-120"/>
              <a:sym typeface="Tahoma" panose="020B0604030504040204" pitchFamily="34" charset="0"/>
            </a:endParaRPr>
          </a:p>
        </p:txBody>
      </p:sp>
      <p:sp>
        <p:nvSpPr>
          <p:cNvPr id="117763" name="文本占位符 47107"/>
          <p:cNvSpPr>
            <a:spLocks noGrp="1"/>
          </p:cNvSpPr>
          <p:nvPr>
            <p:ph idx="1"/>
          </p:nvPr>
        </p:nvSpPr>
        <p:spPr>
          <a:xfrm>
            <a:off x="457200" y="1600200"/>
            <a:ext cx="8291513" cy="1541463"/>
          </a:xfrm>
        </p:spPr>
        <p:txBody>
          <a:bodyPr vert="horz" wrap="square" lIns="91440" tIns="45720" rIns="91440" bIns="45720" anchor="t"/>
          <a:p>
            <a:endParaRPr lang="zh-CN" altLang="en-US" sz="2000" b="0" dirty="0">
              <a:solidFill>
                <a:schemeClr val="tx1"/>
              </a:solidFill>
              <a:latin typeface="黑体" panose="02010609060101010101" pitchFamily="2" charset="-122"/>
              <a:ea typeface="黑体" panose="02010609060101010101" pitchFamily="2" charset="-122"/>
            </a:endParaRPr>
          </a:p>
          <a:p>
            <a:endParaRPr lang="zh-CN" altLang="en-US" sz="2000" b="0" dirty="0">
              <a:solidFill>
                <a:schemeClr val="tx1"/>
              </a:solidFill>
              <a:latin typeface="黑体" panose="02010609060101010101" pitchFamily="2" charset="-122"/>
              <a:ea typeface="黑体" panose="02010609060101010101" pitchFamily="2" charset="-122"/>
            </a:endParaRPr>
          </a:p>
          <a:p>
            <a:endParaRPr lang="zh-CN" altLang="en-US" sz="2000" b="0" dirty="0">
              <a:solidFill>
                <a:schemeClr val="tx1"/>
              </a:solidFill>
              <a:latin typeface="黑体" panose="02010609060101010101" pitchFamily="2" charset="-122"/>
              <a:ea typeface="黑体" panose="02010609060101010101" pitchFamily="2" charset="-122"/>
            </a:endParaRPr>
          </a:p>
        </p:txBody>
      </p:sp>
      <p:sp>
        <p:nvSpPr>
          <p:cNvPr id="3" name="右大括号 2"/>
          <p:cNvSpPr/>
          <p:nvPr/>
        </p:nvSpPr>
        <p:spPr>
          <a:xfrm>
            <a:off x="1387475" y="816610"/>
            <a:ext cx="1270000" cy="5429250"/>
          </a:xfrm>
          <a:prstGeom prst="rightBrace">
            <a:avLst/>
          </a:prstGeom>
          <a:ln w="444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9" name="左大括号 8"/>
          <p:cNvSpPr/>
          <p:nvPr/>
        </p:nvSpPr>
        <p:spPr>
          <a:xfrm>
            <a:off x="6970395" y="1245235"/>
            <a:ext cx="890270" cy="4632325"/>
          </a:xfrm>
          <a:prstGeom prst="leftBrace">
            <a:avLst/>
          </a:prstGeom>
          <a:ln w="4445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0" name="文本框 9"/>
          <p:cNvSpPr txBox="1"/>
          <p:nvPr/>
        </p:nvSpPr>
        <p:spPr>
          <a:xfrm>
            <a:off x="7860665" y="1823720"/>
            <a:ext cx="4492625" cy="3969385"/>
          </a:xfrm>
          <a:prstGeom prst="rect">
            <a:avLst/>
          </a:prstGeom>
          <a:noFill/>
        </p:spPr>
        <p:txBody>
          <a:bodyPr wrap="none" rtlCol="0">
            <a:spAutoFit/>
          </a:bodyPr>
          <a:p>
            <a:pPr marL="285750" indent="-285750">
              <a:buFont typeface="Arial" panose="020B0604020202020204" pitchFamily="34" charset="0"/>
              <a:buChar char="•"/>
            </a:pPr>
            <a:r>
              <a:rPr lang="zh-CN" altLang="en-US" u="sng"/>
              <a:t>代码段：可执行文件的内存映射</a:t>
            </a:r>
            <a:endParaRPr lang="zh-CN" altLang="en-US" u="sng"/>
          </a:p>
          <a:p>
            <a:pPr marL="285750" indent="-285750">
              <a:buFont typeface="Arial" panose="020B0604020202020204" pitchFamily="34" charset="0"/>
              <a:buChar char="•"/>
            </a:pPr>
            <a:r>
              <a:rPr lang="zh-CN" altLang="en-US" u="sng"/>
              <a:t>数据段：可执行文件的已初始化全局</a:t>
            </a:r>
            <a:endParaRPr lang="zh-CN" altLang="en-US" u="sng"/>
          </a:p>
          <a:p>
            <a:pPr indent="0">
              <a:buFont typeface="Arial" panose="020B0604020202020204" pitchFamily="34" charset="0"/>
              <a:buNone/>
            </a:pPr>
            <a:r>
              <a:rPr lang="zh-CN" altLang="en-US" u="sng"/>
              <a:t>      变量和静态局部变量的内存映射；</a:t>
            </a:r>
            <a:endParaRPr lang="zh-CN" altLang="en-US" u="sng"/>
          </a:p>
          <a:p>
            <a:pPr marL="285750" indent="-285750">
              <a:buFont typeface="Arial" panose="020B0604020202020204" pitchFamily="34" charset="0"/>
              <a:buChar char="•"/>
            </a:pPr>
            <a:r>
              <a:rPr lang="en-US" altLang="zh-CN" u="sng"/>
              <a:t>bss</a:t>
            </a:r>
            <a:r>
              <a:rPr lang="zh-CN" altLang="en-US" u="sng"/>
              <a:t>段：未初始化的或者值为</a:t>
            </a:r>
            <a:r>
              <a:rPr lang="en-US" altLang="zh-CN" u="sng"/>
              <a:t>0</a:t>
            </a:r>
            <a:r>
              <a:rPr lang="zh-CN" altLang="en-US" u="sng"/>
              <a:t>的</a:t>
            </a:r>
            <a:r>
              <a:rPr lang="zh-CN" altLang="en-US" u="sng"/>
              <a:t>变量的</a:t>
            </a:r>
            <a:endParaRPr lang="zh-CN" altLang="en-US" u="sng"/>
          </a:p>
          <a:p>
            <a:pPr indent="0">
              <a:buFont typeface="Arial" panose="020B0604020202020204" pitchFamily="34" charset="0"/>
              <a:buNone/>
            </a:pPr>
            <a:r>
              <a:rPr lang="zh-CN" altLang="en-US" u="sng"/>
              <a:t>     内存映射；</a:t>
            </a:r>
            <a:endParaRPr lang="zh-CN" altLang="en-US" u="sng"/>
          </a:p>
          <a:p>
            <a:pPr marL="285750" indent="-285750">
              <a:buFont typeface="Arial" panose="020B0604020202020204" pitchFamily="34" charset="0"/>
              <a:buChar char="•"/>
            </a:pPr>
            <a:r>
              <a:rPr lang="en-US" altLang="zh-CN" u="sng"/>
              <a:t>lib</a:t>
            </a:r>
            <a:r>
              <a:rPr lang="zh-CN" altLang="en-US" u="sng"/>
              <a:t>库的代码段；（多个）</a:t>
            </a:r>
            <a:endParaRPr lang="zh-CN" altLang="en-US" u="sng"/>
          </a:p>
          <a:p>
            <a:pPr marL="285750" indent="-285750">
              <a:buFont typeface="Arial" panose="020B0604020202020204" pitchFamily="34" charset="0"/>
              <a:buChar char="•"/>
            </a:pPr>
            <a:r>
              <a:rPr lang="en-US" altLang="zh-CN" u="sng"/>
              <a:t>lib</a:t>
            </a:r>
            <a:r>
              <a:rPr lang="zh-CN" altLang="en-US" u="sng"/>
              <a:t>库的数据段；（多个）</a:t>
            </a:r>
            <a:endParaRPr lang="zh-CN" altLang="en-US" u="sng"/>
          </a:p>
          <a:p>
            <a:pPr marL="285750" indent="-285750">
              <a:buFont typeface="Arial" panose="020B0604020202020204" pitchFamily="34" charset="0"/>
              <a:buChar char="•"/>
            </a:pPr>
            <a:r>
              <a:rPr lang="en-US" altLang="zh-CN" u="sng"/>
              <a:t>lib</a:t>
            </a:r>
            <a:r>
              <a:rPr lang="zh-CN" altLang="en-US" u="sng"/>
              <a:t>库的</a:t>
            </a:r>
            <a:r>
              <a:rPr lang="en-US" altLang="zh-CN" u="sng"/>
              <a:t>bss</a:t>
            </a:r>
            <a:r>
              <a:rPr lang="zh-CN" altLang="en-US" u="sng"/>
              <a:t>段；（多个）</a:t>
            </a:r>
            <a:endParaRPr lang="zh-CN" altLang="en-US" u="sng"/>
          </a:p>
          <a:p>
            <a:pPr marL="285750" indent="-285750">
              <a:buFont typeface="Arial" panose="020B0604020202020204" pitchFamily="34" charset="0"/>
              <a:buChar char="•"/>
            </a:pPr>
            <a:r>
              <a:rPr lang="zh-CN" altLang="en-US" u="sng"/>
              <a:t>任何内存映射文件（有名</a:t>
            </a:r>
            <a:r>
              <a:rPr lang="en-US" altLang="zh-CN" u="sng"/>
              <a:t>mmap</a:t>
            </a:r>
            <a:r>
              <a:rPr lang="zh-CN" altLang="en-US" u="sng"/>
              <a:t>建立</a:t>
            </a:r>
            <a:r>
              <a:rPr lang="zh-CN" altLang="en-US" u="sng"/>
              <a:t>）；</a:t>
            </a:r>
            <a:endParaRPr lang="zh-CN" altLang="en-US" u="sng"/>
          </a:p>
          <a:p>
            <a:pPr marL="285750" indent="-285750">
              <a:buFont typeface="Arial" panose="020B0604020202020204" pitchFamily="34" charset="0"/>
              <a:buChar char="•"/>
            </a:pPr>
            <a:r>
              <a:rPr lang="zh-CN" altLang="en-US" u="sng"/>
              <a:t>任何共享内存段（匿名</a:t>
            </a:r>
            <a:r>
              <a:rPr lang="en-US" altLang="zh-CN" u="sng"/>
              <a:t>mmap</a:t>
            </a:r>
            <a:r>
              <a:rPr lang="zh-CN" altLang="en-US" u="sng"/>
              <a:t>建立）；</a:t>
            </a:r>
            <a:endParaRPr lang="zh-CN" altLang="en-US" u="sng"/>
          </a:p>
          <a:p>
            <a:pPr marL="285750" indent="-285750">
              <a:buFont typeface="Arial" panose="020B0604020202020204" pitchFamily="34" charset="0"/>
              <a:buChar char="•"/>
            </a:pPr>
            <a:r>
              <a:rPr lang="zh-CN" altLang="en-US" u="sng"/>
              <a:t>进程栈</a:t>
            </a:r>
            <a:r>
              <a:rPr lang="en-US" altLang="zh-CN" b="1" u="sng">
                <a:solidFill>
                  <a:srgbClr val="FF0000"/>
                </a:solidFill>
              </a:rPr>
              <a:t>stack</a:t>
            </a:r>
            <a:r>
              <a:rPr lang="zh-CN" altLang="en-US" u="sng"/>
              <a:t>；</a:t>
            </a:r>
            <a:endParaRPr lang="zh-CN" altLang="en-US" u="sng"/>
          </a:p>
          <a:p>
            <a:pPr marL="285750" indent="-285750">
              <a:buFont typeface="Arial" panose="020B0604020202020204" pitchFamily="34" charset="0"/>
              <a:buChar char="•"/>
            </a:pPr>
            <a:r>
              <a:rPr lang="zh-CN" altLang="en-US" u="sng"/>
              <a:t>进程堆</a:t>
            </a:r>
            <a:r>
              <a:rPr lang="en-US" altLang="zh-CN" b="1" u="sng">
                <a:solidFill>
                  <a:srgbClr val="FF0000"/>
                </a:solidFill>
              </a:rPr>
              <a:t>heap</a:t>
            </a:r>
            <a:r>
              <a:rPr lang="zh-CN" altLang="en-US" u="sng"/>
              <a:t>；</a:t>
            </a:r>
            <a:endParaRPr lang="zh-CN" altLang="en-US" u="sng"/>
          </a:p>
          <a:p>
            <a:pPr marL="285750" indent="-285750">
              <a:buFont typeface="Arial" panose="020B0604020202020204" pitchFamily="34" charset="0"/>
              <a:buChar char="•"/>
            </a:pPr>
            <a:endParaRPr lang="zh-CN" altLang="en-US" u="sng"/>
          </a:p>
          <a:p>
            <a:endParaRPr lang="zh-CN" altLang="en-US" u="sng"/>
          </a:p>
        </p:txBody>
      </p:sp>
      <p:cxnSp>
        <p:nvCxnSpPr>
          <p:cNvPr id="11" name="直接箭头连接符 10"/>
          <p:cNvCxnSpPr/>
          <p:nvPr/>
        </p:nvCxnSpPr>
        <p:spPr>
          <a:xfrm flipV="1">
            <a:off x="2940685" y="3518535"/>
            <a:ext cx="3727450" cy="12700"/>
          </a:xfrm>
          <a:prstGeom prst="straightConnector1">
            <a:avLst/>
          </a:prstGeom>
          <a:ln w="28575" cmpd="sng">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489200" y="3704590"/>
            <a:ext cx="4817745" cy="922020"/>
          </a:xfrm>
          <a:prstGeom prst="rect">
            <a:avLst/>
          </a:prstGeom>
          <a:noFill/>
        </p:spPr>
        <p:txBody>
          <a:bodyPr wrap="square" rtlCol="0">
            <a:spAutoFit/>
          </a:bodyPr>
          <a:p>
            <a:r>
              <a:rPr lang="zh-CN" altLang="en-US"/>
              <a:t>按照不同的访问属性和功能划分为不同的</a:t>
            </a:r>
            <a:endParaRPr lang="zh-CN" altLang="en-US"/>
          </a:p>
          <a:p>
            <a:r>
              <a:rPr lang="zh-CN" altLang="en-US"/>
              <a:t>内存区域，我们也叫虚拟内存区域（</a:t>
            </a:r>
            <a:r>
              <a:rPr lang="en-US" altLang="zh-CN"/>
              <a:t>VMA</a:t>
            </a:r>
            <a:r>
              <a:rPr lang="zh-CN" altLang="en-US"/>
              <a:t>）</a:t>
            </a:r>
            <a:endParaRPr lang="zh-CN" altLang="en-US"/>
          </a:p>
          <a:p>
            <a:endParaRPr lang="zh-CN" altLang="en-US"/>
          </a:p>
        </p:txBody>
      </p:sp>
      <p:pic>
        <p:nvPicPr>
          <p:cNvPr id="14" name="图片 13"/>
          <p:cNvPicPr>
            <a:picLocks noChangeAspect="1"/>
          </p:cNvPicPr>
          <p:nvPr/>
        </p:nvPicPr>
        <p:blipFill>
          <a:blip r:embed="rId1"/>
          <a:stretch>
            <a:fillRect/>
          </a:stretch>
        </p:blipFill>
        <p:spPr>
          <a:xfrm>
            <a:off x="324485" y="2053590"/>
            <a:ext cx="1329690" cy="3015615"/>
          </a:xfrm>
          <a:prstGeom prst="rect">
            <a:avLst/>
          </a:prstGeom>
        </p:spPr>
      </p:pic>
      <p:pic>
        <p:nvPicPr>
          <p:cNvPr id="2" name="图片 1"/>
          <p:cNvPicPr>
            <a:picLocks noChangeAspect="1"/>
          </p:cNvPicPr>
          <p:nvPr/>
        </p:nvPicPr>
        <p:blipFill>
          <a:blip r:embed="rId2"/>
          <a:stretch>
            <a:fillRect/>
          </a:stretch>
        </p:blipFill>
        <p:spPr>
          <a:xfrm>
            <a:off x="8592820" y="653415"/>
            <a:ext cx="2314575" cy="838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矩形 8"/>
          <p:cNvSpPr/>
          <p:nvPr/>
        </p:nvSpPr>
        <p:spPr>
          <a:xfrm>
            <a:off x="1654175" y="2514600"/>
            <a:ext cx="5900738" cy="639763"/>
          </a:xfrm>
          <a:prstGeom prst="rect">
            <a:avLst/>
          </a:prstGeom>
          <a:noFill/>
          <a:ln w="9525">
            <a:noFill/>
          </a:ln>
        </p:spPr>
        <p:txBody>
          <a:bodyPr>
            <a:spAutoFit/>
          </a:bodyPr>
          <a:p>
            <a:endParaRPr lang="en-US" altLang="zh-CN" sz="3600" b="1" dirty="0">
              <a:solidFill>
                <a:schemeClr val="tx1"/>
              </a:solidFill>
              <a:latin typeface="Tahoma" panose="020B0604030504040204" pitchFamily="34" charset="0"/>
              <a:ea typeface="Microsoft JhengHei" panose="020B0604030504040204" pitchFamily="2" charset="-120"/>
              <a:sym typeface="Tahoma" panose="020B0604030504040204" pitchFamily="34" charset="0"/>
            </a:endParaRPr>
          </a:p>
        </p:txBody>
      </p:sp>
      <p:sp>
        <p:nvSpPr>
          <p:cNvPr id="117763" name="文本占位符 47107"/>
          <p:cNvSpPr>
            <a:spLocks noGrp="1"/>
          </p:cNvSpPr>
          <p:nvPr>
            <p:ph idx="1"/>
          </p:nvPr>
        </p:nvSpPr>
        <p:spPr>
          <a:xfrm>
            <a:off x="457200" y="1600200"/>
            <a:ext cx="8291513" cy="1541463"/>
          </a:xfrm>
        </p:spPr>
        <p:txBody>
          <a:bodyPr vert="horz" wrap="square" lIns="91440" tIns="45720" rIns="91440" bIns="45720" anchor="t"/>
          <a:p>
            <a:endParaRPr lang="zh-CN" altLang="en-US" sz="2000" b="0" dirty="0">
              <a:solidFill>
                <a:schemeClr val="tx1"/>
              </a:solidFill>
              <a:latin typeface="黑体" panose="02010609060101010101" pitchFamily="2" charset="-122"/>
              <a:ea typeface="黑体" panose="02010609060101010101" pitchFamily="2" charset="-122"/>
            </a:endParaRPr>
          </a:p>
          <a:p>
            <a:endParaRPr lang="zh-CN" altLang="en-US" sz="2000" b="0" dirty="0">
              <a:solidFill>
                <a:schemeClr val="tx1"/>
              </a:solidFill>
              <a:latin typeface="黑体" panose="02010609060101010101" pitchFamily="2" charset="-122"/>
              <a:ea typeface="黑体" panose="02010609060101010101" pitchFamily="2" charset="-122"/>
            </a:endParaRPr>
          </a:p>
          <a:p>
            <a:endParaRPr lang="zh-CN" altLang="en-US" sz="2000" b="0" dirty="0">
              <a:solidFill>
                <a:schemeClr val="tx1"/>
              </a:solidFill>
              <a:latin typeface="黑体" panose="02010609060101010101" pitchFamily="2" charset="-122"/>
              <a:ea typeface="黑体" panose="02010609060101010101" pitchFamily="2" charset="-122"/>
            </a:endParaRPr>
          </a:p>
        </p:txBody>
      </p:sp>
      <p:pic>
        <p:nvPicPr>
          <p:cNvPr id="4" name="图片 3"/>
          <p:cNvPicPr>
            <a:picLocks noChangeAspect="1"/>
          </p:cNvPicPr>
          <p:nvPr/>
        </p:nvPicPr>
        <p:blipFill>
          <a:blip r:embed="rId1"/>
          <a:stretch>
            <a:fillRect/>
          </a:stretch>
        </p:blipFill>
        <p:spPr>
          <a:xfrm>
            <a:off x="838200" y="2393950"/>
            <a:ext cx="10515600" cy="4300220"/>
          </a:xfrm>
          <a:prstGeom prst="rect">
            <a:avLst/>
          </a:prstGeom>
        </p:spPr>
      </p:pic>
      <p:pic>
        <p:nvPicPr>
          <p:cNvPr id="6" name="图片 5"/>
          <p:cNvPicPr>
            <a:picLocks noChangeAspect="1"/>
          </p:cNvPicPr>
          <p:nvPr/>
        </p:nvPicPr>
        <p:blipFill>
          <a:blip r:embed="rId2"/>
          <a:stretch>
            <a:fillRect/>
          </a:stretch>
        </p:blipFill>
        <p:spPr>
          <a:xfrm>
            <a:off x="3766185" y="163830"/>
            <a:ext cx="3933825" cy="21240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矩形 8"/>
          <p:cNvSpPr/>
          <p:nvPr/>
        </p:nvSpPr>
        <p:spPr>
          <a:xfrm>
            <a:off x="1654175" y="2514600"/>
            <a:ext cx="5900738" cy="639763"/>
          </a:xfrm>
          <a:prstGeom prst="rect">
            <a:avLst/>
          </a:prstGeom>
          <a:noFill/>
          <a:ln w="9525">
            <a:noFill/>
          </a:ln>
        </p:spPr>
        <p:txBody>
          <a:bodyPr>
            <a:spAutoFit/>
          </a:bodyPr>
          <a:p>
            <a:endParaRPr lang="en-US" altLang="zh-CN" sz="3600" b="1" dirty="0">
              <a:solidFill>
                <a:schemeClr val="tx1"/>
              </a:solidFill>
              <a:latin typeface="Tahoma" panose="020B0604030504040204" pitchFamily="34" charset="0"/>
              <a:ea typeface="Microsoft JhengHei" panose="020B0604030504040204" pitchFamily="2" charset="-120"/>
              <a:sym typeface="Tahoma" panose="020B0604030504040204" pitchFamily="34" charset="0"/>
            </a:endParaRPr>
          </a:p>
        </p:txBody>
      </p:sp>
      <p:sp>
        <p:nvSpPr>
          <p:cNvPr id="117763" name="文本占位符 47107"/>
          <p:cNvSpPr>
            <a:spLocks noGrp="1"/>
          </p:cNvSpPr>
          <p:nvPr>
            <p:ph idx="1"/>
          </p:nvPr>
        </p:nvSpPr>
        <p:spPr>
          <a:xfrm>
            <a:off x="457200" y="1600200"/>
            <a:ext cx="8291513" cy="1541463"/>
          </a:xfrm>
        </p:spPr>
        <p:txBody>
          <a:bodyPr vert="horz" wrap="square" lIns="91440" tIns="45720" rIns="91440" bIns="45720" anchor="t"/>
          <a:p>
            <a:endParaRPr lang="zh-CN" altLang="en-US" sz="2000" b="0" dirty="0">
              <a:solidFill>
                <a:schemeClr val="tx1"/>
              </a:solidFill>
              <a:latin typeface="黑体" panose="02010609060101010101" pitchFamily="2" charset="-122"/>
              <a:ea typeface="黑体" panose="02010609060101010101" pitchFamily="2" charset="-122"/>
            </a:endParaRPr>
          </a:p>
          <a:p>
            <a:endParaRPr lang="zh-CN" altLang="en-US" sz="2000" b="0" dirty="0">
              <a:solidFill>
                <a:schemeClr val="tx1"/>
              </a:solidFill>
              <a:latin typeface="黑体" panose="02010609060101010101" pitchFamily="2" charset="-122"/>
              <a:ea typeface="黑体" panose="02010609060101010101" pitchFamily="2" charset="-122"/>
            </a:endParaRPr>
          </a:p>
          <a:p>
            <a:endParaRPr lang="zh-CN" altLang="en-US" sz="2000" b="0" dirty="0">
              <a:solidFill>
                <a:schemeClr val="tx1"/>
              </a:solidFill>
              <a:latin typeface="黑体" panose="02010609060101010101" pitchFamily="2" charset="-122"/>
              <a:ea typeface="黑体" panose="02010609060101010101" pitchFamily="2" charset="-122"/>
            </a:endParaRPr>
          </a:p>
        </p:txBody>
      </p:sp>
      <p:pic>
        <p:nvPicPr>
          <p:cNvPr id="2" name="图片 1"/>
          <p:cNvPicPr>
            <a:picLocks noChangeAspect="1"/>
          </p:cNvPicPr>
          <p:nvPr/>
        </p:nvPicPr>
        <p:blipFill>
          <a:blip r:embed="rId1"/>
          <a:stretch>
            <a:fillRect/>
          </a:stretch>
        </p:blipFill>
        <p:spPr>
          <a:xfrm>
            <a:off x="570230" y="393700"/>
            <a:ext cx="10674985" cy="6070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矩形 8"/>
          <p:cNvSpPr/>
          <p:nvPr/>
        </p:nvSpPr>
        <p:spPr>
          <a:xfrm>
            <a:off x="1654175" y="2514600"/>
            <a:ext cx="5900738" cy="639763"/>
          </a:xfrm>
          <a:prstGeom prst="rect">
            <a:avLst/>
          </a:prstGeom>
          <a:noFill/>
          <a:ln w="9525">
            <a:noFill/>
          </a:ln>
        </p:spPr>
        <p:txBody>
          <a:bodyPr>
            <a:spAutoFit/>
          </a:bodyPr>
          <a:p>
            <a:endParaRPr lang="en-US" altLang="zh-CN" sz="3600" b="1" dirty="0">
              <a:solidFill>
                <a:schemeClr val="tx1"/>
              </a:solidFill>
              <a:latin typeface="Tahoma" panose="020B0604030504040204" pitchFamily="34" charset="0"/>
              <a:ea typeface="Microsoft JhengHei" panose="020B0604030504040204" pitchFamily="2" charset="-120"/>
              <a:sym typeface="Tahoma" panose="020B0604030504040204" pitchFamily="34" charset="0"/>
            </a:endParaRPr>
          </a:p>
        </p:txBody>
      </p:sp>
      <p:sp>
        <p:nvSpPr>
          <p:cNvPr id="117763" name="文本占位符 47107"/>
          <p:cNvSpPr>
            <a:spLocks noGrp="1"/>
          </p:cNvSpPr>
          <p:nvPr>
            <p:ph idx="1"/>
          </p:nvPr>
        </p:nvSpPr>
        <p:spPr>
          <a:xfrm>
            <a:off x="457200" y="1600200"/>
            <a:ext cx="8291513" cy="1541463"/>
          </a:xfrm>
        </p:spPr>
        <p:txBody>
          <a:bodyPr vert="horz" wrap="square" lIns="91440" tIns="45720" rIns="91440" bIns="45720" anchor="t"/>
          <a:p>
            <a:endParaRPr lang="zh-CN" altLang="en-US" sz="2000" b="0" dirty="0">
              <a:solidFill>
                <a:schemeClr val="tx1"/>
              </a:solidFill>
              <a:latin typeface="黑体" panose="02010609060101010101" pitchFamily="2" charset="-122"/>
              <a:ea typeface="黑体" panose="02010609060101010101" pitchFamily="2" charset="-122"/>
            </a:endParaRPr>
          </a:p>
          <a:p>
            <a:endParaRPr lang="zh-CN" altLang="en-US" sz="2000" b="0" dirty="0">
              <a:solidFill>
                <a:schemeClr val="tx1"/>
              </a:solidFill>
              <a:latin typeface="黑体" panose="02010609060101010101" pitchFamily="2" charset="-122"/>
              <a:ea typeface="黑体" panose="02010609060101010101" pitchFamily="2" charset="-122"/>
            </a:endParaRPr>
          </a:p>
          <a:p>
            <a:endParaRPr lang="zh-CN" altLang="en-US" sz="2000" b="0" dirty="0">
              <a:solidFill>
                <a:schemeClr val="tx1"/>
              </a:solidFill>
              <a:latin typeface="黑体" panose="02010609060101010101" pitchFamily="2" charset="-122"/>
              <a:ea typeface="黑体" panose="02010609060101010101" pitchFamily="2" charset="-122"/>
            </a:endParaRPr>
          </a:p>
        </p:txBody>
      </p:sp>
      <p:pic>
        <p:nvPicPr>
          <p:cNvPr id="4" name="图片 3"/>
          <p:cNvPicPr>
            <a:picLocks noChangeAspect="1"/>
          </p:cNvPicPr>
          <p:nvPr/>
        </p:nvPicPr>
        <p:blipFill>
          <a:blip r:embed="rId1"/>
          <a:stretch>
            <a:fillRect/>
          </a:stretch>
        </p:blipFill>
        <p:spPr>
          <a:xfrm>
            <a:off x="3190240" y="167640"/>
            <a:ext cx="5076825" cy="2571750"/>
          </a:xfrm>
          <a:prstGeom prst="rect">
            <a:avLst/>
          </a:prstGeom>
        </p:spPr>
      </p:pic>
      <p:pic>
        <p:nvPicPr>
          <p:cNvPr id="5" name="图片 4"/>
          <p:cNvPicPr>
            <a:picLocks noChangeAspect="1"/>
          </p:cNvPicPr>
          <p:nvPr/>
        </p:nvPicPr>
        <p:blipFill>
          <a:blip r:embed="rId2"/>
          <a:stretch>
            <a:fillRect/>
          </a:stretch>
        </p:blipFill>
        <p:spPr>
          <a:xfrm>
            <a:off x="1049655" y="2367915"/>
            <a:ext cx="10544175" cy="429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矩形 8"/>
          <p:cNvSpPr/>
          <p:nvPr/>
        </p:nvSpPr>
        <p:spPr>
          <a:xfrm>
            <a:off x="1654175" y="2514600"/>
            <a:ext cx="5900738" cy="639763"/>
          </a:xfrm>
          <a:prstGeom prst="rect">
            <a:avLst/>
          </a:prstGeom>
          <a:noFill/>
          <a:ln w="9525">
            <a:noFill/>
          </a:ln>
        </p:spPr>
        <p:txBody>
          <a:bodyPr>
            <a:spAutoFit/>
          </a:bodyPr>
          <a:p>
            <a:endParaRPr lang="en-US" altLang="zh-CN" sz="3600" b="1" dirty="0">
              <a:solidFill>
                <a:schemeClr val="tx1"/>
              </a:solidFill>
              <a:latin typeface="Tahoma" panose="020B0604030504040204" pitchFamily="34" charset="0"/>
              <a:ea typeface="Microsoft JhengHei" panose="020B0604030504040204" pitchFamily="2" charset="-120"/>
              <a:sym typeface="Tahoma" panose="020B0604030504040204" pitchFamily="34" charset="0"/>
            </a:endParaRPr>
          </a:p>
        </p:txBody>
      </p:sp>
      <p:sp>
        <p:nvSpPr>
          <p:cNvPr id="117763" name="文本占位符 47107"/>
          <p:cNvSpPr>
            <a:spLocks noGrp="1"/>
          </p:cNvSpPr>
          <p:nvPr>
            <p:ph idx="1"/>
          </p:nvPr>
        </p:nvSpPr>
        <p:spPr>
          <a:xfrm>
            <a:off x="457200" y="1600200"/>
            <a:ext cx="8291513" cy="1541463"/>
          </a:xfrm>
        </p:spPr>
        <p:txBody>
          <a:bodyPr vert="horz" wrap="square" lIns="91440" tIns="45720" rIns="91440" bIns="45720" anchor="t"/>
          <a:p>
            <a:endParaRPr lang="zh-CN" altLang="en-US" sz="2000" b="0" dirty="0">
              <a:solidFill>
                <a:schemeClr val="tx1"/>
              </a:solidFill>
              <a:latin typeface="黑体" panose="02010609060101010101" pitchFamily="2" charset="-122"/>
              <a:ea typeface="黑体" panose="02010609060101010101" pitchFamily="2" charset="-122"/>
            </a:endParaRPr>
          </a:p>
          <a:p>
            <a:endParaRPr lang="zh-CN" altLang="en-US" sz="2000" b="0" dirty="0">
              <a:solidFill>
                <a:schemeClr val="tx1"/>
              </a:solidFill>
              <a:latin typeface="黑体" panose="02010609060101010101" pitchFamily="2" charset="-122"/>
              <a:ea typeface="黑体" panose="02010609060101010101" pitchFamily="2" charset="-122"/>
            </a:endParaRPr>
          </a:p>
          <a:p>
            <a:endParaRPr lang="zh-CN" altLang="en-US" sz="2000" b="0" dirty="0">
              <a:solidFill>
                <a:schemeClr val="tx1"/>
              </a:solidFill>
              <a:latin typeface="黑体" panose="02010609060101010101" pitchFamily="2" charset="-122"/>
              <a:ea typeface="黑体" panose="02010609060101010101" pitchFamily="2" charset="-122"/>
            </a:endParaRPr>
          </a:p>
        </p:txBody>
      </p:sp>
      <p:sp>
        <p:nvSpPr>
          <p:cNvPr id="117764" name="文本框 47108"/>
          <p:cNvSpPr txBox="1"/>
          <p:nvPr/>
        </p:nvSpPr>
        <p:spPr>
          <a:xfrm>
            <a:off x="344805" y="2048510"/>
            <a:ext cx="11504930" cy="4707890"/>
          </a:xfrm>
          <a:prstGeom prst="rect">
            <a:avLst/>
          </a:prstGeom>
          <a:noFill/>
          <a:ln w="9525">
            <a:noFill/>
          </a:ln>
        </p:spPr>
        <p:txBody>
          <a:bodyPr wrap="square">
            <a:spAutoFit/>
          </a:bodyPr>
          <a:p>
            <a:r>
              <a:rPr lang="zh-CN" altLang="en-US" sz="2000" dirty="0">
                <a:solidFill>
                  <a:schemeClr val="tx1"/>
                </a:solidFill>
                <a:latin typeface="宋体" panose="02010600030101010101" pitchFamily="2" charset="-122"/>
                <a:ea typeface="宋体" panose="02010600030101010101" pitchFamily="2" charset="-122"/>
              </a:rPr>
              <a:t>struct mm_struct {</a:t>
            </a:r>
            <a:endParaRPr lang="zh-CN" altLang="en-US" sz="2000" dirty="0">
              <a:solidFill>
                <a:schemeClr val="tx1"/>
              </a:solidFill>
              <a:latin typeface="宋体" panose="02010600030101010101" pitchFamily="2" charset="-122"/>
              <a:ea typeface="宋体" panose="02010600030101010101" pitchFamily="2" charset="-122"/>
            </a:endParaRPr>
          </a:p>
          <a:p>
            <a:r>
              <a:rPr lang="zh-CN" altLang="en-US" sz="2000" dirty="0">
                <a:solidFill>
                  <a:schemeClr val="tx1"/>
                </a:solidFill>
                <a:latin typeface="宋体" panose="02010600030101010101" pitchFamily="2" charset="-122"/>
                <a:ea typeface="宋体" panose="02010600030101010101" pitchFamily="2" charset="-122"/>
              </a:rPr>
              <a:t>         struct vm_area_struct * mmap;            /* 指向虚拟内存区</a:t>
            </a:r>
            <a:r>
              <a:rPr lang="zh-CN" altLang="en-US" dirty="0">
                <a:solidFill>
                  <a:schemeClr val="tx1"/>
                </a:solidFill>
                <a:latin typeface="宋体" panose="02010600030101010101" pitchFamily="2" charset="-122"/>
                <a:ea typeface="宋体" panose="02010600030101010101" pitchFamily="2" charset="-122"/>
                <a:sym typeface="Arial" panose="020B0604020202020204" pitchFamily="34" charset="0"/>
              </a:rPr>
              <a:t>域</a:t>
            </a:r>
            <a:r>
              <a:rPr lang="zh-CN" altLang="en-US" sz="2000" dirty="0">
                <a:solidFill>
                  <a:schemeClr val="tx1"/>
                </a:solidFill>
                <a:latin typeface="宋体" panose="02010600030101010101" pitchFamily="2" charset="-122"/>
                <a:ea typeface="宋体" panose="02010600030101010101" pitchFamily="2" charset="-122"/>
              </a:rPr>
              <a:t>（VMA）链表 */</a:t>
            </a:r>
            <a:endParaRPr lang="zh-CN" altLang="en-US" sz="2000" dirty="0">
              <a:solidFill>
                <a:schemeClr val="tx1"/>
              </a:solidFill>
              <a:latin typeface="宋体" panose="02010600030101010101" pitchFamily="2" charset="-122"/>
              <a:ea typeface="宋体" panose="02010600030101010101" pitchFamily="2" charset="-122"/>
            </a:endParaRPr>
          </a:p>
          <a:p>
            <a:r>
              <a:rPr lang="zh-CN" altLang="en-US" sz="2000" dirty="0">
                <a:solidFill>
                  <a:schemeClr val="tx1"/>
                </a:solidFill>
                <a:latin typeface="宋体" panose="02010600030101010101" pitchFamily="2" charset="-122"/>
                <a:ea typeface="宋体" panose="02010600030101010101" pitchFamily="2" charset="-122"/>
              </a:rPr>
              <a:t>         struct rb_root mm_rb;                    </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 指向red_black树*/</a:t>
            </a:r>
            <a:endParaRPr lang="zh-CN" altLang="en-US" sz="2000" dirty="0">
              <a:solidFill>
                <a:schemeClr val="tx1"/>
              </a:solidFill>
              <a:latin typeface="宋体" panose="02010600030101010101" pitchFamily="2" charset="-122"/>
              <a:ea typeface="宋体" panose="02010600030101010101" pitchFamily="2" charset="-122"/>
            </a:endParaRPr>
          </a:p>
          <a:p>
            <a:r>
              <a:rPr lang="zh-CN" altLang="en-US" sz="2000" dirty="0">
                <a:solidFill>
                  <a:schemeClr val="tx1"/>
                </a:solidFill>
                <a:latin typeface="宋体" panose="02010600030101010101" pitchFamily="2" charset="-122"/>
                <a:ea typeface="宋体" panose="02010600030101010101" pitchFamily="2" charset="-122"/>
              </a:rPr>
              <a:t>         struct vm_area_struct * mmap_cache;      /* 指向最近找到的虚拟内存区域*/</a:t>
            </a:r>
            <a:endParaRPr lang="zh-CN" altLang="en-US" sz="2000" dirty="0">
              <a:solidFill>
                <a:schemeClr val="tx1"/>
              </a:solidFill>
              <a:latin typeface="宋体" panose="02010600030101010101" pitchFamily="2" charset="-122"/>
              <a:ea typeface="宋体" panose="02010600030101010101" pitchFamily="2" charset="-122"/>
            </a:endParaRPr>
          </a:p>
          <a:p>
            <a:r>
              <a:rPr lang="zh-CN" altLang="en-US" sz="2000" dirty="0">
                <a:solidFill>
                  <a:schemeClr val="tx1"/>
                </a:solidFill>
                <a:latin typeface="宋体" panose="02010600030101010101" pitchFamily="2" charset="-122"/>
                <a:ea typeface="宋体" panose="02010600030101010101" pitchFamily="2" charset="-122"/>
              </a:rPr>
              <a:t>         pgd_t * pgd;                             </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 指向该进程的页目录表*/</a:t>
            </a:r>
            <a:endParaRPr lang="zh-CN" altLang="en-US" sz="2000" dirty="0">
              <a:solidFill>
                <a:schemeClr val="tx1"/>
              </a:solidFill>
              <a:latin typeface="宋体" panose="02010600030101010101" pitchFamily="2" charset="-122"/>
              <a:ea typeface="宋体" panose="02010600030101010101" pitchFamily="2" charset="-122"/>
            </a:endParaRPr>
          </a:p>
          <a:p>
            <a:r>
              <a:rPr lang="zh-CN" altLang="en-US" sz="2000" dirty="0">
                <a:solidFill>
                  <a:schemeClr val="tx1"/>
                </a:solidFill>
                <a:latin typeface="宋体" panose="02010600030101010101" pitchFamily="2" charset="-122"/>
                <a:ea typeface="宋体" panose="02010600030101010101" pitchFamily="2" charset="-122"/>
              </a:rPr>
              <a:t>         atomic_t mm_users;                       /* 用户空间中的有多少用户*/                                     </a:t>
            </a:r>
            <a:endParaRPr lang="zh-CN" altLang="en-US" sz="2000" dirty="0">
              <a:solidFill>
                <a:schemeClr val="tx1"/>
              </a:solidFill>
              <a:latin typeface="宋体" panose="02010600030101010101" pitchFamily="2" charset="-122"/>
              <a:ea typeface="宋体" panose="02010600030101010101" pitchFamily="2" charset="-122"/>
            </a:endParaRPr>
          </a:p>
          <a:p>
            <a:r>
              <a:rPr lang="zh-CN" altLang="en-US" sz="2000" dirty="0">
                <a:solidFill>
                  <a:schemeClr val="tx1"/>
                </a:solidFill>
                <a:latin typeface="宋体" panose="02010600030101010101" pitchFamily="2" charset="-122"/>
                <a:ea typeface="宋体" panose="02010600030101010101" pitchFamily="2" charset="-122"/>
              </a:rPr>
              <a:t>         atomic_t mm_count;                       /* 对"struct mm_struct"有多少引用*/                                     </a:t>
            </a:r>
            <a:endParaRPr lang="zh-CN" altLang="en-US" sz="2000" dirty="0">
              <a:solidFill>
                <a:schemeClr val="tx1"/>
              </a:solidFill>
              <a:latin typeface="宋体" panose="02010600030101010101" pitchFamily="2" charset="-122"/>
              <a:ea typeface="宋体" panose="02010600030101010101" pitchFamily="2" charset="-122"/>
            </a:endParaRPr>
          </a:p>
          <a:p>
            <a:r>
              <a:rPr lang="zh-CN" altLang="en-US" sz="2000" dirty="0">
                <a:solidFill>
                  <a:schemeClr val="tx1"/>
                </a:solidFill>
                <a:latin typeface="宋体" panose="02010600030101010101" pitchFamily="2" charset="-122"/>
                <a:ea typeface="宋体" panose="02010600030101010101" pitchFamily="2" charset="-122"/>
              </a:rPr>
              <a:t>         int map_count;                           /* 虚拟内存区域的个数*/                                          </a:t>
            </a:r>
            <a:endParaRPr lang="zh-CN" altLang="en-US" sz="2000" dirty="0">
              <a:solidFill>
                <a:schemeClr val="tx1"/>
              </a:solidFill>
              <a:latin typeface="宋体" panose="02010600030101010101" pitchFamily="2" charset="-122"/>
              <a:ea typeface="宋体" panose="02010600030101010101" pitchFamily="2" charset="-122"/>
            </a:endParaRPr>
          </a:p>
          <a:p>
            <a:r>
              <a:rPr lang="zh-CN" altLang="en-US" sz="2000" dirty="0">
                <a:solidFill>
                  <a:schemeClr val="tx1"/>
                </a:solidFill>
                <a:latin typeface="宋体" panose="02010600030101010101" pitchFamily="2" charset="-122"/>
                <a:ea typeface="宋体" panose="02010600030101010101" pitchFamily="2" charset="-122"/>
              </a:rPr>
              <a:t>         struct list_head mmlist;                 /* 所有活动（active）mm的链表 */</a:t>
            </a:r>
            <a:endParaRPr lang="zh-CN" altLang="en-US" sz="2000" dirty="0">
              <a:solidFill>
                <a:schemeClr val="tx1"/>
              </a:solidFill>
              <a:latin typeface="宋体" panose="02010600030101010101" pitchFamily="2" charset="-122"/>
              <a:ea typeface="宋体" panose="02010600030101010101" pitchFamily="2" charset="-122"/>
            </a:endParaRPr>
          </a:p>
          <a:p>
            <a:r>
              <a:rPr lang="zh-CN" altLang="en-US" sz="2000" dirty="0">
                <a:solidFill>
                  <a:schemeClr val="tx1"/>
                </a:solidFill>
                <a:latin typeface="宋体" panose="02010600030101010101" pitchFamily="2" charset="-122"/>
                <a:ea typeface="宋体" panose="02010600030101010101" pitchFamily="2" charset="-122"/>
              </a:rPr>
              <a:t>         unsigned long start_code, end_code, start_data, end_data;</a:t>
            </a:r>
            <a:endParaRPr lang="zh-CN" altLang="en-US" sz="2000" dirty="0">
              <a:solidFill>
                <a:schemeClr val="tx1"/>
              </a:solidFill>
              <a:latin typeface="宋体" panose="02010600030101010101" pitchFamily="2" charset="-122"/>
              <a:ea typeface="宋体" panose="02010600030101010101" pitchFamily="2" charset="-122"/>
            </a:endParaRPr>
          </a:p>
          <a:p>
            <a:r>
              <a:rPr lang="zh-CN" altLang="en-US" sz="2000" dirty="0">
                <a:solidFill>
                  <a:schemeClr val="tx1"/>
                </a:solidFill>
                <a:latin typeface="宋体" panose="02010600030101010101" pitchFamily="2" charset="-122"/>
                <a:ea typeface="宋体" panose="02010600030101010101" pitchFamily="2" charset="-122"/>
              </a:rPr>
              <a:t>         unsigned long start_brk, brk, start_stack;</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堆的首地址、堆的尾地址、栈的首地址</a:t>
            </a:r>
            <a:endParaRPr lang="zh-CN" altLang="en-US" sz="2000" dirty="0">
              <a:solidFill>
                <a:schemeClr val="tx1"/>
              </a:solidFill>
              <a:latin typeface="宋体" panose="02010600030101010101" pitchFamily="2" charset="-122"/>
              <a:ea typeface="宋体" panose="02010600030101010101" pitchFamily="2" charset="-122"/>
            </a:endParaRPr>
          </a:p>
          <a:p>
            <a:r>
              <a:rPr lang="zh-CN" altLang="en-US" sz="2000" dirty="0">
                <a:solidFill>
                  <a:schemeClr val="tx1"/>
                </a:solidFill>
                <a:latin typeface="宋体" panose="02010600030101010101" pitchFamily="2" charset="-122"/>
                <a:ea typeface="宋体" panose="02010600030101010101" pitchFamily="2" charset="-122"/>
              </a:rPr>
              <a:t>         unsigned long arg_start, arg_end</a:t>
            </a:r>
            <a:r>
              <a:rPr lang="en-US" altLang="zh-CN" sz="2000" dirty="0">
                <a:solidFill>
                  <a:schemeClr val="tx1"/>
                </a:solidFill>
                <a:latin typeface="宋体" panose="02010600030101010101" pitchFamily="2" charset="-122"/>
                <a:ea typeface="宋体" panose="02010600030101010101" pitchFamily="2" charset="-122"/>
              </a:rPr>
              <a:t>;       // </a:t>
            </a:r>
            <a:r>
              <a:rPr lang="zh-CN" altLang="en-US" sz="2000" dirty="0">
                <a:solidFill>
                  <a:schemeClr val="tx1"/>
                </a:solidFill>
                <a:latin typeface="宋体" panose="02010600030101010101" pitchFamily="2" charset="-122"/>
                <a:ea typeface="宋体" panose="02010600030101010101" pitchFamily="2" charset="-122"/>
              </a:rPr>
              <a:t>命令行参数首地址、尾地址</a:t>
            </a:r>
            <a:endParaRPr lang="en-US" altLang="zh-CN" sz="2000" dirty="0">
              <a:solidFill>
                <a:schemeClr val="tx1"/>
              </a:solidFill>
              <a:latin typeface="宋体" panose="02010600030101010101" pitchFamily="2" charset="-122"/>
              <a:ea typeface="宋体" panose="02010600030101010101" pitchFamily="2" charset="-122"/>
            </a:endParaRPr>
          </a:p>
          <a:p>
            <a:r>
              <a:rPr lang="en-US" altLang="zh-CN" sz="2000" dirty="0">
                <a:solidFill>
                  <a:schemeClr val="tx1"/>
                </a:solidFill>
                <a:latin typeface="宋体" panose="02010600030101010101" pitchFamily="2" charset="-122"/>
                <a:ea typeface="宋体" panose="02010600030101010101" pitchFamily="2" charset="-122"/>
              </a:rPr>
              <a:t>        </a:t>
            </a:r>
            <a:r>
              <a:rPr lang="zh-CN" altLang="en-US" sz="2000" dirty="0">
                <a:solidFill>
                  <a:schemeClr val="tx1"/>
                </a:solidFill>
                <a:latin typeface="宋体" panose="02010600030101010101" pitchFamily="2" charset="-122"/>
                <a:ea typeface="宋体" panose="02010600030101010101" pitchFamily="2" charset="-122"/>
              </a:rPr>
              <a:t> </a:t>
            </a:r>
            <a:r>
              <a:rPr lang="en-US" altLang="zh-CN" sz="2000" dirty="0">
                <a:solidFill>
                  <a:schemeClr val="tx1"/>
                </a:solidFill>
                <a:latin typeface="宋体" panose="02010600030101010101" pitchFamily="2" charset="-122"/>
                <a:ea typeface="宋体" panose="02010600030101010101" pitchFamily="2" charset="-122"/>
              </a:rPr>
              <a:t>unsigned long </a:t>
            </a:r>
            <a:r>
              <a:rPr lang="zh-CN" altLang="en-US" sz="2000" dirty="0">
                <a:solidFill>
                  <a:schemeClr val="tx1"/>
                </a:solidFill>
                <a:latin typeface="宋体" panose="02010600030101010101" pitchFamily="2" charset="-122"/>
                <a:ea typeface="宋体" panose="02010600030101010101" pitchFamily="2" charset="-122"/>
              </a:rPr>
              <a:t>env_start, env_end;       </a:t>
            </a:r>
            <a:r>
              <a:rPr lang="en-US" altLang="zh-CN" sz="2000" dirty="0">
                <a:solidFill>
                  <a:schemeClr val="tx1"/>
                </a:solidFill>
                <a:latin typeface="宋体" panose="02010600030101010101" pitchFamily="2" charset="-122"/>
                <a:ea typeface="宋体" panose="02010600030101010101" pitchFamily="2" charset="-122"/>
              </a:rPr>
              <a:t>// </a:t>
            </a:r>
            <a:r>
              <a:rPr lang="zh-CN" altLang="en-US" sz="2000" dirty="0">
                <a:solidFill>
                  <a:schemeClr val="tx1"/>
                </a:solidFill>
                <a:latin typeface="宋体" panose="02010600030101010101" pitchFamily="2" charset="-122"/>
                <a:ea typeface="宋体" panose="02010600030101010101" pitchFamily="2" charset="-122"/>
              </a:rPr>
              <a:t>环境变量的首地址、尾地址</a:t>
            </a:r>
            <a:endParaRPr lang="zh-CN" altLang="en-US" sz="2000" dirty="0">
              <a:solidFill>
                <a:schemeClr val="tx1"/>
              </a:solidFill>
              <a:latin typeface="宋体" panose="02010600030101010101" pitchFamily="2" charset="-122"/>
              <a:ea typeface="宋体" panose="02010600030101010101" pitchFamily="2" charset="-122"/>
            </a:endParaRPr>
          </a:p>
          <a:p>
            <a:r>
              <a:rPr lang="zh-CN" altLang="en-US" sz="2000" dirty="0">
                <a:solidFill>
                  <a:schemeClr val="tx1"/>
                </a:solidFill>
                <a:latin typeface="宋体" panose="02010600030101010101" pitchFamily="2" charset="-122"/>
                <a:ea typeface="宋体" panose="02010600030101010101" pitchFamily="2" charset="-122"/>
              </a:rPr>
              <a:t>};</a:t>
            </a:r>
            <a:endParaRPr lang="zh-CN" altLang="en-US" sz="2000" dirty="0">
              <a:solidFill>
                <a:schemeClr val="tx1"/>
              </a:solidFill>
              <a:latin typeface="宋体" panose="02010600030101010101" pitchFamily="2" charset="-122"/>
              <a:ea typeface="宋体" panose="02010600030101010101" pitchFamily="2" charset="-122"/>
            </a:endParaRPr>
          </a:p>
          <a:p>
            <a:endParaRPr lang="zh-CN" altLang="en-US" sz="2000" dirty="0">
              <a:solidFill>
                <a:schemeClr val="tx1"/>
              </a:solidFill>
              <a:latin typeface="宋体" panose="02010600030101010101" pitchFamily="2" charset="-122"/>
              <a:ea typeface="宋体" panose="02010600030101010101" pitchFamily="2" charset="-122"/>
            </a:endParaRPr>
          </a:p>
        </p:txBody>
      </p:sp>
      <p:sp>
        <p:nvSpPr>
          <p:cNvPr id="117765" name="文本框 47109"/>
          <p:cNvSpPr txBox="1"/>
          <p:nvPr/>
        </p:nvSpPr>
        <p:spPr>
          <a:xfrm>
            <a:off x="344805" y="1071880"/>
            <a:ext cx="11313795" cy="829945"/>
          </a:xfrm>
          <a:prstGeom prst="rect">
            <a:avLst/>
          </a:prstGeom>
          <a:noFill/>
          <a:ln w="9525">
            <a:noFill/>
          </a:ln>
        </p:spPr>
        <p:txBody>
          <a:bodyPr wrap="square">
            <a:spAutoFit/>
          </a:bodyPr>
          <a:p>
            <a:r>
              <a:rPr lang="zh-CN" altLang="en-US" sz="2400" dirty="0">
                <a:solidFill>
                  <a:schemeClr val="tx1"/>
                </a:solidFill>
                <a:latin typeface="宋体" panose="02010600030101010101" pitchFamily="2" charset="-122"/>
                <a:ea typeface="宋体" panose="02010600030101010101" pitchFamily="2" charset="-122"/>
              </a:rPr>
              <a:t>内核使用mm_struct来描述一个进程的虚拟地址空间，用</a:t>
            </a:r>
            <a:r>
              <a:rPr lang="en-US" altLang="zh-CN" sz="2400" dirty="0">
                <a:solidFill>
                  <a:schemeClr val="tx1"/>
                </a:solidFill>
                <a:latin typeface="宋体" panose="02010600030101010101" pitchFamily="2" charset="-122"/>
                <a:ea typeface="宋体" panose="02010600030101010101" pitchFamily="2" charset="-122"/>
              </a:rPr>
              <a:t>vm_area_struct</a:t>
            </a:r>
            <a:r>
              <a:rPr lang="zh-CN" altLang="en-US" sz="2400" dirty="0">
                <a:solidFill>
                  <a:schemeClr val="tx1"/>
                </a:solidFill>
                <a:latin typeface="宋体" panose="02010600030101010101" pitchFamily="2" charset="-122"/>
                <a:ea typeface="宋体" panose="02010600030101010101" pitchFamily="2" charset="-122"/>
              </a:rPr>
              <a:t>来描述一个虚拟内存区域（</a:t>
            </a:r>
            <a:r>
              <a:rPr lang="en-US" altLang="zh-CN" sz="2400" dirty="0">
                <a:solidFill>
                  <a:schemeClr val="tx1"/>
                </a:solidFill>
                <a:latin typeface="宋体" panose="02010600030101010101" pitchFamily="2" charset="-122"/>
                <a:ea typeface="宋体" panose="02010600030101010101" pitchFamily="2" charset="-122"/>
              </a:rPr>
              <a:t>VMA</a:t>
            </a:r>
            <a:r>
              <a:rPr lang="zh-CN" altLang="en-US" sz="2400" dirty="0">
                <a:solidFill>
                  <a:schemeClr val="tx1"/>
                </a:solidFill>
                <a:latin typeface="宋体" panose="02010600030101010101" pitchFamily="2" charset="-122"/>
                <a:ea typeface="宋体" panose="02010600030101010101" pitchFamily="2" charset="-122"/>
              </a:rPr>
              <a:t>），进程的虚拟地址空间由多个</a:t>
            </a:r>
            <a:r>
              <a:rPr lang="en-US" altLang="zh-CN" sz="2400" dirty="0">
                <a:solidFill>
                  <a:schemeClr val="tx1"/>
                </a:solidFill>
                <a:latin typeface="宋体" panose="02010600030101010101" pitchFamily="2" charset="-122"/>
                <a:ea typeface="宋体" panose="02010600030101010101" pitchFamily="2" charset="-122"/>
              </a:rPr>
              <a:t>VMA</a:t>
            </a:r>
            <a:r>
              <a:rPr lang="zh-CN" altLang="en-US" sz="2400" dirty="0">
                <a:solidFill>
                  <a:schemeClr val="tx1"/>
                </a:solidFill>
                <a:latin typeface="宋体" panose="02010600030101010101" pitchFamily="2" charset="-122"/>
                <a:ea typeface="宋体" panose="02010600030101010101" pitchFamily="2" charset="-122"/>
              </a:rPr>
              <a:t>组成。</a:t>
            </a: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117766" name="矩形 8"/>
          <p:cNvSpPr/>
          <p:nvPr/>
        </p:nvSpPr>
        <p:spPr>
          <a:xfrm>
            <a:off x="344488" y="333375"/>
            <a:ext cx="6243637" cy="457200"/>
          </a:xfrm>
          <a:prstGeom prst="rect">
            <a:avLst/>
          </a:prstGeom>
          <a:noFill/>
          <a:ln w="9525">
            <a:noFill/>
          </a:ln>
        </p:spPr>
        <p:txBody>
          <a:bodyPr>
            <a:spAutoFit/>
          </a:bodyPr>
          <a:p>
            <a:r>
              <a:rPr lang="zh-CN" altLang="en-US" sz="2400" b="1" dirty="0">
                <a:solidFill>
                  <a:schemeClr val="tx1"/>
                </a:solidFill>
                <a:latin typeface="Tahoma" panose="020B0604030504040204" pitchFamily="34" charset="0"/>
                <a:ea typeface="宋体" panose="02010600030101010101" pitchFamily="2" charset="-122"/>
                <a:sym typeface="Tahoma" panose="020B0604030504040204" pitchFamily="34" charset="0"/>
              </a:rPr>
              <a:t>进程的虚拟地址空间</a:t>
            </a:r>
            <a:endParaRPr lang="zh-CN" altLang="en-US" sz="2400" b="1" dirty="0">
              <a:solidFill>
                <a:schemeClr val="tx1"/>
              </a:solidFill>
              <a:latin typeface="Tahoma" panose="020B0604030504040204" pitchFamily="34" charset="0"/>
              <a:ea typeface="宋体" panose="02010600030101010101" pitchFamily="2" charset="-122"/>
              <a:sym typeface="Tahom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矩形 8"/>
          <p:cNvSpPr/>
          <p:nvPr/>
        </p:nvSpPr>
        <p:spPr>
          <a:xfrm>
            <a:off x="1654175" y="2514600"/>
            <a:ext cx="5900738" cy="639763"/>
          </a:xfrm>
          <a:prstGeom prst="rect">
            <a:avLst/>
          </a:prstGeom>
          <a:noFill/>
          <a:ln w="9525">
            <a:noFill/>
          </a:ln>
        </p:spPr>
        <p:txBody>
          <a:bodyPr>
            <a:spAutoFit/>
          </a:bodyPr>
          <a:p>
            <a:endParaRPr lang="en-US" altLang="zh-CN" sz="3600" b="1" dirty="0">
              <a:solidFill>
                <a:schemeClr val="tx1"/>
              </a:solidFill>
              <a:latin typeface="Tahoma" panose="020B0604030504040204" pitchFamily="34" charset="0"/>
              <a:ea typeface="Microsoft JhengHei" panose="020B0604030504040204" pitchFamily="2" charset="-120"/>
              <a:sym typeface="Tahoma" panose="020B0604030504040204" pitchFamily="34" charset="0"/>
            </a:endParaRPr>
          </a:p>
        </p:txBody>
      </p:sp>
      <p:sp>
        <p:nvSpPr>
          <p:cNvPr id="118787" name="文本框 48130"/>
          <p:cNvSpPr txBox="1"/>
          <p:nvPr/>
        </p:nvSpPr>
        <p:spPr>
          <a:xfrm>
            <a:off x="539750" y="2205038"/>
            <a:ext cx="7632700" cy="3292475"/>
          </a:xfrm>
          <a:prstGeom prst="rect">
            <a:avLst/>
          </a:prstGeom>
          <a:noFill/>
          <a:ln w="9525">
            <a:noFill/>
          </a:ln>
        </p:spPr>
        <p:txBody>
          <a:bodyPr>
            <a:spAutoFit/>
          </a:bodyPr>
          <a:p>
            <a:r>
              <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rPr>
              <a:t>struct vm_area_struct:</a:t>
            </a:r>
            <a:endPar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r>
              <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rPr>
              <a:t>用来描述一个</a:t>
            </a:r>
            <a:r>
              <a:rPr lang="zh-CN" altLang="en-US" sz="2400" dirty="0">
                <a:solidFill>
                  <a:srgbClr val="FF0000"/>
                </a:solidFill>
                <a:latin typeface="宋体" panose="02010600030101010101" pitchFamily="2" charset="-122"/>
                <a:ea typeface="宋体" panose="02010600030101010101" pitchFamily="2" charset="-122"/>
                <a:sym typeface="Arial" panose="020B0604020202020204" pitchFamily="34" charset="0"/>
              </a:rPr>
              <a:t>虚拟内存区域（VMA）</a:t>
            </a:r>
            <a:r>
              <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rPr>
              <a:t>。</a:t>
            </a:r>
            <a:endPar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r>
              <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rPr>
              <a:t>内核将每个内存区域作为一个单独的内存对象管理，每个内存区域都有一致的属性，比如权限等。</a:t>
            </a:r>
            <a:endPar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r>
              <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rPr>
              <a:t>所以我们程序的</a:t>
            </a:r>
            <a:r>
              <a:rPr lang="zh-CN" altLang="en-US" sz="2400" dirty="0">
                <a:solidFill>
                  <a:srgbClr val="FF0000"/>
                </a:solidFill>
                <a:latin typeface="宋体" panose="02010600030101010101" pitchFamily="2" charset="-122"/>
                <a:ea typeface="宋体" panose="02010600030101010101" pitchFamily="2" charset="-122"/>
                <a:sym typeface="Arial" panose="020B0604020202020204" pitchFamily="34" charset="0"/>
              </a:rPr>
              <a:t>代码段</a:t>
            </a:r>
            <a:r>
              <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rPr>
              <a:t>、</a:t>
            </a:r>
            <a:r>
              <a:rPr lang="zh-CN" altLang="en-US" sz="2400" dirty="0">
                <a:solidFill>
                  <a:srgbClr val="FF0000"/>
                </a:solidFill>
                <a:latin typeface="宋体" panose="02010600030101010101" pitchFamily="2" charset="-122"/>
                <a:ea typeface="宋体" panose="02010600030101010101" pitchFamily="2" charset="-122"/>
                <a:sym typeface="Arial" panose="020B0604020202020204" pitchFamily="34" charset="0"/>
              </a:rPr>
              <a:t>数据段</a:t>
            </a:r>
            <a:r>
              <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rPr>
              <a:t>和</a:t>
            </a:r>
            <a:r>
              <a:rPr lang="zh-CN" altLang="en-US" sz="2400" dirty="0">
                <a:solidFill>
                  <a:srgbClr val="FF0000"/>
                </a:solidFill>
                <a:latin typeface="宋体" panose="02010600030101010101" pitchFamily="2" charset="-122"/>
                <a:ea typeface="宋体" panose="02010600030101010101" pitchFamily="2" charset="-122"/>
                <a:sym typeface="Arial" panose="020B0604020202020204" pitchFamily="34" charset="0"/>
              </a:rPr>
              <a:t>bss段</a:t>
            </a:r>
            <a:r>
              <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rPr>
              <a:t>在内核里都分别有一个struct vm_area_struct 结构体来描述</a:t>
            </a:r>
            <a:endParaRPr lang="zh-CN" altLang="en-US" sz="24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endParaRPr lang="zh-CN" altLang="en-US" sz="2400" dirty="0">
              <a:solidFill>
                <a:schemeClr val="tx1"/>
              </a:solidFill>
              <a:latin typeface="宋体" panose="02010600030101010101" pitchFamily="2" charset="-122"/>
              <a:ea typeface="宋体" panose="02010600030101010101" pitchFamily="2" charset="-122"/>
            </a:endParaRPr>
          </a:p>
          <a:p>
            <a:endParaRPr lang="zh-CN" altLang="en-US" sz="2400" dirty="0">
              <a:solidFill>
                <a:schemeClr val="tx1"/>
              </a:solidFill>
              <a:latin typeface="宋体" panose="02010600030101010101" pitchFamily="2" charset="-122"/>
              <a:ea typeface="宋体" panose="02010600030101010101" pitchFamily="2" charset="-122"/>
            </a:endParaRPr>
          </a:p>
          <a:p>
            <a:endParaRPr lang="zh-CN" altLang="en-US" sz="2400" dirty="0">
              <a:solidFill>
                <a:schemeClr val="tx1"/>
              </a:solidFill>
              <a:latin typeface="宋体" panose="02010600030101010101" pitchFamily="2" charset="-122"/>
              <a:ea typeface="宋体" panose="02010600030101010101" pitchFamily="2" charset="-122"/>
            </a:endParaRPr>
          </a:p>
        </p:txBody>
      </p:sp>
      <p:sp>
        <p:nvSpPr>
          <p:cNvPr id="118788" name="矩形 8"/>
          <p:cNvSpPr/>
          <p:nvPr/>
        </p:nvSpPr>
        <p:spPr>
          <a:xfrm>
            <a:off x="635000" y="577850"/>
            <a:ext cx="6243638" cy="457200"/>
          </a:xfrm>
          <a:prstGeom prst="rect">
            <a:avLst/>
          </a:prstGeom>
          <a:noFill/>
          <a:ln w="9525">
            <a:noFill/>
          </a:ln>
        </p:spPr>
        <p:txBody>
          <a:bodyPr>
            <a:spAutoFit/>
          </a:bodyPr>
          <a:p>
            <a:r>
              <a:rPr lang="zh-CN" altLang="en-US" sz="2400" b="1" dirty="0">
                <a:solidFill>
                  <a:schemeClr val="tx1"/>
                </a:solidFill>
                <a:latin typeface="Tahoma" panose="020B0604030504040204" pitchFamily="34" charset="0"/>
                <a:ea typeface="宋体" panose="02010600030101010101" pitchFamily="2" charset="-122"/>
                <a:sym typeface="Tahoma" panose="020B0604030504040204" pitchFamily="34" charset="0"/>
              </a:rPr>
              <a:t>虚拟内存区域</a:t>
            </a:r>
            <a:endParaRPr lang="zh-CN" altLang="en-US" sz="2400" b="1" dirty="0">
              <a:solidFill>
                <a:schemeClr val="tx1"/>
              </a:solidFill>
              <a:latin typeface="Tahoma" panose="020B0604030504040204" pitchFamily="34" charset="0"/>
              <a:ea typeface="宋体" panose="02010600030101010101" pitchFamily="2" charset="-122"/>
              <a:sym typeface="Tahom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矩形 8"/>
          <p:cNvSpPr/>
          <p:nvPr/>
        </p:nvSpPr>
        <p:spPr>
          <a:xfrm>
            <a:off x="1654175" y="2514600"/>
            <a:ext cx="5900738" cy="639763"/>
          </a:xfrm>
          <a:prstGeom prst="rect">
            <a:avLst/>
          </a:prstGeom>
          <a:noFill/>
          <a:ln w="9525">
            <a:noFill/>
          </a:ln>
        </p:spPr>
        <p:txBody>
          <a:bodyPr>
            <a:spAutoFit/>
          </a:bodyPr>
          <a:p>
            <a:endParaRPr lang="en-US" altLang="zh-CN" sz="3600" b="1" dirty="0">
              <a:solidFill>
                <a:schemeClr val="tx1"/>
              </a:solidFill>
              <a:latin typeface="Tahoma" panose="020B0604030504040204" pitchFamily="34" charset="0"/>
              <a:ea typeface="Microsoft JhengHei" panose="020B0604030504040204" pitchFamily="2" charset="-120"/>
              <a:sym typeface="Tahoma" panose="020B0604030504040204" pitchFamily="34" charset="0"/>
            </a:endParaRPr>
          </a:p>
        </p:txBody>
      </p:sp>
      <p:sp>
        <p:nvSpPr>
          <p:cNvPr id="119811" name="文本框 49154"/>
          <p:cNvSpPr txBox="1"/>
          <p:nvPr/>
        </p:nvSpPr>
        <p:spPr>
          <a:xfrm>
            <a:off x="107950" y="1485900"/>
            <a:ext cx="11449050" cy="5507990"/>
          </a:xfrm>
          <a:prstGeom prst="rect">
            <a:avLst/>
          </a:prstGeom>
          <a:noFill/>
          <a:ln w="9525">
            <a:noFill/>
          </a:ln>
        </p:spPr>
        <p:txBody>
          <a:bodyPr wrap="square">
            <a:spAutoFit/>
          </a:bodyPr>
          <a:p>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struct vm_area_struct {</a:t>
            </a:r>
            <a:endPar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         struct mm_struct * vm_mm;    /* 虚拟内存区域所在的虚拟地址空间*/</a:t>
            </a:r>
            <a:endPar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         unsigned long vm_start;      /* 在进程虚拟地址空间中的起始地址*/</a:t>
            </a:r>
            <a:endPar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         unsigned long vm_end;        /* 在进程虚拟内存中的结束地址 */</a:t>
            </a:r>
            <a:endPar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         struct vm_area_struct *vm_next, *vm_prev;</a:t>
            </a:r>
            <a:endPar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         pgprot_t vm_page_prot;       /* 对这个虚拟内存区域的存取权限 */</a:t>
            </a:r>
            <a:endPar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         unsigned long vm_flags;      /* 虚拟内存区域的标志. */</a:t>
            </a:r>
            <a:endPar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         /*对这个虚拟内存区域进行操作的函数 */</a:t>
            </a:r>
            <a:endPar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         struct vm_operations_struct * vm_ops;</a:t>
            </a:r>
            <a:endPar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         struct file * vm_file;          /* File we map to (can be NULL). */</a:t>
            </a:r>
            <a:endPar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r>
              <a:rPr lang="en-US" altLang="zh-CN" sz="2000" dirty="0">
                <a:solidFill>
                  <a:schemeClr val="tx1"/>
                </a:solidFill>
                <a:latin typeface="宋体" panose="02010600030101010101" pitchFamily="2" charset="-122"/>
                <a:ea typeface="宋体" panose="02010600030101010101" pitchFamily="2" charset="-122"/>
                <a:sym typeface="Arial" panose="020B0604020202020204" pitchFamily="34" charset="0"/>
              </a:rPr>
              <a:t>	  unsigned long vm_pgoff;        /* </a:t>
            </a:r>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文件中的偏移量 </a:t>
            </a:r>
            <a:r>
              <a:rPr lang="en-US" altLang="zh-CN" sz="2000" dirty="0">
                <a:solidFill>
                  <a:schemeClr val="tx1"/>
                </a:solidFill>
                <a:latin typeface="宋体" panose="02010600030101010101" pitchFamily="2" charset="-122"/>
                <a:ea typeface="宋体" panose="02010600030101010101" pitchFamily="2" charset="-122"/>
                <a:sym typeface="Arial" panose="020B0604020202020204" pitchFamily="34" charset="0"/>
              </a:rPr>
              <a:t>*/</a:t>
            </a:r>
            <a:endParaRPr lang="en-US" altLang="zh-CN" sz="20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r>
              <a:rPr lang="en-US" altLang="zh-CN" sz="2000" dirty="0">
                <a:solidFill>
                  <a:schemeClr val="tx1"/>
                </a:solidFill>
                <a:latin typeface="宋体" panose="02010600030101010101" pitchFamily="2" charset="-122"/>
                <a:ea typeface="宋体" panose="02010600030101010101" pitchFamily="2" charset="-122"/>
                <a:sym typeface="Arial" panose="020B0604020202020204" pitchFamily="34" charset="0"/>
              </a:rPr>
              <a:t>	  </a:t>
            </a:r>
            <a:endParaRPr lang="en-US" altLang="zh-CN" sz="20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 };</a:t>
            </a:r>
            <a:endPar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endPar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endParaRPr lang="zh-CN" altLang="en-US" sz="2400" dirty="0">
              <a:solidFill>
                <a:schemeClr val="tx1"/>
              </a:solidFill>
              <a:latin typeface="宋体" panose="02010600030101010101" pitchFamily="2" charset="-122"/>
              <a:ea typeface="宋体" panose="02010600030101010101" pitchFamily="2" charset="-122"/>
            </a:endParaRPr>
          </a:p>
          <a:p>
            <a:endParaRPr lang="zh-CN" altLang="en-US" sz="2400" dirty="0">
              <a:solidFill>
                <a:schemeClr val="tx1"/>
              </a:solidFill>
              <a:latin typeface="宋体" panose="02010600030101010101" pitchFamily="2" charset="-122"/>
              <a:ea typeface="宋体" panose="02010600030101010101" pitchFamily="2" charset="-122"/>
            </a:endParaRPr>
          </a:p>
          <a:p>
            <a:endParaRPr lang="zh-CN" altLang="en-US" sz="2400"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3271</Words>
  <Application>WPS 演示</Application>
  <PresentationFormat>宽屏</PresentationFormat>
  <Paragraphs>171</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Tahoma</vt:lpstr>
      <vt:lpstr>Microsoft JhengHei</vt:lpstr>
      <vt:lpstr>黑体</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jinxin</dc:creator>
  <cp:lastModifiedBy>jinxin</cp:lastModifiedBy>
  <cp:revision>44</cp:revision>
  <dcterms:created xsi:type="dcterms:W3CDTF">2020-10-09T12:38:00Z</dcterms:created>
  <dcterms:modified xsi:type="dcterms:W3CDTF">2022-01-07T10:17:46Z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98DC810F99484B27961B808DC57A1D26</vt:lpwstr>
  </property>
</Properties>
</file>