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518" r:id="rId4"/>
    <p:sldId id="462" r:id="rId5"/>
    <p:sldId id="422" r:id="rId6"/>
    <p:sldId id="501" r:id="rId8"/>
    <p:sldId id="502" r:id="rId9"/>
    <p:sldId id="510" r:id="rId10"/>
    <p:sldId id="512" r:id="rId11"/>
    <p:sldId id="513" r:id="rId12"/>
    <p:sldId id="514" r:id="rId13"/>
    <p:sldId id="515" r:id="rId14"/>
    <p:sldId id="516" r:id="rId15"/>
    <p:sldId id="517" r:id="rId16"/>
    <p:sldId id="531" r:id="rId17"/>
    <p:sldId id="519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o,Tao(BP&amp;IT)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csi-drivers: https://kubernetes-csi.github.io/docs/drivers.html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内置存储方案调研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jacksontong</a:t>
            </a:r>
            <a:endParaRPr lang="en-US" altLang="zh-CN"/>
          </a:p>
          <a:p>
            <a:r>
              <a:rPr lang="en-US" altLang="zh-CN"/>
              <a:t>2021/01/18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openEBS-cStor</a:t>
            </a:r>
            <a:r>
              <a:rPr lang="zh-CN" altLang="en-US">
                <a:sym typeface="+mn-ea"/>
              </a:rPr>
              <a:t>底层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591310"/>
            <a:ext cx="2676525" cy="236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85" y="1591310"/>
            <a:ext cx="2540000" cy="2465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15" y="1591310"/>
            <a:ext cx="3443605" cy="433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237990"/>
            <a:ext cx="710120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4574540"/>
            <a:ext cx="5762625" cy="1609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6306820"/>
            <a:ext cx="86487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550" y="4509770"/>
            <a:ext cx="7334250" cy="17386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533515" y="2287270"/>
            <a:ext cx="4843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/etc/iscsi/nodes/</a:t>
            </a:r>
            <a:endParaRPr lang="en-US"/>
          </a:p>
          <a:p>
            <a:pPr algn="l"/>
            <a:r>
              <a:rPr lang="en-US"/>
              <a:t>/etc/iscsi/send_targets/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1</a:t>
            </a:r>
            <a:r>
              <a:rPr lang="zh-CN" altLang="en-US">
                <a:ea typeface="SimSun" charset="0"/>
              </a:rPr>
              <a:t>、一个</a:t>
            </a:r>
            <a:r>
              <a:rPr lang="en-US" altLang="zh-CN">
                <a:ea typeface="SimSun" charset="0"/>
              </a:rPr>
              <a:t>pvc</a:t>
            </a:r>
            <a:r>
              <a:rPr lang="zh-CN" altLang="en-US">
                <a:ea typeface="SimSun" charset="0"/>
              </a:rPr>
              <a:t>对应一个</a:t>
            </a:r>
            <a:r>
              <a:rPr lang="en-US" altLang="zh-CN">
                <a:ea typeface="SimSun" charset="0"/>
              </a:rPr>
              <a:t>TGT POD</a:t>
            </a:r>
            <a:r>
              <a:rPr lang="zh-CN" altLang="en-US">
                <a:ea typeface="SimSun" charset="0"/>
              </a:rPr>
              <a:t>，并创建</a:t>
            </a:r>
            <a:r>
              <a:rPr lang="en-US" altLang="zh-CN">
                <a:ea typeface="SimSun" charset="0"/>
              </a:rPr>
              <a:t>SVC</a:t>
            </a:r>
            <a:endParaRPr lang="en-US" altLang="zh-CN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2、TGT连接stripe</a:t>
            </a:r>
            <a:r>
              <a:rPr lang="zh-CN" altLang="en-US">
                <a:ea typeface="SimSun" charset="0"/>
              </a:rPr>
              <a:t>进行</a:t>
            </a:r>
            <a:r>
              <a:rPr lang="en-US" altLang="zh-CN">
                <a:ea typeface="SimSun" charset="0"/>
              </a:rPr>
              <a:t>RAID</a:t>
            </a:r>
            <a:r>
              <a:rPr lang="zh-CN" altLang="en-US">
                <a:ea typeface="SimSun" charset="0"/>
              </a:rPr>
              <a:t>，所有写完才返回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longhorn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/>
              <a:t>官方</a:t>
            </a:r>
            <a:r>
              <a:rPr lang="zh-CN" altLang="en-US" sz="1200"/>
              <a:t>说明：https://longhorn.io/docs/1.1.0/concepts/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09800"/>
            <a:ext cx="7244080" cy="43580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22945" y="1665605"/>
            <a:ext cx="2678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r>
              <a:rPr lang="zh-CN" altLang="en-US">
                <a:ea typeface="SimSun" charset="0"/>
              </a:rPr>
              <a:t>、使用</a:t>
            </a:r>
            <a:r>
              <a:rPr lang="en-US" altLang="zh-CN">
                <a:ea typeface="SimSun" charset="0"/>
              </a:rPr>
              <a:t>iSCSI</a:t>
            </a:r>
            <a:endParaRPr lang="en-US" altLang="zh-CN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2</a:t>
            </a:r>
            <a:r>
              <a:rPr lang="zh-CN" altLang="en-US">
                <a:ea typeface="SimSun" charset="0"/>
              </a:rPr>
              <a:t>、支持副本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、支持</a:t>
            </a:r>
            <a:r>
              <a:rPr lang="en-US" altLang="zh-CN">
                <a:ea typeface="SimSun" charset="0"/>
              </a:rPr>
              <a:t>block+filesystem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longhorn VS openEBS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/>
              <a:t>1、</a:t>
            </a:r>
            <a:r>
              <a:rPr lang="en-US" altLang="zh-CN" sz="1200">
                <a:ea typeface="SimSun" charset="0"/>
                <a:sym typeface="+mn-ea"/>
              </a:rPr>
              <a:t>iSCSI-&gt;TGT-&gt;rep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openEBS</a:t>
            </a:r>
            <a:r>
              <a:rPr lang="zh-CN" altLang="en-US" sz="1200"/>
              <a:t>每个</a:t>
            </a:r>
            <a:r>
              <a:rPr lang="en-US" altLang="zh-CN" sz="1200"/>
              <a:t>pvc</a:t>
            </a:r>
            <a:r>
              <a:rPr lang="zh-CN" altLang="en-US" sz="1200"/>
              <a:t>对应一个</a:t>
            </a:r>
            <a:r>
              <a:rPr lang="en-US" sz="1200"/>
              <a:t>TGT POD</a:t>
            </a:r>
            <a:r>
              <a:rPr lang="zh-CN" altLang="en-US" sz="1200">
                <a:ea typeface="SimSun" charset="0"/>
              </a:rPr>
              <a:t>，</a:t>
            </a:r>
            <a:r>
              <a:rPr lang="en-US" altLang="zh-CN" sz="1200">
                <a:ea typeface="SimSun" charset="0"/>
              </a:rPr>
              <a:t>TGT</a:t>
            </a:r>
            <a:r>
              <a:rPr lang="zh-CN" altLang="en-US" sz="1200">
                <a:ea typeface="SimSun" charset="0"/>
              </a:rPr>
              <a:t>使用</a:t>
            </a:r>
            <a:r>
              <a:rPr lang="en-US" altLang="zh-CN" sz="1200">
                <a:ea typeface="SimSun" charset="0"/>
              </a:rPr>
              <a:t>SVC</a:t>
            </a:r>
            <a:r>
              <a:rPr lang="zh-CN" altLang="en-US" sz="1200">
                <a:ea typeface="SimSun" charset="0"/>
              </a:rPr>
              <a:t>对外暴露，</a:t>
            </a:r>
            <a:r>
              <a:rPr lang="en-US" altLang="zh-CN" sz="1200">
                <a:ea typeface="SimSun" charset="0"/>
              </a:rPr>
              <a:t>TGT</a:t>
            </a:r>
            <a:r>
              <a:rPr lang="zh-CN" altLang="en-US" sz="1200">
                <a:ea typeface="SimSun" charset="0"/>
              </a:rPr>
              <a:t>连接</a:t>
            </a:r>
            <a:r>
              <a:rPr lang="en-US" altLang="zh-CN" sz="1200">
                <a:ea typeface="SimSun" charset="0"/>
              </a:rPr>
              <a:t>strip</a:t>
            </a:r>
            <a:r>
              <a:rPr lang="zh-CN" altLang="en-US" sz="1200">
                <a:ea typeface="SimSun" charset="0"/>
              </a:rPr>
              <a:t>做副本</a:t>
            </a:r>
            <a:endParaRPr lang="en-US" altLang="zh-CN" sz="1200">
              <a:ea typeface="SimSun" charset="0"/>
            </a:endParaRPr>
          </a:p>
          <a:p>
            <a:pPr marL="0" indent="0">
              <a:buNone/>
            </a:pPr>
            <a:r>
              <a:rPr lang="en-US" altLang="zh-CN" sz="1200">
                <a:ea typeface="SimSun" charset="0"/>
              </a:rPr>
              <a:t>longhorn</a:t>
            </a:r>
            <a:r>
              <a:rPr lang="zh-CN" altLang="en-US" sz="1200">
                <a:ea typeface="SimSun" charset="0"/>
              </a:rPr>
              <a:t>中</a:t>
            </a:r>
            <a:r>
              <a:rPr lang="en-US" altLang="zh-CN" sz="1200">
                <a:ea typeface="SimSun" charset="0"/>
              </a:rPr>
              <a:t>TGT</a:t>
            </a:r>
            <a:r>
              <a:rPr lang="zh-CN" altLang="en-US" sz="1200">
                <a:ea typeface="SimSun" charset="0"/>
              </a:rPr>
              <a:t>由</a:t>
            </a:r>
            <a:r>
              <a:rPr lang="en-US" altLang="zh-CN" sz="1200">
                <a:ea typeface="SimSun" charset="0"/>
              </a:rPr>
              <a:t>manager-e</a:t>
            </a:r>
            <a:r>
              <a:rPr lang="zh-CN" altLang="en-US" sz="1200">
                <a:ea typeface="SimSun" charset="0"/>
              </a:rPr>
              <a:t>中的</a:t>
            </a:r>
            <a:r>
              <a:rPr lang="en-US" altLang="zh-CN" sz="1200">
                <a:ea typeface="SimSun" charset="0"/>
              </a:rPr>
              <a:t>tgtd</a:t>
            </a:r>
            <a:r>
              <a:rPr lang="zh-CN" altLang="en-US" sz="1200">
                <a:ea typeface="SimSun" charset="0"/>
              </a:rPr>
              <a:t>处理。对于每个</a:t>
            </a:r>
            <a:r>
              <a:rPr lang="en-US" altLang="zh-CN" sz="1200">
                <a:ea typeface="SimSun" charset="0"/>
              </a:rPr>
              <a:t>pvc</a:t>
            </a:r>
            <a:r>
              <a:rPr lang="zh-CN" altLang="en-US" sz="1200">
                <a:ea typeface="SimSun" charset="0"/>
              </a:rPr>
              <a:t>，会在</a:t>
            </a:r>
            <a:r>
              <a:rPr lang="en-US" altLang="zh-CN" sz="1200">
                <a:ea typeface="SimSun" charset="0"/>
              </a:rPr>
              <a:t>volume</a:t>
            </a:r>
            <a:r>
              <a:rPr lang="zh-CN" altLang="en-US" sz="1200">
                <a:ea typeface="SimSun" charset="0"/>
              </a:rPr>
              <a:t>对应</a:t>
            </a:r>
            <a:r>
              <a:rPr lang="en-US" altLang="zh-CN" sz="1200">
                <a:ea typeface="SimSun" charset="0"/>
              </a:rPr>
              <a:t>node</a:t>
            </a:r>
            <a:r>
              <a:rPr lang="zh-CN" altLang="en-US" sz="1200">
                <a:ea typeface="SimSun" charset="0"/>
              </a:rPr>
              <a:t>的</a:t>
            </a:r>
            <a:r>
              <a:rPr lang="en-US" altLang="zh-CN" sz="1200">
                <a:ea typeface="SimSun" charset="0"/>
              </a:rPr>
              <a:t>manager-e</a:t>
            </a:r>
            <a:r>
              <a:rPr lang="zh-CN" altLang="en-US" sz="1200">
                <a:ea typeface="SimSun" charset="0"/>
              </a:rPr>
              <a:t>中启动一个</a:t>
            </a:r>
            <a:r>
              <a:rPr lang="en-US" altLang="zh-CN" sz="1200">
                <a:ea typeface="SimSun" charset="0"/>
              </a:rPr>
              <a:t>controller</a:t>
            </a:r>
            <a:r>
              <a:rPr lang="zh-CN" altLang="en-US" sz="1200">
                <a:ea typeface="SimSun" charset="0"/>
              </a:rPr>
              <a:t>进程进行副本处理，同时</a:t>
            </a:r>
            <a:r>
              <a:rPr lang="en-US" altLang="zh-CN" sz="1200">
                <a:ea typeface="SimSun" charset="0"/>
              </a:rPr>
              <a:t>tgtd</a:t>
            </a:r>
            <a:r>
              <a:rPr lang="zh-CN" altLang="en-US" sz="1200">
                <a:ea typeface="SimSun" charset="0"/>
              </a:rPr>
              <a:t>与</a:t>
            </a:r>
            <a:r>
              <a:rPr lang="en-US" altLang="zh-CN" sz="1200">
                <a:ea typeface="SimSun" charset="0"/>
              </a:rPr>
              <a:t>controller</a:t>
            </a:r>
            <a:r>
              <a:rPr lang="zh-CN" altLang="en-US" sz="1200">
                <a:ea typeface="SimSun" charset="0"/>
              </a:rPr>
              <a:t>通过</a:t>
            </a:r>
            <a:r>
              <a:rPr lang="en-US" altLang="zh-CN" sz="1200">
                <a:ea typeface="SimSun" charset="0"/>
              </a:rPr>
              <a:t>unix socket</a:t>
            </a:r>
            <a:r>
              <a:rPr lang="zh-CN" altLang="en-US" sz="1200">
                <a:ea typeface="SimSun" charset="0"/>
              </a:rPr>
              <a:t>连接</a:t>
            </a:r>
            <a:endParaRPr lang="zh-CN" altLang="en-US" sz="1200">
              <a:ea typeface="SimSun" charset="0"/>
            </a:endParaRPr>
          </a:p>
          <a:p>
            <a:pPr marL="0" indent="0">
              <a:buNone/>
            </a:pPr>
            <a:endParaRPr lang="zh-CN" altLang="en-US" sz="1200">
              <a:ea typeface="SimSun" charset="0"/>
            </a:endParaRPr>
          </a:p>
          <a:p>
            <a:pPr marL="0" indent="0">
              <a:buNone/>
            </a:pPr>
            <a:r>
              <a:rPr lang="en-US" altLang="zh-CN" sz="1200">
                <a:ea typeface="SimSun" charset="0"/>
              </a:rPr>
              <a:t>2</a:t>
            </a:r>
            <a:r>
              <a:rPr lang="zh-CN" altLang="en-US" sz="1200">
                <a:ea typeface="SimSun" charset="0"/>
              </a:rPr>
              <a:t>、</a:t>
            </a:r>
            <a:r>
              <a:rPr lang="en-US" altLang="zh-CN" sz="1200">
                <a:ea typeface="SimSun" charset="0"/>
              </a:rPr>
              <a:t>longhorn</a:t>
            </a:r>
            <a:r>
              <a:rPr lang="zh-CN" altLang="en-US" sz="1200">
                <a:ea typeface="SimSun" charset="0"/>
              </a:rPr>
              <a:t>抽象了一层</a:t>
            </a:r>
            <a:r>
              <a:rPr lang="en-US" altLang="zh-CN" sz="1200">
                <a:ea typeface="SimSun" charset="0"/>
              </a:rPr>
              <a:t>volume [volumes.longhorn.io]</a:t>
            </a:r>
            <a:r>
              <a:rPr lang="zh-CN" altLang="en-US" sz="1200">
                <a:ea typeface="SimSun" charset="0"/>
              </a:rPr>
              <a:t>，方便进行</a:t>
            </a:r>
            <a:r>
              <a:rPr lang="en-US" altLang="zh-CN" sz="1200">
                <a:ea typeface="SimSun" charset="0"/>
              </a:rPr>
              <a:t>snapshot/backup</a:t>
            </a:r>
            <a:r>
              <a:rPr lang="zh-CN" altLang="en-US" sz="1200">
                <a:ea typeface="SimSun" charset="0"/>
              </a:rPr>
              <a:t>的管理</a:t>
            </a:r>
            <a:endParaRPr lang="zh-CN" altLang="en-US" sz="1200">
              <a:ea typeface="SimSun" charset="0"/>
            </a:endParaRPr>
          </a:p>
          <a:p>
            <a:pPr marL="0" indent="0">
              <a:buNone/>
            </a:pPr>
            <a:endParaRPr lang="zh-CN" altLang="en-US" sz="1200">
              <a:ea typeface="SimSun" charset="0"/>
            </a:endParaRPr>
          </a:p>
          <a:p>
            <a:pPr marL="0" indent="0">
              <a:buNone/>
            </a:pPr>
            <a:r>
              <a:rPr lang="en-US" altLang="zh-CN" sz="1200">
                <a:ea typeface="SimSun" charset="0"/>
              </a:rPr>
              <a:t>3</a:t>
            </a:r>
            <a:r>
              <a:rPr lang="zh-CN" altLang="en-US" sz="1200">
                <a:ea typeface="SimSun" charset="0"/>
              </a:rPr>
              <a:t>、</a:t>
            </a:r>
            <a:r>
              <a:rPr lang="en-US" altLang="zh-CN" sz="1200">
                <a:ea typeface="SimSun" charset="0"/>
              </a:rPr>
              <a:t>longhorn</a:t>
            </a:r>
            <a:r>
              <a:rPr lang="zh-CN" altLang="en-US" sz="1200">
                <a:ea typeface="SimSun" charset="0"/>
              </a:rPr>
              <a:t>支持</a:t>
            </a:r>
            <a:r>
              <a:rPr lang="en-US" altLang="zh-CN" sz="1200">
                <a:ea typeface="SimSun" charset="0"/>
              </a:rPr>
              <a:t>data locality</a:t>
            </a:r>
            <a:endParaRPr lang="en-US" altLang="zh-CN" sz="1200">
              <a:ea typeface="SimSun" charset="0"/>
            </a:endParaRPr>
          </a:p>
        </p:txBody>
      </p:sp>
      <p:pic>
        <p:nvPicPr>
          <p:cNvPr id="5" name="Picture 4" descr="C73FBB81-8E99-4022-8631-C4208748E5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91635"/>
            <a:ext cx="10057765" cy="2666365"/>
          </a:xfrm>
          <a:prstGeom prst="rect">
            <a:avLst/>
          </a:prstGeom>
        </p:spPr>
      </p:pic>
      <p:pic>
        <p:nvPicPr>
          <p:cNvPr id="6" name="Picture 5" descr="9B4CE1A4-302B-43AC-9296-A0CE5BF41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63315"/>
            <a:ext cx="10058400" cy="12172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rook-ceph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240" y="1609090"/>
            <a:ext cx="8025130" cy="3757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09090"/>
            <a:ext cx="301498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5710555"/>
            <a:ext cx="6129655" cy="509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rook-ceph</a:t>
            </a:r>
            <a:r>
              <a:rPr lang="zh-CN" altLang="en-US"/>
              <a:t>底层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/>
              <a:t>32 Jan 19 14:50:40 i-advvdv1r kernel: [357866.330502] libceph: mon1 (1)10.108.68.81:6789 session established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33 Jan 19 14:50:40 i-advvdv1r kernel: [357866.331779] libceph: client295197 fsid aeba37b0-e41f-4f15-a619-a500b8f974b0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34 Jan 19 14:50:40 i-advvdv1r kernel: [357866.452851] rbd: rbd0: capacity 1073741824 features 0x1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35 Jan 19 14:50:40 i-advvdv1r kernel: [357866.909061] EXT4-fs (rbd0): mounted filesystem with ordered data mode. Opts: (null)</a:t>
            </a:r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58440"/>
            <a:ext cx="7146290" cy="1007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01590"/>
            <a:ext cx="5765800" cy="1060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30" y="5252085"/>
            <a:ext cx="7882255" cy="581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932420" y="3106420"/>
            <a:ext cx="3878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SimSun" charset="0"/>
              </a:rPr>
              <a:t>、</a:t>
            </a:r>
            <a:r>
              <a:rPr lang="zh-CN" altLang="en-US"/>
              <a:t>通过</a:t>
            </a:r>
            <a:r>
              <a:rPr lang="en-US" altLang="zh-CN"/>
              <a:t>ceph-mon</a:t>
            </a:r>
            <a:r>
              <a:rPr lang="zh-CN" altLang="en-US"/>
              <a:t>获取</a:t>
            </a:r>
            <a:r>
              <a:rPr lang="en-US" altLang="zh-CN"/>
              <a:t>ceph</a:t>
            </a:r>
            <a:r>
              <a:rPr lang="zh-CN" altLang="en-US"/>
              <a:t>集群信息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>
                <a:ea typeface="SimSun" charset="0"/>
              </a:rPr>
              <a:t>、</a:t>
            </a:r>
            <a:r>
              <a:rPr lang="zh-CN" altLang="en-US"/>
              <a:t>写入数据时，直接访问</a:t>
            </a:r>
            <a:r>
              <a:rPr lang="en-US" altLang="zh-CN"/>
              <a:t>OSD POD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89705"/>
            <a:ext cx="868235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503045"/>
            <a:ext cx="8178165" cy="20675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3120" y="4110990"/>
            <a:ext cx="983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r>
              <a:rPr lang="zh-CN" altLang="en-US">
                <a:ea typeface="SimSun" charset="0"/>
              </a:rPr>
              <a:t>、单节点时，采用</a:t>
            </a:r>
            <a:r>
              <a:rPr lang="en-US" altLang="zh-CN">
                <a:ea typeface="SimSun" charset="0"/>
              </a:rPr>
              <a:t>csi-hostpath</a:t>
            </a:r>
            <a:r>
              <a:rPr lang="zh-CN" altLang="en-US">
                <a:ea typeface="SimSun" charset="0"/>
              </a:rPr>
              <a:t>最简单：除了不支持虚拟机热迁移，其他都支持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2</a:t>
            </a:r>
            <a:r>
              <a:rPr lang="zh-CN" altLang="en-US">
                <a:ea typeface="SimSun" charset="0"/>
              </a:rPr>
              <a:t>、多节点时，可选择 </a:t>
            </a:r>
            <a:r>
              <a:rPr lang="en-US" altLang="zh-CN">
                <a:ea typeface="SimSun" charset="0"/>
              </a:rPr>
              <a:t>cStor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linStor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rook-ceph</a:t>
            </a:r>
            <a:r>
              <a:rPr lang="zh-CN" altLang="en-US">
                <a:ea typeface="SimSun" charset="0"/>
              </a:rPr>
              <a:t>：推荐</a:t>
            </a:r>
            <a:r>
              <a:rPr lang="en-US" altLang="zh-CN">
                <a:ea typeface="SimSun" charset="0"/>
              </a:rPr>
              <a:t>cStor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rook-ceph</a:t>
            </a:r>
            <a:r>
              <a:rPr lang="zh-CN" altLang="en-US">
                <a:ea typeface="SimSun" charset="0"/>
              </a:rPr>
              <a:t>，社区活跃，部署简单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、商业版时，选择</a:t>
            </a:r>
            <a:r>
              <a:rPr lang="en-US" altLang="zh-CN">
                <a:ea typeface="SimSun" charset="0"/>
              </a:rPr>
              <a:t>rook-ceph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neonsan</a:t>
            </a:r>
            <a:r>
              <a:rPr lang="zh-CN" altLang="en-US">
                <a:ea typeface="SimSun" charset="0"/>
              </a:rPr>
              <a:t>：高性能，便于维护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vm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basic: clone/snapshot/restore</a:t>
            </a:r>
            <a:endParaRPr lang="en-US"/>
          </a:p>
          <a:p>
            <a:r>
              <a:rPr lang="en-US"/>
              <a:t>migrate: RWM+block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/>
              <a:t>HostPath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CSI -- localPV</a:t>
            </a:r>
            <a:endParaRPr lang="en-US" sz="1600"/>
          </a:p>
          <a:p>
            <a:pPr lvl="1"/>
            <a:r>
              <a:rPr lang="en-US" altLang="zh-CN" sz="1600"/>
              <a:t>hostpath</a:t>
            </a:r>
            <a:endParaRPr lang="en-US" altLang="zh-CN" sz="1600"/>
          </a:p>
          <a:p>
            <a:pPr lvl="1"/>
            <a:r>
              <a:rPr lang="en-US" altLang="zh-CN" sz="1600"/>
              <a:t>linStor</a:t>
            </a:r>
            <a:endParaRPr lang="zh-CN" altLang="en-US" sz="1600"/>
          </a:p>
          <a:p>
            <a:pPr lvl="1"/>
            <a:r>
              <a:rPr lang="en-US" altLang="zh-CN" sz="1600"/>
              <a:t>openEBS</a:t>
            </a:r>
            <a:endParaRPr lang="en-US" altLang="zh-CN" sz="1600"/>
          </a:p>
          <a:p>
            <a:pPr lvl="2"/>
            <a:r>
              <a:rPr lang="en-US" altLang="zh-CN" sz="1600"/>
              <a:t>hostpath</a:t>
            </a:r>
            <a:endParaRPr lang="en-US" altLang="zh-CN" sz="1600"/>
          </a:p>
          <a:p>
            <a:pPr lvl="2"/>
            <a:r>
              <a:rPr lang="en-US" altLang="zh-CN" sz="1600"/>
              <a:t>zfs-localpv</a:t>
            </a:r>
            <a:endParaRPr lang="en-US" altLang="zh-CN" sz="1600"/>
          </a:p>
          <a:p>
            <a:pPr marL="914400" lvl="2" indent="0">
              <a:buNone/>
            </a:pPr>
            <a:endParaRPr lang="zh-CN" altLang="en-US" sz="1600"/>
          </a:p>
          <a:p>
            <a:r>
              <a:rPr lang="en-US" altLang="zh-CN" sz="1600"/>
              <a:t>CSI -- NetworkStorage</a:t>
            </a:r>
            <a:endParaRPr lang="en-US" altLang="zh-CN" sz="1600"/>
          </a:p>
          <a:p>
            <a:pPr lvl="1"/>
            <a:r>
              <a:rPr lang="en-US" altLang="zh-CN" sz="1600"/>
              <a:t>longhorn(</a:t>
            </a:r>
            <a:r>
              <a:rPr lang="en-US" altLang="zh-CN" sz="1600">
                <a:ea typeface="SimSun" charset="0"/>
              </a:rPr>
              <a:t>iSCSI)</a:t>
            </a:r>
            <a:endParaRPr lang="en-US" altLang="zh-CN" sz="1600"/>
          </a:p>
          <a:p>
            <a:pPr lvl="1"/>
            <a:r>
              <a:rPr lang="en-US" altLang="zh-CN" sz="1600"/>
              <a:t>openEBS(</a:t>
            </a:r>
            <a:r>
              <a:rPr lang="en-US" altLang="zh-CN" sz="1600">
                <a:ea typeface="SimSun" charset="0"/>
                <a:sym typeface="+mn-ea"/>
              </a:rPr>
              <a:t>iSCSI</a:t>
            </a:r>
            <a:r>
              <a:rPr lang="en-US" altLang="zh-CN" sz="1600"/>
              <a:t>)</a:t>
            </a:r>
            <a:endParaRPr lang="en-US" altLang="zh-CN" sz="1600"/>
          </a:p>
          <a:p>
            <a:pPr lvl="2"/>
            <a:r>
              <a:rPr lang="en-US" altLang="zh-CN" sz="1370"/>
              <a:t>cStor</a:t>
            </a:r>
            <a:endParaRPr lang="en-US" altLang="zh-CN" sz="1370"/>
          </a:p>
          <a:p>
            <a:pPr lvl="2"/>
            <a:r>
              <a:rPr lang="en-US" altLang="zh-CN" sz="1370"/>
              <a:t>jiva</a:t>
            </a:r>
            <a:endParaRPr lang="en-US" altLang="zh-CN" sz="1370"/>
          </a:p>
          <a:p>
            <a:pPr lvl="1"/>
            <a:r>
              <a:rPr lang="en-US" altLang="zh-CN" sz="1600"/>
              <a:t>rook-ceph(RBD)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原始</a:t>
            </a:r>
            <a:r>
              <a:rPr lang="en-US" altLang="zh-CN"/>
              <a:t>hostpath</a:t>
            </a:r>
            <a:endParaRPr lang="en-US" altLang="zh-CN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598170" y="2068830"/>
            <a:ext cx="3223895" cy="4526280"/>
          </a:xfrm>
        </p:spPr>
        <p:txBody>
          <a:bodyPr/>
          <a:p>
            <a:pPr marL="0" indent="0">
              <a:buNone/>
            </a:pPr>
            <a:r>
              <a:rPr lang="en-US" sz="1600"/>
              <a:t>apiVersion: v1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kind: Pod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metadata: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name: test-pod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spec: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containers: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- image: test-webserver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name: test-container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volumeMounts: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- name: test-volume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mountPath: /www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volumes: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- name: test-volume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hostPath</a:t>
            </a:r>
            <a:r>
              <a:rPr lang="en-US" sz="1600"/>
              <a:t>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path: /data</a:t>
            </a:r>
            <a:endParaRPr lang="en-US" sz="1600"/>
          </a:p>
        </p:txBody>
      </p:sp>
      <p:sp>
        <p:nvSpPr>
          <p:cNvPr id="5" name="Content Placeholder 3"/>
          <p:cNvSpPr/>
          <p:nvPr/>
        </p:nvSpPr>
        <p:spPr>
          <a:xfrm>
            <a:off x="598170" y="1676400"/>
            <a:ext cx="4211320" cy="3924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POD</a:t>
            </a:r>
            <a:r>
              <a:rPr lang="zh-CN" altLang="en-US" sz="1600"/>
              <a:t>直接挂载到本地目录下</a:t>
            </a:r>
            <a:endParaRPr lang="zh-CN" altLang="en-US" sz="1600"/>
          </a:p>
        </p:txBody>
      </p:sp>
      <p:sp>
        <p:nvSpPr>
          <p:cNvPr id="6" name="Content Placeholder 3"/>
          <p:cNvSpPr/>
          <p:nvPr/>
        </p:nvSpPr>
        <p:spPr>
          <a:xfrm>
            <a:off x="8349615" y="1649095"/>
            <a:ext cx="362077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apiVersion: v1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kind: Pod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metadata: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name: test-pod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spec: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containers: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- image: test-webserver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name: test-container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volumeMounts: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- name: test-volume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mountPath: /www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volumes: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- name: test-volume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</a:t>
            </a:r>
            <a:r>
              <a:rPr lang="en-US" sz="1600">
                <a:solidFill>
                  <a:srgbClr val="FF0000"/>
                </a:solidFill>
              </a:rPr>
              <a:t>persistentVolumeClaim</a:t>
            </a:r>
            <a:r>
              <a:rPr lang="en-US" sz="1600"/>
              <a:t>: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claimName: hostpath-data-pvc</a:t>
            </a:r>
            <a:endParaRPr lang="en-US" sz="1600"/>
          </a:p>
        </p:txBody>
      </p:sp>
      <p:sp>
        <p:nvSpPr>
          <p:cNvPr id="7" name="Content Placeholder 3"/>
          <p:cNvSpPr/>
          <p:nvPr/>
        </p:nvSpPr>
        <p:spPr>
          <a:xfrm>
            <a:off x="4709160" y="1381760"/>
            <a:ext cx="3451860" cy="5273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apiVersion: v1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kind: </a:t>
            </a:r>
            <a:r>
              <a:rPr lang="en-US" sz="1200">
                <a:solidFill>
                  <a:srgbClr val="FF0000"/>
                </a:solidFill>
              </a:rPr>
              <a:t>PersistentVolume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metadata: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name: hostpath-data-pv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spec: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capacity: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storage: 1Gi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accessModes: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- ReadWriteOnce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persistentVolumeReclaimPolicy: Retain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hostPath: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path: /tmp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apiVersion: v1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kind: </a:t>
            </a:r>
            <a:r>
              <a:rPr lang="en-US" sz="1200">
                <a:solidFill>
                  <a:srgbClr val="FF0000"/>
                </a:solidFill>
              </a:rPr>
              <a:t>PersistentVolumeClaim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metadata: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name: hostpath-data-pvc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spec: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resources: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requests: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storage: 1Gi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accessModes: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- ReadWriteOnce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storageClassName: ""</a:t>
            </a:r>
            <a:endParaRPr lang="en-US" sz="1200"/>
          </a:p>
        </p:txBody>
      </p:sp>
      <p:sp>
        <p:nvSpPr>
          <p:cNvPr id="8" name="Content Placeholder 3"/>
          <p:cNvSpPr/>
          <p:nvPr/>
        </p:nvSpPr>
        <p:spPr>
          <a:xfrm>
            <a:off x="7113270" y="1256665"/>
            <a:ext cx="4211320" cy="3924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手动创建pv/pvc</a:t>
            </a:r>
            <a:r>
              <a:rPr lang="zh-CN" altLang="en-US" sz="1600">
                <a:ea typeface="SimSun" charset="0"/>
              </a:rPr>
              <a:t>，并绑定到</a:t>
            </a:r>
            <a:r>
              <a:rPr lang="en-US" altLang="zh-CN" sz="1600">
                <a:ea typeface="SimSun" charset="0"/>
              </a:rPr>
              <a:t>pod</a:t>
            </a:r>
            <a:endParaRPr lang="en-US" altLang="zh-CN" sz="1600">
              <a:ea typeface="SimSun" charset="0"/>
            </a:endParaRPr>
          </a:p>
        </p:txBody>
      </p:sp>
      <p:sp>
        <p:nvSpPr>
          <p:cNvPr id="9" name="Content Placeholder 3"/>
          <p:cNvSpPr/>
          <p:nvPr/>
        </p:nvSpPr>
        <p:spPr>
          <a:xfrm>
            <a:off x="7113270" y="6175375"/>
            <a:ext cx="4211320" cy="3924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  <a:ea typeface="SimSun" charset="0"/>
              </a:rPr>
              <a:t>须要进行节点亲和调度才能做到持久化</a:t>
            </a:r>
            <a:endParaRPr lang="zh-CN" altLang="en-US" sz="1600">
              <a:solidFill>
                <a:srgbClr val="FF0000"/>
              </a:solidFill>
              <a:ea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localPV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" y="1286510"/>
            <a:ext cx="4320540" cy="4545965"/>
          </a:xfrm>
        </p:spPr>
        <p:txBody>
          <a:bodyPr/>
          <a:p>
            <a:pPr marL="0" indent="0">
              <a:buNone/>
            </a:pPr>
            <a:r>
              <a:rPr lang="en-US" sz="1200"/>
              <a:t>kind: StorageClass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apiVersion: storage.k8s.io/v1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metadata: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name: local-storage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provisioner: kubernetes.io/no-provisioner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volumeBindingMode: </a:t>
            </a:r>
            <a:r>
              <a:rPr lang="en-US" sz="1200">
                <a:solidFill>
                  <a:srgbClr val="FF0000"/>
                </a:solidFill>
              </a:rPr>
              <a:t>WaitForFirstConsumer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---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kind: PersistentVolumeClaim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apiVersion: v1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metadata: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name: local-pvc-sda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namespace: in-demo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spec: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accessModes: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- ReadWriteOnce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storageClassName: local-storage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resources: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requests: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ym typeface="+mn-ea"/>
              </a:rPr>
              <a:t>      storage: 10Gi</a:t>
            </a:r>
            <a:endParaRPr lang="en-US" sz="120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807460" y="1286510"/>
            <a:ext cx="4320540" cy="47599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apiVersion: v1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kind: PersistentVolume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metadata: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name: local-pv-sda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spec: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capacity: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storage: 100Gi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accessModes: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- ReadWriteOnce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persistentVolumeReclaimPolicy: Retain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storageClassName: local-storage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local: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path: /data/pv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</a:t>
            </a:r>
            <a:r>
              <a:rPr lang="en-US" sz="1200">
                <a:solidFill>
                  <a:srgbClr val="FF0000"/>
                </a:solidFill>
              </a:rPr>
              <a:t>nodeAffinity</a:t>
            </a:r>
            <a:r>
              <a:rPr lang="en-US" sz="1200"/>
              <a:t>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required: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nodeSelectorTerms: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- matchExpressions: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- key: kubernetes.io/hostname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operator: In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values: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- i-myi8en26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6515735" y="1682115"/>
            <a:ext cx="56184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实现方式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：</a:t>
            </a:r>
            <a:endParaRPr lang="en-US"/>
          </a:p>
          <a:p>
            <a:pPr algn="l"/>
            <a:r>
              <a:rPr lang="en-US"/>
              <a:t>1</a:t>
            </a:r>
            <a:r>
              <a:rPr lang="zh-CN" altLang="en-US">
                <a:ea typeface="SimSun" charset="0"/>
              </a:rPr>
              <a:t>、设置</a:t>
            </a:r>
            <a:r>
              <a:rPr lang="en-US" altLang="zh-CN">
                <a:ea typeface="SimSun" charset="0"/>
              </a:rPr>
              <a:t>sc</a:t>
            </a:r>
            <a:r>
              <a:rPr lang="zh-CN" altLang="en-US">
                <a:ea typeface="SimSun" charset="0"/>
              </a:rPr>
              <a:t>为</a:t>
            </a:r>
            <a:r>
              <a:rPr lang="en-US">
                <a:solidFill>
                  <a:srgbClr val="FF0000"/>
                </a:solidFill>
                <a:sym typeface="+mn-ea"/>
              </a:rPr>
              <a:t>WaitForFirstConsumer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2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pvc</a:t>
            </a:r>
            <a:r>
              <a:rPr lang="zh-CN" altLang="en-US">
                <a:ea typeface="SimSun" charset="0"/>
              </a:rPr>
              <a:t>创建后为</a:t>
            </a:r>
            <a:r>
              <a:rPr lang="en-US" altLang="zh-CN">
                <a:ea typeface="SimSun" charset="0"/>
              </a:rPr>
              <a:t>pending</a:t>
            </a:r>
            <a:r>
              <a:rPr lang="zh-CN" altLang="en-US">
                <a:ea typeface="SimSun" charset="0"/>
              </a:rPr>
              <a:t>状态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ea typeface="SimSun" charset="0"/>
              </a:rPr>
              <a:t>POD</a:t>
            </a:r>
            <a:r>
              <a:rPr lang="zh-CN" altLang="en-US">
                <a:solidFill>
                  <a:srgbClr val="FF0000"/>
                </a:solidFill>
                <a:ea typeface="SimSun" charset="0"/>
              </a:rPr>
              <a:t>调度后</a:t>
            </a:r>
            <a:endParaRPr lang="zh-CN" altLang="en-US">
              <a:solidFill>
                <a:srgbClr val="FF0000"/>
              </a:solidFill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4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csi</a:t>
            </a:r>
            <a:r>
              <a:rPr lang="zh-CN" altLang="en-US"/>
              <a:t>控制器依据</a:t>
            </a:r>
            <a:r>
              <a:rPr lang="en-US" altLang="zh-CN"/>
              <a:t>scheduler</a:t>
            </a:r>
            <a:r>
              <a:rPr lang="zh-CN" altLang="en-US"/>
              <a:t>的结果创建</a:t>
            </a:r>
            <a:r>
              <a:rPr lang="en-US" altLang="zh-CN"/>
              <a:t>pv</a:t>
            </a:r>
            <a:endParaRPr lang="en-US" altLang="zh-CN"/>
          </a:p>
          <a:p>
            <a:pPr algn="l"/>
            <a:r>
              <a:rPr lang="en-US" altLang="zh-CN"/>
              <a:t>    a)</a:t>
            </a:r>
            <a:r>
              <a:rPr lang="zh-CN" altLang="en-US"/>
              <a:t>在</a:t>
            </a:r>
            <a:r>
              <a:rPr lang="en-US" altLang="zh-CN"/>
              <a:t>pv</a:t>
            </a:r>
            <a:r>
              <a:rPr lang="zh-CN" altLang="en-US"/>
              <a:t>中设置节点亲和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/>
              <a:t>b)</a:t>
            </a:r>
            <a:r>
              <a:rPr lang="zh-CN" altLang="en-US"/>
              <a:t>将</a:t>
            </a:r>
            <a:r>
              <a:rPr lang="en-US" altLang="zh-CN"/>
              <a:t>pv</a:t>
            </a:r>
            <a:r>
              <a:rPr lang="zh-CN" altLang="en-US"/>
              <a:t>与</a:t>
            </a:r>
            <a:r>
              <a:rPr lang="en-US" altLang="zh-CN"/>
              <a:t>pvc</a:t>
            </a:r>
            <a:r>
              <a:rPr lang="zh-CN" altLang="en-US"/>
              <a:t>绑定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实现方式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>
                <a:ea typeface="SimSun" charset="0"/>
              </a:rPr>
              <a:t>、设置</a:t>
            </a:r>
            <a:r>
              <a:rPr lang="en-US" altLang="zh-CN">
                <a:ea typeface="SimSun" charset="0"/>
              </a:rPr>
              <a:t>sc为</a:t>
            </a:r>
            <a:r>
              <a:rPr lang="en-US" altLang="zh-CN">
                <a:solidFill>
                  <a:srgbClr val="FF0000"/>
                </a:solidFill>
                <a:ea typeface="SimSun" charset="0"/>
              </a:rPr>
              <a:t>Immediate</a:t>
            </a:r>
            <a:endParaRPr lang="en-US" altLang="zh-CN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2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pvc</a:t>
            </a:r>
            <a:r>
              <a:rPr lang="zh-CN" altLang="en-US">
                <a:ea typeface="SimSun" charset="0"/>
              </a:rPr>
              <a:t>创建后，由</a:t>
            </a:r>
            <a:r>
              <a:rPr lang="en-US" altLang="zh-CN">
                <a:ea typeface="SimSun" charset="0"/>
              </a:rPr>
              <a:t>csi</a:t>
            </a:r>
            <a:r>
              <a:rPr lang="zh-CN" altLang="en-US">
                <a:ea typeface="SimSun" charset="0"/>
              </a:rPr>
              <a:t>控制器创建</a:t>
            </a:r>
            <a:r>
              <a:rPr lang="en-US" altLang="zh-CN">
                <a:ea typeface="SimSun" charset="0"/>
              </a:rPr>
              <a:t>pv</a:t>
            </a:r>
            <a:endParaRPr lang="en-US" altLang="zh-CN">
              <a:ea typeface="SimSun" charset="0"/>
            </a:endParaRPr>
          </a:p>
          <a:p>
            <a:pPr algn="l"/>
            <a:r>
              <a:rPr lang="zh-CN" altLang="en-US">
                <a:ea typeface="SimSun" charset="0"/>
              </a:rPr>
              <a:t>    </a:t>
            </a:r>
            <a:r>
              <a:rPr lang="en-US" altLang="zh-CN">
                <a:ea typeface="SimSun" charset="0"/>
              </a:rPr>
              <a:t>a)csi</a:t>
            </a:r>
            <a:r>
              <a:rPr lang="zh-CN" altLang="en-US">
                <a:ea typeface="SimSun" charset="0"/>
              </a:rPr>
              <a:t>设置节点亲和</a:t>
            </a:r>
            <a:endParaRPr lang="zh-CN" altLang="en-US">
              <a:ea typeface="SimSun" charset="0"/>
            </a:endParaRPr>
          </a:p>
          <a:p>
            <a:pPr algn="l"/>
            <a:r>
              <a:rPr lang="zh-CN" altLang="en-US">
                <a:ea typeface="SimSun" charset="0"/>
              </a:rPr>
              <a:t>    </a:t>
            </a:r>
            <a:r>
              <a:rPr lang="en-US" altLang="zh-CN">
                <a:ea typeface="SimSun" charset="0"/>
              </a:rPr>
              <a:t>b)</a:t>
            </a:r>
            <a:r>
              <a:rPr lang="zh-CN" altLang="en-US">
                <a:ea typeface="SimSun" charset="0"/>
              </a:rPr>
              <a:t>将</a:t>
            </a:r>
            <a:r>
              <a:rPr lang="en-US" altLang="zh-CN">
                <a:ea typeface="SimSun" charset="0"/>
              </a:rPr>
              <a:t>pv与pvc</a:t>
            </a:r>
            <a:r>
              <a:rPr lang="zh-CN" altLang="en-US">
                <a:ea typeface="SimSun" charset="0"/>
              </a:rPr>
              <a:t>绑定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POD</a:t>
            </a:r>
            <a:r>
              <a:rPr lang="zh-CN" altLang="en-US">
                <a:ea typeface="SimSun" charset="0"/>
              </a:rPr>
              <a:t>调度时，</a:t>
            </a:r>
            <a:r>
              <a:rPr lang="en-US" altLang="zh-CN">
                <a:ea typeface="SimSun" charset="0"/>
              </a:rPr>
              <a:t>schedule</a:t>
            </a:r>
            <a:r>
              <a:rPr lang="zh-CN" altLang="en-US">
                <a:ea typeface="SimSun" charset="0"/>
              </a:rPr>
              <a:t>会依据</a:t>
            </a:r>
            <a:r>
              <a:rPr lang="en-US" altLang="zh-CN">
                <a:ea typeface="SimSun" charset="0"/>
              </a:rPr>
              <a:t>pv</a:t>
            </a:r>
            <a:r>
              <a:rPr lang="zh-CN" altLang="en-US">
                <a:ea typeface="SimSun" charset="0"/>
              </a:rPr>
              <a:t>的节点亲和性调度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csi-localpv</a:t>
            </a:r>
            <a:r>
              <a:rPr lang="zh-CN" altLang="en-US"/>
              <a:t>方案调研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2106295"/>
            <a:ext cx="7418705" cy="1173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2730" y="1704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sc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52730" y="35121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特性说明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52730" y="4912360"/>
            <a:ext cx="9047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问题</a:t>
            </a:r>
            <a:r>
              <a:rPr lang="zh-CN" altLang="en-US">
                <a:ea typeface="SimSun" charset="0"/>
              </a:rPr>
              <a:t>：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  <a:sym typeface="+mn-ea"/>
              </a:rPr>
              <a:t>hostpath</a:t>
            </a:r>
            <a:r>
              <a:rPr lang="zh-CN" altLang="en-US">
                <a:ea typeface="SimSun" charset="0"/>
                <a:sym typeface="+mn-ea"/>
              </a:rPr>
              <a:t>：只会在一个节点运行，对于</a:t>
            </a:r>
            <a:r>
              <a:rPr lang="en-US" altLang="zh-CN">
                <a:ea typeface="SimSun" charset="0"/>
                <a:sym typeface="+mn-ea"/>
              </a:rPr>
              <a:t>VM</a:t>
            </a:r>
            <a:r>
              <a:rPr lang="zh-CN" altLang="en-US">
                <a:ea typeface="SimSun" charset="0"/>
                <a:sym typeface="+mn-ea"/>
              </a:rPr>
              <a:t>的集群调度不可用</a:t>
            </a:r>
            <a:endParaRPr lang="zh-CN" altLang="en-US">
              <a:ea typeface="SimSun" charset="0"/>
              <a:sym typeface="+mn-ea"/>
            </a:endParaRPr>
          </a:p>
          <a:p>
            <a:pPr algn="l"/>
            <a:r>
              <a:rPr lang="en-US" altLang="zh-CN">
                <a:ea typeface="SimSun" charset="0"/>
                <a:sym typeface="+mn-ea"/>
              </a:rPr>
              <a:t>2</a:t>
            </a:r>
            <a:r>
              <a:rPr lang="zh-CN" altLang="en-US">
                <a:ea typeface="SimSun" charset="0"/>
                <a:sym typeface="+mn-ea"/>
              </a:rPr>
              <a:t>、</a:t>
            </a:r>
            <a:r>
              <a:rPr lang="zh-CN" altLang="en-US"/>
              <a:t>WaitForFirstConsumer：</a:t>
            </a:r>
            <a:r>
              <a:rPr lang="zh-CN" altLang="en-US">
                <a:ea typeface="SimSun" charset="0"/>
              </a:rPr>
              <a:t>无法做磁盘的</a:t>
            </a:r>
            <a:r>
              <a:rPr lang="en-US" altLang="zh-CN">
                <a:ea typeface="SimSun" charset="0"/>
              </a:rPr>
              <a:t>clone</a:t>
            </a:r>
            <a:r>
              <a:rPr lang="zh-CN" altLang="en-US">
                <a:ea typeface="SimSun" charset="0"/>
              </a:rPr>
              <a:t>，只有当</a:t>
            </a:r>
            <a:r>
              <a:rPr lang="en-US" altLang="zh-CN">
                <a:ea typeface="SimSun" charset="0"/>
              </a:rPr>
              <a:t>POD</a:t>
            </a:r>
            <a:r>
              <a:rPr lang="zh-CN" altLang="en-US">
                <a:ea typeface="SimSun" charset="0"/>
              </a:rPr>
              <a:t>调度时才会创建</a:t>
            </a:r>
            <a:r>
              <a:rPr lang="en-US" altLang="zh-CN">
                <a:ea typeface="SimSun" charset="0"/>
              </a:rPr>
              <a:t>PV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</a:t>
            </a:r>
            <a:r>
              <a:rPr lang="en-US" altLang="zh-CN">
                <a:ea typeface="SimSun" charset="0"/>
              </a:rPr>
              <a:t>zfs-localpv</a:t>
            </a:r>
            <a:r>
              <a:rPr lang="zh-CN" altLang="en-US">
                <a:ea typeface="SimSun" charset="0"/>
              </a:rPr>
              <a:t>选择</a:t>
            </a:r>
            <a:r>
              <a:rPr lang="en-US" altLang="zh-CN">
                <a:ea typeface="SimSun" charset="0"/>
              </a:rPr>
              <a:t>pv</a:t>
            </a:r>
            <a:r>
              <a:rPr lang="zh-CN" altLang="en-US">
                <a:ea typeface="SimSun" charset="0"/>
              </a:rPr>
              <a:t>是依赖于节点上</a:t>
            </a:r>
            <a:r>
              <a:rPr lang="en-US" altLang="zh-CN">
                <a:ea typeface="SimSun" charset="0"/>
              </a:rPr>
              <a:t>pv</a:t>
            </a:r>
            <a:r>
              <a:rPr lang="zh-CN" altLang="en-US">
                <a:ea typeface="SimSun" charset="0"/>
              </a:rPr>
              <a:t>的计数进行均衡</a:t>
            </a:r>
            <a:endParaRPr lang="zh-CN" altLang="en-US">
              <a:ea typeface="SimSun" charset="0"/>
            </a:endParaRPr>
          </a:p>
          <a:p>
            <a:pPr algn="l"/>
            <a:r>
              <a:rPr lang="zh-CN" altLang="en-US">
                <a:ea typeface="SimSun" charset="0"/>
              </a:rPr>
              <a:t>    </a:t>
            </a:r>
            <a:r>
              <a:rPr lang="en-US" altLang="zh-CN">
                <a:ea typeface="SimSun" charset="0"/>
              </a:rPr>
              <a:t>a)VM</a:t>
            </a:r>
            <a:r>
              <a:rPr lang="zh-CN" altLang="en-US">
                <a:ea typeface="SimSun" charset="0"/>
              </a:rPr>
              <a:t>有两个</a:t>
            </a:r>
            <a:r>
              <a:rPr lang="en-US" altLang="zh-CN">
                <a:ea typeface="SimSun" charset="0"/>
              </a:rPr>
              <a:t>disk</a:t>
            </a:r>
            <a:r>
              <a:rPr lang="zh-CN" altLang="en-US">
                <a:ea typeface="SimSun" charset="0"/>
              </a:rPr>
              <a:t>时，并且</a:t>
            </a:r>
            <a:r>
              <a:rPr lang="en-US" altLang="zh-CN">
                <a:ea typeface="SimSun" charset="0"/>
              </a:rPr>
              <a:t>disk</a:t>
            </a:r>
            <a:r>
              <a:rPr lang="zh-CN" altLang="en-US">
                <a:ea typeface="SimSun" charset="0"/>
              </a:rPr>
              <a:t>在不同节点，这会造成</a:t>
            </a:r>
            <a:r>
              <a:rPr lang="en-US" altLang="zh-CN">
                <a:ea typeface="SimSun" charset="0"/>
              </a:rPr>
              <a:t>VM</a:t>
            </a:r>
            <a:r>
              <a:rPr lang="zh-CN" altLang="en-US">
                <a:ea typeface="SimSun" charset="0"/>
              </a:rPr>
              <a:t>无法调度</a:t>
            </a:r>
            <a:endParaRPr lang="zh-CN" altLang="en-US">
              <a:ea typeface="SimSun" charset="0"/>
            </a:endParaRPr>
          </a:p>
          <a:p>
            <a:pPr algn="l"/>
            <a:r>
              <a:rPr lang="zh-CN" altLang="en-US">
                <a:ea typeface="SimSun" charset="0"/>
              </a:rPr>
              <a:t>    </a:t>
            </a:r>
            <a:r>
              <a:rPr lang="en-US" altLang="zh-CN">
                <a:ea typeface="SimSun" charset="0"/>
              </a:rPr>
              <a:t>b)</a:t>
            </a:r>
            <a:r>
              <a:rPr lang="zh-CN" altLang="en-US">
                <a:ea typeface="SimSun" charset="0"/>
              </a:rPr>
              <a:t>镜像在节点</a:t>
            </a:r>
            <a:r>
              <a:rPr lang="en-US" altLang="zh-CN">
                <a:ea typeface="SimSun" charset="0"/>
              </a:rPr>
              <a:t>A，</a:t>
            </a:r>
            <a:r>
              <a:rPr lang="zh-CN" altLang="en-US">
                <a:ea typeface="SimSun" charset="0"/>
              </a:rPr>
              <a:t>会导致</a:t>
            </a:r>
            <a:r>
              <a:rPr lang="en-US" altLang="zh-CN">
                <a:ea typeface="SimSun" charset="0"/>
              </a:rPr>
              <a:t>disk</a:t>
            </a:r>
            <a:r>
              <a:rPr lang="zh-CN" altLang="en-US">
                <a:ea typeface="SimSun" charset="0"/>
              </a:rPr>
              <a:t>在</a:t>
            </a:r>
            <a:r>
              <a:rPr lang="en-US" altLang="zh-CN">
                <a:ea typeface="SimSun" charset="0"/>
              </a:rPr>
              <a:t>A</a:t>
            </a:r>
            <a:r>
              <a:rPr lang="zh-CN" altLang="en-US">
                <a:ea typeface="SimSun" charset="0"/>
              </a:rPr>
              <a:t>，最后</a:t>
            </a:r>
            <a:r>
              <a:rPr lang="en-US" altLang="zh-CN">
                <a:ea typeface="SimSun" charset="0"/>
              </a:rPr>
              <a:t>VM</a:t>
            </a:r>
            <a:r>
              <a:rPr lang="zh-CN" altLang="en-US">
                <a:ea typeface="SimSun" charset="0"/>
              </a:rPr>
              <a:t>也在</a:t>
            </a:r>
            <a:r>
              <a:rPr lang="en-US" altLang="zh-CN">
                <a:ea typeface="SimSun" charset="0"/>
              </a:rPr>
              <a:t>A</a:t>
            </a:r>
            <a:r>
              <a:rPr lang="zh-CN" altLang="en-US">
                <a:ea typeface="SimSun" charset="0"/>
              </a:rPr>
              <a:t>：</a:t>
            </a:r>
            <a:r>
              <a:rPr lang="en-US" altLang="zh-CN">
                <a:ea typeface="SimSun" charset="0"/>
              </a:rPr>
              <a:t>VM</a:t>
            </a:r>
            <a:r>
              <a:rPr lang="zh-CN" altLang="en-US">
                <a:ea typeface="SimSun" charset="0"/>
              </a:rPr>
              <a:t>调度受影响，且磁盘使用不均衡</a:t>
            </a:r>
            <a:endParaRPr lang="zh-CN" altLang="en-US">
              <a:ea typeface="SimSu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45" y="3512185"/>
            <a:ext cx="3615055" cy="1898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3879850"/>
            <a:ext cx="6624320" cy="994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LinStor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4402455"/>
            <a:ext cx="5893435" cy="2316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75" y="1636395"/>
            <a:ext cx="3397250" cy="48621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5350" y="1123315"/>
            <a:ext cx="35490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800"/>
              <a:t>linStor</a:t>
            </a:r>
            <a:r>
              <a:rPr lang="zh-CN" altLang="en-US" sz="800"/>
              <a:t>创建</a:t>
            </a:r>
            <a:r>
              <a:rPr lang="en-US" altLang="zh-CN" sz="800"/>
              <a:t>Pv</a:t>
            </a:r>
            <a:r>
              <a:rPr lang="zh-CN" altLang="en-US" sz="800"/>
              <a:t>时，会设置nodeAffinity</a:t>
            </a:r>
            <a:r>
              <a:rPr lang="en-US" altLang="zh-CN" sz="800"/>
              <a:t>，</a:t>
            </a:r>
            <a:r>
              <a:rPr lang="zh-CN" altLang="en-US" sz="800"/>
              <a:t>用于调度管理，本质上是</a:t>
            </a:r>
            <a:r>
              <a:rPr lang="en-US" altLang="zh-CN" sz="800"/>
              <a:t>localPV</a:t>
            </a:r>
            <a:endParaRPr lang="zh-CN" altLang="en-US" sz="800"/>
          </a:p>
          <a:p>
            <a:pPr algn="l"/>
            <a:endParaRPr lang="en-US" sz="800"/>
          </a:p>
          <a:p>
            <a:pPr algn="l"/>
            <a:r>
              <a:rPr lang="en-US" sz="800"/>
              <a:t>1</a:t>
            </a:r>
            <a:r>
              <a:rPr lang="zh-CN" altLang="en-US" sz="800">
                <a:ea typeface="SimSun" charset="0"/>
              </a:rPr>
              <a:t>、支持</a:t>
            </a:r>
            <a:r>
              <a:rPr lang="en-US" altLang="zh-CN" sz="800">
                <a:ea typeface="SimSun" charset="0"/>
              </a:rPr>
              <a:t>diskless</a:t>
            </a:r>
            <a:r>
              <a:rPr lang="zh-CN" altLang="en-US" sz="800">
                <a:ea typeface="SimSun" charset="0"/>
              </a:rPr>
              <a:t>：当</a:t>
            </a:r>
            <a:r>
              <a:rPr lang="en-US" altLang="zh-CN" sz="800">
                <a:ea typeface="SimSun" charset="0"/>
              </a:rPr>
              <a:t>POD</a:t>
            </a:r>
            <a:r>
              <a:rPr lang="zh-CN" altLang="en-US" sz="800">
                <a:ea typeface="SimSun" charset="0"/>
              </a:rPr>
              <a:t>所在节点无数据盘时，会创建</a:t>
            </a:r>
            <a:r>
              <a:rPr lang="en-US" altLang="zh-CN" sz="800">
                <a:ea typeface="SimSun" charset="0"/>
              </a:rPr>
              <a:t>diskless</a:t>
            </a:r>
            <a:r>
              <a:rPr lang="zh-CN" altLang="en-US" sz="800">
                <a:ea typeface="SimSun" charset="0"/>
              </a:rPr>
              <a:t>映射</a:t>
            </a:r>
            <a:endParaRPr lang="en-US" altLang="zh-CN" sz="800">
              <a:ea typeface="SimSun" charset="0"/>
            </a:endParaRPr>
          </a:p>
          <a:p>
            <a:pPr algn="l"/>
            <a:r>
              <a:rPr lang="en-US" altLang="zh-CN" sz="800">
                <a:ea typeface="SimSun" charset="0"/>
                <a:sym typeface="+mn-ea"/>
              </a:rPr>
              <a:t>2、drbd role</a:t>
            </a:r>
            <a:r>
              <a:rPr lang="zh-CN" altLang="en-US" sz="800">
                <a:ea typeface="SimSun" charset="0"/>
                <a:sym typeface="+mn-ea"/>
              </a:rPr>
              <a:t>随</a:t>
            </a:r>
            <a:r>
              <a:rPr lang="en-US" altLang="zh-CN" sz="800">
                <a:ea typeface="SimSun" charset="0"/>
                <a:sym typeface="+mn-ea"/>
              </a:rPr>
              <a:t>POD</a:t>
            </a:r>
            <a:r>
              <a:rPr lang="zh-CN" altLang="en-US" sz="800">
                <a:ea typeface="SimSun" charset="0"/>
                <a:sym typeface="+mn-ea"/>
              </a:rPr>
              <a:t>迁移会发生变化</a:t>
            </a:r>
            <a:endParaRPr lang="zh-CN" altLang="en-US" sz="800">
              <a:ea typeface="SimSun" charset="0"/>
              <a:sym typeface="+mn-ea"/>
            </a:endParaRPr>
          </a:p>
          <a:p>
            <a:pPr algn="l"/>
            <a:r>
              <a:rPr lang="en-US" altLang="zh-CN" sz="800">
                <a:ea typeface="SimSun" charset="0"/>
                <a:sym typeface="+mn-ea"/>
              </a:rPr>
              <a:t>3</a:t>
            </a:r>
            <a:r>
              <a:rPr lang="zh-CN" altLang="en-US" sz="800">
                <a:ea typeface="SimSun" charset="0"/>
                <a:sym typeface="+mn-ea"/>
              </a:rPr>
              <a:t>、通过allowRemoteVolumeAccess策略，可支持保证</a:t>
            </a:r>
            <a:r>
              <a:rPr lang="en-US" altLang="zh-CN" sz="800">
                <a:ea typeface="SimSun" charset="0"/>
                <a:sym typeface="+mn-ea"/>
              </a:rPr>
              <a:t>POD</a:t>
            </a:r>
            <a:r>
              <a:rPr lang="zh-CN" altLang="en-US" sz="800">
                <a:ea typeface="SimSun" charset="0"/>
                <a:sym typeface="+mn-ea"/>
              </a:rPr>
              <a:t>调度到本地节点</a:t>
            </a:r>
            <a:endParaRPr lang="zh-CN" altLang="en-US" sz="800">
              <a:ea typeface="SimSun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5" y="2096770"/>
            <a:ext cx="2685415" cy="2264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035" y="2096770"/>
            <a:ext cx="2266950" cy="2212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csi-NetworkStorage</a:t>
            </a:r>
            <a:r>
              <a:rPr lang="zh-CN" altLang="en-US"/>
              <a:t>方案调研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0045" y="1858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特性说明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60045" y="3526155"/>
            <a:ext cx="6101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ea typeface="SimSun" charset="0"/>
              </a:rPr>
              <a:t>说明：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1</a:t>
            </a:r>
            <a:r>
              <a:rPr lang="zh-CN" altLang="en-US">
                <a:ea typeface="SimSun" charset="0"/>
              </a:rPr>
              <a:t>、运维：</a:t>
            </a:r>
            <a:r>
              <a:rPr lang="en-US" altLang="zh-CN">
                <a:ea typeface="SimSun" charset="0"/>
                <a:sym typeface="+mn-ea"/>
              </a:rPr>
              <a:t>longhorn</a:t>
            </a:r>
            <a:r>
              <a:rPr lang="zh-CN" altLang="en-US">
                <a:ea typeface="SimSun" charset="0"/>
                <a:sym typeface="+mn-ea"/>
              </a:rPr>
              <a:t>与</a:t>
            </a:r>
            <a:r>
              <a:rPr lang="en-US" altLang="zh-CN">
                <a:ea typeface="SimSun" charset="0"/>
                <a:sym typeface="+mn-ea"/>
              </a:rPr>
              <a:t>rook-ceph</a:t>
            </a:r>
            <a:r>
              <a:rPr lang="zh-CN" altLang="en-US">
                <a:ea typeface="SimSun" charset="0"/>
                <a:sym typeface="+mn-ea"/>
              </a:rPr>
              <a:t>都有</a:t>
            </a:r>
            <a:r>
              <a:rPr lang="en-US" altLang="zh-CN">
                <a:ea typeface="SimSun" charset="0"/>
                <a:sym typeface="+mn-ea"/>
              </a:rPr>
              <a:t>UI</a:t>
            </a:r>
            <a:r>
              <a:rPr lang="zh-CN" altLang="en-US">
                <a:ea typeface="SimSun" charset="0"/>
                <a:sym typeface="+mn-ea"/>
              </a:rPr>
              <a:t>支持</a:t>
            </a:r>
            <a:endParaRPr lang="zh-CN" altLang="en-US">
              <a:ea typeface="SimSun" charset="0"/>
              <a:sym typeface="+mn-ea"/>
            </a:endParaRPr>
          </a:p>
          <a:p>
            <a:pPr algn="l"/>
            <a:r>
              <a:rPr lang="en-US" altLang="zh-CN">
                <a:ea typeface="SimSun" charset="0"/>
                <a:sym typeface="+mn-ea"/>
              </a:rPr>
              <a:t>2</a:t>
            </a:r>
            <a:r>
              <a:rPr lang="zh-CN" altLang="en-US">
                <a:ea typeface="SimSun" charset="0"/>
                <a:sym typeface="+mn-ea"/>
              </a:rPr>
              <a:t>、功能：</a:t>
            </a:r>
            <a:r>
              <a:rPr lang="en-US" altLang="zh-CN">
                <a:ea typeface="SimSun" charset="0"/>
                <a:sym typeface="+mn-ea"/>
              </a:rPr>
              <a:t>longron</a:t>
            </a:r>
            <a:r>
              <a:rPr lang="zh-CN" altLang="en-US">
                <a:ea typeface="SimSun" charset="0"/>
                <a:sym typeface="+mn-ea"/>
              </a:rPr>
              <a:t>不支持</a:t>
            </a:r>
            <a:r>
              <a:rPr lang="en-US" altLang="zh-CN">
                <a:ea typeface="SimSun" charset="0"/>
                <a:sym typeface="+mn-ea"/>
              </a:rPr>
              <a:t>clone</a:t>
            </a:r>
            <a:endParaRPr lang="zh-CN" altLang="en-US">
              <a:ea typeface="SimSun" charset="0"/>
            </a:endParaRPr>
          </a:p>
          <a:p>
            <a:pPr algn="l"/>
            <a:r>
              <a:rPr lang="en-US" altLang="zh-CN">
                <a:ea typeface="SimSun" charset="0"/>
              </a:rPr>
              <a:t>3</a:t>
            </a:r>
            <a:r>
              <a:rPr lang="zh-CN" altLang="en-US">
                <a:ea typeface="SimSun" charset="0"/>
              </a:rPr>
              <a:t>、灾备：</a:t>
            </a:r>
            <a:r>
              <a:rPr lang="en-US" altLang="zh-CN">
                <a:ea typeface="SimSun" charset="0"/>
              </a:rPr>
              <a:t>cStor</a:t>
            </a:r>
            <a:r>
              <a:rPr lang="zh-CN" altLang="en-US">
                <a:ea typeface="SimSun" charset="0"/>
              </a:rPr>
              <a:t>节点异常时，对业务影响很大，且不易恢复</a:t>
            </a:r>
            <a:endParaRPr lang="zh-CN" altLang="en-US">
              <a:ea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2529205"/>
            <a:ext cx="926973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openEBS-cStor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200"/>
              <a:t>官方选型建议：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https://docs.openebs.io/docs/next/casengines.html#cstor-vs-jiva-vs-localpv-features-comparison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要</a:t>
            </a:r>
            <a:r>
              <a:rPr lang="en-US" altLang="zh-CN" sz="1200"/>
              <a:t>clone/snapshot</a:t>
            </a:r>
            <a:r>
              <a:rPr lang="zh-CN" altLang="en-US" sz="1200"/>
              <a:t>特性，则需要选择</a:t>
            </a:r>
            <a:r>
              <a:rPr lang="en-US" altLang="zh-CN" sz="1200"/>
              <a:t>cStor，</a:t>
            </a:r>
            <a:r>
              <a:rPr lang="zh-CN" altLang="en-US" sz="1200"/>
              <a:t>否则可以选择</a:t>
            </a:r>
            <a:r>
              <a:rPr lang="en-US" altLang="zh-CN" sz="1200"/>
              <a:t>Jiva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Jiva</a:t>
            </a:r>
            <a:r>
              <a:rPr lang="zh-CN" altLang="en-US" sz="1200"/>
              <a:t>底层使用</a:t>
            </a:r>
            <a:r>
              <a:rPr lang="en-US" altLang="zh-CN" sz="1200"/>
              <a:t>longhorn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205" y="1872615"/>
            <a:ext cx="2933700" cy="297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17190"/>
            <a:ext cx="7019290" cy="3209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3963</Words>
  <Application>WPS Presentation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SimSun</vt:lpstr>
      <vt:lpstr>汉仪书宋二KW</vt:lpstr>
      <vt:lpstr>SimSun</vt:lpstr>
      <vt:lpstr>微软雅黑</vt:lpstr>
      <vt:lpstr>汉仪旗黑</vt:lpstr>
      <vt:lpstr>Arial Unicode MS</vt:lpstr>
      <vt:lpstr>Calibri</vt:lpstr>
      <vt:lpstr>Helvetica Neue</vt:lpstr>
      <vt:lpstr>Default Design</vt:lpstr>
      <vt:lpstr>内置存储方案调研 </vt:lpstr>
      <vt:lpstr>vm requirements</vt:lpstr>
      <vt:lpstr>PowerPoint 演示文稿</vt:lpstr>
      <vt:lpstr>原始hostpath</vt:lpstr>
      <vt:lpstr>localPV</vt:lpstr>
      <vt:lpstr>csi-localpv方案调研</vt:lpstr>
      <vt:lpstr>LinStor</vt:lpstr>
      <vt:lpstr>csi-NetworkStorage方案调研</vt:lpstr>
      <vt:lpstr>openEBS-cStor</vt:lpstr>
      <vt:lpstr>openEBS-cStor底层</vt:lpstr>
      <vt:lpstr>longhorn</vt:lpstr>
      <vt:lpstr>longhorn VS openEBS</vt:lpstr>
      <vt:lpstr>rook-ceph</vt:lpstr>
      <vt:lpstr>rook-ceph底层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devops环境说明</dc:title>
  <dc:creator>cumirror</dc:creator>
  <cp:lastModifiedBy>cumirror</cp:lastModifiedBy>
  <cp:revision>652</cp:revision>
  <dcterms:created xsi:type="dcterms:W3CDTF">2021-11-14T15:43:49Z</dcterms:created>
  <dcterms:modified xsi:type="dcterms:W3CDTF">2021-11-14T15:43:49Z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