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5" r:id="rId1"/>
  </p:sldMasterIdLst>
  <p:notesMasterIdLst>
    <p:notesMasterId r:id="rId8"/>
  </p:notesMasterIdLst>
  <p:sldIdLst>
    <p:sldId id="256" r:id="rId2"/>
    <p:sldId id="257" r:id="rId3"/>
    <p:sldId id="258" r:id="rId4"/>
    <p:sldId id="261" r:id="rId5"/>
    <p:sldId id="262" r:id="rId6"/>
    <p:sldId id="265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69"/>
    <p:restoredTop sz="94626"/>
  </p:normalViewPr>
  <p:slideViewPr>
    <p:cSldViewPr snapToGrid="0" snapToObjects="1">
      <p:cViewPr varScale="1">
        <p:scale>
          <a:sx n="121" d="100"/>
          <a:sy n="121" d="100"/>
        </p:scale>
        <p:origin x="83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0810A3-FDBB-924C-A3E6-6DAA71D37BC3}" type="datetimeFigureOut">
              <a:rPr lang="en-US" smtClean="0"/>
              <a:t>1/5/22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1CBEDD-4C4B-8B4B-A8BB-4FA4EFBE2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894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1CBEDD-4C4B-8B4B-A8BB-4FA4EFBE265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373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1CBEDD-4C4B-8B4B-A8BB-4FA4EFBE265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5828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1CBEDD-4C4B-8B4B-A8BB-4FA4EFBE265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1814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EDB8A-E130-F24D-944F-FE08320C6A87}" type="datetime1">
              <a:rPr lang="en-US" smtClean="0"/>
              <a:t>1/5/22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4858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F4AEA-1719-9E48-8533-FF1A1825A4D0}" type="datetime1">
              <a:rPr lang="en-US" smtClean="0"/>
              <a:t>1/5/22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042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17801-61CB-C647-8478-906C9FC6C9E5}" type="datetime1">
              <a:rPr lang="en-US" smtClean="0"/>
              <a:t>1/5/22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2019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80C49-3BFA-4040-903C-4E0A4AB057DB}" type="datetime1">
              <a:rPr lang="en-US" smtClean="0"/>
              <a:t>1/5/22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33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595C2-3AD1-A141-935A-0FB0EDF42075}" type="datetime1">
              <a:rPr lang="en-US" smtClean="0"/>
              <a:t>1/5/22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052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DD4CA-70FD-F64F-B65C-04D09A6019D2}" type="datetime1">
              <a:rPr lang="en-US" smtClean="0"/>
              <a:t>1/5/22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800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17C6E-D4AC-3D49-B330-08FD1E4F72BD}" type="datetime1">
              <a:rPr lang="en-US" smtClean="0"/>
              <a:t>1/5/22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301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A208C-B596-0942-8C00-B612197A2B60}" type="datetime1">
              <a:rPr lang="en-US" smtClean="0"/>
              <a:t>1/5/22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991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052AD-36A4-4B46-9A13-BE5BA83150DA}" type="datetime1">
              <a:rPr lang="en-US" smtClean="0"/>
              <a:t>1/5/22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246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17C6CA72-8153-4743-98FB-44F6BFD55E0D}" type="datetime1">
              <a:rPr lang="en-US" smtClean="0"/>
              <a:t>1/5/22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644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26EFD39-91DA-824D-8C8F-EFC4CC7B13CB}" type="datetime1">
              <a:rPr lang="en-US" smtClean="0"/>
              <a:t>1/5/22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4942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0231416C-6728-F949-957C-7F37607988A9}" type="datetime1">
              <a:rPr lang="en-US" smtClean="0"/>
              <a:t>1/5/22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6635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24" r:id="rId6"/>
    <p:sldLayoutId id="2147483719" r:id="rId7"/>
    <p:sldLayoutId id="2147483720" r:id="rId8"/>
    <p:sldLayoutId id="2147483721" r:id="rId9"/>
    <p:sldLayoutId id="2147483723" r:id="rId10"/>
    <p:sldLayoutId id="2147483722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2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alendly.com/howard-hl-liu/15min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9-RrkJQQYqY" TargetMode="External"/><Relationship Id="rId2" Type="http://schemas.openxmlformats.org/officeDocument/2006/relationships/hyperlink" Target="https://www.youtube.com/watch?v=1PsPfMaLWSk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lack.com/help/articles/207677868-Download-Slack-for-Mac" TargetMode="External"/><Relationship Id="rId4" Type="http://schemas.openxmlformats.org/officeDocument/2006/relationships/hyperlink" Target="https://stackoverflow.com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F2B2697-E81A-458A-BA88-4B2111D528E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6446" b="-1"/>
          <a:stretch/>
        </p:blipFill>
        <p:spPr>
          <a:xfrm>
            <a:off x="16" y="10"/>
            <a:ext cx="7556889" cy="6857990"/>
          </a:xfrm>
          <a:prstGeom prst="rect">
            <a:avLst/>
          </a:prstGeom>
        </p:spPr>
      </p:pic>
      <p:sp>
        <p:nvSpPr>
          <p:cNvPr id="20" name="Rectangle 15">
            <a:extLst>
              <a:ext uri="{FF2B5EF4-FFF2-40B4-BE49-F238E27FC236}">
                <a16:creationId xmlns:a16="http://schemas.microsoft.com/office/drawing/2014/main" id="{6482F060-A4AF-4E0B-B364-7C6BA4AE9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556905" y="0"/>
            <a:ext cx="464131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FBF1A4-8E8A-874D-8C06-2A474729E4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7939" y="640080"/>
            <a:ext cx="3659246" cy="2850320"/>
          </a:xfrm>
        </p:spPr>
        <p:txBody>
          <a:bodyPr>
            <a:normAutofit/>
          </a:bodyPr>
          <a:lstStyle/>
          <a:p>
            <a:r>
              <a:rPr lang="en-US" sz="4600" dirty="0">
                <a:solidFill>
                  <a:srgbClr val="FFFFFF"/>
                </a:solidFill>
              </a:rPr>
              <a:t>GV 900 Political Explanation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3284E8-300A-D647-9522-ECB79D5D37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7939" y="3812135"/>
            <a:ext cx="3659246" cy="1596655"/>
          </a:xfrm>
        </p:spPr>
        <p:txBody>
          <a:bodyPr>
            <a:normAutofit/>
          </a:bodyPr>
          <a:lstStyle/>
          <a:p>
            <a:r>
              <a:rPr lang="en-US" sz="1800">
                <a:solidFill>
                  <a:srgbClr val="FFFFFF"/>
                </a:solidFill>
              </a:rPr>
              <a:t>2021-2022</a:t>
            </a:r>
            <a:endParaRPr lang="en-US" sz="1800" dirty="0">
              <a:solidFill>
                <a:srgbClr val="FFFFFF"/>
              </a:solidFill>
            </a:endParaRPr>
          </a:p>
          <a:p>
            <a:r>
              <a:rPr lang="en-US" sz="1800" dirty="0">
                <a:solidFill>
                  <a:srgbClr val="FFFFFF"/>
                </a:solidFill>
              </a:rPr>
              <a:t>Dr. Howard Liu</a:t>
            </a:r>
          </a:p>
          <a:p>
            <a:r>
              <a:rPr lang="en-US" sz="1200" dirty="0">
                <a:solidFill>
                  <a:srgbClr val="FFFFFF"/>
                </a:solidFill>
              </a:rPr>
              <a:t>University of Essex</a:t>
            </a:r>
          </a:p>
        </p:txBody>
      </p:sp>
      <p:cxnSp>
        <p:nvCxnSpPr>
          <p:cNvPr id="21" name="Straight Connector 17">
            <a:extLst>
              <a:ext uri="{FF2B5EF4-FFF2-40B4-BE49-F238E27FC236}">
                <a16:creationId xmlns:a16="http://schemas.microsoft.com/office/drawing/2014/main" id="{B9EB6DAA-2F0C-43D5-A577-15D5D2C4E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85922" y="3651268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097A45F6-5F8B-014B-B677-B413C83792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2633" y="640080"/>
            <a:ext cx="3940697" cy="2458995"/>
          </a:xfrm>
          <a:prstGeom prst="rect">
            <a:avLst/>
          </a:prstGeom>
        </p:spPr>
      </p:pic>
      <p:pic>
        <p:nvPicPr>
          <p:cNvPr id="8" name="Picture 7" descr="A close up of a map&#10;&#10;Description automatically generated">
            <a:extLst>
              <a:ext uri="{FF2B5EF4-FFF2-40B4-BE49-F238E27FC236}">
                <a16:creationId xmlns:a16="http://schemas.microsoft.com/office/drawing/2014/main" id="{99AA603A-A6F4-7D41-87D7-90DE0433D4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6173" y="4289586"/>
            <a:ext cx="3524835" cy="1757522"/>
          </a:xfrm>
          <a:prstGeom prst="rect">
            <a:avLst/>
          </a:prstGeom>
        </p:spPr>
      </p:pic>
      <p:pic>
        <p:nvPicPr>
          <p:cNvPr id="12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7E4456F9-BEC6-6244-BE4B-58059721B70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01761" y="2677593"/>
            <a:ext cx="3540636" cy="194735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DF36969-638B-454D-B367-AFD287025D6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5400000">
            <a:off x="4721701" y="601790"/>
            <a:ext cx="2269820" cy="188178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AA8BE5B-BADF-2E4A-9ACC-A6B66E33108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00887" y="4760680"/>
            <a:ext cx="2140886" cy="1961582"/>
          </a:xfrm>
          <a:prstGeom prst="rect">
            <a:avLst/>
          </a:prstGeom>
        </p:spPr>
      </p:pic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CAE4E695-5360-4E49-918B-9FDC9C693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E306C7-E483-1040-AAC3-8869D7ECF0FB}"/>
              </a:ext>
            </a:extLst>
          </p:cNvPr>
          <p:cNvSpPr txBox="1"/>
          <p:nvPr/>
        </p:nvSpPr>
        <p:spPr>
          <a:xfrm>
            <a:off x="8032126" y="5254901"/>
            <a:ext cx="33514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Email: howard.liu@essex.ac.uk</a:t>
            </a:r>
          </a:p>
        </p:txBody>
      </p:sp>
    </p:spTree>
    <p:extLst>
      <p:ext uri="{BB962C8B-B14F-4D97-AF65-F5344CB8AC3E}">
        <p14:creationId xmlns:p14="http://schemas.microsoft.com/office/powerpoint/2010/main" val="25524274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81E6B-AA34-034E-8DF4-E88099D13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Welcome!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39EEE-111E-1C4B-AA04-584B1F4E9D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Module Objectives: </a:t>
            </a:r>
            <a:endParaRPr lang="en-US" dirty="0"/>
          </a:p>
          <a:p>
            <a:r>
              <a:rPr lang="en-US" dirty="0"/>
              <a:t>1. Become a good political science knowledge “consumer”</a:t>
            </a:r>
          </a:p>
          <a:p>
            <a:pPr lvl="1"/>
            <a:r>
              <a:rPr lang="en-US" dirty="0"/>
              <a:t>Read, understand, and evaluate statistical analyses published in PS journals</a:t>
            </a:r>
          </a:p>
          <a:p>
            <a:pPr lvl="1"/>
            <a:r>
              <a:rPr lang="en-US" dirty="0"/>
              <a:t>Acquire the basics statistical knowledge to become a future data scientist</a:t>
            </a:r>
          </a:p>
          <a:p>
            <a:pPr lvl="1"/>
            <a:r>
              <a:rPr lang="en-US" dirty="0"/>
              <a:t>Be able to take more advanced modules</a:t>
            </a:r>
          </a:p>
          <a:p>
            <a:r>
              <a:rPr lang="en-US" dirty="0"/>
              <a:t>2. Become a good political science knowledge “producer”</a:t>
            </a:r>
          </a:p>
          <a:p>
            <a:pPr lvl="1"/>
            <a:r>
              <a:rPr lang="en-US" dirty="0"/>
              <a:t>Be able to conduct rigorous quantitative analyses/research </a:t>
            </a:r>
          </a:p>
          <a:p>
            <a:pPr lvl="1"/>
            <a:r>
              <a:rPr lang="en-US" dirty="0"/>
              <a:t>Be familiar with basic statistical models </a:t>
            </a:r>
          </a:p>
          <a:p>
            <a:pPr lvl="1"/>
            <a:r>
              <a:rPr lang="en-US" dirty="0"/>
              <a:t>Feel comfortable analyzing data in R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1689CA-36B3-9D4D-ABCB-CE843FD48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3BB9DC-A106-9149-9809-4D0A9DCFE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80" y="6000419"/>
            <a:ext cx="6818262" cy="365125"/>
          </a:xfrm>
        </p:spPr>
        <p:txBody>
          <a:bodyPr/>
          <a:lstStyle/>
          <a:p>
            <a:r>
              <a:rPr lang="en-US"/>
              <a:t>1.</a:t>
            </a:r>
            <a:endParaRPr lang="en-US" dirty="0"/>
          </a:p>
        </p:txBody>
      </p:sp>
      <p:pic>
        <p:nvPicPr>
          <p:cNvPr id="7" name="Picture 6" descr="A person looking at a computer screen&#10;&#10;Description automatically generated">
            <a:extLst>
              <a:ext uri="{FF2B5EF4-FFF2-40B4-BE49-F238E27FC236}">
                <a16:creationId xmlns:a16="http://schemas.microsoft.com/office/drawing/2014/main" id="{70844584-7963-954F-9B2B-4EAAD966E7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1112" y="4035972"/>
            <a:ext cx="3560888" cy="2375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358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13BCCAE5-A35B-4B66-A4A7-E23C34A40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1B2147-23BB-3948-9C59-112B29851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Module Structure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987BDFB-DE64-4B56-B44F-45FAE19FA9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5846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FEC6BC-E17D-7D4A-8F29-51F809991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6437367" cy="3760891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1400" dirty="0"/>
              <a:t>1. Lecture:  50 min or less in-person lecture</a:t>
            </a:r>
          </a:p>
          <a:p>
            <a:pPr lvl="1">
              <a:lnSpc>
                <a:spcPct val="90000"/>
              </a:lnSpc>
            </a:pPr>
            <a:r>
              <a:rPr lang="en-US" sz="1400" dirty="0"/>
              <a:t>I will teach basic knowledge on research design and statistical concepts</a:t>
            </a:r>
          </a:p>
          <a:p>
            <a:pPr>
              <a:lnSpc>
                <a:spcPct val="90000"/>
              </a:lnSpc>
            </a:pPr>
            <a:r>
              <a:rPr lang="en-US" sz="1400" dirty="0"/>
              <a:t>2. R session: 50 min or less pre-recorded video</a:t>
            </a:r>
          </a:p>
          <a:p>
            <a:pPr lvl="1">
              <a:lnSpc>
                <a:spcPct val="90000"/>
              </a:lnSpc>
            </a:pPr>
            <a:r>
              <a:rPr lang="en-US" sz="1400" dirty="0"/>
              <a:t>I will teach R programming step by step</a:t>
            </a:r>
          </a:p>
          <a:p>
            <a:pPr lvl="1">
              <a:lnSpc>
                <a:spcPct val="90000"/>
              </a:lnSpc>
            </a:pPr>
            <a:r>
              <a:rPr lang="en-US" sz="1400" dirty="0"/>
              <a:t>Video available on Moodle by Monday</a:t>
            </a:r>
          </a:p>
          <a:p>
            <a:pPr>
              <a:lnSpc>
                <a:spcPct val="90000"/>
              </a:lnSpc>
            </a:pPr>
            <a:r>
              <a:rPr lang="en-US" altLang="zh-TW" sz="1400" dirty="0"/>
              <a:t>3. Q&amp;A on Slack:</a:t>
            </a:r>
          </a:p>
          <a:p>
            <a:pPr lvl="1">
              <a:lnSpc>
                <a:spcPct val="90000"/>
              </a:lnSpc>
            </a:pPr>
            <a:r>
              <a:rPr lang="en-US" altLang="zh-TW" sz="1400" dirty="0"/>
              <a:t>Post questions on Slack, either me or other students will jump in answering</a:t>
            </a:r>
          </a:p>
          <a:p>
            <a:pPr lvl="1">
              <a:lnSpc>
                <a:spcPct val="90000"/>
              </a:lnSpc>
            </a:pPr>
            <a:r>
              <a:rPr lang="en-US" altLang="zh-TW" sz="1400" dirty="0"/>
              <a:t>Students who answer questions more than 15 times, will receive 10 extra points in their final exam, which is a lot. </a:t>
            </a:r>
            <a:r>
              <a:rPr lang="zh-TW" altLang="en-US" sz="1400" dirty="0"/>
              <a:t> </a:t>
            </a:r>
            <a:endParaRPr lang="en-US" altLang="zh-TW" sz="1400" dirty="0"/>
          </a:p>
          <a:p>
            <a:pPr>
              <a:lnSpc>
                <a:spcPct val="90000"/>
              </a:lnSpc>
            </a:pPr>
            <a:r>
              <a:rPr lang="en-US" altLang="zh-TW" sz="1400" dirty="0"/>
              <a:t>Online office hour: Appointment-based</a:t>
            </a:r>
          </a:p>
          <a:p>
            <a:pPr lvl="1">
              <a:lnSpc>
                <a:spcPct val="90000"/>
              </a:lnSpc>
            </a:pPr>
            <a:r>
              <a:rPr lang="en-US" sz="1400" dirty="0"/>
              <a:t>Individual meetings (Calendly): </a:t>
            </a:r>
            <a:r>
              <a:rPr lang="en-US" sz="1400" dirty="0">
                <a:hlinkClick r:id="rId3"/>
              </a:rPr>
              <a:t>https://calendly.com/howard-hl-liu/15min</a:t>
            </a:r>
            <a:endParaRPr lang="en-US" sz="1400" dirty="0"/>
          </a:p>
          <a:p>
            <a:pPr lvl="1">
              <a:lnSpc>
                <a:spcPct val="90000"/>
              </a:lnSpc>
            </a:pPr>
            <a:endParaRPr lang="en-US" sz="1400" dirty="0"/>
          </a:p>
          <a:p>
            <a:pPr lvl="1">
              <a:lnSpc>
                <a:spcPct val="90000"/>
              </a:lnSpc>
            </a:pPr>
            <a:endParaRPr lang="en-US" sz="1400" dirty="0"/>
          </a:p>
        </p:txBody>
      </p:sp>
      <p:pic>
        <p:nvPicPr>
          <p:cNvPr id="11" name="Picture 10" descr="Graphical user interface, text, application, Teams&#10;&#10;Description automatically generated">
            <a:extLst>
              <a:ext uri="{FF2B5EF4-FFF2-40B4-BE49-F238E27FC236}">
                <a16:creationId xmlns:a16="http://schemas.microsoft.com/office/drawing/2014/main" id="{C555524E-2DF2-3D40-8139-8F8A26F34F8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696" r="3" b="3"/>
          <a:stretch/>
        </p:blipFill>
        <p:spPr>
          <a:xfrm>
            <a:off x="8129006" y="2425483"/>
            <a:ext cx="3144043" cy="3126325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CB06839E-D8C3-4A74-BA2B-3B97E7B2CD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DC815C-E887-864C-A90B-F2ED418FB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93582" y="6446838"/>
            <a:ext cx="7800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A98EE3D-8CD1-4C3F-BD1C-C98C9596463C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395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B2147-23BB-3948-9C59-112B29851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Schedule: Spring 2021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FEC6BC-E17D-7D4A-8F29-51F809991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69161"/>
            <a:ext cx="10600733" cy="4445876"/>
          </a:xfrm>
        </p:spPr>
        <p:txBody>
          <a:bodyPr>
            <a:noAutofit/>
          </a:bodyPr>
          <a:lstStyle/>
          <a:p>
            <a:r>
              <a:rPr lang="en-US" sz="1300" dirty="0"/>
              <a:t>Week 16 Multiple regression: interactive models</a:t>
            </a:r>
          </a:p>
          <a:p>
            <a:r>
              <a:rPr lang="en-US" sz="1300" dirty="0"/>
              <a:t>Week 17 Multiple regression: models for nonlinear relationships </a:t>
            </a:r>
            <a:r>
              <a:rPr lang="en-US" sz="1300" dirty="0">
                <a:solidFill>
                  <a:schemeClr val="accent1"/>
                </a:solidFill>
              </a:rPr>
              <a:t>(HW 3)</a:t>
            </a:r>
          </a:p>
          <a:p>
            <a:r>
              <a:rPr lang="en-US" sz="1300" dirty="0"/>
              <a:t>Week 18 Multiple regression: fixed-effects and random-effects</a:t>
            </a:r>
          </a:p>
          <a:p>
            <a:r>
              <a:rPr lang="en-US" sz="1300" dirty="0"/>
              <a:t>Week 19 Logistic regression </a:t>
            </a:r>
            <a:r>
              <a:rPr lang="en-US" sz="1300" dirty="0">
                <a:solidFill>
                  <a:schemeClr val="accent1"/>
                </a:solidFill>
              </a:rPr>
              <a:t>(HW 3 Due)</a:t>
            </a:r>
            <a:endParaRPr lang="en-US" sz="1300" dirty="0"/>
          </a:p>
          <a:p>
            <a:r>
              <a:rPr lang="en-US" sz="1300" dirty="0"/>
              <a:t>Week 20 Evaluating predictive abilities of models</a:t>
            </a:r>
          </a:p>
          <a:p>
            <a:r>
              <a:rPr lang="en-US" sz="1300" dirty="0"/>
              <a:t>Week 21 Binary time-series cross-sectional models</a:t>
            </a:r>
          </a:p>
          <a:p>
            <a:r>
              <a:rPr lang="en-US" sz="1300" dirty="0"/>
              <a:t>Week 22 Ordered logistic regression</a:t>
            </a:r>
          </a:p>
          <a:p>
            <a:r>
              <a:rPr lang="en-US" sz="1300" dirty="0"/>
              <a:t>Week 23 Multinomial logistic regression </a:t>
            </a:r>
            <a:r>
              <a:rPr lang="en-US" sz="1300" dirty="0">
                <a:solidFill>
                  <a:schemeClr val="accent1"/>
                </a:solidFill>
              </a:rPr>
              <a:t>(HW 4)</a:t>
            </a:r>
            <a:endParaRPr lang="en-US" sz="1300" dirty="0"/>
          </a:p>
          <a:p>
            <a:r>
              <a:rPr lang="en-US" sz="1300" dirty="0"/>
              <a:t>Week 24  Event count models</a:t>
            </a:r>
          </a:p>
          <a:p>
            <a:r>
              <a:rPr lang="en-US" sz="1300" dirty="0"/>
              <a:t>Week 25 Review and Final Take-home Exam </a:t>
            </a:r>
            <a:r>
              <a:rPr lang="en-US" sz="1300" dirty="0">
                <a:solidFill>
                  <a:schemeClr val="accent1"/>
                </a:solidFill>
              </a:rPr>
              <a:t>(HW 4 Due)</a:t>
            </a:r>
            <a:endParaRPr lang="en-US" sz="1300" dirty="0"/>
          </a:p>
          <a:p>
            <a:endParaRPr lang="en-US" sz="13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DD996B-C248-544A-964C-14A0BFB73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B0334ADA-48F7-D24A-A323-CB4C1CDD534E}"/>
              </a:ext>
            </a:extLst>
          </p:cNvPr>
          <p:cNvSpPr/>
          <p:nvPr/>
        </p:nvSpPr>
        <p:spPr>
          <a:xfrm>
            <a:off x="987972" y="1975944"/>
            <a:ext cx="109308" cy="145075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B67D32AA-13C7-5349-A4DD-825B528816A6}"/>
              </a:ext>
            </a:extLst>
          </p:cNvPr>
          <p:cNvSpPr/>
          <p:nvPr/>
        </p:nvSpPr>
        <p:spPr>
          <a:xfrm>
            <a:off x="987972" y="3665285"/>
            <a:ext cx="109308" cy="176856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Chart, box and whisker chart&#10;&#10;Description automatically generated">
            <a:extLst>
              <a:ext uri="{FF2B5EF4-FFF2-40B4-BE49-F238E27FC236}">
                <a16:creationId xmlns:a16="http://schemas.microsoft.com/office/drawing/2014/main" id="{CFDE57B3-F92E-D643-A209-2661435013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8734" y="3163778"/>
            <a:ext cx="3528426" cy="2082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432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B2147-23BB-3948-9C59-112B29851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FEC6BC-E17D-7D4A-8F29-51F809991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425055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1. Install R and RStudio on your computer  (by next week)</a:t>
            </a:r>
          </a:p>
          <a:p>
            <a:pPr lvl="1"/>
            <a:r>
              <a:rPr lang="en-US" dirty="0"/>
              <a:t>Mac: </a:t>
            </a:r>
            <a:r>
              <a:rPr lang="en-US" dirty="0">
                <a:hlinkClick r:id="rId2"/>
              </a:rPr>
              <a:t>https://www.youtube.com/watch?v=1PsPfMaLWSk</a:t>
            </a:r>
            <a:endParaRPr lang="en-US" dirty="0"/>
          </a:p>
          <a:p>
            <a:pPr lvl="1"/>
            <a:r>
              <a:rPr lang="en-US" dirty="0"/>
              <a:t>Windows: </a:t>
            </a:r>
            <a:r>
              <a:rPr lang="en-US" dirty="0">
                <a:hlinkClick r:id="rId3"/>
              </a:rPr>
              <a:t>https://www.youtube.com/watch?v=9-RrkJQQYqY</a:t>
            </a:r>
            <a:endParaRPr lang="en-US" dirty="0"/>
          </a:p>
          <a:p>
            <a:r>
              <a:rPr lang="en-US" dirty="0"/>
              <a:t>3. Advice: Google is your best friend</a:t>
            </a:r>
          </a:p>
          <a:p>
            <a:pPr lvl="1"/>
            <a:r>
              <a:rPr lang="en-US" dirty="0"/>
              <a:t>StackOverflow (Q&amp;A platform for R): </a:t>
            </a:r>
            <a:r>
              <a:rPr lang="en-US" dirty="0">
                <a:hlinkClick r:id="rId4"/>
              </a:rPr>
              <a:t>https://stackoverflow.com/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I would advise you to Google before you ask questions on Slack</a:t>
            </a:r>
          </a:p>
          <a:p>
            <a:r>
              <a:rPr lang="en-US" dirty="0"/>
              <a:t>4. </a:t>
            </a:r>
            <a:r>
              <a:rPr lang="en-US" dirty="0">
                <a:highlight>
                  <a:srgbClr val="FFFF00"/>
                </a:highlight>
              </a:rPr>
              <a:t>Slack as our main mode of communication</a:t>
            </a:r>
            <a:r>
              <a:rPr lang="en-US" dirty="0"/>
              <a:t>:</a:t>
            </a:r>
            <a:r>
              <a:rPr lang="zh-TW" altLang="en-US" dirty="0"/>
              <a:t> </a:t>
            </a:r>
            <a:r>
              <a:rPr lang="en-US" dirty="0"/>
              <a:t>gv900-2021.slack.com  (join by next week)</a:t>
            </a:r>
          </a:p>
          <a:p>
            <a:pPr lvl="1"/>
            <a:r>
              <a:rPr lang="en-US" dirty="0"/>
              <a:t>Install tutorial: </a:t>
            </a:r>
            <a:r>
              <a:rPr lang="en-US" dirty="0">
                <a:hlinkClick r:id="rId5"/>
              </a:rPr>
              <a:t>https://slack.com/help/articles/207677868-Download-Slack-for-Mac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Everyone can ask; everyone can answer</a:t>
            </a:r>
          </a:p>
          <a:p>
            <a:pPr lvl="1"/>
            <a:r>
              <a:rPr lang="en-US" dirty="0"/>
              <a:t>A GTA and I will monitor Slack regularly, and you should do the same</a:t>
            </a:r>
          </a:p>
          <a:p>
            <a:pPr lvl="1"/>
            <a:r>
              <a:rPr lang="en-US" dirty="0"/>
              <a:t>You can email me  if you have time-sensitive matters. Everything else please goes into the Slack.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25D0C4-0EB0-344A-B307-BD702942F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9568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81EF1-653E-0D4B-8CA0-0A1CD4BE4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Homework</a:t>
            </a:r>
            <a:r>
              <a:rPr lang="zh-TW" altLang="en-US" dirty="0"/>
              <a:t> </a:t>
            </a:r>
            <a:r>
              <a:rPr lang="en-US" altLang="zh-TW" dirty="0"/>
              <a:t>for</a:t>
            </a:r>
            <a:r>
              <a:rPr lang="zh-TW" altLang="en-US" dirty="0"/>
              <a:t> </a:t>
            </a:r>
            <a:r>
              <a:rPr lang="en-US" altLang="zh-TW" dirty="0"/>
              <a:t>the</a:t>
            </a:r>
            <a:r>
              <a:rPr lang="zh-TW" altLang="en-US" dirty="0"/>
              <a:t> </a:t>
            </a:r>
            <a:r>
              <a:rPr lang="en-US" altLang="zh-TW" dirty="0"/>
              <a:t>First</a:t>
            </a:r>
            <a:r>
              <a:rPr lang="zh-TW" altLang="en-US" dirty="0"/>
              <a:t> </a:t>
            </a:r>
            <a:r>
              <a:rPr lang="en-US" altLang="zh-TW" dirty="0"/>
              <a:t>Week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7B951D-5B49-7546-8E54-42010B889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6</a:t>
            </a:fld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3974C41-F0F4-284F-82DD-D0F330D1FD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40035"/>
            <a:ext cx="10058400" cy="3760891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>
                <a:sym typeface="Wingdings" pitchFamily="2" charset="2"/>
              </a:rPr>
              <a:t>		                 </a:t>
            </a:r>
          </a:p>
          <a:p>
            <a:pPr marL="0" indent="0">
              <a:buNone/>
            </a:pPr>
            <a:endParaRPr lang="en-US" sz="2400" dirty="0">
              <a:sym typeface="Wingdings" pitchFamily="2" charset="2"/>
            </a:endParaRPr>
          </a:p>
          <a:p>
            <a:pPr marL="0" indent="0">
              <a:buNone/>
            </a:pPr>
            <a:r>
              <a:rPr lang="en-US" sz="2400" dirty="0">
                <a:sym typeface="Wingdings" pitchFamily="2" charset="2"/>
              </a:rPr>
              <a:t>                                                       </a:t>
            </a:r>
          </a:p>
          <a:p>
            <a:pPr marL="0" indent="0" algn="ctr">
              <a:buNone/>
            </a:pPr>
            <a:r>
              <a:rPr lang="en-US" sz="2400" dirty="0">
                <a:sym typeface="Wingdings" pitchFamily="2" charset="2"/>
              </a:rPr>
              <a:t> </a:t>
            </a:r>
            <a:r>
              <a:rPr lang="en-US" sz="3000" dirty="0"/>
              <a:t>Enjoy the fun in this class!</a:t>
            </a:r>
          </a:p>
          <a:p>
            <a:pPr marL="0" indent="0">
              <a:buNone/>
            </a:pPr>
            <a:endParaRPr lang="en-US" altLang="zh-TW" sz="3000" dirty="0">
              <a:sym typeface="Wingdings" pitchFamily="2" charset="2"/>
            </a:endParaRP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73593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Office">
      <a:dk1>
        <a:srgbClr val="000000"/>
      </a:dk1>
      <a:lt1>
        <a:srgbClr val="FFFFFF"/>
      </a:lt1>
      <a:dk2>
        <a:srgbClr val="2E3948"/>
      </a:dk2>
      <a:lt2>
        <a:srgbClr val="E7E6E6"/>
      </a:lt2>
      <a:accent1>
        <a:srgbClr val="5A82CB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A9718D"/>
      </a:folHlink>
    </a:clrScheme>
    <a:fontScheme name="Retrospect">
      <a:majorFont>
        <a:latin typeface="Sagona Extra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Sagona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545</TotalTime>
  <Words>484</Words>
  <Application>Microsoft Macintosh PowerPoint</Application>
  <PresentationFormat>Widescreen</PresentationFormat>
  <Paragraphs>66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</vt:lpstr>
      <vt:lpstr>Sagona Book</vt:lpstr>
      <vt:lpstr>Sagona ExtraLight</vt:lpstr>
      <vt:lpstr>RetrospectVTI</vt:lpstr>
      <vt:lpstr>GV 900 Political Explanation</vt:lpstr>
      <vt:lpstr>Welcome!</vt:lpstr>
      <vt:lpstr>Module Structure</vt:lpstr>
      <vt:lpstr>Schedule: Spring 2021</vt:lpstr>
      <vt:lpstr>Logistics</vt:lpstr>
      <vt:lpstr>Homework for the First Week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GV 900 Political Explanation</dc:title>
  <dc:creator>Liu, Howard</dc:creator>
  <cp:lastModifiedBy>Howard Liu</cp:lastModifiedBy>
  <cp:revision>48</cp:revision>
  <dcterms:created xsi:type="dcterms:W3CDTF">2020-08-07T19:54:27Z</dcterms:created>
  <dcterms:modified xsi:type="dcterms:W3CDTF">2022-01-05T14:44:43Z</dcterms:modified>
</cp:coreProperties>
</file>