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7"/>
    <p:restoredTop sz="94626"/>
  </p:normalViewPr>
  <p:slideViewPr>
    <p:cSldViewPr snapToGrid="0" snapToObjects="1">
      <p:cViewPr varScale="1">
        <p:scale>
          <a:sx n="99" d="100"/>
          <a:sy n="99" d="100"/>
        </p:scale>
        <p:origin x="1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810A3-FDBB-924C-A3E6-6DAA71D37BC3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BEDD-4C4B-8B4B-A8BB-4FA4EFBE2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9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BEDD-4C4B-8B4B-A8BB-4FA4EFBE26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BEDD-4C4B-8B4B-A8BB-4FA4EFBE26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8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DB8A-E130-F24D-944F-FE08320C6A87}" type="datetime1">
              <a:rPr lang="en-US" smtClean="0"/>
              <a:t>9/9/24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5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4AEA-1719-9E48-8533-FF1A1825A4D0}" type="datetime1">
              <a:rPr lang="en-US" smtClean="0"/>
              <a:t>9/9/24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4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7801-61CB-C647-8478-906C9FC6C9E5}" type="datetime1">
              <a:rPr lang="en-US" smtClean="0"/>
              <a:t>9/9/24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1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0C49-3BFA-4040-903C-4E0A4AB057DB}" type="datetime1">
              <a:rPr lang="en-US" smtClean="0"/>
              <a:t>9/9/24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95C2-3AD1-A141-935A-0FB0EDF42075}" type="datetime1">
              <a:rPr lang="en-US" smtClean="0"/>
              <a:t>9/9/24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5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D4CA-70FD-F64F-B65C-04D09A6019D2}" type="datetime1">
              <a:rPr lang="en-US" smtClean="0"/>
              <a:t>9/9/24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7C6E-D4AC-3D49-B330-08FD1E4F72BD}" type="datetime1">
              <a:rPr lang="en-US" smtClean="0"/>
              <a:t>9/9/24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0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08C-B596-0942-8C00-B612197A2B60}" type="datetime1">
              <a:rPr lang="en-US" smtClean="0"/>
              <a:t>9/9/24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52AD-36A4-4B46-9A13-BE5BA83150DA}" type="datetime1">
              <a:rPr lang="en-US" smtClean="0"/>
              <a:t>9/9/24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4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17C6CA72-8153-4743-98FB-44F6BFD55E0D}" type="datetime1">
              <a:rPr lang="en-US" smtClean="0"/>
              <a:t>9/9/24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4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6EFD39-91DA-824D-8C8F-EFC4CC7B13CB}" type="datetime1">
              <a:rPr lang="en-US" smtClean="0"/>
              <a:t>9/9/24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4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0231416C-6728-F949-957C-7F37607988A9}" type="datetime1">
              <a:rPr lang="en-US" smtClean="0"/>
              <a:t>9/9/24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3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howard-hl-liu/15m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-RrkJQQYqY" TargetMode="External"/><Relationship Id="rId2" Type="http://schemas.openxmlformats.org/officeDocument/2006/relationships/hyperlink" Target="https://www.youtube.com/watch?v=1PsPfMaLWS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" TargetMode="External"/><Relationship Id="rId5" Type="http://schemas.openxmlformats.org/officeDocument/2006/relationships/hyperlink" Target="https://www.youtube.com/watch?v=kSN-gS4SIqc" TargetMode="External"/><Relationship Id="rId4" Type="http://schemas.openxmlformats.org/officeDocument/2006/relationships/hyperlink" Target="https://www.youtube.com/watch?v=nUuW_8Hy1q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2B2697-E81A-458A-BA88-4B2111D528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46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BF1A4-8E8A-874D-8C06-2A474729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 fontScale="90000"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Data Science Bootcamp for Beginners using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284E8-300A-D647-9522-ECB79D5D3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Dr. Howard Liu</a:t>
            </a:r>
          </a:p>
          <a:p>
            <a:r>
              <a:rPr lang="en-US" sz="1800" dirty="0">
                <a:solidFill>
                  <a:srgbClr val="FFFFFF"/>
                </a:solidFill>
              </a:rPr>
              <a:t>University of South Carolina</a:t>
            </a: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7A45F6-5F8B-014B-B677-B413C8379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33" y="640080"/>
            <a:ext cx="3940697" cy="2458995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AA603A-A6F4-7D41-87D7-90DE0433D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173" y="4289586"/>
            <a:ext cx="3524835" cy="1757522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4456F9-BEC6-6244-BE4B-58059721B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1761" y="2677593"/>
            <a:ext cx="3540636" cy="1947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F36969-638B-454D-B367-AFD287025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721701" y="601790"/>
            <a:ext cx="2269820" cy="18817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A8BE5B-BADF-2E4A-9ACC-A6B66E3310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0887" y="4760680"/>
            <a:ext cx="2140886" cy="1961582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AE4E695-5360-4E49-918B-9FDC9C69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306C7-E483-1040-AAC3-8869D7ECF0FB}"/>
              </a:ext>
            </a:extLst>
          </p:cNvPr>
          <p:cNvSpPr txBox="1"/>
          <p:nvPr/>
        </p:nvSpPr>
        <p:spPr>
          <a:xfrm>
            <a:off x="8032126" y="5254901"/>
            <a:ext cx="3351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Email: </a:t>
            </a:r>
            <a:r>
              <a:rPr lang="en-US" sz="1400" dirty="0" err="1"/>
              <a:t>howard.hl.liu@gmail.com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2427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1E6B-AA34-034E-8DF4-E88099D1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9EEE-111E-1C4B-AA04-584B1F4E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Bootcamp Objectives: </a:t>
            </a:r>
            <a:endParaRPr lang="en-US" dirty="0"/>
          </a:p>
          <a:p>
            <a:r>
              <a:rPr lang="en-US" dirty="0"/>
              <a:t>1. Become a good political science knowledge “consumer”</a:t>
            </a:r>
          </a:p>
          <a:p>
            <a:pPr lvl="1"/>
            <a:r>
              <a:rPr lang="en-US" dirty="0"/>
              <a:t>Read, understand, and evaluate statistical analyses published in PS journals</a:t>
            </a:r>
          </a:p>
          <a:p>
            <a:pPr lvl="1"/>
            <a:r>
              <a:rPr lang="en-US" dirty="0"/>
              <a:t>Acquire the basics statistical knowledge to become a future data scientist</a:t>
            </a:r>
          </a:p>
          <a:p>
            <a:pPr lvl="1"/>
            <a:r>
              <a:rPr lang="en-US" dirty="0"/>
              <a:t>Be able to take more advanced modules</a:t>
            </a:r>
          </a:p>
          <a:p>
            <a:r>
              <a:rPr lang="en-US" dirty="0"/>
              <a:t>2. Become a good political science knowledge “producer”</a:t>
            </a:r>
          </a:p>
          <a:p>
            <a:pPr lvl="1"/>
            <a:r>
              <a:rPr lang="en-US" dirty="0"/>
              <a:t>Be able to conduct rigorous quantitative analyses/research </a:t>
            </a:r>
          </a:p>
          <a:p>
            <a:pPr lvl="1"/>
            <a:r>
              <a:rPr lang="en-US" dirty="0"/>
              <a:t>Be familiar with basic statistical models </a:t>
            </a:r>
          </a:p>
          <a:p>
            <a:pPr lvl="1"/>
            <a:r>
              <a:rPr lang="en-US" dirty="0"/>
              <a:t>Feel comfortable analyzing data in 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689CA-36B3-9D4D-ABCB-CE843FD4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BB9DC-A106-9149-9809-4D0A9DCF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80" y="6000419"/>
            <a:ext cx="6818262" cy="365125"/>
          </a:xfrm>
        </p:spPr>
        <p:txBody>
          <a:bodyPr/>
          <a:lstStyle/>
          <a:p>
            <a:r>
              <a:rPr lang="en-US"/>
              <a:t>1.</a:t>
            </a:r>
            <a:endParaRPr lang="en-US" dirty="0"/>
          </a:p>
        </p:txBody>
      </p:sp>
      <p:pic>
        <p:nvPicPr>
          <p:cNvPr id="7" name="Picture 6" descr="A person looking at a computer screen&#10;&#10;Description automatically generated">
            <a:extLst>
              <a:ext uri="{FF2B5EF4-FFF2-40B4-BE49-F238E27FC236}">
                <a16:creationId xmlns:a16="http://schemas.microsoft.com/office/drawing/2014/main" id="{70844584-7963-954F-9B2B-4EAAD966E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112" y="4035972"/>
            <a:ext cx="3560888" cy="237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5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B2147-23BB-3948-9C59-112B2985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Module Structure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C6BC-E17D-7D4A-8F29-51F80999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1. Lecture:  50 min or less lecture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I will teach basic knowledge on research design and statistical concepts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2. R session: 50 min or less programming lab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I will teach R programming step by step</a:t>
            </a:r>
          </a:p>
          <a:p>
            <a:pPr>
              <a:lnSpc>
                <a:spcPct val="90000"/>
              </a:lnSpc>
            </a:pPr>
            <a:r>
              <a:rPr lang="en-US" altLang="zh-TW" sz="1400" dirty="0"/>
              <a:t>3. Q&amp;A on Slack:</a:t>
            </a:r>
          </a:p>
          <a:p>
            <a:pPr lvl="1">
              <a:lnSpc>
                <a:spcPct val="90000"/>
              </a:lnSpc>
            </a:pPr>
            <a:r>
              <a:rPr lang="en-US" altLang="zh-TW" sz="1400" dirty="0"/>
              <a:t>Post questions on Slack, either me or other students will jump in answering</a:t>
            </a:r>
          </a:p>
          <a:p>
            <a:pPr lvl="1">
              <a:lnSpc>
                <a:spcPct val="90000"/>
              </a:lnSpc>
            </a:pPr>
            <a:r>
              <a:rPr lang="en-US" altLang="zh-TW" sz="1400" dirty="0"/>
              <a:t>Students who answer questions more than 15 times, will receive 10 extra points in their final exam, which is a lot. </a:t>
            </a:r>
            <a:r>
              <a:rPr lang="zh-TW" altLang="en-US" sz="1400" dirty="0"/>
              <a:t> </a:t>
            </a:r>
            <a:endParaRPr lang="en-US" altLang="zh-TW" sz="1400" dirty="0"/>
          </a:p>
          <a:p>
            <a:pPr>
              <a:lnSpc>
                <a:spcPct val="90000"/>
              </a:lnSpc>
            </a:pPr>
            <a:r>
              <a:rPr lang="en-US" altLang="zh-TW" sz="1400" dirty="0"/>
              <a:t>Online office hour: Appointment-based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Individual meetings (Calendly): </a:t>
            </a:r>
            <a:r>
              <a:rPr lang="en-US" sz="1400" dirty="0">
                <a:hlinkClick r:id="rId3"/>
              </a:rPr>
              <a:t>https://calendly.com/howard-hl-liu/15min</a:t>
            </a:r>
            <a:endParaRPr lang="en-US" sz="1400" dirty="0"/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 lvl="1"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11" name="Picture 10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C555524E-2DF2-3D40-8139-8F8A26F34F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6" r="3" b="3"/>
          <a:stretch/>
        </p:blipFill>
        <p:spPr>
          <a:xfrm>
            <a:off x="8129006" y="2425483"/>
            <a:ext cx="3144043" cy="312632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C815C-E887-864C-A90B-F2ED418F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9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2147-23BB-3948-9C59-112B2985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C6BC-E17D-7D4A-8F29-51F80999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50558"/>
          </a:xfrm>
        </p:spPr>
        <p:txBody>
          <a:bodyPr>
            <a:normAutofit/>
          </a:bodyPr>
          <a:lstStyle/>
          <a:p>
            <a:r>
              <a:rPr lang="en-US" dirty="0"/>
              <a:t>1. Install R and RStudio on your computer </a:t>
            </a:r>
          </a:p>
          <a:p>
            <a:pPr lvl="1"/>
            <a:r>
              <a:rPr lang="en-US" dirty="0"/>
              <a:t>Mac: </a:t>
            </a:r>
            <a:r>
              <a:rPr lang="en-US" dirty="0">
                <a:hlinkClick r:id="rId2"/>
              </a:rPr>
              <a:t>https://www.youtube.com/watch?v=1PsPfMaLWSk</a:t>
            </a:r>
            <a:endParaRPr lang="en-US" dirty="0"/>
          </a:p>
          <a:p>
            <a:pPr lvl="1"/>
            <a:r>
              <a:rPr lang="en-US" dirty="0"/>
              <a:t>Windows: </a:t>
            </a:r>
            <a:r>
              <a:rPr lang="en-US" dirty="0">
                <a:hlinkClick r:id="rId3"/>
              </a:rPr>
              <a:t>https://www.youtube.com/watch?v=9-RrkJQQYqY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1800" dirty="0"/>
              <a:t>2. Install Latex on your computer 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Mac: </a:t>
            </a:r>
            <a:r>
              <a:rPr lang="en-US" sz="1600" dirty="0">
                <a:hlinkClick r:id="rId4"/>
              </a:rPr>
              <a:t>https://www.youtube.com/watch?v=nUuW_8Hy1qA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Windows: </a:t>
            </a:r>
            <a:r>
              <a:rPr lang="en-US" sz="1600" dirty="0">
                <a:hlinkClick r:id="rId5"/>
              </a:rPr>
              <a:t>https://www.youtube.com/watch?v=kSN-gS4SIqc</a:t>
            </a:r>
            <a:endParaRPr lang="en-US" dirty="0"/>
          </a:p>
          <a:p>
            <a:r>
              <a:rPr lang="en-US" dirty="0"/>
              <a:t>3. Advice: Google is your best friend</a:t>
            </a:r>
          </a:p>
          <a:p>
            <a:pPr lvl="1"/>
            <a:r>
              <a:rPr lang="en-US" dirty="0"/>
              <a:t>StackOverflow (Q&amp;A platform for R): </a:t>
            </a:r>
            <a:r>
              <a:rPr lang="en-US" dirty="0">
                <a:hlinkClick r:id="rId6"/>
              </a:rPr>
              <a:t>https://stackoverflow.com/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 would advise you to Google (or </a:t>
            </a:r>
            <a:r>
              <a:rPr lang="en-US"/>
              <a:t>ask ChatGPT</a:t>
            </a:r>
            <a:r>
              <a:rPr lang="en-US" dirty="0"/>
              <a:t>) before you ask questions on Slack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5D0C4-0EB0-344A-B307-BD702942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5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1EF1-653E-0D4B-8CA0-0A1CD4BE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First Day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B951D-5B49-7546-8E54-42010B88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974C41-F0F4-284F-82DD-D0F330D1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0035"/>
            <a:ext cx="10058400" cy="376089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ym typeface="Wingdings" pitchFamily="2" charset="2"/>
              </a:rPr>
              <a:t>		                 </a:t>
            </a: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                                              </a:t>
            </a:r>
          </a:p>
          <a:p>
            <a:pPr marL="0" indent="0" algn="ctr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3000" dirty="0"/>
              <a:t>Enjoy the fun in this class!</a:t>
            </a:r>
          </a:p>
          <a:p>
            <a:pPr marL="0" indent="0">
              <a:buNone/>
            </a:pPr>
            <a:endParaRPr lang="en-US" altLang="zh-TW" sz="3000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359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356</Words>
  <Application>Microsoft Macintosh PowerPoint</Application>
  <PresentationFormat>Widescreen</PresentationFormat>
  <Paragraphs>49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Sagona Book</vt:lpstr>
      <vt:lpstr>Sagona ExtraLight</vt:lpstr>
      <vt:lpstr>Wingdings</vt:lpstr>
      <vt:lpstr>RetrospectVTI</vt:lpstr>
      <vt:lpstr>Data Science Bootcamp for Beginners using R</vt:lpstr>
      <vt:lpstr>Welcome!</vt:lpstr>
      <vt:lpstr>Module Structure</vt:lpstr>
      <vt:lpstr>Logistics</vt:lpstr>
      <vt:lpstr>Homework for the First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GV 900 Political Explanation</dc:title>
  <dc:creator>Liu, Howard</dc:creator>
  <cp:lastModifiedBy>Liu, Howard</cp:lastModifiedBy>
  <cp:revision>49</cp:revision>
  <dcterms:created xsi:type="dcterms:W3CDTF">2020-08-07T19:54:27Z</dcterms:created>
  <dcterms:modified xsi:type="dcterms:W3CDTF">2024-09-09T16:26:49Z</dcterms:modified>
</cp:coreProperties>
</file>