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4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4" autoAdjust="0"/>
    <p:restoredTop sz="93836" autoAdjust="0"/>
  </p:normalViewPr>
  <p:slideViewPr>
    <p:cSldViewPr snapToGrid="0" showGuides="1">
      <p:cViewPr varScale="1">
        <p:scale>
          <a:sx n="104" d="100"/>
          <a:sy n="104" d="100"/>
        </p:scale>
        <p:origin x="117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n, Jennifer" userId="e1b12aa4-da07-451e-b8b4-a81ee9655692" providerId="ADAL" clId="{E3805DAE-F55D-485F-AC5A-E431272C286F}"/>
    <pc:docChg chg="modMainMaster">
      <pc:chgData name="Bean, Jennifer" userId="e1b12aa4-da07-451e-b8b4-a81ee9655692" providerId="ADAL" clId="{E3805DAE-F55D-485F-AC5A-E431272C286F}" dt="2024-08-14T16:13:07.829" v="8" actId="14100"/>
      <pc:docMkLst>
        <pc:docMk/>
      </pc:docMkLst>
      <pc:sldMasterChg chg="modSldLayout">
        <pc:chgData name="Bean, Jennifer" userId="e1b12aa4-da07-451e-b8b4-a81ee9655692" providerId="ADAL" clId="{E3805DAE-F55D-485F-AC5A-E431272C286F}" dt="2024-08-14T16:13:07.829" v="8" actId="14100"/>
        <pc:sldMasterMkLst>
          <pc:docMk/>
          <pc:sldMasterMk cId="327073478" sldId="2147483672"/>
        </pc:sldMasterMkLst>
        <pc:sldLayoutChg chg="modSp mod">
          <pc:chgData name="Bean, Jennifer" userId="e1b12aa4-da07-451e-b8b4-a81ee9655692" providerId="ADAL" clId="{E3805DAE-F55D-485F-AC5A-E431272C286F}" dt="2024-08-14T16:11:48.257" v="1" actId="14100"/>
          <pc:sldLayoutMkLst>
            <pc:docMk/>
            <pc:sldMasterMk cId="327073478" sldId="2147483672"/>
            <pc:sldLayoutMk cId="791846752" sldId="2147483673"/>
          </pc:sldLayoutMkLst>
          <pc:picChg chg="mod">
            <ac:chgData name="Bean, Jennifer" userId="e1b12aa4-da07-451e-b8b4-a81ee9655692" providerId="ADAL" clId="{E3805DAE-F55D-485F-AC5A-E431272C286F}" dt="2024-08-14T16:11:48.257" v="1" actId="14100"/>
            <ac:picMkLst>
              <pc:docMk/>
              <pc:sldMasterMk cId="327073478" sldId="2147483672"/>
              <pc:sldLayoutMk cId="791846752" sldId="2147483673"/>
              <ac:picMk id="10" creationId="{E6941E40-52A6-4481-88BA-14A32465B971}"/>
            </ac:picMkLst>
          </pc:picChg>
        </pc:sldLayoutChg>
        <pc:sldLayoutChg chg="modSp mod">
          <pc:chgData name="Bean, Jennifer" userId="e1b12aa4-da07-451e-b8b4-a81ee9655692" providerId="ADAL" clId="{E3805DAE-F55D-485F-AC5A-E431272C286F}" dt="2024-08-14T16:13:07.829" v="8" actId="14100"/>
          <pc:sldLayoutMkLst>
            <pc:docMk/>
            <pc:sldMasterMk cId="327073478" sldId="2147483672"/>
            <pc:sldLayoutMk cId="3515324046" sldId="2147483674"/>
          </pc:sldLayoutMkLst>
          <pc:picChg chg="mod">
            <ac:chgData name="Bean, Jennifer" userId="e1b12aa4-da07-451e-b8b4-a81ee9655692" providerId="ADAL" clId="{E3805DAE-F55D-485F-AC5A-E431272C286F}" dt="2024-08-14T16:13:07.829" v="8" actId="14100"/>
            <ac:picMkLst>
              <pc:docMk/>
              <pc:sldMasterMk cId="327073478" sldId="2147483672"/>
              <pc:sldLayoutMk cId="3515324046" sldId="2147483674"/>
              <ac:picMk id="12" creationId="{FCE6256F-82A4-4E8F-8057-C22EDC6D05E4}"/>
            </ac:picMkLst>
          </pc:picChg>
        </pc:sldLayoutChg>
        <pc:sldLayoutChg chg="modSp mod">
          <pc:chgData name="Bean, Jennifer" userId="e1b12aa4-da07-451e-b8b4-a81ee9655692" providerId="ADAL" clId="{E3805DAE-F55D-485F-AC5A-E431272C286F}" dt="2024-08-14T16:12:36.796" v="7" actId="1076"/>
          <pc:sldLayoutMkLst>
            <pc:docMk/>
            <pc:sldMasterMk cId="327073478" sldId="2147483672"/>
            <pc:sldLayoutMk cId="469033897" sldId="2147483693"/>
          </pc:sldLayoutMkLst>
          <pc:picChg chg="mod">
            <ac:chgData name="Bean, Jennifer" userId="e1b12aa4-da07-451e-b8b4-a81ee9655692" providerId="ADAL" clId="{E3805DAE-F55D-485F-AC5A-E431272C286F}" dt="2024-08-14T16:12:36.796" v="7" actId="1076"/>
            <ac:picMkLst>
              <pc:docMk/>
              <pc:sldMasterMk cId="327073478" sldId="2147483672"/>
              <pc:sldLayoutMk cId="469033897" sldId="2147483693"/>
              <ac:picMk id="4" creationId="{44AF8EE1-1E06-4E5D-8B04-0245BAB09BB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12A60-DA81-4E4D-BA91-EA0854A29670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004C0-A533-5E44-8F63-F39F0084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presentation, we will explore how our team used </a:t>
            </a:r>
            <a:r>
              <a:rPr lang="en-US" dirty="0" err="1"/>
              <a:t>GenAI</a:t>
            </a:r>
            <a:r>
              <a:rPr lang="en-US" dirty="0"/>
              <a:t> to </a:t>
            </a: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create a thoughtful, impactful and profitable solution specifically for our Payments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F4D1-76A3-F640-B36E-84D25D064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by discussing the problem statement and proposed solution that we wanted to tackle at the hackathon. Then, we will explore why </a:t>
            </a:r>
            <a:r>
              <a:rPr lang="en-US" dirty="0" err="1"/>
              <a:t>GenAI</a:t>
            </a:r>
            <a:r>
              <a:rPr lang="en-US" dirty="0"/>
              <a:t> was chosen for this problem, and the impact it had. Finally, we will discuss how our solution can be </a:t>
            </a: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considered for further development with the Payments business line, making a lasting impact on our company and its operations. </a:t>
            </a:r>
            <a:r>
              <a:rPr lang="en-US" dirty="0"/>
              <a:t>to build the next iteration of the product using </a:t>
            </a:r>
            <a:r>
              <a:rPr lang="en-US" dirty="0" err="1"/>
              <a:t>GenAI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F4D1-76A3-F640-B36E-84D25D064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hackathon, our team aimed to address challenges with by solving for &lt;&lt;which one of these use cases?&gt;&gt;: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var(--fontFamilyCustomFont900, var(--fontFamilyBase))"/>
              </a:rPr>
              <a:t>Streamline invoice and receipt processing, including approval workflow.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var(--fontFamilyCustomFont900, var(--fontFamilyBase))"/>
              </a:rPr>
              <a:t>Automate process to extract data from payment remittance advice messages and match to invoices.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var(--fontFamilyCustomFont900, var(--fontFamilyBase))"/>
              </a:rPr>
              <a:t>Enable sales to deliver customized and efficient sales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var(--fontFamilyCustomFont900, var(--fontFamilyBase))"/>
              </a:rPr>
              <a:t>Coach TMC by simulating interactions as part of skill development program.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var(--fontFamilyCustomFont900, var(--fontFamilyBase))"/>
              </a:rPr>
              <a:t>Build a sales assistant offering real-time conversational interaction and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var(--fontFamilyCustomFont900, var(--fontFamilyBase))"/>
              </a:rPr>
              <a:t>Enhance the CMRA/CAT process with speed, accuracy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var(--fontFamilyCustomFont900, var(--fontFamilyBase))"/>
              </a:rPr>
              <a:t>Automate account maintenance requests received from customers via e-mail.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F4D1-76A3-F640-B36E-84D25D064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a solution that utilizes </a:t>
            </a:r>
            <a:r>
              <a:rPr lang="en-US" dirty="0" err="1"/>
              <a:t>GenAI</a:t>
            </a:r>
            <a:r>
              <a:rPr lang="en-US" dirty="0"/>
              <a:t> to do &lt;&lt;X&gt;&gt; more &lt;&lt;accurately and efficiently&gt;&gt;. We will demo the details of the proposed solution and how it compares to the current solutions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F4D1-76A3-F640-B36E-84D25D064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ptio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9DBAE0F-D249-46C2-8A86-2D68A7BE74F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U.S. Bank Circular" panose="020B05040101010101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60D75CF8-542A-4614-AD18-BE112FCD88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" y="-1"/>
            <a:ext cx="12200484" cy="6719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4D2081-CF64-49D3-87FE-7D8FFADE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1265383"/>
            <a:ext cx="10972799" cy="2244581"/>
          </a:xfrm>
        </p:spPr>
        <p:txBody>
          <a:bodyPr lIns="0" rIns="0" anchor="ctr" anchorCtr="0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3341D3-4A80-4EE2-981C-52D067FA2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U.S. Bank Circular Book" panose="020B0504010101010104" pitchFamily="34" charset="0"/>
                <a:cs typeface="U.S. Bank Circular Book" panose="020B05040101010101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974155D-F45A-4DAB-83B6-CA6B677D9D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0363" y="618890"/>
            <a:ext cx="4872037" cy="355444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400" b="0" cap="none" baseline="0">
                <a:solidFill>
                  <a:schemeClr val="accent1"/>
                </a:solidFill>
                <a:latin typeface="U.S. Bank Circular Book" panose="020B0504010101010104" pitchFamily="34" charset="0"/>
                <a:cs typeface="U.S. Bank Circular Book" panose="020B0504010101010104" pitchFamily="34" charset="0"/>
              </a:defRPr>
            </a:lvl1pPr>
            <a:lvl2pPr marL="342900" indent="0" algn="r">
              <a:buNone/>
              <a:defRPr>
                <a:solidFill>
                  <a:schemeClr val="accent1"/>
                </a:solidFill>
              </a:defRPr>
            </a:lvl2pPr>
            <a:lvl3pPr marL="685800" indent="0" algn="r">
              <a:buNone/>
              <a:defRPr>
                <a:solidFill>
                  <a:schemeClr val="accent1"/>
                </a:solidFill>
              </a:defRPr>
            </a:lvl3pPr>
            <a:lvl4pPr marL="1028700" indent="0" algn="r">
              <a:buNone/>
              <a:defRPr>
                <a:solidFill>
                  <a:schemeClr val="accent1"/>
                </a:solidFill>
              </a:defRPr>
            </a:lvl4pPr>
            <a:lvl5pPr marL="1371600" indent="0" algn="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02233A1-1CEA-40CE-96E5-96150C3EA143}"/>
              </a:ext>
            </a:extLst>
          </p:cNvPr>
          <p:cNvSpPr txBox="1"/>
          <p:nvPr/>
        </p:nvSpPr>
        <p:spPr>
          <a:xfrm>
            <a:off x="626233" y="6497320"/>
            <a:ext cx="263652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U.S. Bank | Confidential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E6941E40-52A6-4481-88BA-14A32465B9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0303" t="23910" r="7576" b="24284"/>
          <a:stretch/>
        </p:blipFill>
        <p:spPr>
          <a:xfrm>
            <a:off x="609600" y="447964"/>
            <a:ext cx="1946856" cy="5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4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9856" userDrawn="1">
          <p15:clr>
            <a:srgbClr val="FBAE40"/>
          </p15:clr>
        </p15:guide>
        <p15:guide id="5" pos="10048" userDrawn="1">
          <p15:clr>
            <a:srgbClr val="FBAE40"/>
          </p15:clr>
        </p15:guide>
        <p15:guide id="6" orient="horz" pos="144" userDrawn="1">
          <p15:clr>
            <a:srgbClr val="FBAE40"/>
          </p15:clr>
        </p15:guide>
        <p15:guide id="7" orient="horz" pos="288" userDrawn="1">
          <p15:clr>
            <a:srgbClr val="FBAE40"/>
          </p15:clr>
        </p15:guide>
        <p15:guide id="8" orient="horz" pos="4176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768" userDrawn="1">
          <p15:clr>
            <a:srgbClr val="FBAE40"/>
          </p15:clr>
        </p15:guide>
        <p15:guide id="11" pos="9472" userDrawn="1">
          <p15:clr>
            <a:srgbClr val="FBAE40"/>
          </p15:clr>
        </p15:guide>
        <p15:guide id="12" pos="7296" userDrawn="1">
          <p15:clr>
            <a:srgbClr val="FBAE40"/>
          </p15:clr>
        </p15:guide>
        <p15:guide id="13" pos="7488" userDrawn="1">
          <p15:clr>
            <a:srgbClr val="FBAE40"/>
          </p15:clr>
        </p15:guide>
        <p15:guide id="14" orient="horz" pos="4224" userDrawn="1">
          <p15:clr>
            <a:srgbClr val="FBAE40"/>
          </p15:clr>
        </p15:guide>
        <p15:guide id="15" orient="horz" pos="51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7B601-E3F2-4022-84A6-9F22D702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2729"/>
            <a:ext cx="10972800" cy="954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1BF210-F558-4FB0-86F4-67EA9AD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5928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2FA503-EEC4-4804-AE9B-505A0F82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754688"/>
            <a:ext cx="5410201" cy="46461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90ACCE-F0BC-46C5-8AC6-CA30DDB0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54688"/>
            <a:ext cx="5410200" cy="46461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7B601-E3F2-4022-84A6-9F22D702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2729"/>
            <a:ext cx="10972800" cy="954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1BF210-F558-4FB0-86F4-67EA9AD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410201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2FA503-EEC4-4804-AE9B-505A0F82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754688"/>
            <a:ext cx="5410201" cy="46461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D52E74-494C-474F-8672-CFC2FAF9C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9200"/>
            <a:ext cx="541020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90ACCE-F0BC-46C5-8AC6-CA30DDB0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54688"/>
            <a:ext cx="5410200" cy="46461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81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7B601-E3F2-4022-84A6-9F22D702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1BF210-F558-4FB0-86F4-67EA9AD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5928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2FA503-EEC4-4804-AE9B-505A0F82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754688"/>
            <a:ext cx="10972800" cy="19933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D52E74-494C-474F-8672-CFC2FAF9C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" y="3835851"/>
            <a:ext cx="10972800" cy="45928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90ACCE-F0BC-46C5-8AC6-CA30DDB0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" y="4371339"/>
            <a:ext cx="10972800" cy="1993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3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7B601-E3F2-4022-84A6-9F22D702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1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1BF210-F558-4FB0-86F4-67EA9AD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3583022"/>
            <a:ext cx="5410201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2FA503-EEC4-4804-AE9B-505A0F82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4118510"/>
            <a:ext cx="5410201" cy="228229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D52E74-494C-474F-8672-CFC2FAF9C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583022"/>
            <a:ext cx="541020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90ACCE-F0BC-46C5-8AC6-CA30DDB0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118510"/>
            <a:ext cx="5410200" cy="228229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64246DDA-A0A7-4264-8449-2495AADC35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1" y="1219200"/>
            <a:ext cx="5410079" cy="2209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892759B0-30D2-426F-9434-0C8B962B1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0" y="1219199"/>
            <a:ext cx="5410200" cy="22128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92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7B601-E3F2-4022-84A6-9F22D702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1BF210-F558-4FB0-86F4-67EA9AD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353568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2FA503-EEC4-4804-AE9B-505A0F82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754688"/>
            <a:ext cx="3535680" cy="46461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D52E74-494C-474F-8672-CFC2FAF9C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9176" y="1219200"/>
            <a:ext cx="353568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90ACCE-F0BC-46C5-8AC6-CA30DDB0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9176" y="1754688"/>
            <a:ext cx="3535680" cy="46461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D7FC13B0-FCA2-419C-AC88-420248724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8752" y="1219200"/>
            <a:ext cx="353568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E23D14F9-F88E-4F12-9AC6-2A4EFFE4CE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048752" y="1754688"/>
            <a:ext cx="3535680" cy="46461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42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7B601-E3F2-4022-84A6-9F22D702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1BF210-F558-4FB0-86F4-67EA9AD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969712"/>
            <a:ext cx="353568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2FA503-EEC4-4804-AE9B-505A0F82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505200"/>
            <a:ext cx="3535680" cy="2895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D52E74-494C-474F-8672-CFC2FAF9C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9176" y="2969712"/>
            <a:ext cx="353568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90ACCE-F0BC-46C5-8AC6-CA30DDB0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9176" y="3505200"/>
            <a:ext cx="3535680" cy="2895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D7FC13B0-FCA2-419C-AC88-420248724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8752" y="2969712"/>
            <a:ext cx="353568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E23D14F9-F88E-4F12-9AC6-2A4EFFE4CE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048752" y="3505200"/>
            <a:ext cx="3535680" cy="2895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3E983823-B7DC-4C86-8ABE-26C6CDD178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1219200"/>
            <a:ext cx="3535680" cy="16081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="" xmlns:a16="http://schemas.microsoft.com/office/drawing/2014/main" id="{A14065C3-F0C2-4E23-B938-21900839A9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0700" y="1219200"/>
            <a:ext cx="3535680" cy="16081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="" xmlns:a16="http://schemas.microsoft.com/office/drawing/2014/main" id="{604D4FCF-FCCC-4BEB-B1F9-37C284B6744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1800" y="1219200"/>
            <a:ext cx="3535680" cy="160813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25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7B601-E3F2-4022-84A6-9F22D702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3850"/>
            <a:ext cx="1124712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1BF210-F558-4FB0-86F4-67EA9AD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44040"/>
            <a:ext cx="353568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2FA503-EEC4-4804-AE9B-505A0F82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79528"/>
            <a:ext cx="3535680" cy="4021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D52E74-494C-474F-8672-CFC2FAF9C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9176" y="1844040"/>
            <a:ext cx="353568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90ACCE-F0BC-46C5-8AC6-CA30DDB0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9176" y="2379528"/>
            <a:ext cx="3535680" cy="4021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D7FC13B0-FCA2-419C-AC88-420248724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8752" y="1844040"/>
            <a:ext cx="3535680" cy="459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E23D14F9-F88E-4F12-9AC6-2A4EFFE4CE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048752" y="2379528"/>
            <a:ext cx="3535680" cy="4021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F956EC9F-0644-4B4F-AE60-E255D0434B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21920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="" xmlns:a16="http://schemas.microsoft.com/office/drawing/2014/main" id="{D0D4CD37-399A-4A2C-939D-E5E564E65B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9176" y="121920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18D75371-EF70-44DF-A3B1-CBCC7DEF0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8752" y="121920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3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ment 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4D2081-CF64-49D3-87FE-7D8FFADE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19201"/>
            <a:ext cx="10972800" cy="3408218"/>
          </a:xfrm>
        </p:spPr>
        <p:txBody>
          <a:bodyPr lIns="0" rIns="0" anchor="t" anchorCtr="0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259D7A-CC9D-4A77-9D6E-B4FC1126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599" y="4900816"/>
            <a:ext cx="10972799" cy="478009"/>
          </a:xfrm>
        </p:spPr>
        <p:txBody>
          <a:bodyPr>
            <a:noAutofit/>
          </a:bodyPr>
          <a:lstStyle>
            <a:lvl1pPr marL="0" indent="0">
              <a:buNone/>
              <a:defRPr sz="2400" b="0" cap="none" baseline="0"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7064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9856" userDrawn="1">
          <p15:clr>
            <a:srgbClr val="FBAE40"/>
          </p15:clr>
        </p15:guide>
        <p15:guide id="5" pos="10048" userDrawn="1">
          <p15:clr>
            <a:srgbClr val="FBAE40"/>
          </p15:clr>
        </p15:guide>
        <p15:guide id="6" orient="horz" pos="144" userDrawn="1">
          <p15:clr>
            <a:srgbClr val="FBAE40"/>
          </p15:clr>
        </p15:guide>
        <p15:guide id="7" orient="horz" pos="288" userDrawn="1">
          <p15:clr>
            <a:srgbClr val="FBAE40"/>
          </p15:clr>
        </p15:guide>
        <p15:guide id="8" orient="horz" pos="4176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768" userDrawn="1">
          <p15:clr>
            <a:srgbClr val="FBAE40"/>
          </p15:clr>
        </p15:guide>
        <p15:guide id="11" pos="947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F44F27-B49D-4879-87B5-154CE5E0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6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81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CCDE877-B958-4E94-8061-E0EC1C2A142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U.S. Bank Circular" panose="020B05040101010101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11763356-1669-4525-97FB-0F3653BB04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" y="-1"/>
            <a:ext cx="12200484" cy="6719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4D2081-CF64-49D3-87FE-7D8FFADE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65383"/>
            <a:ext cx="10956167" cy="2244581"/>
          </a:xfrm>
        </p:spPr>
        <p:txBody>
          <a:bodyPr lIns="0" rIns="0" anchor="ctr" anchorCtr="0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3341D3-4A80-4EE2-981C-52D067FA2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56167" cy="1655762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U.S. Bank Circular Book" panose="020B0504010101010104" pitchFamily="34" charset="0"/>
                <a:cs typeface="U.S. Bank Circular Book" panose="020B05040101010101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974155D-F45A-4DAB-83B6-CA6B677D9D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618890"/>
            <a:ext cx="4872037" cy="355444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400" b="0" cap="none" baseline="0">
                <a:solidFill>
                  <a:schemeClr val="tx1"/>
                </a:solidFill>
                <a:latin typeface="U.S. Bank Circular Book" panose="020B0504010101010104" pitchFamily="34" charset="0"/>
                <a:cs typeface="U.S. Bank Circular Book" panose="020B0504010101010104" pitchFamily="34" charset="0"/>
              </a:defRPr>
            </a:lvl1pPr>
            <a:lvl2pPr marL="342900" indent="0" algn="r">
              <a:buNone/>
              <a:defRPr>
                <a:solidFill>
                  <a:schemeClr val="accent1"/>
                </a:solidFill>
              </a:defRPr>
            </a:lvl2pPr>
            <a:lvl3pPr marL="685800" indent="0" algn="r">
              <a:buNone/>
              <a:defRPr>
                <a:solidFill>
                  <a:schemeClr val="accent1"/>
                </a:solidFill>
              </a:defRPr>
            </a:lvl3pPr>
            <a:lvl4pPr marL="1028700" indent="0" algn="r">
              <a:buNone/>
              <a:defRPr>
                <a:solidFill>
                  <a:schemeClr val="accent1"/>
                </a:solidFill>
              </a:defRPr>
            </a:lvl4pPr>
            <a:lvl5pPr marL="1371600" indent="0" algn="r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C0C29DB-8F81-4474-B400-0C7CEDE2031E}"/>
              </a:ext>
            </a:extLst>
          </p:cNvPr>
          <p:cNvSpPr txBox="1"/>
          <p:nvPr userDrawn="1"/>
        </p:nvSpPr>
        <p:spPr>
          <a:xfrm>
            <a:off x="626233" y="6497320"/>
            <a:ext cx="263652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U.S. Bank | Confidential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FCE6256F-82A4-4E8F-8057-C22EDC6D0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0487" t="23891" r="7927" b="23186"/>
          <a:stretch/>
        </p:blipFill>
        <p:spPr>
          <a:xfrm>
            <a:off x="609600" y="447964"/>
            <a:ext cx="1940417" cy="5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4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9856" userDrawn="1">
          <p15:clr>
            <a:srgbClr val="FBAE40"/>
          </p15:clr>
        </p15:guide>
        <p15:guide id="5" pos="10048" userDrawn="1">
          <p15:clr>
            <a:srgbClr val="FBAE40"/>
          </p15:clr>
        </p15:guide>
        <p15:guide id="6" orient="horz" pos="144" userDrawn="1">
          <p15:clr>
            <a:srgbClr val="FBAE40"/>
          </p15:clr>
        </p15:guide>
        <p15:guide id="7" orient="horz" pos="516" userDrawn="1">
          <p15:clr>
            <a:srgbClr val="FBAE40"/>
          </p15:clr>
        </p15:guide>
        <p15:guide id="8" orient="horz" pos="4176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768" userDrawn="1">
          <p15:clr>
            <a:srgbClr val="FBAE40"/>
          </p15:clr>
        </p15:guide>
        <p15:guide id="11" pos="9472" userDrawn="1">
          <p15:clr>
            <a:srgbClr val="FBAE40"/>
          </p15:clr>
        </p15:guide>
        <p15:guide id="12" orient="horz" pos="422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column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7B601-E3F2-4022-84A6-9F22D702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3850"/>
            <a:ext cx="1124712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1BF210-F558-4FB0-86F4-67EA9AD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79492"/>
            <a:ext cx="2560320" cy="6858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2FA503-EEC4-4804-AE9B-505A0F82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498462"/>
            <a:ext cx="2560320" cy="10085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D52E74-494C-474F-8672-CFC2FAF9C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12067" y="1779492"/>
            <a:ext cx="2560320" cy="6858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90ACCE-F0BC-46C5-8AC6-CA30DDB0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12067" y="2498462"/>
            <a:ext cx="2560320" cy="10085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D7FC13B0-FCA2-419C-AC88-420248724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4533" y="1779492"/>
            <a:ext cx="2560320" cy="6858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E23D14F9-F88E-4F12-9AC6-2A4EFFE4CE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4533" y="2498462"/>
            <a:ext cx="2560320" cy="10085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F956EC9F-0644-4B4F-AE60-E255D0434B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" y="121920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="" xmlns:a16="http://schemas.microsoft.com/office/drawing/2014/main" id="{D0D4CD37-399A-4A2C-939D-E5E564E65B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12067" y="121920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18D75371-EF70-44DF-A3B1-CBCC7DEF0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14533" y="121920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9ABCDE31-9A6F-45B6-9358-50480BB9C6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17000" y="1779492"/>
            <a:ext cx="2560320" cy="6858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76BE210F-90D0-4508-82CD-390DB0F6C0D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017000" y="2498462"/>
            <a:ext cx="2560320" cy="10085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="" xmlns:a16="http://schemas.microsoft.com/office/drawing/2014/main" id="{95518BAC-21C4-40FC-9597-1BB172714F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17000" y="121920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CAC8016B-EAEF-4CC2-BC7E-226087CA108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09600" y="4449182"/>
            <a:ext cx="2560320" cy="6858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3C415664-12A6-4590-A833-1F477A67E9E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09600" y="5157394"/>
            <a:ext cx="2560320" cy="10085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E2C44D0A-C0BA-4B61-91CD-F0680EE39F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12067" y="4449182"/>
            <a:ext cx="2560320" cy="6858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="" xmlns:a16="http://schemas.microsoft.com/office/drawing/2014/main" id="{6978C68F-C0FF-45C3-95B2-A9182DB50CE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412067" y="5157394"/>
            <a:ext cx="2560320" cy="10085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DD0FEC00-3367-42CD-ABD9-22E5D633F2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14533" y="4449182"/>
            <a:ext cx="2560320" cy="6858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="" xmlns:a16="http://schemas.microsoft.com/office/drawing/2014/main" id="{70DD8004-B0C4-47B3-B228-A073320E42B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214533" y="5157394"/>
            <a:ext cx="2560320" cy="10085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16">
            <a:extLst>
              <a:ext uri="{FF2B5EF4-FFF2-40B4-BE49-F238E27FC236}">
                <a16:creationId xmlns="" xmlns:a16="http://schemas.microsoft.com/office/drawing/2014/main" id="{88326D67-C5E5-4528-837F-4B17B6CD8C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09600" y="388889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6">
            <a:extLst>
              <a:ext uri="{FF2B5EF4-FFF2-40B4-BE49-F238E27FC236}">
                <a16:creationId xmlns="" xmlns:a16="http://schemas.microsoft.com/office/drawing/2014/main" id="{BDB82AE7-FC58-4F88-8A94-9BD56240AC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2067" y="388889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6">
            <a:extLst>
              <a:ext uri="{FF2B5EF4-FFF2-40B4-BE49-F238E27FC236}">
                <a16:creationId xmlns="" xmlns:a16="http://schemas.microsoft.com/office/drawing/2014/main" id="{98DEFE6B-0607-481A-AAD0-2FC865FB7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214533" y="388889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="" xmlns:a16="http://schemas.microsoft.com/office/drawing/2014/main" id="{4F786B74-963E-47F5-9D92-93D9A32652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17000" y="4449182"/>
            <a:ext cx="2560320" cy="6858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="" xmlns:a16="http://schemas.microsoft.com/office/drawing/2014/main" id="{A6EB2CFA-DC7B-4224-9380-09EB246BF7F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017000" y="5157394"/>
            <a:ext cx="2560320" cy="100852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="" xmlns:a16="http://schemas.microsoft.com/office/drawing/2014/main" id="{2FE647FA-435F-4ACF-BC55-9172DFF42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17000" y="3888890"/>
            <a:ext cx="731520" cy="54864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67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CCDE877-B958-4E94-8061-E0EC1C2A142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U.S. Bank Circular" panose="020B05040101010101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44AF8EE1-1E06-4E5D-8B04-0245BAB09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487" t="23891" r="7927" b="23186"/>
          <a:stretch/>
        </p:blipFill>
        <p:spPr>
          <a:xfrm>
            <a:off x="3565301" y="2786253"/>
            <a:ext cx="5061397" cy="12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3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9856" userDrawn="1">
          <p15:clr>
            <a:srgbClr val="FBAE40"/>
          </p15:clr>
        </p15:guide>
        <p15:guide id="5" pos="10048" userDrawn="1">
          <p15:clr>
            <a:srgbClr val="FBAE40"/>
          </p15:clr>
        </p15:guide>
        <p15:guide id="6" orient="horz" pos="144" userDrawn="1">
          <p15:clr>
            <a:srgbClr val="FBAE40"/>
          </p15:clr>
        </p15:guide>
        <p15:guide id="7" orient="horz" pos="288" userDrawn="1">
          <p15:clr>
            <a:srgbClr val="FBAE40"/>
          </p15:clr>
        </p15:guide>
        <p15:guide id="8" orient="horz" pos="4176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768" userDrawn="1">
          <p15:clr>
            <a:srgbClr val="FBAE40"/>
          </p15:clr>
        </p15:guide>
        <p15:guide id="11" pos="94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DB958C8F-6C43-4DAC-A4E8-1031FD41D5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" y="-1"/>
            <a:ext cx="12200484" cy="6719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4D2081-CF64-49D3-87FE-7D8FFADE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20040"/>
            <a:ext cx="10972800" cy="950976"/>
          </a:xfrm>
        </p:spPr>
        <p:txBody>
          <a:bodyPr lIns="0" rIns="0" anchor="ctr" anchorCtr="0">
            <a:normAutofit/>
          </a:bodyPr>
          <a:lstStyle>
            <a:lvl1pPr algn="l">
              <a:defRPr sz="3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3341D3-4A80-4EE2-981C-52D067FA2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656764"/>
            <a:ext cx="4567616" cy="576072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U.S. Bank Circular" panose="020B0504010101010104" pitchFamily="34" charset="0"/>
                <a:cs typeface="U.S. Bank Circular" panose="020B05040101010101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BB5D7FC-FABA-49C0-9459-60621061C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61922"/>
            <a:ext cx="4567616" cy="284049"/>
          </a:xfrm>
        </p:spPr>
        <p:txBody>
          <a:bodyPr lIns="0" rIns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>
                <a:solidFill>
                  <a:schemeClr val="accent1"/>
                </a:solidFill>
              </a:defRPr>
            </a:lvl2pPr>
            <a:lvl3pPr marL="685800" indent="0">
              <a:buNone/>
              <a:defRPr>
                <a:solidFill>
                  <a:schemeClr val="accent1"/>
                </a:solidFill>
              </a:defRPr>
            </a:lvl3pPr>
            <a:lvl4pPr marL="1028700" indent="0">
              <a:buNone/>
              <a:defRPr>
                <a:solidFill>
                  <a:schemeClr val="accent1"/>
                </a:solidFill>
              </a:defRPr>
            </a:lvl4pPr>
            <a:lvl5pPr marL="13716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593E819C-0862-4261-A916-351A800C4F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2314424"/>
            <a:ext cx="4567616" cy="284049"/>
          </a:xfrm>
        </p:spPr>
        <p:txBody>
          <a:bodyPr lIns="0" rIns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>
                <a:solidFill>
                  <a:schemeClr val="accent1"/>
                </a:solidFill>
              </a:defRPr>
            </a:lvl2pPr>
            <a:lvl3pPr marL="685800" indent="0">
              <a:buNone/>
              <a:defRPr>
                <a:solidFill>
                  <a:schemeClr val="accent1"/>
                </a:solidFill>
              </a:defRPr>
            </a:lvl3pPr>
            <a:lvl4pPr marL="1028700" indent="0">
              <a:buNone/>
              <a:defRPr>
                <a:solidFill>
                  <a:schemeClr val="accent1"/>
                </a:solidFill>
              </a:defRPr>
            </a:lvl4pPr>
            <a:lvl5pPr marL="13716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D8B5AC3-7220-4ADD-889F-AD42D72F9A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3266706"/>
            <a:ext cx="4567616" cy="284049"/>
          </a:xfrm>
        </p:spPr>
        <p:txBody>
          <a:bodyPr lIns="0" rIns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>
                <a:solidFill>
                  <a:schemeClr val="accent1"/>
                </a:solidFill>
              </a:defRPr>
            </a:lvl2pPr>
            <a:lvl3pPr marL="685800" indent="0">
              <a:buNone/>
              <a:defRPr>
                <a:solidFill>
                  <a:schemeClr val="accent1"/>
                </a:solidFill>
              </a:defRPr>
            </a:lvl3pPr>
            <a:lvl4pPr marL="1028700" indent="0">
              <a:buNone/>
              <a:defRPr>
                <a:solidFill>
                  <a:schemeClr val="accent1"/>
                </a:solidFill>
              </a:defRPr>
            </a:lvl4pPr>
            <a:lvl5pPr marL="13716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92B1B97D-3715-4C44-BDFE-4E1C4067E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238610"/>
            <a:ext cx="4567616" cy="284049"/>
          </a:xfrm>
        </p:spPr>
        <p:txBody>
          <a:bodyPr lIns="0" rIns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>
                <a:solidFill>
                  <a:schemeClr val="accent1"/>
                </a:solidFill>
              </a:defRPr>
            </a:lvl2pPr>
            <a:lvl3pPr marL="685800" indent="0">
              <a:buNone/>
              <a:defRPr>
                <a:solidFill>
                  <a:schemeClr val="accent1"/>
                </a:solidFill>
              </a:defRPr>
            </a:lvl3pPr>
            <a:lvl4pPr marL="1028700" indent="0">
              <a:buNone/>
              <a:defRPr>
                <a:solidFill>
                  <a:schemeClr val="accent1"/>
                </a:solidFill>
              </a:defRPr>
            </a:lvl4pPr>
            <a:lvl5pPr marL="13716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3BC6AB3-EDC5-4F08-9811-DC3899F1D4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2611013"/>
            <a:ext cx="4567616" cy="576072"/>
          </a:xfrm>
        </p:spPr>
        <p:txBody>
          <a:bodyPr lIns="0" rIns="0"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U.S. Bank Circular" panose="020B0504010101010104" pitchFamily="34" charset="0"/>
                <a:ea typeface="+mn-ea"/>
                <a:cs typeface="U.S. Bank Circular" panose="020B0504010101010104" pitchFamily="34" charset="0"/>
              </a:defRPr>
            </a:lvl1pPr>
            <a:lvl2pPr marL="3429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EE21F83-20B3-433C-A161-F1AAC643E1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" y="3565674"/>
            <a:ext cx="4567616" cy="576072"/>
          </a:xfrm>
        </p:spPr>
        <p:txBody>
          <a:bodyPr lIns="0" rIns="0"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U.S. Bank Circular" panose="020B0504010101010104" pitchFamily="34" charset="0"/>
                <a:ea typeface="+mn-ea"/>
                <a:cs typeface="U.S. Bank Circular" panose="020B0504010101010104" pitchFamily="34" charset="0"/>
              </a:defRPr>
            </a:lvl1pPr>
            <a:lvl2pPr marL="3429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C96F2AAC-44AE-4489-A6C7-2896EC2B67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4522657"/>
            <a:ext cx="4567616" cy="576072"/>
          </a:xfrm>
        </p:spPr>
        <p:txBody>
          <a:bodyPr lIns="0" rIns="0"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U.S. Bank Circular" panose="020B0504010101010104" pitchFamily="34" charset="0"/>
                <a:ea typeface="+mn-ea"/>
                <a:cs typeface="U.S. Bank Circular" panose="020B0504010101010104" pitchFamily="34" charset="0"/>
              </a:defRPr>
            </a:lvl1pPr>
            <a:lvl2pPr marL="3429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="" xmlns:a16="http://schemas.microsoft.com/office/drawing/2014/main" id="{45E1CE38-56BB-4623-974B-833BE683C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15712" y="1361922"/>
            <a:ext cx="4567616" cy="284049"/>
          </a:xfrm>
        </p:spPr>
        <p:txBody>
          <a:bodyPr lIns="0" rIns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>
                <a:solidFill>
                  <a:schemeClr val="accent1"/>
                </a:solidFill>
              </a:defRPr>
            </a:lvl2pPr>
            <a:lvl3pPr marL="685800" indent="0">
              <a:buNone/>
              <a:defRPr>
                <a:solidFill>
                  <a:schemeClr val="accent1"/>
                </a:solidFill>
              </a:defRPr>
            </a:lvl3pPr>
            <a:lvl4pPr marL="1028700" indent="0">
              <a:buNone/>
              <a:defRPr>
                <a:solidFill>
                  <a:schemeClr val="accent1"/>
                </a:solidFill>
              </a:defRPr>
            </a:lvl4pPr>
            <a:lvl5pPr marL="13716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="" xmlns:a16="http://schemas.microsoft.com/office/drawing/2014/main" id="{3B9C6AE8-C018-4CC3-9D88-F5B0CA12F8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15712" y="2314424"/>
            <a:ext cx="4567616" cy="284049"/>
          </a:xfrm>
        </p:spPr>
        <p:txBody>
          <a:bodyPr lIns="0" rIns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>
                <a:solidFill>
                  <a:schemeClr val="accent1"/>
                </a:solidFill>
              </a:defRPr>
            </a:lvl2pPr>
            <a:lvl3pPr marL="685800" indent="0">
              <a:buNone/>
              <a:defRPr>
                <a:solidFill>
                  <a:schemeClr val="accent1"/>
                </a:solidFill>
              </a:defRPr>
            </a:lvl3pPr>
            <a:lvl4pPr marL="1028700" indent="0">
              <a:buNone/>
              <a:defRPr>
                <a:solidFill>
                  <a:schemeClr val="accent1"/>
                </a:solidFill>
              </a:defRPr>
            </a:lvl4pPr>
            <a:lvl5pPr marL="13716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51EC44BE-423E-47D6-AA21-E367F8206B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5712" y="3266706"/>
            <a:ext cx="4567616" cy="284049"/>
          </a:xfrm>
        </p:spPr>
        <p:txBody>
          <a:bodyPr lIns="0" rIns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>
                <a:solidFill>
                  <a:schemeClr val="accent1"/>
                </a:solidFill>
              </a:defRPr>
            </a:lvl2pPr>
            <a:lvl3pPr marL="685800" indent="0">
              <a:buNone/>
              <a:defRPr>
                <a:solidFill>
                  <a:schemeClr val="accent1"/>
                </a:solidFill>
              </a:defRPr>
            </a:lvl3pPr>
            <a:lvl4pPr marL="1028700" indent="0">
              <a:buNone/>
              <a:defRPr>
                <a:solidFill>
                  <a:schemeClr val="accent1"/>
                </a:solidFill>
              </a:defRPr>
            </a:lvl4pPr>
            <a:lvl5pPr marL="13716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99CF8D2D-F8BF-403A-8583-BF87C9C13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5712" y="4238610"/>
            <a:ext cx="4567616" cy="284049"/>
          </a:xfrm>
        </p:spPr>
        <p:txBody>
          <a:bodyPr lIns="0" rIns="0">
            <a:noAutofit/>
          </a:bodyPr>
          <a:lstStyle>
            <a:lvl1pPr marL="0" indent="0">
              <a:buNone/>
              <a:defRPr sz="20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>
                <a:solidFill>
                  <a:schemeClr val="accent1"/>
                </a:solidFill>
              </a:defRPr>
            </a:lvl2pPr>
            <a:lvl3pPr marL="685800" indent="0">
              <a:buNone/>
              <a:defRPr>
                <a:solidFill>
                  <a:schemeClr val="accent1"/>
                </a:solidFill>
              </a:defRPr>
            </a:lvl3pPr>
            <a:lvl4pPr marL="1028700" indent="0">
              <a:buNone/>
              <a:defRPr>
                <a:solidFill>
                  <a:schemeClr val="accent1"/>
                </a:solidFill>
              </a:defRPr>
            </a:lvl4pPr>
            <a:lvl5pPr marL="13716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BF04CA00-0031-4D27-9ACB-DD56F3EFE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5712" y="2611013"/>
            <a:ext cx="4567616" cy="576072"/>
          </a:xfrm>
        </p:spPr>
        <p:txBody>
          <a:bodyPr lIns="0" rIns="0"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U.S. Bank Circular" panose="020B0504010101010104" pitchFamily="34" charset="0"/>
                <a:ea typeface="+mn-ea"/>
                <a:cs typeface="U.S. Bank Circular" panose="020B0504010101010104" pitchFamily="34" charset="0"/>
              </a:defRPr>
            </a:lvl1pPr>
            <a:lvl2pPr marL="3429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41380CC5-7C62-495E-9CE1-366DC1EB72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5712" y="3565674"/>
            <a:ext cx="4567616" cy="576072"/>
          </a:xfrm>
        </p:spPr>
        <p:txBody>
          <a:bodyPr lIns="0" rIns="0"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U.S. Bank Circular" panose="020B0504010101010104" pitchFamily="34" charset="0"/>
                <a:ea typeface="+mn-ea"/>
                <a:cs typeface="U.S. Bank Circular" panose="020B0504010101010104" pitchFamily="34" charset="0"/>
              </a:defRPr>
            </a:lvl1pPr>
            <a:lvl2pPr marL="3429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C50128F6-EF27-410D-9EA1-3461B547D0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15712" y="4522657"/>
            <a:ext cx="4567616" cy="576072"/>
          </a:xfrm>
        </p:spPr>
        <p:txBody>
          <a:bodyPr lIns="0" rIns="0"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U.S. Bank Circular" panose="020B0504010101010104" pitchFamily="34" charset="0"/>
                <a:ea typeface="+mn-ea"/>
                <a:cs typeface="U.S. Bank Circular" panose="020B0504010101010104" pitchFamily="34" charset="0"/>
              </a:defRPr>
            </a:lvl1pPr>
            <a:lvl2pPr marL="3429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2F017C57-884F-4B09-9CE2-2742C8B457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15712" y="1656764"/>
            <a:ext cx="4567616" cy="576072"/>
          </a:xfrm>
        </p:spPr>
        <p:txBody>
          <a:bodyPr lIns="0" rIns="0"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U.S. Bank Circular" panose="020B0504010101010104" pitchFamily="34" charset="0"/>
                <a:ea typeface="+mn-ea"/>
                <a:cs typeface="U.S. Bank Circular" panose="020B0504010101010104" pitchFamily="34" charset="0"/>
              </a:defRPr>
            </a:lvl1pPr>
            <a:lvl2pPr marL="3429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869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9856" userDrawn="1">
          <p15:clr>
            <a:srgbClr val="FBAE40"/>
          </p15:clr>
        </p15:guide>
        <p15:guide id="5" pos="10048" userDrawn="1">
          <p15:clr>
            <a:srgbClr val="FBAE40"/>
          </p15:clr>
        </p15:guide>
        <p15:guide id="6" orient="horz" pos="144" userDrawn="1">
          <p15:clr>
            <a:srgbClr val="FBAE40"/>
          </p15:clr>
        </p15:guide>
        <p15:guide id="7" orient="horz" pos="288" userDrawn="1">
          <p15:clr>
            <a:srgbClr val="FBAE40"/>
          </p15:clr>
        </p15:guide>
        <p15:guide id="8" orient="horz" pos="4224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768" userDrawn="1">
          <p15:clr>
            <a:srgbClr val="FBAE40"/>
          </p15:clr>
        </p15:guide>
        <p15:guide id="11" pos="9472" userDrawn="1">
          <p15:clr>
            <a:srgbClr val="FBAE40"/>
          </p15:clr>
        </p15:guide>
        <p15:guide id="12" pos="5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5040452-F4D5-4CAB-8F89-084D3D290C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" y="0"/>
            <a:ext cx="12191999" cy="6705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4D2081-CF64-49D3-87FE-7D8FFADE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41683"/>
            <a:ext cx="10972800" cy="2244581"/>
          </a:xfrm>
        </p:spPr>
        <p:txBody>
          <a:bodyPr lIns="0" rIns="0" anchor="ctr" anchorCtr="0">
            <a:norm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2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9856" userDrawn="1">
          <p15:clr>
            <a:srgbClr val="FBAE40"/>
          </p15:clr>
        </p15:guide>
        <p15:guide id="5" pos="10048" userDrawn="1">
          <p15:clr>
            <a:srgbClr val="FBAE40"/>
          </p15:clr>
        </p15:guide>
        <p15:guide id="6" orient="horz" pos="144" userDrawn="1">
          <p15:clr>
            <a:srgbClr val="FBAE40"/>
          </p15:clr>
        </p15:guide>
        <p15:guide id="7" orient="horz" pos="288" userDrawn="1">
          <p15:clr>
            <a:srgbClr val="FBAE40"/>
          </p15:clr>
        </p15:guide>
        <p15:guide id="8" orient="horz" pos="4176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768" userDrawn="1">
          <p15:clr>
            <a:srgbClr val="FBAE40"/>
          </p15:clr>
        </p15:guide>
        <p15:guide id="11" pos="9472" userDrawn="1">
          <p15:clr>
            <a:srgbClr val="FBAE40"/>
          </p15:clr>
        </p15:guide>
        <p15:guide id="12" pos="5120" userDrawn="1">
          <p15:clr>
            <a:srgbClr val="FBAE40"/>
          </p15:clr>
        </p15:guide>
        <p15:guide id="13" orient="horz" pos="42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B453F1E-4453-47E8-A525-24A66C40E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" y="0"/>
            <a:ext cx="12191999" cy="6705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4D2081-CF64-49D3-87FE-7D8FFADE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9698"/>
            <a:ext cx="10972800" cy="2244581"/>
          </a:xfrm>
        </p:spPr>
        <p:txBody>
          <a:bodyPr lIns="0" rIns="0" anchor="ctr" anchorCtr="0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7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9856" userDrawn="1">
          <p15:clr>
            <a:srgbClr val="FBAE40"/>
          </p15:clr>
        </p15:guide>
        <p15:guide id="5" pos="10048" userDrawn="1">
          <p15:clr>
            <a:srgbClr val="FBAE40"/>
          </p15:clr>
        </p15:guide>
        <p15:guide id="6" orient="horz" pos="144" userDrawn="1">
          <p15:clr>
            <a:srgbClr val="FBAE40"/>
          </p15:clr>
        </p15:guide>
        <p15:guide id="7" orient="horz" pos="288" userDrawn="1">
          <p15:clr>
            <a:srgbClr val="FBAE40"/>
          </p15:clr>
        </p15:guide>
        <p15:guide id="8" orient="horz" pos="4176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768" userDrawn="1">
          <p15:clr>
            <a:srgbClr val="FBAE40"/>
          </p15:clr>
        </p15:guide>
        <p15:guide id="11" pos="94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A29F5A-2B5C-475B-AB66-5F71466E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514350" indent="-171450">
              <a:buSzPct val="95000"/>
              <a:buFont typeface="Calibri" panose="020F0502020204030204" pitchFamily="34" charset="0"/>
              <a:buChar char="─"/>
              <a:defRPr sz="2000"/>
            </a:lvl2pPr>
            <a:lvl3pPr marL="857250" indent="-171450">
              <a:buSzPct val="100000"/>
              <a:buFont typeface="Arial" panose="020B0604020202020204" pitchFamily="34" charset="0"/>
              <a:buChar char="•"/>
              <a:defRPr sz="1800"/>
            </a:lvl3pPr>
            <a:lvl4pPr marL="1200150" indent="-171450">
              <a:buSzPct val="100000"/>
              <a:buFont typeface="Arial" panose="020B0604020202020204" pitchFamily="34" charset="0"/>
              <a:buChar char="•"/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9092ADC5-82D2-47EF-83F4-0A2D2291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4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7B601-E3F2-4022-84A6-9F22D702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22729"/>
            <a:ext cx="10972800" cy="954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1BF210-F558-4FB0-86F4-67EA9ADB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10972800" cy="45928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 cap="none" baseline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2FA503-EEC4-4804-AE9B-505A0F82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754688"/>
            <a:ext cx="10972800" cy="46461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5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1DA3F2-9ED3-4EB5-B366-FAC42C0E4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225296"/>
            <a:ext cx="5410201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4EA563-96EB-4A65-86F7-4919FABE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5296"/>
            <a:ext cx="5413248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5B7B2B57-CCF4-4027-BE6B-45C90746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3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ymbo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1DA3F2-9ED3-4EB5-B366-FAC42C0E4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25296"/>
            <a:ext cx="5410199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5B7B2B57-CCF4-4027-BE6B-45C90746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D5701018-D91C-490E-B2EA-9DD0CC1BBF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72202" y="1804988"/>
            <a:ext cx="5412007" cy="3362324"/>
          </a:xfrm>
          <a:custGeom>
            <a:avLst/>
            <a:gdLst>
              <a:gd name="connsiteX0" fmla="*/ 0 w 5552247"/>
              <a:gd name="connsiteY0" fmla="*/ 0 h 3489010"/>
              <a:gd name="connsiteX1" fmla="*/ 5552247 w 5552247"/>
              <a:gd name="connsiteY1" fmla="*/ 0 h 3489010"/>
              <a:gd name="connsiteX2" fmla="*/ 5552247 w 5552247"/>
              <a:gd name="connsiteY2" fmla="*/ 3489010 h 3489010"/>
              <a:gd name="connsiteX3" fmla="*/ 0 w 5552247"/>
              <a:gd name="connsiteY3" fmla="*/ 3489010 h 3489010"/>
              <a:gd name="connsiteX4" fmla="*/ 0 w 5552247"/>
              <a:gd name="connsiteY4" fmla="*/ 0 h 3489010"/>
              <a:gd name="connsiteX0" fmla="*/ 0 w 5552247"/>
              <a:gd name="connsiteY0" fmla="*/ 0 h 3489010"/>
              <a:gd name="connsiteX1" fmla="*/ 5552247 w 5552247"/>
              <a:gd name="connsiteY1" fmla="*/ 0 h 3489010"/>
              <a:gd name="connsiteX2" fmla="*/ 5552247 w 5552247"/>
              <a:gd name="connsiteY2" fmla="*/ 3489010 h 3489010"/>
              <a:gd name="connsiteX3" fmla="*/ 2794767 w 5552247"/>
              <a:gd name="connsiteY3" fmla="*/ 3482186 h 3489010"/>
              <a:gd name="connsiteX4" fmla="*/ 0 w 5552247"/>
              <a:gd name="connsiteY4" fmla="*/ 3489010 h 3489010"/>
              <a:gd name="connsiteX5" fmla="*/ 0 w 5552247"/>
              <a:gd name="connsiteY5" fmla="*/ 0 h 3489010"/>
              <a:gd name="connsiteX0" fmla="*/ 0 w 5552247"/>
              <a:gd name="connsiteY0" fmla="*/ 0 h 4601374"/>
              <a:gd name="connsiteX1" fmla="*/ 5552247 w 5552247"/>
              <a:gd name="connsiteY1" fmla="*/ 0 h 4601374"/>
              <a:gd name="connsiteX2" fmla="*/ 5552247 w 5552247"/>
              <a:gd name="connsiteY2" fmla="*/ 3489010 h 4601374"/>
              <a:gd name="connsiteX3" fmla="*/ 2775717 w 5552247"/>
              <a:gd name="connsiteY3" fmla="*/ 4601374 h 4601374"/>
              <a:gd name="connsiteX4" fmla="*/ 0 w 5552247"/>
              <a:gd name="connsiteY4" fmla="*/ 3489010 h 4601374"/>
              <a:gd name="connsiteX5" fmla="*/ 0 w 5552247"/>
              <a:gd name="connsiteY5" fmla="*/ 0 h 460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2247" h="4601374">
                <a:moveTo>
                  <a:pt x="0" y="0"/>
                </a:moveTo>
                <a:lnTo>
                  <a:pt x="5552247" y="0"/>
                </a:lnTo>
                <a:lnTo>
                  <a:pt x="5552247" y="3489010"/>
                </a:lnTo>
                <a:lnTo>
                  <a:pt x="2775717" y="4601374"/>
                </a:lnTo>
                <a:lnTo>
                  <a:pt x="0" y="3489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624D06-62D5-429D-86C5-4BC31E89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22729"/>
            <a:ext cx="10951036" cy="9547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69D1C2-6694-4418-A357-D64DA9AB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28727"/>
            <a:ext cx="10951035" cy="51720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A150033-5EA4-49FE-B6DA-B65565CCACE3}"/>
              </a:ext>
            </a:extLst>
          </p:cNvPr>
          <p:cNvSpPr txBox="1"/>
          <p:nvPr/>
        </p:nvSpPr>
        <p:spPr>
          <a:xfrm>
            <a:off x="982716" y="6497320"/>
            <a:ext cx="263652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U.S. Bank | Confidential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355451E-28F8-4A75-90B3-DE90F6D5D648}"/>
              </a:ext>
            </a:extLst>
          </p:cNvPr>
          <p:cNvSpPr txBox="1"/>
          <p:nvPr/>
        </p:nvSpPr>
        <p:spPr>
          <a:xfrm>
            <a:off x="10519992" y="6497320"/>
            <a:ext cx="107081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CD95FE0B-F4F9-4B33-82EB-3FCAFF1C904F}" type="slidenum">
              <a:rPr lang="en-US" sz="600" smtClean="0">
                <a:latin typeface="U.S. Bank Circular" panose="020B0504010101010104" pitchFamily="34" charset="0"/>
              </a:rPr>
              <a:pPr algn="r"/>
              <a:t>‹#›</a:t>
            </a:fld>
            <a:endParaRPr lang="en-US" sz="600" dirty="0">
              <a:latin typeface="U.S. Bank Circular" panose="020B05040101010101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4BE6BDD0-4C38-4E06-AA9A-9A58D560112F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8673" y="6503671"/>
            <a:ext cx="292608" cy="1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94" r:id="rId11"/>
    <p:sldLayoutId id="2147483695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3" r:id="rId2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2"/>
          </a:solidFill>
          <a:latin typeface="U.S. Bank Circular Medium" panose="020B0604010101010104" pitchFamily="34" charset="0"/>
          <a:ea typeface="+mj-ea"/>
          <a:cs typeface="U.S. Bank Circular Medium" panose="020B06040101010101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.S. Bank Circular" panose="020B0504010101010104" pitchFamily="34" charset="0"/>
          <a:ea typeface="+mn-ea"/>
          <a:cs typeface="U.S. Bank Circular" panose="020B0504010101010104" pitchFamily="34" charset="0"/>
        </a:defRPr>
      </a:lvl1pPr>
      <a:lvl2pPr marL="553641" indent="-210741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5000"/>
        <a:buFont typeface="Calibri" panose="020F0502020204030204" pitchFamily="34" charset="0"/>
        <a:buChar char="─"/>
        <a:defRPr sz="2000" kern="1200">
          <a:solidFill>
            <a:schemeClr val="tx1"/>
          </a:solidFill>
          <a:latin typeface="U.S. Bank Circular" panose="020B0504010101010104" pitchFamily="34" charset="0"/>
          <a:ea typeface="+mn-ea"/>
          <a:cs typeface="U.S. Bank Circular" panose="020B05040101010101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.S. Bank Circular" panose="020B0504010101010104" pitchFamily="34" charset="0"/>
          <a:ea typeface="+mn-ea"/>
          <a:cs typeface="U.S. Bank Circular" panose="020B05040101010101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.S. Bank Circular" panose="020B0504010101010104" pitchFamily="34" charset="0"/>
          <a:ea typeface="+mn-ea"/>
          <a:cs typeface="U.S. Bank Circular" panose="020B05040101010101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.S. Bank Circular" panose="020B0504010101010104" pitchFamily="34" charset="0"/>
          <a:ea typeface="+mn-ea"/>
          <a:cs typeface="U.S. Bank Circular" panose="020B05040101010101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92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10048" userDrawn="1">
          <p15:clr>
            <a:srgbClr val="F26B43"/>
          </p15:clr>
        </p15:guide>
        <p15:guide id="5" pos="9856" userDrawn="1">
          <p15:clr>
            <a:srgbClr val="F26B43"/>
          </p15:clr>
        </p15:guide>
        <p15:guide id="6" orient="horz" pos="144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4176" userDrawn="1">
          <p15:clr>
            <a:srgbClr val="F26B43"/>
          </p15:clr>
        </p15:guide>
        <p15:guide id="9" orient="horz" pos="4032" userDrawn="1">
          <p15:clr>
            <a:srgbClr val="F26B43"/>
          </p15:clr>
        </p15:guide>
        <p15:guide id="10" orient="horz" pos="768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7488" userDrawn="1">
          <p15:clr>
            <a:srgbClr val="F26B43"/>
          </p15:clr>
        </p15:guide>
        <p15:guide id="1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140016-3A3D-64A7-7C7B-BE5C00213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65383"/>
            <a:ext cx="10956167" cy="2244581"/>
          </a:xfrm>
        </p:spPr>
        <p:txBody>
          <a:bodyPr anchor="ctr">
            <a:normAutofit/>
          </a:bodyPr>
          <a:lstStyle/>
          <a:p>
            <a:r>
              <a:rPr lang="en-US" dirty="0"/>
              <a:t>Payments GenAI Hackathon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E30A1CAC-99CB-0B5A-9CBC-E2D1248FC7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05600" y="618890"/>
            <a:ext cx="4872037" cy="355444"/>
          </a:xfrm>
        </p:spPr>
        <p:txBody>
          <a:bodyPr/>
          <a:lstStyle/>
          <a:p>
            <a:r>
              <a:rPr lang="en-US" dirty="0"/>
              <a:t>Aug 21, 2024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C37DA4A0-9545-C942-64A8-51F1F270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3" y="3436501"/>
            <a:ext cx="10956167" cy="1655762"/>
          </a:xfrm>
        </p:spPr>
        <p:txBody>
          <a:bodyPr/>
          <a:lstStyle/>
          <a:p>
            <a:r>
              <a:rPr lang="en-US" dirty="0"/>
              <a:t>Use Case</a:t>
            </a:r>
            <a:r>
              <a:rPr lang="en-US" dirty="0" smtClean="0"/>
              <a:t>: Compliance AI</a:t>
            </a:r>
            <a:endParaRPr lang="en-US" dirty="0"/>
          </a:p>
          <a:p>
            <a:r>
              <a:rPr lang="en-US" dirty="0"/>
              <a:t>Team: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F9FD39D-C8D8-DAA4-B1BF-E334037F8064}"/>
              </a:ext>
            </a:extLst>
          </p:cNvPr>
          <p:cNvSpPr/>
          <p:nvPr/>
        </p:nvSpPr>
        <p:spPr>
          <a:xfrm>
            <a:off x="1559638" y="3931890"/>
            <a:ext cx="3385586" cy="23207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U.S. Bank Circular" panose="020B0504010101010104" pitchFamily="34" charset="0"/>
                <a:cs typeface="U.S. Bank Circular" panose="020B0504010101010104" pitchFamily="34" charset="0"/>
              </a:rPr>
              <a:t>DeltaByte</a:t>
            </a:r>
            <a:endParaRPr lang="en-US" sz="2000" dirty="0" smtClean="0">
              <a:latin typeface="U.S. Bank Circular" panose="020B0504010101010104" pitchFamily="34" charset="0"/>
              <a:cs typeface="U.S. Bank Circular" panose="020B0504010101010104" pitchFamily="34" charset="0"/>
            </a:endParaRPr>
          </a:p>
          <a:p>
            <a:pPr algn="ctr"/>
            <a:r>
              <a:rPr lang="en-US" sz="20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Priyanka </a:t>
            </a:r>
            <a:r>
              <a:rPr lang="en-US" sz="2000" dirty="0" err="1">
                <a:latin typeface="U.S. Bank Circular" panose="020B0504010101010104" pitchFamily="34" charset="0"/>
                <a:cs typeface="U.S. Bank Circular" panose="020B0504010101010104" pitchFamily="34" charset="0"/>
              </a:rPr>
              <a:t>Patil</a:t>
            </a:r>
            <a:endParaRPr lang="en-US" sz="2000" dirty="0">
              <a:latin typeface="U.S. Bank Circular" panose="020B0504010101010104" pitchFamily="34" charset="0"/>
              <a:cs typeface="U.S. Bank Circular" panose="020B0504010101010104" pitchFamily="34" charset="0"/>
            </a:endParaRPr>
          </a:p>
          <a:p>
            <a:pPr algn="ctr"/>
            <a:r>
              <a:rPr lang="en-US" sz="2000" dirty="0" err="1">
                <a:latin typeface="U.S. Bank Circular" panose="020B0504010101010104" pitchFamily="34" charset="0"/>
                <a:cs typeface="U.S. Bank Circular" panose="020B0504010101010104" pitchFamily="34" charset="0"/>
              </a:rPr>
              <a:t>Supreeya</a:t>
            </a:r>
            <a:r>
              <a:rPr lang="en-US" sz="20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 Miller</a:t>
            </a:r>
          </a:p>
          <a:p>
            <a:pPr algn="ctr"/>
            <a:r>
              <a:rPr lang="en-US" sz="2000" dirty="0" err="1">
                <a:latin typeface="U.S. Bank Circular" panose="020B0504010101010104" pitchFamily="34" charset="0"/>
                <a:cs typeface="U.S. Bank Circular" panose="020B0504010101010104" pitchFamily="34" charset="0"/>
              </a:rPr>
              <a:t>Abhilash</a:t>
            </a:r>
            <a:r>
              <a:rPr lang="en-US" sz="20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 </a:t>
            </a:r>
            <a:r>
              <a:rPr lang="en-US" sz="2000" dirty="0" err="1">
                <a:latin typeface="U.S. Bank Circular" panose="020B0504010101010104" pitchFamily="34" charset="0"/>
                <a:cs typeface="U.S. Bank Circular" panose="020B0504010101010104" pitchFamily="34" charset="0"/>
              </a:rPr>
              <a:t>Patlolla</a:t>
            </a:r>
            <a:endParaRPr lang="en-US" sz="2000" dirty="0">
              <a:latin typeface="U.S. Bank Circular" panose="020B0504010101010104" pitchFamily="34" charset="0"/>
              <a:cs typeface="U.S. Bank Circular" panose="020B0504010101010104" pitchFamily="34" charset="0"/>
            </a:endParaRPr>
          </a:p>
          <a:p>
            <a:pPr algn="ctr"/>
            <a:r>
              <a:rPr lang="en-US" sz="2000" dirty="0" err="1">
                <a:latin typeface="U.S. Bank Circular" panose="020B0504010101010104" pitchFamily="34" charset="0"/>
                <a:cs typeface="U.S. Bank Circular" panose="020B0504010101010104" pitchFamily="34" charset="0"/>
              </a:rPr>
              <a:t>Manikanta</a:t>
            </a:r>
            <a:r>
              <a:rPr lang="en-US" sz="20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 </a:t>
            </a:r>
            <a:r>
              <a:rPr lang="en-US" sz="2000" dirty="0" err="1">
                <a:latin typeface="U.S. Bank Circular" panose="020B0504010101010104" pitchFamily="34" charset="0"/>
                <a:cs typeface="U.S. Bank Circular" panose="020B0504010101010104" pitchFamily="34" charset="0"/>
              </a:rPr>
              <a:t>Gurram</a:t>
            </a:r>
            <a:endParaRPr lang="en-US" sz="2000" dirty="0">
              <a:latin typeface="U.S. Bank Circular" panose="020B0504010101010104" pitchFamily="34" charset="0"/>
              <a:cs typeface="U.S. Bank Circular" panose="020B0504010101010104" pitchFamily="34" charset="0"/>
            </a:endParaRPr>
          </a:p>
          <a:p>
            <a:pPr algn="ctr"/>
            <a:r>
              <a:rPr lang="en-US" sz="2000" dirty="0" err="1">
                <a:latin typeface="U.S. Bank Circular" panose="020B0504010101010104" pitchFamily="34" charset="0"/>
                <a:cs typeface="U.S. Bank Circular" panose="020B0504010101010104" pitchFamily="34" charset="0"/>
              </a:rPr>
              <a:t>Vikram</a:t>
            </a:r>
            <a:r>
              <a:rPr lang="en-US" sz="20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 Mehta</a:t>
            </a:r>
          </a:p>
          <a:p>
            <a:pPr algn="ctr"/>
            <a:r>
              <a:rPr lang="en-US" sz="20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Hao Lu</a:t>
            </a:r>
          </a:p>
        </p:txBody>
      </p:sp>
    </p:spTree>
    <p:extLst>
      <p:ext uri="{BB962C8B-B14F-4D97-AF65-F5344CB8AC3E}">
        <p14:creationId xmlns:p14="http://schemas.microsoft.com/office/powerpoint/2010/main" val="12946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05CB4E-DD01-FA58-6515-9918399CC68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72200" y="1225296"/>
            <a:ext cx="5413248" cy="5181600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800" dirty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Problem statement and proposed solution</a:t>
            </a:r>
          </a:p>
          <a:p>
            <a:pPr marL="0" lvl="1" indent="0">
              <a:buNone/>
            </a:pPr>
            <a:r>
              <a:rPr lang="en-US" sz="1800" dirty="0"/>
              <a:t>The presentation will begin with an introduction to the problem statement and the proposed solution that the hackathon aimed to solve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spcBef>
                <a:spcPts val="2500"/>
              </a:spcBef>
              <a:buNone/>
            </a:pPr>
            <a:r>
              <a:rPr lang="en-US" sz="1800" dirty="0" err="1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GenAI</a:t>
            </a:r>
            <a:r>
              <a:rPr lang="en-US" sz="1800" dirty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 software and its impact on the solution</a:t>
            </a:r>
          </a:p>
          <a:p>
            <a:pPr marL="0" lvl="1" indent="0">
              <a:buNone/>
            </a:pPr>
            <a:r>
              <a:rPr lang="en-US" sz="1800" dirty="0"/>
              <a:t>In this section, we will explore why </a:t>
            </a:r>
            <a:r>
              <a:rPr lang="en-US" sz="1800" dirty="0" err="1"/>
              <a:t>GenAI</a:t>
            </a:r>
            <a:r>
              <a:rPr lang="en-US" sz="1800" dirty="0"/>
              <a:t> was chosen for this problem and the benefits it provides.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800" dirty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Building the next iteration of the product for Payments</a:t>
            </a:r>
          </a:p>
          <a:p>
            <a:pPr marL="0" lvl="1" indent="0">
              <a:buNone/>
            </a:pPr>
            <a:r>
              <a:rPr lang="en-US" sz="1800" dirty="0"/>
              <a:t>The final section of the presentation will focus on how to build the next iteration of the product using </a:t>
            </a:r>
            <a:r>
              <a:rPr lang="en-US" sz="1800" dirty="0" err="1"/>
              <a:t>GenAI</a:t>
            </a:r>
            <a:r>
              <a:rPr lang="en-US" sz="18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2458AA1-2350-5BD5-B747-87D2DEA1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22729"/>
            <a:ext cx="10951036" cy="95474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8EBF394-88CE-53CC-5EF2-8EF02A016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52" y="1852335"/>
            <a:ext cx="5092504" cy="34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28134C1-7387-3B12-EDFA-F62B4D44F9BA}"/>
              </a:ext>
            </a:extLst>
          </p:cNvPr>
          <p:cNvSpPr/>
          <p:nvPr/>
        </p:nvSpPr>
        <p:spPr>
          <a:xfrm>
            <a:off x="914400" y="4593516"/>
            <a:ext cx="3980328" cy="16544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U.S. Bank Circular" panose="020B0504010101010104" pitchFamily="34" charset="0"/>
                <a:cs typeface="U.S. Bank Circular" panose="020B0504010101010104" pitchFamily="34" charset="0"/>
              </a:rPr>
              <a:t>&lt;&lt;Replace this placeholder image with screen shot or visual of solution&gt;&gt;</a:t>
            </a:r>
          </a:p>
        </p:txBody>
      </p:sp>
    </p:spTree>
    <p:extLst>
      <p:ext uri="{BB962C8B-B14F-4D97-AF65-F5344CB8AC3E}">
        <p14:creationId xmlns:p14="http://schemas.microsoft.com/office/powerpoint/2010/main" val="29602822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66E1ED-D627-F945-DE02-EDFB6AD9E75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72200" y="1277471"/>
            <a:ext cx="5413248" cy="512942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800" dirty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Challenges with </a:t>
            </a:r>
            <a:r>
              <a:rPr lang="en-US" sz="1800" dirty="0" smtClean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CMRA</a:t>
            </a:r>
            <a:endParaRPr lang="en-US" sz="1800" dirty="0">
              <a:solidFill>
                <a:schemeClr val="accent1"/>
              </a:solidFill>
              <a:latin typeface="U.S. Bank Circular Medium" panose="020B0604010101010104" pitchFamily="34" charset="0"/>
              <a:cs typeface="U.S. Bank Circular Medium" panose="020B0604010101010104" pitchFamily="34" charset="0"/>
            </a:endParaRPr>
          </a:p>
          <a:p>
            <a:pPr marL="0" lvl="1" indent="0">
              <a:buNone/>
            </a:pPr>
            <a:r>
              <a:rPr lang="en-US" sz="1800" dirty="0"/>
              <a:t>The CMRA process used by bank team members to get customer facing documents approved currently takes two weeks to complete, because of the heavily manual review procedures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spcBef>
                <a:spcPts val="2500"/>
              </a:spcBef>
              <a:buNone/>
            </a:pPr>
            <a:r>
              <a:rPr lang="en-US" sz="1800" dirty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Importance of solving </a:t>
            </a:r>
            <a:r>
              <a:rPr lang="en-US" sz="1800" dirty="0" smtClean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CMRA’s long turnaround time</a:t>
            </a:r>
            <a:endParaRPr lang="en-US" sz="1800" dirty="0">
              <a:solidFill>
                <a:schemeClr val="accent1"/>
              </a:solidFill>
              <a:latin typeface="U.S. Bank Circular Medium" panose="020B0604010101010104" pitchFamily="34" charset="0"/>
              <a:cs typeface="U.S. Bank Circular Medium" panose="020B0604010101010104" pitchFamily="34" charset="0"/>
            </a:endParaRPr>
          </a:p>
          <a:p>
            <a:pPr marL="0" lvl="1" indent="0">
              <a:buNone/>
            </a:pPr>
            <a:r>
              <a:rPr lang="en-US" sz="1800" dirty="0" smtClean="0"/>
              <a:t>The long turnaround has become a bottleneck for the CMRA process, causing significant amount of time loss and hidden cost.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F9115E-330A-F9C1-6A37-7ED8740C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22729"/>
            <a:ext cx="10951036" cy="954742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10" name="Picture 9" descr="A person sitting at a cashier&#10;&#10;Description automatically generated">
            <a:extLst>
              <a:ext uri="{FF2B5EF4-FFF2-40B4-BE49-F238E27FC236}">
                <a16:creationId xmlns="" xmlns:a16="http://schemas.microsoft.com/office/drawing/2014/main" id="{F799E0B3-2C19-1F80-C585-96D137EC4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1277471"/>
            <a:ext cx="5153117" cy="2547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A7311F-9933-682D-9257-A295C094AFF3}"/>
              </a:ext>
            </a:extLst>
          </p:cNvPr>
          <p:cNvSpPr txBox="1"/>
          <p:nvPr/>
        </p:nvSpPr>
        <p:spPr>
          <a:xfrm>
            <a:off x="606552" y="4075869"/>
            <a:ext cx="4732703" cy="3468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&lt;&lt;picture or sketch displaying persona, challenge they face and/or customer challenge they face&gt;&gt;</a:t>
            </a:r>
          </a:p>
        </p:txBody>
      </p:sp>
    </p:spTree>
    <p:extLst>
      <p:ext uri="{BB962C8B-B14F-4D97-AF65-F5344CB8AC3E}">
        <p14:creationId xmlns:p14="http://schemas.microsoft.com/office/powerpoint/2010/main" val="16886090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36B17D4-BDE6-0CA4-4D05-D83BF615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22729"/>
            <a:ext cx="10951036" cy="954742"/>
          </a:xfrm>
        </p:spPr>
        <p:txBody>
          <a:bodyPr anchor="ctr">
            <a:normAutofit/>
          </a:bodyPr>
          <a:lstStyle/>
          <a:p>
            <a:r>
              <a:rPr lang="en-US" dirty="0"/>
              <a:t>Proposed solution</a:t>
            </a:r>
          </a:p>
        </p:txBody>
      </p:sp>
      <p:pic>
        <p:nvPicPr>
          <p:cNvPr id="8" name="Content Placeholder 7" descr="A computer and a phone&#10;&#10;Description automatically generated">
            <a:extLst>
              <a:ext uri="{FF2B5EF4-FFF2-40B4-BE49-F238E27FC236}">
                <a16:creationId xmlns="" xmlns:a16="http://schemas.microsoft.com/office/drawing/2014/main" id="{CF332906-525A-F62B-1385-8482F0CE27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1277471"/>
            <a:ext cx="4492993" cy="4492993"/>
          </a:xfr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307C8CC-9353-F1DA-B808-7C70391671BB}"/>
              </a:ext>
            </a:extLst>
          </p:cNvPr>
          <p:cNvSpPr txBox="1"/>
          <p:nvPr/>
        </p:nvSpPr>
        <p:spPr>
          <a:xfrm>
            <a:off x="5911864" y="2190055"/>
            <a:ext cx="5670535" cy="388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600" b="1" dirty="0" smtClean="0">
                <a:latin typeface="U.S. Bank Circular" panose="020B0504010101010104" pitchFamily="34" charset="0"/>
                <a:cs typeface="U.S. Bank Circular" panose="020B0504010101010104" pitchFamily="34" charset="0"/>
              </a:rPr>
              <a:t>Benefits</a:t>
            </a:r>
            <a:endParaRPr lang="en-US" sz="1200" b="1" dirty="0">
              <a:latin typeface="U.S. Bank Circular" panose="020B0504010101010104" pitchFamily="34" charset="0"/>
              <a:cs typeface="U.S. Bank Circular" panose="020B05040101010101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en-US" sz="1200" b="1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Revenue</a:t>
            </a:r>
          </a:p>
          <a:p>
            <a:pPr marL="0" lvl="1" indent="0">
              <a:buNone/>
            </a:pPr>
            <a:r>
              <a:rPr lang="en-US" sz="1200" dirty="0" smtClean="0">
                <a:latin typeface="U.S. Bank Circular" panose="020B0504010101010104" pitchFamily="34" charset="0"/>
                <a:cs typeface="U.S. Bank Circular" panose="020B0504010101010104" pitchFamily="34" charset="0"/>
              </a:rPr>
              <a:t>We intend to evolve the solution into a platform that will attract internal customers of various departments, then external customers such as regional smaller banks and financial institutions. This will produce tremendous demand-side competitive advantage, racking up sizable revenues.</a:t>
            </a:r>
            <a:endParaRPr lang="en-US" sz="1200" dirty="0">
              <a:latin typeface="U.S. Bank Circular" panose="020B0504010101010104" pitchFamily="34" charset="0"/>
              <a:cs typeface="U.S. Bank Circular" panose="020B05040101010101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en-US" sz="1200" b="1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Saved hours</a:t>
            </a:r>
          </a:p>
          <a:p>
            <a:pPr marL="0" lvl="1" indent="0">
              <a:buNone/>
            </a:pPr>
            <a:r>
              <a:rPr lang="en-US" sz="1200" dirty="0" smtClean="0">
                <a:latin typeface="U.S. Bank Circular" panose="020B0504010101010104" pitchFamily="34" charset="0"/>
                <a:cs typeface="U.S. Bank Circular" panose="020B0504010101010104" pitchFamily="34" charset="0"/>
              </a:rPr>
              <a:t>Expected productivity gain: 10,080x. 2 weeks vs 2 minutes</a:t>
            </a:r>
            <a:endParaRPr lang="en-US" sz="1200" dirty="0">
              <a:latin typeface="U.S. Bank Circular" panose="020B0504010101010104" pitchFamily="34" charset="0"/>
              <a:cs typeface="U.S. Bank Circular" panose="020B05040101010101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en-US" sz="1200" b="1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Product quality</a:t>
            </a:r>
          </a:p>
          <a:p>
            <a:pPr marL="0" lvl="1" indent="0">
              <a:buNone/>
            </a:pPr>
            <a:r>
              <a:rPr lang="en-US" sz="12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The proposed solution will result in a significant improvement in our current </a:t>
            </a:r>
            <a:r>
              <a:rPr lang="en-US" sz="1200" dirty="0" smtClean="0">
                <a:latin typeface="U.S. Bank Circular" panose="020B0504010101010104" pitchFamily="34" charset="0"/>
                <a:cs typeface="U.S. Bank Circular" panose="020B0504010101010104" pitchFamily="34" charset="0"/>
              </a:rPr>
              <a:t>CMRA </a:t>
            </a:r>
            <a:r>
              <a:rPr lang="en-US" sz="12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quality for </a:t>
            </a:r>
            <a:r>
              <a:rPr lang="en-US" sz="1200" dirty="0" smtClean="0">
                <a:latin typeface="U.S. Bank Circular" panose="020B0504010101010104" pitchFamily="34" charset="0"/>
                <a:cs typeface="U.S. Bank Circular" panose="020B0504010101010104" pitchFamily="34" charset="0"/>
              </a:rPr>
              <a:t>Payments in terms of review accuracy, eliminating looping, and improved employee experience. This in </a:t>
            </a:r>
            <a:r>
              <a:rPr lang="en-US" sz="12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turn </a:t>
            </a:r>
            <a:r>
              <a:rPr lang="en-US" sz="1200" dirty="0" smtClean="0">
                <a:latin typeface="U.S. Bank Circular" panose="020B0504010101010104" pitchFamily="34" charset="0"/>
                <a:cs typeface="U.S. Bank Circular" panose="020B0504010101010104" pitchFamily="34" charset="0"/>
              </a:rPr>
              <a:t>reduces </a:t>
            </a:r>
            <a:r>
              <a:rPr lang="en-US" sz="1200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time-to-market for products, resulting in more satisfied </a:t>
            </a:r>
            <a:r>
              <a:rPr lang="en-US" sz="1200" dirty="0" smtClean="0">
                <a:latin typeface="U.S. Bank Circular" panose="020B0504010101010104" pitchFamily="34" charset="0"/>
                <a:cs typeface="U.S. Bank Circular" panose="020B0504010101010104" pitchFamily="34" charset="0"/>
              </a:rPr>
              <a:t>and loyal customers.</a:t>
            </a:r>
            <a:endParaRPr lang="en-US" sz="1200" dirty="0">
              <a:latin typeface="U.S. Bank Circular" panose="020B0504010101010104" pitchFamily="34" charset="0"/>
              <a:cs typeface="U.S. Bank Circular" panose="020B05040101010101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A4C46B-7CF0-C165-5B23-C773DFB27F92}"/>
              </a:ext>
            </a:extLst>
          </p:cNvPr>
          <p:cNvSpPr txBox="1"/>
          <p:nvPr/>
        </p:nvSpPr>
        <p:spPr>
          <a:xfrm>
            <a:off x="609601" y="1277471"/>
            <a:ext cx="10972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1800" dirty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Our solution uses </a:t>
            </a:r>
            <a:r>
              <a:rPr lang="en-US" sz="1800" dirty="0" err="1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GenAI</a:t>
            </a:r>
            <a:r>
              <a:rPr lang="en-US" sz="1800" dirty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 for </a:t>
            </a:r>
            <a:r>
              <a:rPr lang="en-US" sz="1800" dirty="0" smtClean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CMRA, </a:t>
            </a:r>
            <a:r>
              <a:rPr lang="en-US" sz="1800" dirty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that will </a:t>
            </a:r>
            <a:r>
              <a:rPr lang="en-US" dirty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improve employee experience, gain in productivity, improve review accuracy and eliminate looping, reduce time-to-market for products, resulting in more satisfied </a:t>
            </a:r>
            <a:r>
              <a:rPr lang="en-US" dirty="0" smtClean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customers</a:t>
            </a:r>
            <a:r>
              <a:rPr lang="en-US" sz="1800" dirty="0" smtClean="0">
                <a:solidFill>
                  <a:schemeClr val="accent1"/>
                </a:solidFill>
                <a:latin typeface="U.S. Bank Circular Medium" panose="020B0604010101010104" pitchFamily="34" charset="0"/>
                <a:cs typeface="U.S. Bank Circular Medium" panose="020B0604010101010104" pitchFamily="34" charset="0"/>
              </a:rPr>
              <a:t>.</a:t>
            </a:r>
            <a:endParaRPr lang="en-US" sz="1800" dirty="0">
              <a:solidFill>
                <a:schemeClr val="accent1"/>
              </a:solidFill>
              <a:latin typeface="U.S. Bank Circular Medium" panose="020B0604010101010104" pitchFamily="34" charset="0"/>
              <a:cs typeface="U.S. Bank Circular Medium" panose="020B06040101010101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6855EE6-77A2-0487-E577-E0889729BA9A}"/>
              </a:ext>
            </a:extLst>
          </p:cNvPr>
          <p:cNvSpPr txBox="1"/>
          <p:nvPr/>
        </p:nvSpPr>
        <p:spPr>
          <a:xfrm>
            <a:off x="594560" y="4952317"/>
            <a:ext cx="5117431" cy="818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>
                <a:latin typeface="U.S. Bank Circular" panose="020B0504010101010104" pitchFamily="34" charset="0"/>
                <a:cs typeface="U.S. Bank Circular" panose="020B0504010101010104" pitchFamily="34" charset="0"/>
              </a:rPr>
              <a:t>Further details</a:t>
            </a:r>
          </a:p>
          <a:p>
            <a:pPr algn="l"/>
            <a:r>
              <a:rPr lang="en-US" sz="2000" dirty="0" smtClean="0">
                <a:latin typeface="U.S. Bank Circular" panose="020B0504010101010104" pitchFamily="34" charset="0"/>
                <a:cs typeface="U.S. Bank Circular" panose="020B0504010101010104" pitchFamily="34" charset="0"/>
              </a:rPr>
              <a:t>Use Azure AI tools to automate the review and generation of marketing documents.</a:t>
            </a:r>
            <a:endParaRPr lang="en-US" sz="2000" dirty="0">
              <a:latin typeface="U.S. Bank Circular" panose="020B0504010101010104" pitchFamily="34" charset="0"/>
              <a:cs typeface="U.S. Bank Circular" panose="020B050401010101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328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DD38B-83DA-E728-255A-0671D45E1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19201"/>
            <a:ext cx="10972800" cy="870856"/>
          </a:xfrm>
        </p:spPr>
        <p:txBody>
          <a:bodyPr/>
          <a:lstStyle/>
          <a:p>
            <a:r>
              <a:rPr lang="en-US" dirty="0"/>
              <a:t>Demo of solution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27EDD38B-83DA-E728-255A-0671D45E170D}"/>
              </a:ext>
            </a:extLst>
          </p:cNvPr>
          <p:cNvSpPr txBox="1">
            <a:spLocks/>
          </p:cNvSpPr>
          <p:nvPr/>
        </p:nvSpPr>
        <p:spPr>
          <a:xfrm>
            <a:off x="1293845" y="2286001"/>
            <a:ext cx="3959290" cy="531844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U.S. Bank Circular Medium" panose="020B0604010101010104" pitchFamily="34" charset="0"/>
                <a:ea typeface="+mj-ea"/>
                <a:cs typeface="U.S. Bank Circular Medium" panose="020B0604010101010104" pitchFamily="34" charset="0"/>
              </a:defRPr>
            </a:lvl1pPr>
          </a:lstStyle>
          <a:p>
            <a:r>
              <a:rPr lang="en-US" sz="2400" dirty="0" smtClean="0"/>
              <a:t>Architectural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121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DD38B-83DA-E728-255A-0671D45E1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19201"/>
            <a:ext cx="10972800" cy="870856"/>
          </a:xfrm>
        </p:spPr>
        <p:txBody>
          <a:bodyPr/>
          <a:lstStyle/>
          <a:p>
            <a:r>
              <a:rPr lang="en-US" dirty="0"/>
              <a:t>Demo of solution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27EDD38B-83DA-E728-255A-0671D45E170D}"/>
              </a:ext>
            </a:extLst>
          </p:cNvPr>
          <p:cNvSpPr txBox="1">
            <a:spLocks/>
          </p:cNvSpPr>
          <p:nvPr/>
        </p:nvSpPr>
        <p:spPr>
          <a:xfrm>
            <a:off x="1293845" y="2286001"/>
            <a:ext cx="10972800" cy="870856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U.S. Bank Circular Medium" panose="020B0604010101010104" pitchFamily="34" charset="0"/>
                <a:ea typeface="+mj-ea"/>
                <a:cs typeface="U.S. Bank Circular Medium" panose="020B0604010101010104" pitchFamily="34" charset="0"/>
              </a:defRPr>
            </a:lvl1pPr>
          </a:lstStyle>
          <a:p>
            <a:r>
              <a:rPr lang="en-US" sz="3200" dirty="0" smtClean="0"/>
              <a:t>RAG approach and AI Assistant approach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658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DD38B-83DA-E728-255A-0671D45E1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19201"/>
            <a:ext cx="10972800" cy="870856"/>
          </a:xfrm>
        </p:spPr>
        <p:txBody>
          <a:bodyPr/>
          <a:lstStyle/>
          <a:p>
            <a:r>
              <a:rPr lang="en-US" dirty="0"/>
              <a:t>Demo of solution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27EDD38B-83DA-E728-255A-0671D45E170D}"/>
              </a:ext>
            </a:extLst>
          </p:cNvPr>
          <p:cNvSpPr txBox="1">
            <a:spLocks/>
          </p:cNvSpPr>
          <p:nvPr/>
        </p:nvSpPr>
        <p:spPr>
          <a:xfrm>
            <a:off x="1293845" y="2286001"/>
            <a:ext cx="10972800" cy="870856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U.S. Bank Circular Medium" panose="020B0604010101010104" pitchFamily="34" charset="0"/>
                <a:ea typeface="+mj-ea"/>
                <a:cs typeface="U.S. Bank Circular Medium" panose="020B0604010101010104" pitchFamily="34" charset="0"/>
              </a:defRPr>
            </a:lvl1pPr>
          </a:lstStyle>
          <a:p>
            <a:r>
              <a:rPr lang="en-US" sz="3200" dirty="0" smtClean="0"/>
              <a:t>Front End Solution and Future States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123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DD38B-83DA-E728-255A-0671D45E1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19201"/>
            <a:ext cx="10972800" cy="870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Acknowledgement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6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24843"/>
      </p:ext>
    </p:extLst>
  </p:cSld>
  <p:clrMapOvr>
    <a:masterClrMapping/>
  </p:clrMapOvr>
</p:sld>
</file>

<file path=ppt/theme/theme1.xml><?xml version="1.0" encoding="utf-8"?>
<a:theme xmlns:a="http://schemas.openxmlformats.org/drawingml/2006/main" name="U.S. Bank widescreen">
  <a:themeElements>
    <a:clrScheme name="2022 brand colors">
      <a:dk1>
        <a:srgbClr val="2E2E32"/>
      </a:dk1>
      <a:lt1>
        <a:srgbClr val="FFFFFF"/>
      </a:lt1>
      <a:dk2>
        <a:srgbClr val="001E79"/>
      </a:dk2>
      <a:lt2>
        <a:srgbClr val="EEEEF2"/>
      </a:lt2>
      <a:accent1>
        <a:srgbClr val="0058FF"/>
      </a:accent1>
      <a:accent2>
        <a:srgbClr val="001E79"/>
      </a:accent2>
      <a:accent3>
        <a:srgbClr val="149B3C"/>
      </a:accent3>
      <a:accent4>
        <a:srgbClr val="005A05"/>
      </a:accent4>
      <a:accent5>
        <a:srgbClr val="CCCCD2"/>
      </a:accent5>
      <a:accent6>
        <a:srgbClr val="66666A"/>
      </a:accent6>
      <a:hlink>
        <a:srgbClr val="0058FF"/>
      </a:hlink>
      <a:folHlink>
        <a:srgbClr val="2E2E3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2000" dirty="0" err="1" smtClean="0">
            <a:latin typeface="U.S. Bank Circular" panose="020B0504010101010104" pitchFamily="34" charset="0"/>
            <a:cs typeface="U.S. Bank Circular" panose="020B05040101010101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sz="2000" dirty="0" err="1" smtClean="0">
            <a:latin typeface="U.S. Bank Circular" panose="020B0504010101010104" pitchFamily="34" charset="0"/>
            <a:cs typeface="U.S. Bank Circular" panose="020B05040101010101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351CBBE9-161C-DA4A-8058-FEF35E389F1E}" vid="{3108D667-B453-0445-903B-C9799A5251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0E2725AFD5694BAE94D60E41DDFEC1" ma:contentTypeVersion="14" ma:contentTypeDescription="Create a new document." ma:contentTypeScope="" ma:versionID="c89580b834c977e295f2ab4ae6b3c40d">
  <xsd:schema xmlns:xsd="http://www.w3.org/2001/XMLSchema" xmlns:xs="http://www.w3.org/2001/XMLSchema" xmlns:p="http://schemas.microsoft.com/office/2006/metadata/properties" xmlns:ns2="344502dd-bb82-4ed0-b14d-897581482d04" xmlns:ns3="84cb4350-d8f7-4110-b236-f537861259c5" targetNamespace="http://schemas.microsoft.com/office/2006/metadata/properties" ma:root="true" ma:fieldsID="8cd2b6676c21c034d5cb47ba1b99d965" ns2:_="" ns3:_="">
    <xsd:import namespace="344502dd-bb82-4ed0-b14d-897581482d04"/>
    <xsd:import namespace="84cb4350-d8f7-4110-b236-f537861259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4502dd-bb82-4ed0-b14d-897581482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7dffd10b-1d33-42e8-86d4-9e2d986825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b4350-d8f7-4110-b236-f537861259c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f0749fa4-f4ef-4ea9-8571-0ac3b74506b2}" ma:internalName="TaxCatchAll" ma:showField="CatchAllData" ma:web="84cb4350-d8f7-4110-b236-f537861259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4502dd-bb82-4ed0-b14d-897581482d04">
      <Terms xmlns="http://schemas.microsoft.com/office/infopath/2007/PartnerControls"/>
    </lcf76f155ced4ddcb4097134ff3c332f>
    <TaxCatchAll xmlns="84cb4350-d8f7-4110-b236-f537861259c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A500C2-4FB8-4931-863A-7E9CBB801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4502dd-bb82-4ed0-b14d-897581482d04"/>
    <ds:schemaRef ds:uri="84cb4350-d8f7-4110-b236-f537861259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D09C7A-AA95-4CD4-A8FD-35B3F0447674}">
  <ds:schemaRefs>
    <ds:schemaRef ds:uri="344502dd-bb82-4ed0-b14d-897581482d0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84cb4350-d8f7-4110-b236-f537861259c5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B328-E803-4C27-AF76-8E311C3197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U.S</Template>
  <TotalTime>190</TotalTime>
  <Words>627</Words>
  <Application>Microsoft Office PowerPoint</Application>
  <PresentationFormat>Widescreen</PresentationFormat>
  <Paragraphs>59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Roboto Condensed</vt:lpstr>
      <vt:lpstr>U.S. Bank Circular</vt:lpstr>
      <vt:lpstr>U.S. Bank Circular Book</vt:lpstr>
      <vt:lpstr>U.S. Bank Circular Medium</vt:lpstr>
      <vt:lpstr>var(--fontFamilyCustomFont900, var(--fontFamilyBase))</vt:lpstr>
      <vt:lpstr>Arial</vt:lpstr>
      <vt:lpstr>Calibri</vt:lpstr>
      <vt:lpstr>Segoe UI</vt:lpstr>
      <vt:lpstr>U.S. Bank widescreen</vt:lpstr>
      <vt:lpstr>Payments GenAI Hackathon</vt:lpstr>
      <vt:lpstr>Overview</vt:lpstr>
      <vt:lpstr>Problem statement</vt:lpstr>
      <vt:lpstr>Proposed solution</vt:lpstr>
      <vt:lpstr>Demo of solution</vt:lpstr>
      <vt:lpstr>Demo of solution</vt:lpstr>
      <vt:lpstr>Demo of solution</vt:lpstr>
      <vt:lpstr> Acknowledgement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Payments GenAI Hackathon</dc:title>
  <dc:creator>Batra, Ruchi</dc:creator>
  <cp:lastModifiedBy>Hao Lu</cp:lastModifiedBy>
  <cp:revision>10</cp:revision>
  <dcterms:created xsi:type="dcterms:W3CDTF">2024-08-12T22:09:01Z</dcterms:created>
  <dcterms:modified xsi:type="dcterms:W3CDTF">2024-08-16T22:50:53Z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df1db-9955-4087-a541-42c2f5a9332e_Enabled">
    <vt:lpwstr>true</vt:lpwstr>
  </property>
  <property fmtid="{D5CDD505-2E9C-101B-9397-08002B2CF9AE}" pid="3" name="MSIP_Label_320df1db-9955-4087-a541-42c2f5a9332e_SetDate">
    <vt:lpwstr>2022-02-15T21:13:20Z</vt:lpwstr>
  </property>
  <property fmtid="{D5CDD505-2E9C-101B-9397-08002B2CF9AE}" pid="4" name="MSIP_Label_320df1db-9955-4087-a541-42c2f5a9332e_Method">
    <vt:lpwstr>Standard</vt:lpwstr>
  </property>
  <property fmtid="{D5CDD505-2E9C-101B-9397-08002B2CF9AE}" pid="5" name="MSIP_Label_320df1db-9955-4087-a541-42c2f5a9332e_Name">
    <vt:lpwstr>Confidential Information</vt:lpwstr>
  </property>
  <property fmtid="{D5CDD505-2E9C-101B-9397-08002B2CF9AE}" pid="6" name="MSIP_Label_320df1db-9955-4087-a541-42c2f5a9332e_SiteId">
    <vt:lpwstr>eef95730-77bf-4663-a55d-1ddff9335b5b</vt:lpwstr>
  </property>
  <property fmtid="{D5CDD505-2E9C-101B-9397-08002B2CF9AE}" pid="7" name="MSIP_Label_320df1db-9955-4087-a541-42c2f5a9332e_ActionId">
    <vt:lpwstr>31ee31bf-c91e-4c91-8670-5f8695093fe1</vt:lpwstr>
  </property>
  <property fmtid="{D5CDD505-2E9C-101B-9397-08002B2CF9AE}" pid="8" name="MSIP_Label_320df1db-9955-4087-a541-42c2f5a9332e_ContentBits">
    <vt:lpwstr>0</vt:lpwstr>
  </property>
  <property fmtid="{D5CDD505-2E9C-101B-9397-08002B2CF9AE}" pid="9" name="ContentTypeId">
    <vt:lpwstr>0x010100D40E2725AFD5694BAE94D60E41DDFEC1</vt:lpwstr>
  </property>
  <property fmtid="{D5CDD505-2E9C-101B-9397-08002B2CF9AE}" pid="10" name="MediaServiceImageTags">
    <vt:lpwstr/>
  </property>
</Properties>
</file>