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Poppins"/>
      <p:regular r:id="rId35"/>
      <p:bold r:id="rId36"/>
      <p:italic r:id="rId37"/>
      <p:boldItalic r:id="rId38"/>
    </p:embeddedFont>
    <p:embeddedFont>
      <p:font typeface="Roboto Light"/>
      <p:regular r:id="rId39"/>
      <p:bold r:id="rId40"/>
      <p:italic r:id="rId41"/>
      <p:boldItalic r:id="rId42"/>
    </p:embeddedFont>
    <p:embeddedFont>
      <p:font typeface="Poppins ExtraBold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5" roundtripDataSignature="AMtx7mifwq7OOxI7XVJTuQVM43LNJKEb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.fntdata"/><Relationship Id="rId20" Type="http://schemas.openxmlformats.org/officeDocument/2006/relationships/slide" Target="slides/slide14.xml"/><Relationship Id="rId42" Type="http://schemas.openxmlformats.org/officeDocument/2006/relationships/font" Target="fonts/RobotoLight-boldItalic.fntdata"/><Relationship Id="rId41" Type="http://schemas.openxmlformats.org/officeDocument/2006/relationships/font" Target="fonts/RobotoLight-italic.fntdata"/><Relationship Id="rId22" Type="http://schemas.openxmlformats.org/officeDocument/2006/relationships/slide" Target="slides/slide16.xml"/><Relationship Id="rId44" Type="http://schemas.openxmlformats.org/officeDocument/2006/relationships/font" Target="fonts/PoppinsExtraBold-boldItalic.fntdata"/><Relationship Id="rId21" Type="http://schemas.openxmlformats.org/officeDocument/2006/relationships/slide" Target="slides/slide15.xml"/><Relationship Id="rId43" Type="http://schemas.openxmlformats.org/officeDocument/2006/relationships/font" Target="fonts/PoppinsExtraBold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Poppins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Poppins-italic.fntdata"/><Relationship Id="rId14" Type="http://schemas.openxmlformats.org/officeDocument/2006/relationships/slide" Target="slides/slide8.xml"/><Relationship Id="rId36" Type="http://schemas.openxmlformats.org/officeDocument/2006/relationships/font" Target="fonts/Poppins-bold.fntdata"/><Relationship Id="rId17" Type="http://schemas.openxmlformats.org/officeDocument/2006/relationships/slide" Target="slides/slide11.xml"/><Relationship Id="rId39" Type="http://schemas.openxmlformats.org/officeDocument/2006/relationships/font" Target="fonts/RobotoLight-regular.fntdata"/><Relationship Id="rId16" Type="http://schemas.openxmlformats.org/officeDocument/2006/relationships/slide" Target="slides/slide10.xml"/><Relationship Id="rId38" Type="http://schemas.openxmlformats.org/officeDocument/2006/relationships/font" Target="fonts/Poppi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256081" y="4667652"/>
            <a:ext cx="6328500" cy="3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44463" y="569913"/>
            <a:ext cx="6551612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/>
          <p:nvPr>
            <p:ph idx="1" type="body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2" type="body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2" type="sldNum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33"/>
          <p:cNvSpPr/>
          <p:nvPr/>
        </p:nvSpPr>
        <p:spPr>
          <a:xfrm>
            <a:off x="61175" y="4496725"/>
            <a:ext cx="1458900" cy="56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2" type="body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5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5"/>
          <p:cNvSpPr txBox="1"/>
          <p:nvPr>
            <p:ph idx="1" type="body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09" name="Google Shape;109;p55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10" name="Google Shape;110;p55"/>
          <p:cNvSpPr txBox="1"/>
          <p:nvPr>
            <p:ph idx="2" type="body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1" name="Google Shape;111;p55"/>
          <p:cNvSpPr txBox="1"/>
          <p:nvPr>
            <p:ph idx="12" type="sldNum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TITLE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6"/>
          <p:cNvSpPr txBox="1"/>
          <p:nvPr>
            <p:ph idx="1" type="body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4" name="Google Shape;114;p56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15" name="Google Shape;115;p56"/>
          <p:cNvSpPr txBox="1"/>
          <p:nvPr>
            <p:ph idx="2" type="body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6" name="Google Shape;116;p56"/>
          <p:cNvSpPr txBox="1"/>
          <p:nvPr>
            <p:ph idx="12" type="sldNum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">
  <p:cSld name="TITLE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"/>
          <p:cNvSpPr txBox="1"/>
          <p:nvPr>
            <p:ph idx="1" type="body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9" name="Google Shape;119;p57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20" name="Google Shape;120;p57"/>
          <p:cNvSpPr txBox="1"/>
          <p:nvPr>
            <p:ph idx="2" type="body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1" name="Google Shape;121;p57"/>
          <p:cNvSpPr txBox="1"/>
          <p:nvPr>
            <p:ph idx="12" type="sldNum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4">
  <p:cSld name="TITLE_5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8"/>
          <p:cNvSpPr txBox="1"/>
          <p:nvPr>
            <p:ph idx="1" type="body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4" name="Google Shape;124;p58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25" name="Google Shape;125;p58"/>
          <p:cNvSpPr txBox="1"/>
          <p:nvPr>
            <p:ph idx="2" type="body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6" name="Google Shape;126;p58"/>
          <p:cNvSpPr txBox="1"/>
          <p:nvPr>
            <p:ph idx="12" type="sldNum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5">
  <p:cSld name="TITLE_6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9"/>
          <p:cNvSpPr txBox="1"/>
          <p:nvPr>
            <p:ph idx="1" type="body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9" name="Google Shape;129;p59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30" name="Google Shape;130;p59"/>
          <p:cNvSpPr txBox="1"/>
          <p:nvPr>
            <p:ph idx="2" type="body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31" name="Google Shape;131;p59"/>
          <p:cNvSpPr txBox="1"/>
          <p:nvPr>
            <p:ph idx="12" type="sldNum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6">
  <p:cSld name="TITLE_7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/>
          <p:nvPr>
            <p:ph idx="1" type="body"/>
          </p:nvPr>
        </p:nvSpPr>
        <p:spPr>
          <a:xfrm>
            <a:off x="452437" y="4439643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34" name="Google Shape;134;p60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35" name="Google Shape;135;p60"/>
          <p:cNvSpPr txBox="1"/>
          <p:nvPr>
            <p:ph idx="2" type="body"/>
          </p:nvPr>
        </p:nvSpPr>
        <p:spPr>
          <a:xfrm>
            <a:off x="452438" y="2698824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36" name="Google Shape;136;p60"/>
          <p:cNvSpPr txBox="1"/>
          <p:nvPr>
            <p:ph idx="12" type="sldNum"/>
          </p:nvPr>
        </p:nvSpPr>
        <p:spPr>
          <a:xfrm>
            <a:off x="4502905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29"/>
          <p:cNvSpPr/>
          <p:nvPr/>
        </p:nvSpPr>
        <p:spPr>
          <a:xfrm>
            <a:off x="133350" y="4567225"/>
            <a:ext cx="1357200" cy="47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document/d/1Ols298shV5TfcF9XQ3dU7fwiENjLNiU3/edit?usp=sharing&amp;ouid=108423445086117617223&amp;rtpof=true&amp;sd=tr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hyperlink" Target="https://www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hyperlink" Target="https://drive.google.com/file/d/1u3_9UYskxIMVkdYsbJVtyNotTMhqUXC1/view?usp=shar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/>
          <p:nvPr/>
        </p:nvSpPr>
        <p:spPr>
          <a:xfrm>
            <a:off x="77650" y="252425"/>
            <a:ext cx="2286000" cy="706200"/>
          </a:xfrm>
          <a:prstGeom prst="rect">
            <a:avLst/>
          </a:prstGeom>
          <a:solidFill>
            <a:srgbClr val="00A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0" y="1880675"/>
            <a:ext cx="91440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Introduction to Python</a:t>
            </a:r>
            <a:endParaRPr b="1" i="0" sz="33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77639" y="4785436"/>
            <a:ext cx="1028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Prepared in </a:t>
            </a:r>
            <a:r>
              <a:rPr b="1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2023</a:t>
            </a:r>
            <a:endParaRPr b="1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020875" y="2886875"/>
            <a:ext cx="287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DC469"/>
                </a:solidFill>
                <a:latin typeface="Poppins"/>
                <a:ea typeface="Poppins"/>
                <a:cs typeface="Poppins"/>
                <a:sym typeface="Poppins"/>
              </a:rPr>
              <a:t>Mentor: ….</a:t>
            </a:r>
            <a:endParaRPr b="0" i="0" sz="1600" u="none" cap="none" strike="noStrike">
              <a:solidFill>
                <a:srgbClr val="FDC46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8675"/>
            <a:ext cx="2659849" cy="76995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/>
          <p:nvPr/>
        </p:nvSpPr>
        <p:spPr>
          <a:xfrm>
            <a:off x="77650" y="4542550"/>
            <a:ext cx="1498800" cy="518100"/>
          </a:xfrm>
          <a:prstGeom prst="rect">
            <a:avLst/>
          </a:prstGeom>
          <a:solidFill>
            <a:srgbClr val="2F18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02 |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Menjalankan Python di Komputer Lokal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829525" y="1234800"/>
            <a:ext cx="83145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Tutorial Menginstal Python</a:t>
            </a:r>
            <a:r>
              <a:rPr b="1" i="0" lang="en" sz="4100" u="none" cap="none" strike="noStrik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i="0" sz="4100" u="none" cap="none" strike="noStrik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862475" y="2278300"/>
            <a:ext cx="5249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 Light"/>
              <a:buChar char="●"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Tutorial install Python di Windows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 Light"/>
              <a:buChar char="●"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Tutorial install Python di Unix (Linux or Mac)</a:t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chemeClr val="lt1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Dapat diakses di dalam: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https://docs.google.com/document/d/1Ols298shV5TfcF9XQ3dU7fwiENjLNiU3/edit?usp=sharing&amp;ouid=108423445086117617223&amp;rtpof=true&amp;sd=true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/>
        </p:nvSpPr>
        <p:spPr>
          <a:xfrm>
            <a:off x="724025" y="2148113"/>
            <a:ext cx="1098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2.2</a:t>
            </a:r>
            <a:endParaRPr b="0" i="0" sz="50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1875425" y="2078750"/>
            <a:ext cx="23700" cy="110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2068500" y="2039280"/>
            <a:ext cx="56127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Menjalankan script Python.</a:t>
            </a:r>
            <a:endParaRPr b="0" i="0" sz="45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02 |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Menjalankan Python di Komputer Lokal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372325" y="625200"/>
            <a:ext cx="83145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Apa saja yang harus dilakukan</a:t>
            </a:r>
            <a:r>
              <a:rPr b="1" i="0" lang="en" sz="4100" u="none" cap="none" strike="noStrik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b="1" i="0" sz="4100" u="none" cap="none" strike="noStrik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372325" y="1937375"/>
            <a:ext cx="524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A32"/>
              </a:buClr>
              <a:buSzPts val="1050"/>
              <a:buFont typeface="Roboto Light"/>
              <a:buAutoNum type="arabicPeriod"/>
            </a:pPr>
            <a:r>
              <a:rPr b="0" i="0" lang="en" sz="1050" u="none" cap="none" strike="noStrike">
                <a:solidFill>
                  <a:srgbClr val="2C1A32"/>
                </a:solidFill>
                <a:latin typeface="Roboto Light"/>
                <a:ea typeface="Roboto Light"/>
                <a:cs typeface="Roboto Light"/>
                <a:sym typeface="Roboto Light"/>
              </a:rPr>
              <a:t>Membuat script program python </a:t>
            </a:r>
            <a:endParaRPr b="0" i="0" sz="1050" u="none" cap="none" strike="noStrik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A32"/>
              </a:buClr>
              <a:buSzPts val="1050"/>
              <a:buFont typeface="Roboto Light"/>
              <a:buAutoNum type="arabicPeriod"/>
            </a:pPr>
            <a:r>
              <a:rPr b="0" i="0" lang="en" sz="1050" u="none" cap="none" strike="noStrike">
                <a:solidFill>
                  <a:srgbClr val="2C1A32"/>
                </a:solidFill>
                <a:latin typeface="Roboto Light"/>
                <a:ea typeface="Roboto Light"/>
                <a:cs typeface="Roboto Light"/>
                <a:sym typeface="Roboto Light"/>
              </a:rPr>
              <a:t>Menyimpan script program dalam bentuk file .py</a:t>
            </a:r>
            <a:endParaRPr b="0" i="0" sz="1050" u="none" cap="none" strike="noStrik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A32"/>
              </a:buClr>
              <a:buSzPts val="1050"/>
              <a:buFont typeface="Roboto Light"/>
              <a:buAutoNum type="arabicPeriod"/>
            </a:pPr>
            <a:r>
              <a:rPr b="0" i="0" lang="en" sz="1050" u="none" cap="none" strike="noStrike">
                <a:solidFill>
                  <a:srgbClr val="2C1A32"/>
                </a:solidFill>
                <a:latin typeface="Roboto Light"/>
                <a:ea typeface="Roboto Light"/>
                <a:cs typeface="Roboto Light"/>
                <a:sym typeface="Roboto Light"/>
              </a:rPr>
              <a:t>Menggunakan perintah command prompt untuk menjalankan program</a:t>
            </a:r>
            <a:endParaRPr b="0" i="0" sz="1050" u="none" cap="none" strike="noStrik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02 |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Menjalankan Python di Komputer Lokal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372325" y="625200"/>
            <a:ext cx="83145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Langkah 1:</a:t>
            </a:r>
            <a:endParaRPr b="1" i="0" sz="4100" u="none" cap="none" strike="noStrik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Membuat script program Python</a:t>
            </a:r>
            <a:r>
              <a:rPr b="1" i="0" lang="en" sz="4100" u="none" cap="none" strike="noStrik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i="0" sz="4100" u="none" cap="none" strike="noStrik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5179825" y="2223700"/>
            <a:ext cx="3777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C1A32"/>
                </a:solidFill>
                <a:latin typeface="Roboto Light"/>
                <a:ea typeface="Roboto Light"/>
                <a:cs typeface="Roboto Light"/>
                <a:sym typeface="Roboto Light"/>
              </a:rPr>
              <a:t>Anda dapat menuliskan script program dengan menggunakan text editor (notepad,sublime, dll)</a:t>
            </a:r>
            <a:endParaRPr b="0" i="0" sz="1050" u="none" cap="none" strike="noStrik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600" y="2223700"/>
            <a:ext cx="4586973" cy="261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02 |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Menjalankan Python di Komputer Lokal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372325" y="625200"/>
            <a:ext cx="83145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Langkah 2:</a:t>
            </a:r>
            <a:endParaRPr b="1" i="0" sz="4100" u="none" cap="none" strike="noStrik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Menyimpan file “.py” </a:t>
            </a:r>
            <a:r>
              <a:rPr b="1" i="0" lang="en" sz="4100" u="none" cap="none" strike="noStrik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i="0" sz="4100" u="none" cap="none" strike="noStrik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525" y="1950625"/>
            <a:ext cx="3273566" cy="277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4"/>
          <p:cNvSpPr txBox="1"/>
          <p:nvPr/>
        </p:nvSpPr>
        <p:spPr>
          <a:xfrm>
            <a:off x="4457475" y="2214900"/>
            <a:ext cx="3777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C1A32"/>
                </a:solidFill>
                <a:latin typeface="Roboto Light"/>
                <a:ea typeface="Roboto Light"/>
                <a:cs typeface="Roboto Light"/>
                <a:sym typeface="Roboto Light"/>
              </a:rPr>
              <a:t>Simpan file dengan ekstensi “.py”</a:t>
            </a:r>
            <a:endParaRPr b="0" i="0" sz="1050" u="none" cap="none" strike="noStrik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02 |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Menjalankan Python di Komputer Lokal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372325" y="625200"/>
            <a:ext cx="83145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Langkah 3:</a:t>
            </a:r>
            <a:endParaRPr b="1" i="0" sz="4100" u="none" cap="none" strike="noStrik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Eksekusi file melalui terminal/command prompt</a:t>
            </a:r>
            <a:r>
              <a:rPr b="1" i="0" lang="en" sz="4100" u="none" cap="none" strike="noStrik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i="0" sz="4100" u="none" cap="none" strike="noStrik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8" name="Google Shape;2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214900"/>
            <a:ext cx="573405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5"/>
          <p:cNvSpPr txBox="1"/>
          <p:nvPr/>
        </p:nvSpPr>
        <p:spPr>
          <a:xfrm>
            <a:off x="5972675" y="2214900"/>
            <a:ext cx="302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C1A32"/>
                </a:solidFill>
                <a:latin typeface="Roboto Light"/>
                <a:ea typeface="Roboto Light"/>
                <a:cs typeface="Roboto Light"/>
                <a:sym typeface="Roboto Light"/>
              </a:rPr>
              <a:t>Jalankan melalui terminal/command prompt dengan perintah seperti pada gambar contoh.</a:t>
            </a:r>
            <a:endParaRPr b="0" i="0" sz="1050" u="none" cap="none" strike="noStrik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/>
          <p:nvPr/>
        </p:nvSpPr>
        <p:spPr>
          <a:xfrm>
            <a:off x="800225" y="1843313"/>
            <a:ext cx="1098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 b="0" i="0" sz="5000" u="none" cap="none" strike="noStrike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1875425" y="2078750"/>
            <a:ext cx="23700" cy="110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2148350" y="2042925"/>
            <a:ext cx="56127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Mengenal</a:t>
            </a:r>
            <a:endParaRPr b="0" i="0" sz="4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Google Colabs.</a:t>
            </a:r>
            <a:endParaRPr b="0" i="0" sz="4500" u="none" cap="none" strike="noStrike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277" name="Google Shape;2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4150" y="0"/>
            <a:ext cx="2659849" cy="76995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6"/>
          <p:cNvSpPr/>
          <p:nvPr/>
        </p:nvSpPr>
        <p:spPr>
          <a:xfrm>
            <a:off x="0" y="4467225"/>
            <a:ext cx="1619400" cy="614400"/>
          </a:xfrm>
          <a:prstGeom prst="rect">
            <a:avLst/>
          </a:prstGeom>
          <a:solidFill>
            <a:srgbClr val="008A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03 |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Mengenal Google Colabs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829525" y="1234800"/>
            <a:ext cx="73101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Apa itu Google Colabs</a:t>
            </a:r>
            <a:r>
              <a:rPr b="1" i="0" lang="en" sz="4100" u="none" cap="none" strike="noStrik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b="1" i="0" sz="4100" u="none" cap="none" strike="noStrik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862475" y="2506900"/>
            <a:ext cx="524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Google Colab merupakan platform yang dapat kita gunakan untuk menulis program Python dan menjalankannya secara online.</a:t>
            </a:r>
            <a:endParaRPr b="0" i="0" sz="1400" u="none" cap="none" strike="noStrik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03 |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Mengenal Google Colabs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9698" y="1121425"/>
            <a:ext cx="5440451" cy="354637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8"/>
          <p:cNvSpPr/>
          <p:nvPr/>
        </p:nvSpPr>
        <p:spPr>
          <a:xfrm>
            <a:off x="143725" y="396600"/>
            <a:ext cx="8877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Membuat Notebook Baru</a:t>
            </a:r>
            <a:r>
              <a:rPr b="1" i="0" lang="en" sz="4100" u="none" cap="none" strike="noStrik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i="0" sz="4100" u="none" cap="none" strike="noStrik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03 |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Mengenal Google Colabs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143725" y="396600"/>
            <a:ext cx="8877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Menuliskan baris Kode</a:t>
            </a:r>
            <a:endParaRPr b="1" i="0" sz="4100" u="none" cap="none" strike="noStrik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9" name="Google Shape;29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294800"/>
            <a:ext cx="3018924" cy="21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9"/>
          <p:cNvPicPr preferRelativeResize="0"/>
          <p:nvPr/>
        </p:nvPicPr>
        <p:blipFill rotWithShape="1">
          <a:blip r:embed="rId5">
            <a:alphaModFix/>
          </a:blip>
          <a:srcRect b="0" l="0" r="18928" t="0"/>
          <a:stretch/>
        </p:blipFill>
        <p:spPr>
          <a:xfrm>
            <a:off x="3994975" y="1294800"/>
            <a:ext cx="4110826" cy="16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00" y="1035100"/>
            <a:ext cx="2762550" cy="28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"/>
          <p:cNvSpPr/>
          <p:nvPr/>
        </p:nvSpPr>
        <p:spPr>
          <a:xfrm>
            <a:off x="4422850" y="1123521"/>
            <a:ext cx="39495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Nama Pengajar</a:t>
            </a:r>
            <a:endParaRPr b="0" i="0" sz="2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4422850" y="1992750"/>
            <a:ext cx="4181700" cy="7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C1A3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Profile singkat atau pengalaman yang berhubungan dengan materi pelatihan.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C1A3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907675" y="3583075"/>
            <a:ext cx="3073800" cy="477600"/>
          </a:xfrm>
          <a:prstGeom prst="roundRect">
            <a:avLst>
              <a:gd fmla="val 16667" name="adj"/>
            </a:avLst>
          </a:prstGeom>
          <a:solidFill>
            <a:srgbClr val="F07A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850075" y="3592075"/>
            <a:ext cx="31890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Nama Pengajar</a:t>
            </a:r>
            <a:endParaRPr b="1" i="0" sz="1800" u="none" cap="none" strike="noStrik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4422850" y="3595175"/>
            <a:ext cx="394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" sz="150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Link to Professional Platform:</a:t>
            </a:r>
            <a:endParaRPr b="1" i="1" sz="1500" u="none" cap="none" strike="noStrike">
              <a:solidFill>
                <a:srgbClr val="2C1A3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https://www</a:t>
            </a:r>
            <a:r>
              <a:rPr b="0" i="0" lang="en" sz="10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</a:rPr>
              <a:t>. ….</a:t>
            </a:r>
            <a:endParaRPr b="0" i="0" sz="1500" u="none" cap="none" strike="noStrike">
              <a:solidFill>
                <a:srgbClr val="2C1A32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850075" y="4071438"/>
            <a:ext cx="31890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Jabatan - Asal Perusahaan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03 |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Mengenal Google Colabs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143725" y="472800"/>
            <a:ext cx="8877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Menjalankan blok Kode</a:t>
            </a:r>
            <a:endParaRPr b="1" i="0" sz="4100" u="none" cap="none" strike="noStrik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7" name="Google Shape;30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6300" y="1815613"/>
            <a:ext cx="4110825" cy="15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0"/>
          <p:cNvPicPr preferRelativeResize="0"/>
          <p:nvPr/>
        </p:nvPicPr>
        <p:blipFill rotWithShape="1">
          <a:blip r:embed="rId5">
            <a:alphaModFix/>
          </a:blip>
          <a:srcRect b="0" l="0" r="18928" t="0"/>
          <a:stretch/>
        </p:blipFill>
        <p:spPr>
          <a:xfrm>
            <a:off x="198175" y="1880775"/>
            <a:ext cx="4110826" cy="16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03 |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Mengenal Google Colabs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143725" y="472800"/>
            <a:ext cx="8877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Menyisipkan blok Text</a:t>
            </a:r>
            <a:endParaRPr b="1" i="0" sz="4100" u="none" cap="none" strike="noStrik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5" name="Google Shape;31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294800"/>
            <a:ext cx="4727925" cy="23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03 |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Mengenal Google Colabs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143725" y="472800"/>
            <a:ext cx="8877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Menyimpan Notebook</a:t>
            </a:r>
            <a:endParaRPr b="1" i="0" sz="4100" u="none" cap="none" strike="noStrik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22" name="Google Shape;32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5675" y="1142400"/>
            <a:ext cx="4061066" cy="36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03 |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Mengenal Google Colabs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829525" y="1234800"/>
            <a:ext cx="73101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Hands-on:</a:t>
            </a:r>
            <a:endParaRPr b="1" i="0" sz="4100" u="none" cap="none" strike="noStrike">
              <a:solidFill>
                <a:srgbClr val="2C1A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Akses Google Colabs</a:t>
            </a:r>
            <a:r>
              <a:rPr b="1" i="0" lang="en" sz="4100" u="none" cap="none" strike="noStrik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i="0" sz="4100" u="none" cap="none" strike="noStrik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9" name="Google Shape;329;p23"/>
          <p:cNvSpPr txBox="1"/>
          <p:nvPr/>
        </p:nvSpPr>
        <p:spPr>
          <a:xfrm>
            <a:off x="862475" y="2506900"/>
            <a:ext cx="52491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Link: </a:t>
            </a: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https://drive.google.com/file/d/1u3_9UYskxIMVkdYsbJVtyNotTMhqUXC1/view?usp=sharing</a:t>
            </a:r>
            <a:endParaRPr b="0" i="0" sz="1400" u="none" cap="none" strike="noStrik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/>
          <p:nvPr/>
        </p:nvSpPr>
        <p:spPr>
          <a:xfrm>
            <a:off x="1921350" y="1939038"/>
            <a:ext cx="53013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" sz="5600" u="none" cap="none" strike="noStrik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THANK YOU</a:t>
            </a:r>
            <a:endParaRPr b="0" i="0" sz="5600" u="none" cap="none" strike="noStrike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335" name="Google Shape;33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0900" y="1428750"/>
            <a:ext cx="2659849" cy="76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/>
          <p:nvPr/>
        </p:nvSpPr>
        <p:spPr>
          <a:xfrm>
            <a:off x="304225" y="158700"/>
            <a:ext cx="2279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Table of Contents</a:t>
            </a:r>
            <a:r>
              <a:rPr b="0" i="0" lang="en" sz="3000" u="none" cap="none" strike="noStrike">
                <a:solidFill>
                  <a:srgbClr val="F1C23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.</a:t>
            </a:r>
            <a:endParaRPr b="0" i="0" sz="3000" u="none" cap="none" strike="noStrike">
              <a:solidFill>
                <a:srgbClr val="F1C23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pSp>
        <p:nvGrpSpPr>
          <p:cNvPr id="163" name="Google Shape;163;p3"/>
          <p:cNvGrpSpPr/>
          <p:nvPr/>
        </p:nvGrpSpPr>
        <p:grpSpPr>
          <a:xfrm>
            <a:off x="304225" y="1507088"/>
            <a:ext cx="432300" cy="432300"/>
            <a:chOff x="1227625" y="2299913"/>
            <a:chExt cx="432300" cy="432300"/>
          </a:xfrm>
        </p:grpSpPr>
        <p:sp>
          <p:nvSpPr>
            <p:cNvPr id="164" name="Google Shape;164;p3"/>
            <p:cNvSpPr/>
            <p:nvPr/>
          </p:nvSpPr>
          <p:spPr>
            <a:xfrm>
              <a:off x="1227625" y="2299913"/>
              <a:ext cx="432300" cy="432300"/>
            </a:xfrm>
            <a:prstGeom prst="ellipse">
              <a:avLst/>
            </a:prstGeom>
            <a:noFill/>
            <a:ln cap="flat" cmpd="sng" w="19050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1227625" y="2299913"/>
              <a:ext cx="4323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66" name="Google Shape;166;p3"/>
          <p:cNvSpPr/>
          <p:nvPr/>
        </p:nvSpPr>
        <p:spPr>
          <a:xfrm>
            <a:off x="152650" y="4685825"/>
            <a:ext cx="1028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Prepared in </a:t>
            </a:r>
            <a:r>
              <a:rPr b="1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2023</a:t>
            </a:r>
            <a:endParaRPr b="1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893425" y="1430900"/>
            <a:ext cx="3238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Pengenalan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tentang pemrograman &amp; Python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8" name="Google Shape;168;p3"/>
          <p:cNvGrpSpPr/>
          <p:nvPr/>
        </p:nvGrpSpPr>
        <p:grpSpPr>
          <a:xfrm>
            <a:off x="304225" y="2343538"/>
            <a:ext cx="432300" cy="432300"/>
            <a:chOff x="1227625" y="2299913"/>
            <a:chExt cx="432300" cy="432300"/>
          </a:xfrm>
        </p:grpSpPr>
        <p:sp>
          <p:nvSpPr>
            <p:cNvPr id="169" name="Google Shape;169;p3"/>
            <p:cNvSpPr/>
            <p:nvPr/>
          </p:nvSpPr>
          <p:spPr>
            <a:xfrm>
              <a:off x="1227625" y="2299913"/>
              <a:ext cx="432300" cy="432300"/>
            </a:xfrm>
            <a:prstGeom prst="ellipse">
              <a:avLst/>
            </a:prstGeom>
            <a:noFill/>
            <a:ln cap="flat" cmpd="sng" w="19050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1227625" y="2299913"/>
              <a:ext cx="4323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1" name="Google Shape;171;p3"/>
          <p:cNvSpPr txBox="1"/>
          <p:nvPr/>
        </p:nvSpPr>
        <p:spPr>
          <a:xfrm>
            <a:off x="893425" y="2267350"/>
            <a:ext cx="30090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Menjalankan Python di Komputer Lokal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Menginstal Python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Menjalankan script Python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2" name="Google Shape;172;p3"/>
          <p:cNvGrpSpPr/>
          <p:nvPr/>
        </p:nvGrpSpPr>
        <p:grpSpPr>
          <a:xfrm>
            <a:off x="304225" y="3575513"/>
            <a:ext cx="432300" cy="432300"/>
            <a:chOff x="1227625" y="2299913"/>
            <a:chExt cx="432300" cy="432300"/>
          </a:xfrm>
        </p:grpSpPr>
        <p:sp>
          <p:nvSpPr>
            <p:cNvPr id="173" name="Google Shape;173;p3"/>
            <p:cNvSpPr/>
            <p:nvPr/>
          </p:nvSpPr>
          <p:spPr>
            <a:xfrm>
              <a:off x="1227625" y="2299913"/>
              <a:ext cx="432300" cy="432300"/>
            </a:xfrm>
            <a:prstGeom prst="ellipse">
              <a:avLst/>
            </a:prstGeom>
            <a:noFill/>
            <a:ln cap="flat" cmpd="sng" w="19050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1227625" y="2299913"/>
              <a:ext cx="4323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5" name="Google Shape;175;p3"/>
          <p:cNvSpPr txBox="1"/>
          <p:nvPr/>
        </p:nvSpPr>
        <p:spPr>
          <a:xfrm>
            <a:off x="893425" y="3499325"/>
            <a:ext cx="1951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Mengenal Google Colabs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0" y="4494675"/>
            <a:ext cx="2119200" cy="563100"/>
          </a:xfrm>
          <a:prstGeom prst="rect">
            <a:avLst/>
          </a:prstGeom>
          <a:solidFill>
            <a:srgbClr val="FF72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00" y="4493736"/>
            <a:ext cx="1951800" cy="564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/>
          <p:nvPr/>
        </p:nvSpPr>
        <p:spPr>
          <a:xfrm>
            <a:off x="1843550" y="2195325"/>
            <a:ext cx="69957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Pengenalan</a:t>
            </a:r>
            <a:endParaRPr b="0" i="0" sz="4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tentang pemrograman &amp; Python</a:t>
            </a:r>
            <a:r>
              <a:rPr b="0" i="0" lang="en" sz="4500" u="none" cap="none" strike="noStrik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.</a:t>
            </a:r>
            <a:endParaRPr b="0" i="0" sz="4500" u="none" cap="none" strike="noStrike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495550" y="2361038"/>
            <a:ext cx="1098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 b="0" i="0" sz="5000" u="none" cap="none" strike="noStrike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1553950" y="1926350"/>
            <a:ext cx="40500" cy="182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4150" y="0"/>
            <a:ext cx="2659849" cy="76995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"/>
          <p:cNvSpPr/>
          <p:nvPr/>
        </p:nvSpPr>
        <p:spPr>
          <a:xfrm>
            <a:off x="33325" y="4452925"/>
            <a:ext cx="1571700" cy="690600"/>
          </a:xfrm>
          <a:prstGeom prst="rect">
            <a:avLst/>
          </a:prstGeom>
          <a:solidFill>
            <a:srgbClr val="00A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01 |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Pengenalan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829525" y="1234800"/>
            <a:ext cx="4531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Konsep Pemrograman</a:t>
            </a:r>
            <a:r>
              <a:rPr b="1" i="0" lang="en" sz="4100" u="none" cap="none" strike="noStrik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i="0" sz="4100" u="none" cap="none" strike="noStrik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862475" y="2506900"/>
            <a:ext cx="5249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Pemrograman adalah proses membuat program komputer melalui penulisan </a:t>
            </a:r>
            <a:r>
              <a:rPr b="1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kode-kode instruksi yang diterjemahkan oleh komputer</a:t>
            </a:r>
            <a:r>
              <a:rPr b="0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 untuk melakukan tugas-tugas tertentu. </a:t>
            </a:r>
            <a:endParaRPr b="0" i="0" sz="1050" u="none" cap="none" strike="noStrike">
              <a:solidFill>
                <a:srgbClr val="2C1A3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Pemrograman sering digunakan untuk mengembangkan aplikasi, situs web, game, dan banyak lagi.</a:t>
            </a:r>
            <a:endParaRPr b="0" i="0" sz="1400" u="none" cap="none" strike="noStrik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01 |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Pengenalan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829525" y="1234800"/>
            <a:ext cx="4531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Bahasa Pemrograman</a:t>
            </a:r>
            <a:r>
              <a:rPr b="1" i="0" lang="en" sz="4100" u="none" cap="none" strike="noStrik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i="0" sz="4100" u="none" cap="none" strike="noStrik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862475" y="2506900"/>
            <a:ext cx="5249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Bahasa pemrograman adalah </a:t>
            </a:r>
            <a:r>
              <a:rPr b="1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bahasa yang digunakan untuk menulis kode-kode instruksi dalam proses pemrograman</a:t>
            </a:r>
            <a:r>
              <a:rPr b="0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endParaRPr b="0" i="0" sz="1050" u="none" cap="none" strike="noStrike">
              <a:solidFill>
                <a:srgbClr val="2C1A3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Ada banyak bahasa pemrograman yang tersedia, seperti </a:t>
            </a:r>
            <a:r>
              <a:rPr b="1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C++, Java, Python, dan lain-lain</a:t>
            </a:r>
            <a:r>
              <a:rPr b="0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endParaRPr b="0" i="0" sz="1050" u="none" cap="none" strike="noStrike">
              <a:solidFill>
                <a:srgbClr val="2C1A3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Masing-masing bahasa pemrograman </a:t>
            </a:r>
            <a:r>
              <a:rPr b="1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memiliki sintaks dan struktur yang berbeda</a:t>
            </a:r>
            <a:r>
              <a:rPr b="0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400" u="none" cap="none" strike="noStrike">
              <a:solidFill>
                <a:srgbClr val="2C1A3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/>
          <p:nvPr/>
        </p:nvSpPr>
        <p:spPr>
          <a:xfrm>
            <a:off x="121975" y="63700"/>
            <a:ext cx="3219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01 |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Pengenalan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829525" y="1234800"/>
            <a:ext cx="70194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4100" u="none" cap="none" strike="noStrik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Python sebagai </a:t>
            </a:r>
            <a:br>
              <a:rPr b="1" i="0" lang="en" sz="4100" u="none" cap="none" strike="noStrik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i="0" lang="en" sz="4100" u="none" cap="none" strike="noStrike">
                <a:solidFill>
                  <a:srgbClr val="2C1A32"/>
                </a:solidFill>
                <a:latin typeface="Poppins"/>
                <a:ea typeface="Poppins"/>
                <a:cs typeface="Poppins"/>
                <a:sym typeface="Poppins"/>
              </a:rPr>
              <a:t>Bahasa Pemrograman</a:t>
            </a:r>
            <a:r>
              <a:rPr b="1" i="0" lang="en" sz="4100" u="none" cap="none" strike="noStrike">
                <a:solidFill>
                  <a:srgbClr val="F07A5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i="0" sz="4100" u="none" cap="none" strike="noStrike">
              <a:solidFill>
                <a:srgbClr val="F07A5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862475" y="2659300"/>
            <a:ext cx="52491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A32"/>
              </a:buClr>
              <a:buSzPts val="1050"/>
              <a:buFont typeface="Roboto Light"/>
              <a:buChar char="●"/>
            </a:pPr>
            <a:r>
              <a:rPr b="0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Mudah dipelajari dan mudah digunakan</a:t>
            </a:r>
            <a:endParaRPr b="0" i="0" sz="1050" u="none" cap="none" strike="noStrike">
              <a:solidFill>
                <a:srgbClr val="2C1A3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A32"/>
              </a:buClr>
              <a:buSzPts val="1050"/>
              <a:buFont typeface="Roboto Light"/>
              <a:buChar char="●"/>
            </a:pPr>
            <a:r>
              <a:rPr b="0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Bahasa scripting</a:t>
            </a:r>
            <a:endParaRPr b="0" i="0" sz="1050" u="none" cap="none" strike="noStrike">
              <a:solidFill>
                <a:srgbClr val="2C1A3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A32"/>
              </a:buClr>
              <a:buSzPts val="1050"/>
              <a:buFont typeface="Roboto Light"/>
              <a:buChar char="●"/>
            </a:pPr>
            <a:r>
              <a:rPr b="0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Multiplatform</a:t>
            </a:r>
            <a:endParaRPr b="0" i="0" sz="1050" u="none" cap="none" strike="noStrike">
              <a:solidFill>
                <a:srgbClr val="2C1A3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A32"/>
              </a:buClr>
              <a:buSzPts val="1050"/>
              <a:buFont typeface="Roboto Light"/>
              <a:buChar char="●"/>
            </a:pPr>
            <a:r>
              <a:rPr b="0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Open source</a:t>
            </a:r>
            <a:endParaRPr b="0" i="0" sz="1050" u="none" cap="none" strike="noStrike">
              <a:solidFill>
                <a:srgbClr val="2C1A3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A32"/>
              </a:buClr>
              <a:buSzPts val="1050"/>
              <a:buFont typeface="Roboto Light"/>
              <a:buChar char="●"/>
            </a:pPr>
            <a:r>
              <a:rPr b="0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Bahasa pemrograman tingkat tinggi</a:t>
            </a:r>
            <a:endParaRPr b="0" i="0" sz="1050" u="none" cap="none" strike="noStrike">
              <a:solidFill>
                <a:srgbClr val="2C1A3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A32"/>
              </a:buClr>
              <a:buSzPts val="1050"/>
              <a:buFont typeface="Roboto Light"/>
              <a:buChar char="●"/>
            </a:pPr>
            <a:r>
              <a:rPr b="0" i="0" lang="en" sz="1050" u="none" cap="none" strike="noStrike">
                <a:solidFill>
                  <a:srgbClr val="2C1A3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Digunakan untuk mengembakan aplikasi, web, pengolahan data hingga Machine Learning</a:t>
            </a:r>
            <a:endParaRPr b="0" i="0" sz="1050" u="none" cap="none" strike="noStrike">
              <a:solidFill>
                <a:srgbClr val="2C1A3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/>
        </p:nvSpPr>
        <p:spPr>
          <a:xfrm>
            <a:off x="800225" y="1843313"/>
            <a:ext cx="1098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 b="0" i="0" sz="5000" u="none" cap="none" strike="noStrike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1875425" y="2078750"/>
            <a:ext cx="23700" cy="110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2148350" y="2042925"/>
            <a:ext cx="63525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Menjalankan Python</a:t>
            </a:r>
            <a:endParaRPr b="0" i="0" sz="4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 Komputer Lokal.</a:t>
            </a:r>
            <a:endParaRPr b="0" i="0" sz="4500" u="none" cap="none" strike="noStrike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4150" y="0"/>
            <a:ext cx="2659849" cy="76995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/>
          <p:nvPr/>
        </p:nvSpPr>
        <p:spPr>
          <a:xfrm>
            <a:off x="33325" y="4452925"/>
            <a:ext cx="1571700" cy="690600"/>
          </a:xfrm>
          <a:prstGeom prst="rect">
            <a:avLst/>
          </a:prstGeom>
          <a:solidFill>
            <a:srgbClr val="FF72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/>
        </p:nvSpPr>
        <p:spPr>
          <a:xfrm>
            <a:off x="724025" y="2148113"/>
            <a:ext cx="1098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2.1</a:t>
            </a:r>
            <a:endParaRPr b="0" i="0" sz="50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1875425" y="2078750"/>
            <a:ext cx="23700" cy="110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2068500" y="2039280"/>
            <a:ext cx="56127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Menginstal Python.</a:t>
            </a:r>
            <a:endParaRPr b="0" i="0" sz="45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33350" y="4567225"/>
            <a:ext cx="1357200" cy="47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F79323"/>
      </a:accent3>
      <a:accent4>
        <a:srgbClr val="EA5504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</cp:coreProperties>
</file>