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3" r:id="rId3"/>
    <p:sldMasterId id="2147483692" r:id="rId4"/>
    <p:sldMasterId id="2147483711" r:id="rId5"/>
    <p:sldMasterId id="2147483724" r:id="rId6"/>
  </p:sldMasterIdLst>
  <p:notesMasterIdLst>
    <p:notesMasterId r:id="rId3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6" r:id="rId35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37"/>
      <p:bold r:id="rId38"/>
      <p:italic r:id="rId39"/>
      <p:boldItalic r:id="rId40"/>
    </p:embeddedFont>
    <p:embeddedFont>
      <p:font typeface="Poppins ExtraBold" panose="00000900000000000000" pitchFamily="2" charset="0"/>
      <p:bold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  <p:embeddedFont>
      <p:font typeface="Roboto Light" panose="020000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h91LiNJKOFkpCRF7XBnUzb2na4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3.fntdata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font" Target="fonts/font8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customschemas.google.com/relationships/presentationmetadata" Target="metadata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5" name="Google Shape;5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5" name="Google Shape;5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1" name="Google Shape;56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5" name="Google Shape;575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:notes"/>
          <p:cNvSpPr txBox="1">
            <a:spLocks noGrp="1"/>
          </p:cNvSpPr>
          <p:nvPr>
            <p:ph type="body" idx="1"/>
          </p:nvPr>
        </p:nvSpPr>
        <p:spPr>
          <a:xfrm>
            <a:off x="256081" y="4667652"/>
            <a:ext cx="6328500" cy="3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1" name="Google Shape;4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4463" y="569913"/>
            <a:ext cx="6551612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4" name="Google Shape;584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1" name="Google Shape;591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8" name="Google Shape;62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3" name="Google Shape;633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0" name="Google Shape;64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3" name="Google Shape;6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1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p1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1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1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1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8" name="Google Shape;98;p1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9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129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9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29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1" name="Google Shape;12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7" name="Google Shape;13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0" name="Google Shape;14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4" name="Google Shape;144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9" name="Google Shape;14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5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5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5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Google Shape;160;p45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TITLE_3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6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46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6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6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">
  <p:cSld name="TITLE_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7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8" name="Google Shape;168;p47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7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0" name="Google Shape;170;p47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">
  <p:cSld name="TITLE_5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8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3" name="Google Shape;173;p48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8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48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5">
  <p:cSld name="TITLE_6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9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8" name="Google Shape;178;p49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9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49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6">
  <p:cSld name="TITLE_7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0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83" name="Google Shape;183;p50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50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85" name="Google Shape;185;p50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2" name="Google Shape;192;p6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3" name="Google Shape;193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69"/>
          <p:cNvSpPr/>
          <p:nvPr/>
        </p:nvSpPr>
        <p:spPr>
          <a:xfrm>
            <a:off x="61175" y="4496725"/>
            <a:ext cx="1458900" cy="56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7" name="Google Shape;197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1" name="Google Shape;201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5" name="Google Shape;205;p10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6" name="Google Shape;206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10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3" name="Google Shape;213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6" name="Google Shape;216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0" name="Google Shape;220;p10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1" name="Google Shape;221;p10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2" name="Google Shape;222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1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28" name="Google Shape;228;p1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9" name="Google Shape;229;p1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2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112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12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236" name="Google Shape;236;p112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3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239" name="Google Shape;239;p113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13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13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Title 2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4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114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14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114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">
  <p:cSld name="Title 3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5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249" name="Google Shape;249;p115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15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115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">
  <p:cSld name="Title 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6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254" name="Google Shape;254;p116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16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256" name="Google Shape;256;p116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5">
  <p:cSld name="Title 5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7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259" name="Google Shape;259;p117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17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261" name="Google Shape;261;p117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6">
  <p:cSld name="Title 6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8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118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18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266" name="Google Shape;266;p118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4" name="Google Shape;274;p7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5" name="Google Shape;275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8" name="Google Shape;278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2" name="Google Shape;282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6" name="Google Shape;286;p7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7" name="Google Shape;287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3" name="Google Shape;293;p7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4" name="Google Shape;294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7" name="Google Shape;297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8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1" name="Google Shape;301;p8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2" name="Google Shape;302;p8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3" name="Google Shape;303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6" name="Google Shape;306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09" name="Google Shape;309;p8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0" name="Google Shape;310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4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15" name="Google Shape;315;p84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84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17" name="Google Shape;317;p84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5" name="Google Shape;325;p7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6" name="Google Shape;326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9" name="Google Shape;329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7" name="Google Shape;337;p8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8" name="Google Shape;338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4" name="Google Shape;344;p8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5" name="Google Shape;345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9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8" name="Google Shape;348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9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2" name="Google Shape;352;p9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3" name="Google Shape;353;p9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9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7" name="Google Shape;357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9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60" name="Google Shape;360;p9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1" name="Google Shape;361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5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66" name="Google Shape;366;p95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95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68" name="Google Shape;368;p95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1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96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71" name="Google Shape;371;p96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96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96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Title 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97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76" name="Google Shape;376;p97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7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7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">
  <p:cSld name="Title 3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8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81" name="Google Shape;381;p98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98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83" name="Google Shape;383;p98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">
  <p:cSld name="Title 4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99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99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99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88" name="Google Shape;388;p99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5">
  <p:cSld name="Title 5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00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91" name="Google Shape;391;p100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00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100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6">
  <p:cSld name="Title 6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1"/>
          <p:cNvSpPr txBox="1">
            <a:spLocks noGrp="1"/>
          </p:cNvSpPr>
          <p:nvPr>
            <p:ph type="body" idx="1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96" name="Google Shape;396;p101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01"/>
          <p:cNvSpPr txBox="1">
            <a:spLocks noGrp="1"/>
          </p:cNvSpPr>
          <p:nvPr>
            <p:ph type="body" idx="2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98" name="Google Shape;398;p101"/>
          <p:cNvSpPr txBox="1">
            <a:spLocks noGrp="1"/>
          </p:cNvSpPr>
          <p:nvPr>
            <p:ph type="sldNum" idx="12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9"/>
          <p:cNvSpPr/>
          <p:nvPr/>
        </p:nvSpPr>
        <p:spPr>
          <a:xfrm>
            <a:off x="96725" y="4497525"/>
            <a:ext cx="1424400" cy="55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66"/>
          <p:cNvSpPr/>
          <p:nvPr/>
        </p:nvSpPr>
        <p:spPr>
          <a:xfrm>
            <a:off x="133350" y="4567225"/>
            <a:ext cx="1357200" cy="4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2"/>
          <p:cNvSpPr/>
          <p:nvPr/>
        </p:nvSpPr>
        <p:spPr>
          <a:xfrm>
            <a:off x="96725" y="4497525"/>
            <a:ext cx="1424400" cy="55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Google Shape;188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9" name="Google Shape;269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70"/>
          <p:cNvSpPr/>
          <p:nvPr/>
        </p:nvSpPr>
        <p:spPr>
          <a:xfrm>
            <a:off x="96725" y="4497525"/>
            <a:ext cx="1424400" cy="55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Google Shape;320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1" name="Google Shape;321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72"/>
          <p:cNvSpPr/>
          <p:nvPr/>
        </p:nvSpPr>
        <p:spPr>
          <a:xfrm>
            <a:off x="0" y="4638025"/>
            <a:ext cx="1384500" cy="3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/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"/>
          <p:cNvSpPr/>
          <p:nvPr/>
        </p:nvSpPr>
        <p:spPr>
          <a:xfrm>
            <a:off x="77650" y="252425"/>
            <a:ext cx="2286000" cy="706200"/>
          </a:xfrm>
          <a:prstGeom prst="rect">
            <a:avLst/>
          </a:prstGeom>
          <a:solidFill>
            <a:srgbClr val="00A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"/>
          <p:cNvSpPr/>
          <p:nvPr/>
        </p:nvSpPr>
        <p:spPr>
          <a:xfrm>
            <a:off x="0" y="1880675"/>
            <a:ext cx="91440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Control Flow Statements,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List &amp; Dictionaries</a:t>
            </a:r>
            <a:endParaRPr sz="33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5" name="Google Shape;405;p1"/>
          <p:cNvSpPr/>
          <p:nvPr/>
        </p:nvSpPr>
        <p:spPr>
          <a:xfrm>
            <a:off x="77639" y="4785436"/>
            <a:ext cx="10281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Prepared in </a:t>
            </a:r>
            <a:r>
              <a:rPr lang="en" sz="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2023</a:t>
            </a:r>
            <a:endParaRPr sz="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1"/>
          <p:cNvSpPr txBox="1"/>
          <p:nvPr/>
        </p:nvSpPr>
        <p:spPr>
          <a:xfrm>
            <a:off x="3020875" y="2886875"/>
            <a:ext cx="2870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FDC469"/>
                </a:solidFill>
                <a:latin typeface="Poppins"/>
                <a:ea typeface="Poppins"/>
                <a:cs typeface="Poppins"/>
                <a:sym typeface="Poppins"/>
              </a:rPr>
              <a:t>Mentor: …</a:t>
            </a:r>
            <a:endParaRPr sz="1600" b="0" i="0" u="none" strike="noStrike" cap="none">
              <a:solidFill>
                <a:srgbClr val="FDC46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07" name="Google Shape;40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88675"/>
            <a:ext cx="2659849" cy="76995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"/>
          <p:cNvSpPr/>
          <p:nvPr/>
        </p:nvSpPr>
        <p:spPr>
          <a:xfrm>
            <a:off x="77650" y="4427875"/>
            <a:ext cx="1498800" cy="632700"/>
          </a:xfrm>
          <a:prstGeom prst="rect">
            <a:avLst/>
          </a:prstGeom>
          <a:solidFill>
            <a:srgbClr val="2F18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0"/>
          <p:cNvSpPr/>
          <p:nvPr/>
        </p:nvSpPr>
        <p:spPr>
          <a:xfrm>
            <a:off x="4510325" y="1726625"/>
            <a:ext cx="4087500" cy="32064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0"/>
          <p:cNvSpPr txBox="1"/>
          <p:nvPr/>
        </p:nvSpPr>
        <p:spPr>
          <a:xfrm>
            <a:off x="481475" y="1668700"/>
            <a:ext cx="39267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2C1A32"/>
                </a:solidFill>
                <a:latin typeface="Roboto Light"/>
                <a:ea typeface="Roboto Light"/>
                <a:cs typeface="Roboto Light"/>
                <a:sym typeface="Roboto Light"/>
              </a:rPr>
              <a:t>Perulangan atau looping adalah salah satu konsep dasar dalam pemrograman yang digunakan untuk </a:t>
            </a:r>
            <a:r>
              <a:rPr lang="en" sz="1050" b="1" i="0" u="none" strike="noStrike" cap="none">
                <a:solidFill>
                  <a:srgbClr val="2C1A32"/>
                </a:solidFill>
                <a:latin typeface="Roboto"/>
                <a:ea typeface="Roboto"/>
                <a:cs typeface="Roboto"/>
                <a:sym typeface="Roboto"/>
              </a:rPr>
              <a:t>mengulang suatu kode program sejumlah kali</a:t>
            </a:r>
            <a:r>
              <a:rPr lang="en" sz="1050" b="0" i="0" u="none" strike="noStrike" cap="none">
                <a:solidFill>
                  <a:srgbClr val="2C1A32"/>
                </a:solidFill>
                <a:latin typeface="Roboto Light"/>
                <a:ea typeface="Roboto Light"/>
                <a:cs typeface="Roboto Light"/>
                <a:sym typeface="Roboto Light"/>
              </a:rPr>
              <a:t>. Dengan perulangan, kita dapat </a:t>
            </a:r>
            <a:r>
              <a:rPr lang="en" sz="1050" b="1" i="0" u="none" strike="noStrike" cap="none">
                <a:solidFill>
                  <a:srgbClr val="2C1A32"/>
                </a:solidFill>
                <a:latin typeface="Roboto"/>
                <a:ea typeface="Roboto"/>
                <a:cs typeface="Roboto"/>
                <a:sym typeface="Roboto"/>
              </a:rPr>
              <a:t>mengeksekusi serangkaian perintah secara berulang-ulang tanpa perlu menuliskan perintah-perintah tersebut secara manual satu persatu.</a:t>
            </a:r>
            <a:endParaRPr sz="1050" b="1" i="0" u="none" strike="noStrike" cap="none">
              <a:solidFill>
                <a:srgbClr val="2C1A3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0" u="none" strike="noStrike" cap="none">
              <a:solidFill>
                <a:srgbClr val="2C1A3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2C1A32"/>
                </a:solidFill>
                <a:latin typeface="Roboto Light"/>
                <a:ea typeface="Roboto Light"/>
                <a:cs typeface="Roboto Light"/>
                <a:sym typeface="Roboto Light"/>
              </a:rPr>
              <a:t>Diagram di samping menunjukkan contoh alur konsep perulangan.</a:t>
            </a:r>
            <a:endParaRPr sz="1050" b="1" i="0" u="none" strike="noStrike" cap="none">
              <a:solidFill>
                <a:srgbClr val="2C1A3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1.2 | Perulangan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448525" y="320400"/>
            <a:ext cx="74445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Apa itu </a:t>
            </a:r>
            <a:b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Perulangan atau Looping</a:t>
            </a:r>
            <a:r>
              <a:rPr lang="en" sz="4100" b="1" i="0" u="none" strike="noStrike" cap="non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 sz="4100" b="1" i="0" u="none" strike="noStrike" cap="non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5518078" y="1801150"/>
            <a:ext cx="1721400" cy="334800"/>
          </a:xfrm>
          <a:prstGeom prst="roundRect">
            <a:avLst>
              <a:gd name="adj" fmla="val 16667"/>
            </a:avLst>
          </a:prstGeom>
          <a:solidFill>
            <a:srgbClr val="1D7E74"/>
          </a:solidFill>
          <a:ln w="9525" cap="flat" cmpd="sng">
            <a:solidFill>
              <a:srgbClr val="1D7E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Daftar nama pasien</a:t>
            </a:r>
            <a:endParaRPr sz="11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5518078" y="2468202"/>
            <a:ext cx="1721400" cy="334800"/>
          </a:xfrm>
          <a:prstGeom prst="roundRect">
            <a:avLst>
              <a:gd name="adj" fmla="val 16667"/>
            </a:avLst>
          </a:prstGeom>
          <a:solidFill>
            <a:srgbClr val="1D7E74"/>
          </a:solidFill>
          <a:ln w="9525" cap="flat" cmpd="sng">
            <a:solidFill>
              <a:srgbClr val="1D7E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Tampilkan nama pasien</a:t>
            </a:r>
            <a:endParaRPr sz="11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5012450" y="3062525"/>
            <a:ext cx="2748300" cy="334800"/>
          </a:xfrm>
          <a:prstGeom prst="roundRect">
            <a:avLst>
              <a:gd name="adj" fmla="val 16667"/>
            </a:avLst>
          </a:prstGeom>
          <a:solidFill>
            <a:srgbClr val="1D7E74"/>
          </a:solidFill>
          <a:ln w="9525" cap="flat" cmpd="sng">
            <a:solidFill>
              <a:srgbClr val="1D7E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Apakah nama pasien sudah ditampilkan semua?</a:t>
            </a:r>
            <a:endParaRPr sz="11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3" name="Google Shape;503;p10"/>
          <p:cNvCxnSpPr>
            <a:stCxn id="500" idx="2"/>
            <a:endCxn id="501" idx="0"/>
          </p:cNvCxnSpPr>
          <p:nvPr/>
        </p:nvCxnSpPr>
        <p:spPr>
          <a:xfrm>
            <a:off x="6378778" y="2135950"/>
            <a:ext cx="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4" name="Google Shape;504;p10"/>
          <p:cNvCxnSpPr>
            <a:stCxn id="501" idx="2"/>
            <a:endCxn id="502" idx="0"/>
          </p:cNvCxnSpPr>
          <p:nvPr/>
        </p:nvCxnSpPr>
        <p:spPr>
          <a:xfrm>
            <a:off x="6378778" y="2803002"/>
            <a:ext cx="7800" cy="25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5" name="Google Shape;505;p10"/>
          <p:cNvSpPr/>
          <p:nvPr/>
        </p:nvSpPr>
        <p:spPr>
          <a:xfrm>
            <a:off x="4724898" y="3886133"/>
            <a:ext cx="792900" cy="334800"/>
          </a:xfrm>
          <a:prstGeom prst="roundRect">
            <a:avLst>
              <a:gd name="adj" fmla="val 16667"/>
            </a:avLst>
          </a:prstGeom>
          <a:solidFill>
            <a:srgbClr val="1D7E74"/>
          </a:solidFill>
          <a:ln w="9525" cap="flat" cmpd="sng">
            <a:solidFill>
              <a:srgbClr val="1D7E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Ya</a:t>
            </a:r>
            <a:endParaRPr sz="11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7239454" y="3886133"/>
            <a:ext cx="792900" cy="334800"/>
          </a:xfrm>
          <a:prstGeom prst="roundRect">
            <a:avLst>
              <a:gd name="adj" fmla="val 16667"/>
            </a:avLst>
          </a:prstGeom>
          <a:solidFill>
            <a:srgbClr val="1D7E74"/>
          </a:solidFill>
          <a:ln w="9525" cap="flat" cmpd="sng">
            <a:solidFill>
              <a:srgbClr val="1D7E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Tidak</a:t>
            </a:r>
            <a:endParaRPr sz="11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4724898" y="4508437"/>
            <a:ext cx="792900" cy="334800"/>
          </a:xfrm>
          <a:prstGeom prst="roundRect">
            <a:avLst>
              <a:gd name="adj" fmla="val 16667"/>
            </a:avLst>
          </a:prstGeom>
          <a:solidFill>
            <a:srgbClr val="1D7E74"/>
          </a:solidFill>
          <a:ln w="9525" cap="flat" cmpd="sng">
            <a:solidFill>
              <a:srgbClr val="1D7E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Selesai</a:t>
            </a:r>
            <a:endParaRPr sz="11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8" name="Google Shape;508;p10"/>
          <p:cNvCxnSpPr>
            <a:stCxn id="502" idx="2"/>
            <a:endCxn id="505" idx="0"/>
          </p:cNvCxnSpPr>
          <p:nvPr/>
        </p:nvCxnSpPr>
        <p:spPr>
          <a:xfrm flipH="1">
            <a:off x="5121200" y="3397325"/>
            <a:ext cx="1265400" cy="48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9" name="Google Shape;509;p10"/>
          <p:cNvCxnSpPr>
            <a:stCxn id="505" idx="2"/>
            <a:endCxn id="507" idx="0"/>
          </p:cNvCxnSpPr>
          <p:nvPr/>
        </p:nvCxnSpPr>
        <p:spPr>
          <a:xfrm>
            <a:off x="5121348" y="4220933"/>
            <a:ext cx="0" cy="28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0" name="Google Shape;510;p10"/>
          <p:cNvCxnSpPr>
            <a:stCxn id="502" idx="2"/>
            <a:endCxn id="506" idx="0"/>
          </p:cNvCxnSpPr>
          <p:nvPr/>
        </p:nvCxnSpPr>
        <p:spPr>
          <a:xfrm>
            <a:off x="6386600" y="3397325"/>
            <a:ext cx="1249200" cy="48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1" name="Google Shape;511;p10"/>
          <p:cNvCxnSpPr>
            <a:stCxn id="506" idx="3"/>
            <a:endCxn id="501" idx="3"/>
          </p:cNvCxnSpPr>
          <p:nvPr/>
        </p:nvCxnSpPr>
        <p:spPr>
          <a:xfrm rot="10800000">
            <a:off x="7239454" y="2635733"/>
            <a:ext cx="792900" cy="1417800"/>
          </a:xfrm>
          <a:prstGeom prst="bentConnector3">
            <a:avLst>
              <a:gd name="adj1" fmla="val -3003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2" name="Google Shape;512;p10"/>
          <p:cNvCxnSpPr>
            <a:endCxn id="501" idx="3"/>
          </p:cNvCxnSpPr>
          <p:nvPr/>
        </p:nvCxnSpPr>
        <p:spPr>
          <a:xfrm rot="10800000">
            <a:off x="7239478" y="2635602"/>
            <a:ext cx="9894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1"/>
          <p:cNvSpPr txBox="1"/>
          <p:nvPr/>
        </p:nvSpPr>
        <p:spPr>
          <a:xfrm>
            <a:off x="481475" y="1668700"/>
            <a:ext cx="5268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A32"/>
              </a:buClr>
              <a:buSzPts val="1050"/>
              <a:buFont typeface="Roboto"/>
              <a:buChar char="●"/>
            </a:pPr>
            <a:r>
              <a:rPr lang="en" sz="1050" b="1" i="0" u="none" strike="noStrike" cap="none">
                <a:solidFill>
                  <a:srgbClr val="2C1A32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endParaRPr sz="1050" b="1" i="0" u="none" strike="noStrike" cap="none">
              <a:solidFill>
                <a:srgbClr val="2C1A3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A32"/>
              </a:buClr>
              <a:buSzPts val="1050"/>
              <a:buFont typeface="Roboto"/>
              <a:buChar char="●"/>
            </a:pPr>
            <a:r>
              <a:rPr lang="en" sz="1050" b="1" i="0" u="none" strike="noStrike" cap="none">
                <a:solidFill>
                  <a:srgbClr val="2C1A32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endParaRPr sz="1050" b="1" i="0" u="none" strike="noStrike" cap="none">
              <a:solidFill>
                <a:srgbClr val="2C1A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11"/>
          <p:cNvSpPr/>
          <p:nvPr/>
        </p:nvSpPr>
        <p:spPr>
          <a:xfrm>
            <a:off x="448525" y="320400"/>
            <a:ext cx="69489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Kode Perintah</a:t>
            </a:r>
            <a:b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Perulangan</a:t>
            </a:r>
            <a:r>
              <a:rPr lang="en" sz="4100" b="1" i="0" u="none" strike="noStrike" cap="non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4100" b="1" i="0" u="none" strike="noStrike" cap="non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9" name="Google Shape;519;p11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1.2 | Perulangan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2"/>
          <p:cNvSpPr/>
          <p:nvPr/>
        </p:nvSpPr>
        <p:spPr>
          <a:xfrm>
            <a:off x="829525" y="1234800"/>
            <a:ext cx="79356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lang="en" sz="4100" b="1" i="0" u="none" strike="noStrike" cap="non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Hands-on:</a:t>
            </a:r>
            <a:endParaRPr sz="41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Implementasi Kode Program Perulangan</a:t>
            </a:r>
            <a:r>
              <a:rPr lang="en" sz="4100" b="1" i="0" u="none" strike="noStrike" cap="non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4100" b="1" i="0" u="none" strike="noStrike" cap="non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5" name="Google Shape;525;p12"/>
          <p:cNvSpPr txBox="1"/>
          <p:nvPr/>
        </p:nvSpPr>
        <p:spPr>
          <a:xfrm>
            <a:off x="862475" y="2887900"/>
            <a:ext cx="5249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2C1A32"/>
                </a:solidFill>
                <a:latin typeface="Roboto Light"/>
                <a:ea typeface="Roboto Light"/>
                <a:cs typeface="Roboto Light"/>
                <a:sym typeface="Roboto Light"/>
              </a:rPr>
              <a:t>Link to Google Colabs: Section Perulangan</a:t>
            </a:r>
            <a:endParaRPr sz="1400" b="0" i="0" u="none" strike="noStrike" cap="non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26" name="Google Shape;526;p12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1.2 | Perulangan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3"/>
          <p:cNvSpPr txBox="1"/>
          <p:nvPr/>
        </p:nvSpPr>
        <p:spPr>
          <a:xfrm>
            <a:off x="458075" y="2148125"/>
            <a:ext cx="1365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1.3</a:t>
            </a:r>
            <a:endParaRPr sz="5000" b="0" i="0" u="none" strike="noStrike" cap="non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32" name="Google Shape;532;p13"/>
          <p:cNvSpPr/>
          <p:nvPr/>
        </p:nvSpPr>
        <p:spPr>
          <a:xfrm>
            <a:off x="1875425" y="2078750"/>
            <a:ext cx="23700" cy="110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3"/>
          <p:cNvSpPr/>
          <p:nvPr/>
        </p:nvSpPr>
        <p:spPr>
          <a:xfrm>
            <a:off x="2068500" y="2039280"/>
            <a:ext cx="56127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“try-except-pass”</a:t>
            </a:r>
            <a:endParaRPr sz="45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4"/>
          <p:cNvSpPr txBox="1"/>
          <p:nvPr/>
        </p:nvSpPr>
        <p:spPr>
          <a:xfrm>
            <a:off x="481475" y="1668700"/>
            <a:ext cx="3500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2C1A32"/>
                </a:solidFill>
                <a:latin typeface="Roboto Light"/>
                <a:ea typeface="Roboto Light"/>
                <a:cs typeface="Roboto Light"/>
                <a:sym typeface="Roboto Light"/>
              </a:rPr>
              <a:t>Konsep “try-except-pass” bisa digunakan dalam sebuah function untuk mengantisipasi kode program yang tidak berjalan sesuai keinginan</a:t>
            </a:r>
            <a:endParaRPr sz="1050" b="0" i="0" u="none" strike="noStrike" cap="non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39" name="Google Shape;539;p14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1.3 | Try-Except-Pass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14"/>
          <p:cNvSpPr/>
          <p:nvPr/>
        </p:nvSpPr>
        <p:spPr>
          <a:xfrm>
            <a:off x="448525" y="15600"/>
            <a:ext cx="74445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Konsep </a:t>
            </a:r>
            <a:r>
              <a:rPr lang="en" sz="4100" b="1" i="0" u="none" strike="noStrike" cap="non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try-except-pass</a:t>
            </a:r>
            <a:r>
              <a:rPr lang="en" sz="4100" b="1" i="0" u="none" strike="noStrike" cap="non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”</a:t>
            </a:r>
            <a:endParaRPr sz="4100" b="1" i="0" u="none" strike="noStrike" cap="non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1" name="Google Shape;541;p14"/>
          <p:cNvSpPr/>
          <p:nvPr/>
        </p:nvSpPr>
        <p:spPr>
          <a:xfrm>
            <a:off x="4193200" y="1335925"/>
            <a:ext cx="4752000" cy="34170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Contoh</a:t>
            </a:r>
            <a:endParaRPr sz="16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2" name="Google Shape;542;p14"/>
          <p:cNvSpPr txBox="1"/>
          <p:nvPr/>
        </p:nvSpPr>
        <p:spPr>
          <a:xfrm>
            <a:off x="4281300" y="1709000"/>
            <a:ext cx="4572000" cy="1662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b="0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potensi kode yang menghasilkan exception</a:t>
            </a:r>
            <a:endParaRPr sz="1050" b="0" i="0" u="none" strike="noStrike" cap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x = </a:t>
            </a:r>
            <a:r>
              <a:rPr lang="en" sz="1050" b="0" i="0" u="none" strike="noStrike" cap="none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en" sz="1050" b="0" i="0" u="none" strike="noStrike" cap="none">
                <a:solidFill>
                  <a:srgbClr val="09815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 b="0" i="0" u="none" strike="noStrike" cap="none">
              <a:solidFill>
                <a:srgbClr val="09815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b="0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kode yang akan dieksekusi jika exception terjadi</a:t>
            </a:r>
            <a:endParaRPr sz="1050" b="0" i="0" u="none" strike="noStrike" cap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b="0" i="0" u="none" strike="noStrike" cap="non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b="0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"Terjadi kesalahan!"</a:t>
            </a:r>
            <a:r>
              <a:rPr lang="en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05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/>
          <p:nvPr/>
        </p:nvSpPr>
        <p:spPr>
          <a:xfrm>
            <a:off x="829525" y="1234800"/>
            <a:ext cx="79356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lang="en" sz="4100" b="1" i="0" u="none" strike="noStrike" cap="non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Hands-on:</a:t>
            </a:r>
            <a:endParaRPr sz="41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Menambahkan try-except-pass pada function</a:t>
            </a:r>
            <a:r>
              <a:rPr lang="en" sz="4100" b="1" i="0" u="none" strike="noStrike" cap="non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4100" b="1" i="0" u="none" strike="noStrike" cap="non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8" name="Google Shape;548;p15"/>
          <p:cNvSpPr txBox="1"/>
          <p:nvPr/>
        </p:nvSpPr>
        <p:spPr>
          <a:xfrm>
            <a:off x="862475" y="3040300"/>
            <a:ext cx="5249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2C1A32"/>
                </a:solidFill>
                <a:latin typeface="Roboto Light"/>
                <a:ea typeface="Roboto Light"/>
                <a:cs typeface="Roboto Light"/>
                <a:sym typeface="Roboto Light"/>
              </a:rPr>
              <a:t>Link to Google Colabs: try-except-pass</a:t>
            </a:r>
            <a:endParaRPr sz="1400" b="0" i="0" u="none" strike="noStrike" cap="non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9" name="Google Shape;549;p15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1.3 | Try-Except-Pass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1"/>
          <p:cNvSpPr/>
          <p:nvPr/>
        </p:nvSpPr>
        <p:spPr>
          <a:xfrm>
            <a:off x="1843550" y="2195325"/>
            <a:ext cx="69957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Dictionaries</a:t>
            </a:r>
            <a:endParaRPr/>
          </a:p>
        </p:txBody>
      </p:sp>
      <p:sp>
        <p:nvSpPr>
          <p:cNvPr id="555" name="Google Shape;555;p51"/>
          <p:cNvSpPr txBox="1"/>
          <p:nvPr/>
        </p:nvSpPr>
        <p:spPr>
          <a:xfrm>
            <a:off x="495550" y="2361038"/>
            <a:ext cx="1098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0" i="0" u="none" strike="noStrike" cap="non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 sz="5000" b="0" i="0" u="none" strike="noStrike" cap="none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56" name="Google Shape;556;p51"/>
          <p:cNvSpPr/>
          <p:nvPr/>
        </p:nvSpPr>
        <p:spPr>
          <a:xfrm>
            <a:off x="1553950" y="1926350"/>
            <a:ext cx="40500" cy="182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7" name="Google Shape;557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4150" y="0"/>
            <a:ext cx="2659849" cy="769956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1"/>
          <p:cNvSpPr/>
          <p:nvPr/>
        </p:nvSpPr>
        <p:spPr>
          <a:xfrm>
            <a:off x="33325" y="4452925"/>
            <a:ext cx="1571700" cy="690600"/>
          </a:xfrm>
          <a:prstGeom prst="rect">
            <a:avLst/>
          </a:prstGeom>
          <a:solidFill>
            <a:srgbClr val="00A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2"/>
          <p:cNvSpPr txBox="1"/>
          <p:nvPr/>
        </p:nvSpPr>
        <p:spPr>
          <a:xfrm>
            <a:off x="532800" y="2148125"/>
            <a:ext cx="1290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0" i="0" u="none" strike="noStrike" cap="none">
                <a:solidFill>
                  <a:srgbClr val="00000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2.1</a:t>
            </a:r>
            <a:endParaRPr sz="5000" b="0" i="0" u="none" strike="noStrike" cap="none">
              <a:solidFill>
                <a:srgbClr val="00000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64" name="Google Shape;564;p52"/>
          <p:cNvSpPr/>
          <p:nvPr/>
        </p:nvSpPr>
        <p:spPr>
          <a:xfrm>
            <a:off x="1875425" y="2078750"/>
            <a:ext cx="23700" cy="110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52"/>
          <p:cNvSpPr/>
          <p:nvPr/>
        </p:nvSpPr>
        <p:spPr>
          <a:xfrm>
            <a:off x="2068500" y="2039275"/>
            <a:ext cx="65442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Copy Dictionaries</a:t>
            </a:r>
            <a:endParaRPr sz="4500" b="0" i="0" u="none" strike="noStrike" cap="none">
              <a:solidFill>
                <a:srgbClr val="00000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3"/>
          <p:cNvSpPr/>
          <p:nvPr/>
        </p:nvSpPr>
        <p:spPr>
          <a:xfrm>
            <a:off x="448525" y="472800"/>
            <a:ext cx="69489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Menyalin isi dictionary</a:t>
            </a:r>
            <a:r>
              <a:rPr lang="en" sz="4100" b="1" i="0" u="none" strike="noStrike" cap="non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4100" b="1" i="0" u="none" strike="noStrike" cap="non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1" name="Google Shape;571;p53"/>
          <p:cNvSpPr/>
          <p:nvPr/>
        </p:nvSpPr>
        <p:spPr>
          <a:xfrm>
            <a:off x="121975" y="63700"/>
            <a:ext cx="41676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2.1 |</a:t>
            </a:r>
            <a:r>
              <a:rPr lang="en" sz="12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Copy Dictionaries</a:t>
            </a:r>
            <a:endParaRPr sz="12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53"/>
          <p:cNvSpPr txBox="1"/>
          <p:nvPr/>
        </p:nvSpPr>
        <p:spPr>
          <a:xfrm>
            <a:off x="566100" y="1910100"/>
            <a:ext cx="5268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Untuk melakukan penyalinan dictionary, kita dapat menggunakan fungsi </a:t>
            </a:r>
            <a:r>
              <a:rPr lang="en" sz="105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copy()</a:t>
            </a:r>
            <a:r>
              <a:rPr lang="en" sz="105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, atau menginisialisasi </a:t>
            </a:r>
            <a:r>
              <a:rPr lang="en" sz="105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dict()</a:t>
            </a:r>
            <a:r>
              <a:rPr lang="en" sz="105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dengan dictionary yang ingin di copy.</a:t>
            </a:r>
            <a:endParaRPr sz="105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4"/>
          <p:cNvSpPr/>
          <p:nvPr/>
        </p:nvSpPr>
        <p:spPr>
          <a:xfrm>
            <a:off x="121975" y="63700"/>
            <a:ext cx="41676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2.1 |</a:t>
            </a:r>
            <a:r>
              <a:rPr lang="en" sz="12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Copy Dictionaries</a:t>
            </a:r>
            <a:endParaRPr sz="12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78" name="Google Shape;578;p54"/>
          <p:cNvSpPr/>
          <p:nvPr/>
        </p:nvSpPr>
        <p:spPr>
          <a:xfrm>
            <a:off x="448525" y="472800"/>
            <a:ext cx="72465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Contoh copy dictionary</a:t>
            </a:r>
            <a:r>
              <a:rPr lang="en" sz="4100" b="1" i="0" u="none" strike="noStrike" cap="non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4100" b="1" i="0" u="none" strike="noStrike" cap="non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9" name="Google Shape;579;p54"/>
          <p:cNvSpPr/>
          <p:nvPr/>
        </p:nvSpPr>
        <p:spPr>
          <a:xfrm>
            <a:off x="499000" y="1542250"/>
            <a:ext cx="5301900" cy="29970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54"/>
          <p:cNvSpPr txBox="1"/>
          <p:nvPr/>
        </p:nvSpPr>
        <p:spPr>
          <a:xfrm>
            <a:off x="871225" y="3654825"/>
            <a:ext cx="4563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2C1A32"/>
                </a:solidFill>
                <a:latin typeface="Roboto Light"/>
                <a:ea typeface="Roboto Light"/>
                <a:cs typeface="Roboto Light"/>
                <a:sym typeface="Roboto Light"/>
              </a:rPr>
              <a:t>Di atas terlihat bahwa dict2 dan dict3 memiliki isi yang sama seperti dict_harga</a:t>
            </a:r>
            <a:endParaRPr sz="1400" b="0" i="0" u="none" strike="noStrike" cap="non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1" name="Google Shape;581;p54"/>
          <p:cNvSpPr txBox="1"/>
          <p:nvPr/>
        </p:nvSpPr>
        <p:spPr>
          <a:xfrm>
            <a:off x="639775" y="1671300"/>
            <a:ext cx="4883400" cy="180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dict_harga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05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b="0" i="0" u="none" strike="noStrike" cap="none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"pensil"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0" i="0" u="none" strike="noStrike" cap="none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b="0" i="0" u="none" strike="noStrike" cap="none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"pena"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0" i="0" u="none" strike="noStrike" cap="none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050" b="0" i="0" u="none" strike="noStrike" cap="none">
              <a:solidFill>
                <a:srgbClr val="B5CEA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dict2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 b="0" i="0" u="none" strike="noStrike" cap="none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dict_harga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b="0" i="0" u="none" strike="noStrike" cap="none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dict3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 b="0" i="0" u="none" strike="noStrike" cap="none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b="0" i="0" u="none" strike="noStrike" cap="none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dict_harga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b="0" i="0" u="none" strike="noStrike" cap="none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dict_harga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 b="0" i="0" u="none" strike="noStrike" cap="none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# mencetak pensil: 1000, pena: 2000</a:t>
            </a:r>
            <a:endParaRPr sz="1050" b="0" i="0" u="none" strike="noStrike" cap="none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b="0" i="0" u="none" strike="noStrike" cap="none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dict2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 b="0" i="0" u="none" strike="noStrike" cap="none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# mencetak pensil: 1000, pena: 2000</a:t>
            </a:r>
            <a:endParaRPr sz="1050" b="0" i="0" u="none" strike="noStrike" cap="none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b="0" i="0" u="none" strike="noStrike" cap="none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dict3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 b="0" i="0" u="none" strike="noStrike" cap="none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# mencetak pensil: 1000, pena: 2000</a:t>
            </a:r>
            <a:endParaRPr sz="1050" b="0" i="0" u="none" strike="noStrike" cap="none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C586C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500" y="1035100"/>
            <a:ext cx="2762550" cy="28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"/>
          <p:cNvSpPr/>
          <p:nvPr/>
        </p:nvSpPr>
        <p:spPr>
          <a:xfrm>
            <a:off x="4422850" y="1123521"/>
            <a:ext cx="39495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Nama Pengajar</a:t>
            </a:r>
            <a:endParaRPr sz="20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5" name="Google Shape;415;p2"/>
          <p:cNvSpPr txBox="1"/>
          <p:nvPr/>
        </p:nvSpPr>
        <p:spPr>
          <a:xfrm>
            <a:off x="4422850" y="1992750"/>
            <a:ext cx="4181700" cy="76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C1A3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Profile singkat atau pengalaman yang berhubungan dengan materi pelatihan.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1A3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6" name="Google Shape;416;p2"/>
          <p:cNvSpPr/>
          <p:nvPr/>
        </p:nvSpPr>
        <p:spPr>
          <a:xfrm>
            <a:off x="907675" y="3583075"/>
            <a:ext cx="3073800" cy="477600"/>
          </a:xfrm>
          <a:prstGeom prst="roundRect">
            <a:avLst>
              <a:gd name="adj" fmla="val 16667"/>
            </a:avLst>
          </a:prstGeom>
          <a:solidFill>
            <a:srgbClr val="F07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"/>
          <p:cNvSpPr/>
          <p:nvPr/>
        </p:nvSpPr>
        <p:spPr>
          <a:xfrm>
            <a:off x="850075" y="3592075"/>
            <a:ext cx="31890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Nama Pengajar</a:t>
            </a:r>
            <a:endParaRPr sz="18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8" name="Google Shape;418;p2"/>
          <p:cNvSpPr txBox="1"/>
          <p:nvPr/>
        </p:nvSpPr>
        <p:spPr>
          <a:xfrm>
            <a:off x="4422850" y="3595175"/>
            <a:ext cx="394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1" u="none" strike="noStrike" cap="none">
                <a:solidFill>
                  <a:srgbClr val="2C1A3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Link to Professional Platform:</a:t>
            </a:r>
            <a:endParaRPr sz="1500" b="1" i="1" u="none" strike="noStrike" cap="none">
              <a:solidFill>
                <a:srgbClr val="2C1A3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0" i="0" u="sng" strike="noStrike" cap="none">
                <a:solidFill>
                  <a:srgbClr val="0097A7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en" sz="1000" b="0" i="0" u="sng" strike="noStrike" cap="none">
                <a:solidFill>
                  <a:srgbClr val="0097A7"/>
                </a:solidFill>
                <a:latin typeface="Poppins"/>
                <a:ea typeface="Poppins"/>
                <a:cs typeface="Poppins"/>
                <a:sym typeface="Poppins"/>
              </a:rPr>
              <a:t>. ….</a:t>
            </a:r>
            <a:endParaRPr sz="1500" b="0" i="0" u="none" strike="noStrike" cap="none">
              <a:solidFill>
                <a:srgbClr val="2C1A3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9" name="Google Shape;419;p2"/>
          <p:cNvSpPr/>
          <p:nvPr/>
        </p:nvSpPr>
        <p:spPr>
          <a:xfrm>
            <a:off x="850075" y="4071438"/>
            <a:ext cx="31890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Jabatan - Asal Perusahaan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5"/>
          <p:cNvSpPr txBox="1"/>
          <p:nvPr/>
        </p:nvSpPr>
        <p:spPr>
          <a:xfrm>
            <a:off x="532800" y="2148125"/>
            <a:ext cx="1290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0" i="0" u="none" strike="noStrike" cap="none">
                <a:solidFill>
                  <a:srgbClr val="00000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2.2</a:t>
            </a:r>
            <a:endParaRPr sz="5000" b="0" i="0" u="none" strike="noStrike" cap="none">
              <a:solidFill>
                <a:srgbClr val="00000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87" name="Google Shape;587;p55"/>
          <p:cNvSpPr/>
          <p:nvPr/>
        </p:nvSpPr>
        <p:spPr>
          <a:xfrm>
            <a:off x="1875425" y="2078750"/>
            <a:ext cx="23700" cy="110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55"/>
          <p:cNvSpPr/>
          <p:nvPr/>
        </p:nvSpPr>
        <p:spPr>
          <a:xfrm>
            <a:off x="2068500" y="2039275"/>
            <a:ext cx="65442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Nested Dictionaries</a:t>
            </a:r>
            <a:endParaRPr sz="4500" b="0" i="0" u="none" strike="noStrike" cap="none">
              <a:solidFill>
                <a:srgbClr val="00000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6"/>
          <p:cNvSpPr txBox="1"/>
          <p:nvPr/>
        </p:nvSpPr>
        <p:spPr>
          <a:xfrm>
            <a:off x="566100" y="1910100"/>
            <a:ext cx="52689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Nested dictionary adalah kondisi dimana dictionary menyimpan data dengan tipe dictionary juga. Hal ini dapat dicapai karena dictionary dapat menyimpan tipe data apa saja</a:t>
            </a:r>
            <a:endParaRPr sz="105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94" name="Google Shape;594;p56"/>
          <p:cNvSpPr/>
          <p:nvPr/>
        </p:nvSpPr>
        <p:spPr>
          <a:xfrm>
            <a:off x="448525" y="472800"/>
            <a:ext cx="69489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Dictionary didalam dictionary</a:t>
            </a:r>
            <a:endParaRPr sz="4100" b="1" i="0" u="none" strike="noStrike" cap="non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5" name="Google Shape;595;p56"/>
          <p:cNvSpPr/>
          <p:nvPr/>
        </p:nvSpPr>
        <p:spPr>
          <a:xfrm>
            <a:off x="121975" y="63700"/>
            <a:ext cx="41676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2.2 |</a:t>
            </a:r>
            <a:r>
              <a:rPr lang="en" sz="12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Nested Dictionaries</a:t>
            </a:r>
            <a:endParaRPr sz="12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7"/>
          <p:cNvSpPr/>
          <p:nvPr/>
        </p:nvSpPr>
        <p:spPr>
          <a:xfrm>
            <a:off x="121975" y="63700"/>
            <a:ext cx="41676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2.2 |</a:t>
            </a:r>
            <a:r>
              <a:rPr lang="en" sz="12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Nested Dictionaries</a:t>
            </a:r>
            <a:endParaRPr sz="12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1" name="Google Shape;601;p57"/>
          <p:cNvSpPr/>
          <p:nvPr/>
        </p:nvSpPr>
        <p:spPr>
          <a:xfrm>
            <a:off x="448525" y="472800"/>
            <a:ext cx="72465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Contoh nested dictionary</a:t>
            </a:r>
            <a:r>
              <a:rPr lang="en" sz="4100" b="1" i="0" u="none" strike="noStrike" cap="non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4100" b="1" i="0" u="none" strike="noStrike" cap="non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2" name="Google Shape;602;p57"/>
          <p:cNvSpPr/>
          <p:nvPr/>
        </p:nvSpPr>
        <p:spPr>
          <a:xfrm>
            <a:off x="499000" y="1542250"/>
            <a:ext cx="5301900" cy="29970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7"/>
          <p:cNvSpPr txBox="1"/>
          <p:nvPr/>
        </p:nvSpPr>
        <p:spPr>
          <a:xfrm>
            <a:off x="868150" y="3955325"/>
            <a:ext cx="4563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2C1A32"/>
                </a:solidFill>
                <a:latin typeface="Roboto Light"/>
                <a:ea typeface="Roboto Light"/>
                <a:cs typeface="Roboto Light"/>
                <a:sym typeface="Roboto Light"/>
              </a:rPr>
              <a:t>Di dalam dict_kendaraan menyimpan tipe data berupa dictionary juga.</a:t>
            </a:r>
            <a:endParaRPr sz="1400" b="0" i="0" u="none" strike="noStrike" cap="non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4" name="Google Shape;604;p57"/>
          <p:cNvSpPr txBox="1"/>
          <p:nvPr/>
        </p:nvSpPr>
        <p:spPr>
          <a:xfrm>
            <a:off x="708250" y="1717550"/>
            <a:ext cx="4883400" cy="21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dict_kendaraan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05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b="0" i="0" u="none" strike="noStrike" cap="none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"mobil"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b="0" i="0" u="none" strike="noStrike" cap="none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"nama"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0" i="0" u="none" strike="noStrike" cap="none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"honda brio"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b="0" i="0" u="none" strike="noStrike" cap="none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"tahun"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0" i="0" u="none" strike="noStrike" cap="none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2015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b="0" i="0" u="none" strike="noStrike" cap="none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"harga"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0" i="0" u="none" strike="noStrike" cap="none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200000000</a:t>
            </a:r>
            <a:endParaRPr sz="1050" b="0" i="0" u="none" strike="noStrike" cap="none">
              <a:solidFill>
                <a:srgbClr val="B5CEA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sz="105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b="0" i="0" u="none" strike="noStrike" cap="none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"motor"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b="0" i="0" u="none" strike="noStrike" cap="none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"nama"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0" i="0" u="none" strike="noStrike" cap="none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"yamaha xsr155"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b="0" i="0" u="none" strike="noStrike" cap="none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"tahun"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0" i="0" u="none" strike="noStrike" cap="none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2020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b="0" i="0" u="none" strike="noStrike" cap="none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"harga"</a:t>
            </a: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0" i="0" u="none" strike="noStrike" cap="none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35000000</a:t>
            </a:r>
            <a:endParaRPr sz="1050" b="0" i="0" u="none" strike="noStrike" cap="none">
              <a:solidFill>
                <a:srgbClr val="B5CEA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b="0" i="0" u="none" strike="noStrike" cap="none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8"/>
          <p:cNvSpPr/>
          <p:nvPr/>
        </p:nvSpPr>
        <p:spPr>
          <a:xfrm>
            <a:off x="1029350" y="1638525"/>
            <a:ext cx="31800" cy="199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58"/>
          <p:cNvSpPr/>
          <p:nvPr/>
        </p:nvSpPr>
        <p:spPr>
          <a:xfrm>
            <a:off x="1310150" y="2042925"/>
            <a:ext cx="75960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Assignment:</a:t>
            </a:r>
            <a:endParaRPr sz="4500" b="0" i="0" u="none" strike="noStrike" cap="non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Script Program Python Sederhana</a:t>
            </a:r>
            <a:endParaRPr sz="4500" b="0" i="0" u="none" strike="noStrike" cap="none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611" name="Google Shape;611;p58"/>
          <p:cNvSpPr/>
          <p:nvPr/>
        </p:nvSpPr>
        <p:spPr>
          <a:xfrm>
            <a:off x="0" y="4322675"/>
            <a:ext cx="1544400" cy="770100"/>
          </a:xfrm>
          <a:prstGeom prst="rect">
            <a:avLst/>
          </a:prstGeom>
          <a:solidFill>
            <a:srgbClr val="2F18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9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|</a:t>
            </a:r>
            <a:r>
              <a:rPr lang="en" sz="12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Project</a:t>
            </a:r>
            <a:endParaRPr sz="12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59"/>
          <p:cNvSpPr/>
          <p:nvPr/>
        </p:nvSpPr>
        <p:spPr>
          <a:xfrm>
            <a:off x="819175" y="521500"/>
            <a:ext cx="45312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Deskripsi Project</a:t>
            </a:r>
            <a:r>
              <a:rPr lang="en" sz="4100" b="1" i="0" u="none" strike="noStrike" cap="non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4100" b="1" i="0" u="none" strike="noStrike" cap="non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8" name="Google Shape;618;p59"/>
          <p:cNvSpPr txBox="1"/>
          <p:nvPr/>
        </p:nvSpPr>
        <p:spPr>
          <a:xfrm>
            <a:off x="819175" y="1913700"/>
            <a:ext cx="52491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Buatlah fungsi sederhana yang dapat menghitung subtotal dari pembelanjaan seorang customer. Fungsi tersebut akan menerima parameter berupa </a:t>
            </a:r>
            <a:r>
              <a:rPr lang="en" sz="1050" b="1" i="0" u="none" strike="noStrike" cap="none">
                <a:solidFill>
                  <a:srgbClr val="2C1A3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list of dictionary</a:t>
            </a:r>
            <a:r>
              <a:rPr lang="en" sz="1050" b="0" i="0" u="none" strike="noStrike" cap="non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 dengan struktur dictionary sebagai berikut:</a:t>
            </a:r>
            <a:endParaRPr sz="1050" b="0" i="0" u="none" strike="noStrike" cap="none">
              <a:solidFill>
                <a:srgbClr val="2C1A32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A32"/>
              </a:buClr>
              <a:buSzPts val="1050"/>
              <a:buFont typeface="Roboto Light"/>
              <a:buAutoNum type="arabicPeriod"/>
            </a:pPr>
            <a:r>
              <a:rPr lang="en" sz="1050" b="0" i="0" u="none" strike="noStrike" cap="non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nama: string</a:t>
            </a:r>
            <a:endParaRPr sz="1050" b="0" i="0" u="none" strike="noStrike" cap="none">
              <a:solidFill>
                <a:srgbClr val="2C1A32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A32"/>
              </a:buClr>
              <a:buSzPts val="1050"/>
              <a:buFont typeface="Roboto Light"/>
              <a:buAutoNum type="arabicPeriod"/>
            </a:pPr>
            <a:r>
              <a:rPr lang="en" sz="1050" b="0" i="0" u="none" strike="noStrike" cap="non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jumlah: int</a:t>
            </a:r>
            <a:endParaRPr sz="1050" b="0" i="0" u="none" strike="noStrike" cap="none">
              <a:solidFill>
                <a:srgbClr val="2C1A32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A32"/>
              </a:buClr>
              <a:buSzPts val="1050"/>
              <a:buFont typeface="Roboto Light"/>
              <a:buAutoNum type="arabicPeriod"/>
            </a:pPr>
            <a:r>
              <a:rPr lang="en" sz="1050" b="0" i="0" u="none" strike="noStrike" cap="non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harga: int</a:t>
            </a:r>
            <a:endParaRPr sz="1050" b="0" i="0" u="none" strike="noStrike" cap="none">
              <a:solidFill>
                <a:srgbClr val="2C1A32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2C1A32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Fungsi akan mengembalikan nilai berupa total harga yang harus dibayarkan oleh seorang customer.</a:t>
            </a:r>
            <a:endParaRPr sz="1050" b="0" i="0" u="none" strike="noStrike" cap="none">
              <a:solidFill>
                <a:srgbClr val="2C1A32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0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|</a:t>
            </a:r>
            <a:r>
              <a:rPr lang="en" sz="12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Project</a:t>
            </a:r>
            <a:endParaRPr sz="12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60"/>
          <p:cNvSpPr/>
          <p:nvPr/>
        </p:nvSpPr>
        <p:spPr>
          <a:xfrm>
            <a:off x="819175" y="521500"/>
            <a:ext cx="45312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Deskripsi Project(2)</a:t>
            </a:r>
            <a:r>
              <a:rPr lang="en" sz="4100" b="1" i="0" u="none" strike="noStrike" cap="non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4100" b="1" i="0" u="none" strike="noStrike" cap="non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5" name="Google Shape;625;p60"/>
          <p:cNvSpPr txBox="1"/>
          <p:nvPr/>
        </p:nvSpPr>
        <p:spPr>
          <a:xfrm>
            <a:off x="819175" y="2207175"/>
            <a:ext cx="5249100" cy="145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0" i="0" u="none" strike="noStrike" cap="none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0" i="0" u="none" strike="noStrike" cap="none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hitung_total</a:t>
            </a: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0" i="0" u="none" strike="noStrike" cap="none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barang</a:t>
            </a: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0" i="0" u="none" strike="noStrike" cap="none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total_harga</a:t>
            </a: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0" i="0" u="none" strike="noStrike" cap="none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00" b="0" i="0" u="none" strike="noStrike" cap="none">
              <a:solidFill>
                <a:srgbClr val="B5CEA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sz="90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sz="90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sz="90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0" i="0" u="none" strike="noStrike" cap="none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0" i="0" u="none" strike="noStrike" cap="none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total_harga</a:t>
            </a:r>
            <a:endParaRPr sz="900" b="0" i="0" u="none" strike="noStrike" cap="none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2C1A32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1"/>
          <p:cNvSpPr/>
          <p:nvPr/>
        </p:nvSpPr>
        <p:spPr>
          <a:xfrm>
            <a:off x="1299900" y="2002800"/>
            <a:ext cx="65442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Contoh Program</a:t>
            </a:r>
            <a:endParaRPr sz="45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2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|</a:t>
            </a:r>
            <a:r>
              <a:rPr lang="en" sz="12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Project</a:t>
            </a:r>
            <a:endParaRPr sz="12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62"/>
          <p:cNvSpPr/>
          <p:nvPr/>
        </p:nvSpPr>
        <p:spPr>
          <a:xfrm>
            <a:off x="819175" y="521500"/>
            <a:ext cx="45312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" sz="41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Main program</a:t>
            </a:r>
            <a:r>
              <a:rPr lang="en" sz="4100" b="1" i="0" u="none" strike="noStrike" cap="non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4100" b="1" i="0" u="none" strike="noStrike" cap="non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7" name="Google Shape;637;p62"/>
          <p:cNvSpPr txBox="1"/>
          <p:nvPr/>
        </p:nvSpPr>
        <p:spPr>
          <a:xfrm>
            <a:off x="819175" y="1627625"/>
            <a:ext cx="5249100" cy="19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barang</a:t>
            </a: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90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90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b="0" i="0" u="none" strike="noStrike" cap="none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"nama"</a:t>
            </a: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0" i="0" u="none" strike="noStrike" cap="none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"pena"</a:t>
            </a: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b="0" i="0" u="none" strike="noStrike" cap="none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"jumlah"</a:t>
            </a: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0" i="0" u="none" strike="noStrike" cap="none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b="0" i="0" u="none" strike="noStrike" cap="none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"harga"</a:t>
            </a: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0" i="0" u="none" strike="noStrike" cap="none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7000</a:t>
            </a:r>
            <a:endParaRPr sz="900" b="0" i="0" u="none" strike="noStrike" cap="none">
              <a:solidFill>
                <a:srgbClr val="B5CEA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0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90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b="0" i="0" u="none" strike="noStrike" cap="none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"nama"</a:t>
            </a: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0" i="0" u="none" strike="noStrike" cap="none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"pensil"</a:t>
            </a: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b="0" i="0" u="none" strike="noStrike" cap="none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"jumlah"</a:t>
            </a: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0" i="0" u="none" strike="noStrike" cap="none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b="0" i="0" u="none" strike="noStrike" cap="none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"harga"</a:t>
            </a: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0" i="0" u="none" strike="noStrike" cap="none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900" b="0" i="0" u="none" strike="noStrike" cap="none">
              <a:solidFill>
                <a:srgbClr val="B5CEA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0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 b="0" i="0" u="none" strike="noStrike" cap="none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0" i="0" u="none" strike="noStrike" cap="none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hitung_total</a:t>
            </a: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0" i="0" u="none" strike="noStrike" cap="none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barang</a:t>
            </a:r>
            <a:r>
              <a:rPr lang="en" sz="900" b="0" i="0" u="none" strike="noStrike" cap="none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 b="0" i="0" u="none" strike="noStrike" cap="none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3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|</a:t>
            </a:r>
            <a:r>
              <a:rPr lang="en" sz="12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Project</a:t>
            </a:r>
            <a:endParaRPr sz="12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63"/>
          <p:cNvSpPr/>
          <p:nvPr/>
        </p:nvSpPr>
        <p:spPr>
          <a:xfrm>
            <a:off x="819175" y="521500"/>
            <a:ext cx="45312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" sz="41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Hasil ketika dijalankan</a:t>
            </a:r>
            <a:r>
              <a:rPr lang="en" sz="4100" b="1" i="0" u="none" strike="noStrike" cap="non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4100" b="1" i="0" u="none" strike="noStrike" cap="non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44" name="Google Shape;644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500" y="2165800"/>
            <a:ext cx="7007132" cy="6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8"/>
          <p:cNvSpPr/>
          <p:nvPr/>
        </p:nvSpPr>
        <p:spPr>
          <a:xfrm>
            <a:off x="1921350" y="1939038"/>
            <a:ext cx="53013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" sz="56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THANK YOU</a:t>
            </a:r>
            <a:endParaRPr sz="5600" b="0" i="0" u="none" strike="noStrike" cap="none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666" name="Google Shape;6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0900" y="1428750"/>
            <a:ext cx="2659849" cy="76995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18"/>
          <p:cNvSpPr/>
          <p:nvPr/>
        </p:nvSpPr>
        <p:spPr>
          <a:xfrm>
            <a:off x="63150" y="4322675"/>
            <a:ext cx="1544400" cy="770100"/>
          </a:xfrm>
          <a:prstGeom prst="rect">
            <a:avLst/>
          </a:prstGeom>
          <a:solidFill>
            <a:srgbClr val="00A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"/>
          <p:cNvSpPr/>
          <p:nvPr/>
        </p:nvSpPr>
        <p:spPr>
          <a:xfrm>
            <a:off x="304225" y="158700"/>
            <a:ext cx="2279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Table of Contents</a:t>
            </a:r>
            <a:r>
              <a:rPr lang="en" sz="3000" b="0" i="0" u="none" strike="noStrike" cap="none">
                <a:solidFill>
                  <a:srgbClr val="F1C23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.</a:t>
            </a:r>
            <a:endParaRPr sz="3000" b="0" i="0" u="none" strike="noStrike" cap="none">
              <a:solidFill>
                <a:srgbClr val="F1C23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25" name="Google Shape;425;p3"/>
          <p:cNvSpPr/>
          <p:nvPr/>
        </p:nvSpPr>
        <p:spPr>
          <a:xfrm>
            <a:off x="152650" y="4685825"/>
            <a:ext cx="10281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Prepared in </a:t>
            </a:r>
            <a:r>
              <a:rPr lang="en" sz="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2023</a:t>
            </a:r>
            <a:endParaRPr sz="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3"/>
          <p:cNvSpPr/>
          <p:nvPr/>
        </p:nvSpPr>
        <p:spPr>
          <a:xfrm>
            <a:off x="0" y="4494675"/>
            <a:ext cx="2119200" cy="563100"/>
          </a:xfrm>
          <a:prstGeom prst="rect">
            <a:avLst/>
          </a:prstGeom>
          <a:solidFill>
            <a:srgbClr val="FF7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00" y="4493736"/>
            <a:ext cx="1951800" cy="564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8" name="Google Shape;428;p3"/>
          <p:cNvGrpSpPr/>
          <p:nvPr/>
        </p:nvGrpSpPr>
        <p:grpSpPr>
          <a:xfrm>
            <a:off x="304225" y="1479988"/>
            <a:ext cx="432300" cy="432300"/>
            <a:chOff x="1227625" y="2299913"/>
            <a:chExt cx="432300" cy="432300"/>
          </a:xfrm>
        </p:grpSpPr>
        <p:sp>
          <p:nvSpPr>
            <p:cNvPr id="429" name="Google Shape;429;p3"/>
            <p:cNvSpPr/>
            <p:nvPr/>
          </p:nvSpPr>
          <p:spPr>
            <a:xfrm>
              <a:off x="1227625" y="2299913"/>
              <a:ext cx="432300" cy="432300"/>
            </a:xfrm>
            <a:prstGeom prst="ellipse">
              <a:avLst/>
            </a:prstGeom>
            <a:noFill/>
            <a:ln w="19050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"/>
            <p:cNvSpPr txBox="1"/>
            <p:nvPr/>
          </p:nvSpPr>
          <p:spPr>
            <a:xfrm>
              <a:off x="1227625" y="2299913"/>
              <a:ext cx="4323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431" name="Google Shape;431;p3"/>
          <p:cNvSpPr txBox="1"/>
          <p:nvPr/>
        </p:nvSpPr>
        <p:spPr>
          <a:xfrm>
            <a:off x="893425" y="1403800"/>
            <a:ext cx="3009000" cy="20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Control Flow Statement:</a:t>
            </a:r>
            <a:endParaRPr sz="1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Conditional Statement</a:t>
            </a:r>
            <a:endParaRPr sz="1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Perulangan</a:t>
            </a:r>
            <a:endParaRPr sz="1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“try-except-pass”</a:t>
            </a:r>
            <a:endParaRPr sz="1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2" name="Google Shape;432;p3"/>
          <p:cNvGrpSpPr/>
          <p:nvPr/>
        </p:nvGrpSpPr>
        <p:grpSpPr>
          <a:xfrm>
            <a:off x="304225" y="2687874"/>
            <a:ext cx="432300" cy="432300"/>
            <a:chOff x="1227625" y="2299913"/>
            <a:chExt cx="432300" cy="432300"/>
          </a:xfrm>
        </p:grpSpPr>
        <p:sp>
          <p:nvSpPr>
            <p:cNvPr id="433" name="Google Shape;433;p3"/>
            <p:cNvSpPr/>
            <p:nvPr/>
          </p:nvSpPr>
          <p:spPr>
            <a:xfrm>
              <a:off x="1227625" y="2299913"/>
              <a:ext cx="432300" cy="432300"/>
            </a:xfrm>
            <a:prstGeom prst="ellipse">
              <a:avLst/>
            </a:prstGeom>
            <a:noFill/>
            <a:ln w="19050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"/>
            <p:cNvSpPr txBox="1"/>
            <p:nvPr/>
          </p:nvSpPr>
          <p:spPr>
            <a:xfrm>
              <a:off x="1227625" y="2299913"/>
              <a:ext cx="4323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435" name="Google Shape;435;p3"/>
          <p:cNvSpPr txBox="1"/>
          <p:nvPr/>
        </p:nvSpPr>
        <p:spPr>
          <a:xfrm>
            <a:off x="1034946" y="2644050"/>
            <a:ext cx="4570941" cy="20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Dictionaries</a:t>
            </a:r>
            <a:endParaRPr sz="1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Copy dictionary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Nested dictionary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</a:pPr>
            <a:endParaRPr sz="1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</a:pPr>
            <a:endParaRPr sz="1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"/>
          <p:cNvSpPr txBox="1"/>
          <p:nvPr/>
        </p:nvSpPr>
        <p:spPr>
          <a:xfrm>
            <a:off x="419225" y="1843313"/>
            <a:ext cx="1098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endParaRPr sz="5000" b="0" i="0" u="none" strike="noStrike" cap="non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41" name="Google Shape;441;p4"/>
          <p:cNvSpPr/>
          <p:nvPr/>
        </p:nvSpPr>
        <p:spPr>
          <a:xfrm>
            <a:off x="1570625" y="2078750"/>
            <a:ext cx="23700" cy="110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"/>
          <p:cNvSpPr/>
          <p:nvPr/>
        </p:nvSpPr>
        <p:spPr>
          <a:xfrm>
            <a:off x="1763700" y="2039275"/>
            <a:ext cx="70755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Control Flow Statements</a:t>
            </a:r>
            <a:endParaRPr sz="4500" b="0" i="0" u="none" strike="noStrike" cap="non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43" name="Google Shape;443;p4"/>
          <p:cNvSpPr/>
          <p:nvPr/>
        </p:nvSpPr>
        <p:spPr>
          <a:xfrm>
            <a:off x="77650" y="4427875"/>
            <a:ext cx="1498800" cy="632700"/>
          </a:xfrm>
          <a:prstGeom prst="rect">
            <a:avLst/>
          </a:prstGeom>
          <a:solidFill>
            <a:srgbClr val="FDC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4150" y="0"/>
            <a:ext cx="2659849" cy="76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"/>
          <p:cNvSpPr txBox="1"/>
          <p:nvPr/>
        </p:nvSpPr>
        <p:spPr>
          <a:xfrm>
            <a:off x="458075" y="2148125"/>
            <a:ext cx="1365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1.1</a:t>
            </a:r>
            <a:endParaRPr sz="5000" b="0" i="0" u="none" strike="noStrike" cap="non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50" name="Google Shape;450;p5"/>
          <p:cNvSpPr/>
          <p:nvPr/>
        </p:nvSpPr>
        <p:spPr>
          <a:xfrm>
            <a:off x="1875425" y="2078750"/>
            <a:ext cx="23700" cy="110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"/>
          <p:cNvSpPr/>
          <p:nvPr/>
        </p:nvSpPr>
        <p:spPr>
          <a:xfrm>
            <a:off x="2068500" y="2039280"/>
            <a:ext cx="56127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Conditional Statement.</a:t>
            </a:r>
            <a:endParaRPr sz="4500" b="0" i="0" u="none" strike="noStrike" cap="non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"/>
          <p:cNvSpPr/>
          <p:nvPr/>
        </p:nvSpPr>
        <p:spPr>
          <a:xfrm>
            <a:off x="4510325" y="1726625"/>
            <a:ext cx="3926700" cy="29247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6"/>
          <p:cNvSpPr txBox="1"/>
          <p:nvPr/>
        </p:nvSpPr>
        <p:spPr>
          <a:xfrm>
            <a:off x="481475" y="1668700"/>
            <a:ext cx="3926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2C1A32"/>
                </a:solidFill>
                <a:latin typeface="Roboto Light"/>
                <a:ea typeface="Roboto Light"/>
                <a:cs typeface="Roboto Light"/>
                <a:sym typeface="Roboto Light"/>
              </a:rPr>
              <a:t>Conditional Statement adalah </a:t>
            </a:r>
            <a:r>
              <a:rPr lang="en" sz="1050" b="1" i="0" u="none" strike="noStrike" cap="none">
                <a:solidFill>
                  <a:srgbClr val="2C1A32"/>
                </a:solidFill>
                <a:latin typeface="Roboto"/>
                <a:ea typeface="Roboto"/>
                <a:cs typeface="Roboto"/>
                <a:sym typeface="Roboto"/>
              </a:rPr>
              <a:t>bentuk kontrol alur program yang digunakan untuk memeriksa kondisi tertentu dan menjalankan tindakan yang berbeda tergantung pada hasil pemeriksaan kondisi tersebut.</a:t>
            </a:r>
            <a:endParaRPr sz="1050" b="1" i="0" u="none" strike="noStrike" cap="none">
              <a:solidFill>
                <a:srgbClr val="2C1A3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0" u="none" strike="noStrike" cap="none">
              <a:solidFill>
                <a:srgbClr val="2C1A3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2C1A32"/>
                </a:solidFill>
                <a:latin typeface="Roboto Light"/>
                <a:ea typeface="Roboto Light"/>
                <a:cs typeface="Roboto Light"/>
                <a:sym typeface="Roboto Light"/>
              </a:rPr>
              <a:t>Diagram di samping menunjukkan contoh alur konsep Conditional Statement.</a:t>
            </a:r>
            <a:endParaRPr sz="1050" b="0" i="0" u="none" strike="noStrike" cap="non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58" name="Google Shape;458;p6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1.1 | Control Flow Statements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6"/>
          <p:cNvSpPr/>
          <p:nvPr/>
        </p:nvSpPr>
        <p:spPr>
          <a:xfrm>
            <a:off x="448525" y="320400"/>
            <a:ext cx="69489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Apa itu </a:t>
            </a:r>
            <a:b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Conditional Statement</a:t>
            </a:r>
            <a:r>
              <a:rPr lang="en" sz="4100" b="1" i="0" u="none" strike="noStrike" cap="non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 sz="4100" b="1" i="0" u="none" strike="noStrike" cap="non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60" name="Google Shape;460;p6"/>
          <p:cNvCxnSpPr>
            <a:stCxn id="461" idx="2"/>
            <a:endCxn id="462" idx="1"/>
          </p:cNvCxnSpPr>
          <p:nvPr/>
        </p:nvCxnSpPr>
        <p:spPr>
          <a:xfrm>
            <a:off x="5073450" y="3131150"/>
            <a:ext cx="357300" cy="6780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3" name="Google Shape;463;p6"/>
          <p:cNvCxnSpPr>
            <a:stCxn id="461" idx="2"/>
            <a:endCxn id="464" idx="1"/>
          </p:cNvCxnSpPr>
          <p:nvPr/>
        </p:nvCxnSpPr>
        <p:spPr>
          <a:xfrm rot="10800000" flipH="1">
            <a:off x="5073450" y="2473550"/>
            <a:ext cx="357300" cy="657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1" name="Google Shape;461;p6"/>
          <p:cNvSpPr/>
          <p:nvPr/>
        </p:nvSpPr>
        <p:spPr>
          <a:xfrm rot="-5400000">
            <a:off x="3730050" y="2977100"/>
            <a:ext cx="2378700" cy="308100"/>
          </a:xfrm>
          <a:prstGeom prst="roundRect">
            <a:avLst>
              <a:gd name="adj" fmla="val 16667"/>
            </a:avLst>
          </a:prstGeom>
          <a:solidFill>
            <a:srgbClr val="155B54"/>
          </a:solidFill>
          <a:ln w="9525" cap="flat" cmpd="sng">
            <a:solidFill>
              <a:srgbClr val="155B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Apakah langit mendung?</a:t>
            </a:r>
            <a:endParaRPr sz="11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6"/>
          <p:cNvSpPr/>
          <p:nvPr/>
        </p:nvSpPr>
        <p:spPr>
          <a:xfrm>
            <a:off x="5430738" y="2280834"/>
            <a:ext cx="1184700" cy="385500"/>
          </a:xfrm>
          <a:prstGeom prst="roundRect">
            <a:avLst>
              <a:gd name="adj" fmla="val 16667"/>
            </a:avLst>
          </a:prstGeom>
          <a:solidFill>
            <a:srgbClr val="1D7E74"/>
          </a:solidFill>
          <a:ln w="9525" cap="flat" cmpd="sng">
            <a:solidFill>
              <a:srgbClr val="1D7E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Ya</a:t>
            </a:r>
            <a:endParaRPr sz="11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6"/>
          <p:cNvSpPr/>
          <p:nvPr/>
        </p:nvSpPr>
        <p:spPr>
          <a:xfrm>
            <a:off x="5430738" y="3616257"/>
            <a:ext cx="1184700" cy="385500"/>
          </a:xfrm>
          <a:prstGeom prst="roundRect">
            <a:avLst>
              <a:gd name="adj" fmla="val 16667"/>
            </a:avLst>
          </a:prstGeom>
          <a:solidFill>
            <a:srgbClr val="1D7E74"/>
          </a:solidFill>
          <a:ln w="9525" cap="flat" cmpd="sng">
            <a:solidFill>
              <a:srgbClr val="1D7E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Tidak</a:t>
            </a:r>
            <a:endParaRPr sz="11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6"/>
          <p:cNvSpPr/>
          <p:nvPr/>
        </p:nvSpPr>
        <p:spPr>
          <a:xfrm>
            <a:off x="7052038" y="2280826"/>
            <a:ext cx="1184700" cy="385500"/>
          </a:xfrm>
          <a:prstGeom prst="roundRect">
            <a:avLst>
              <a:gd name="adj" fmla="val 16667"/>
            </a:avLst>
          </a:prstGeom>
          <a:solidFill>
            <a:srgbClr val="249C90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Bawa Payung</a:t>
            </a:r>
            <a:endParaRPr sz="11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6"/>
          <p:cNvSpPr/>
          <p:nvPr/>
        </p:nvSpPr>
        <p:spPr>
          <a:xfrm>
            <a:off x="7017432" y="3616249"/>
            <a:ext cx="1184700" cy="385500"/>
          </a:xfrm>
          <a:prstGeom prst="roundRect">
            <a:avLst>
              <a:gd name="adj" fmla="val 16667"/>
            </a:avLst>
          </a:prstGeom>
          <a:solidFill>
            <a:srgbClr val="249C90"/>
          </a:solidFill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Jalan kaki</a:t>
            </a:r>
            <a:endParaRPr sz="11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7" name="Google Shape;467;p6"/>
          <p:cNvCxnSpPr>
            <a:stCxn id="464" idx="3"/>
            <a:endCxn id="465" idx="1"/>
          </p:cNvCxnSpPr>
          <p:nvPr/>
        </p:nvCxnSpPr>
        <p:spPr>
          <a:xfrm>
            <a:off x="6615438" y="2473584"/>
            <a:ext cx="4365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8" name="Google Shape;468;p6"/>
          <p:cNvCxnSpPr>
            <a:stCxn id="466" idx="1"/>
            <a:endCxn id="462" idx="3"/>
          </p:cNvCxnSpPr>
          <p:nvPr/>
        </p:nvCxnSpPr>
        <p:spPr>
          <a:xfrm flipH="1">
            <a:off x="6615432" y="3808999"/>
            <a:ext cx="402000" cy="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9" name="Google Shape;469;p6"/>
          <p:cNvCxnSpPr>
            <a:stCxn id="464" idx="3"/>
            <a:endCxn id="465" idx="1"/>
          </p:cNvCxnSpPr>
          <p:nvPr/>
        </p:nvCxnSpPr>
        <p:spPr>
          <a:xfrm>
            <a:off x="6615438" y="2473584"/>
            <a:ext cx="436500" cy="0"/>
          </a:xfrm>
          <a:prstGeom prst="straightConnector1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0" name="Google Shape;470;p6"/>
          <p:cNvCxnSpPr>
            <a:stCxn id="462" idx="3"/>
            <a:endCxn id="466" idx="1"/>
          </p:cNvCxnSpPr>
          <p:nvPr/>
        </p:nvCxnSpPr>
        <p:spPr>
          <a:xfrm>
            <a:off x="6615438" y="3809007"/>
            <a:ext cx="402000" cy="0"/>
          </a:xfrm>
          <a:prstGeom prst="straightConnector1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"/>
          <p:cNvSpPr txBox="1"/>
          <p:nvPr/>
        </p:nvSpPr>
        <p:spPr>
          <a:xfrm>
            <a:off x="481475" y="1668700"/>
            <a:ext cx="52689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A32"/>
              </a:buClr>
              <a:buSzPts val="1050"/>
              <a:buFont typeface="Roboto"/>
              <a:buChar char="●"/>
            </a:pPr>
            <a:r>
              <a:rPr lang="en" sz="1050" b="1" i="0" u="none" strike="noStrike" cap="none">
                <a:solidFill>
                  <a:srgbClr val="2C1A32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endParaRPr sz="1050" b="0" i="1" u="none" strike="noStrike" cap="non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A32"/>
              </a:buClr>
              <a:buSzPts val="1050"/>
              <a:buFont typeface="Roboto Light"/>
              <a:buChar char="●"/>
            </a:pPr>
            <a:r>
              <a:rPr lang="en" sz="1050" b="1" i="0" u="none" strike="noStrike" cap="none">
                <a:solidFill>
                  <a:srgbClr val="2C1A32"/>
                </a:solidFill>
                <a:latin typeface="Roboto"/>
                <a:ea typeface="Roboto"/>
                <a:cs typeface="Roboto"/>
                <a:sym typeface="Roboto"/>
              </a:rPr>
              <a:t>if-else</a:t>
            </a:r>
            <a:endParaRPr sz="1050" b="0" i="0" u="none" strike="noStrike" cap="non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A32"/>
              </a:buClr>
              <a:buSzPts val="1050"/>
              <a:buFont typeface="Roboto"/>
              <a:buChar char="●"/>
            </a:pPr>
            <a:r>
              <a:rPr lang="en" sz="1050" b="1" i="0" u="none" strike="noStrike" cap="none">
                <a:solidFill>
                  <a:srgbClr val="2C1A32"/>
                </a:solidFill>
                <a:latin typeface="Roboto"/>
                <a:ea typeface="Roboto"/>
                <a:cs typeface="Roboto"/>
                <a:sym typeface="Roboto"/>
              </a:rPr>
              <a:t>if-elif-else</a:t>
            </a:r>
            <a:endParaRPr sz="1050" b="0" i="0" u="none" strike="noStrike" cap="non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76" name="Google Shape;476;p7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1.1 | Control Flow Statements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7"/>
          <p:cNvSpPr/>
          <p:nvPr/>
        </p:nvSpPr>
        <p:spPr>
          <a:xfrm>
            <a:off x="448525" y="320400"/>
            <a:ext cx="69489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Kode Perintah</a:t>
            </a:r>
            <a:b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Conditional Statement</a:t>
            </a:r>
            <a:r>
              <a:rPr lang="en" sz="4100" b="1" i="0" u="none" strike="noStrike" cap="non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4100" b="1" i="0" u="none" strike="noStrike" cap="non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1.1 | Control Flow Statements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8"/>
          <p:cNvSpPr/>
          <p:nvPr/>
        </p:nvSpPr>
        <p:spPr>
          <a:xfrm>
            <a:off x="829525" y="1234800"/>
            <a:ext cx="79356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lang="en" sz="4100" b="1" i="0" u="none" strike="noStrike" cap="non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Hands-on:</a:t>
            </a:r>
            <a:endParaRPr sz="4100" b="1" i="0" u="none" strike="noStrike" cap="non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Implementasi Kode Program </a:t>
            </a:r>
            <a:b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4100" b="1" i="0" u="none" strike="noStrike" cap="non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Conditional Statement</a:t>
            </a:r>
            <a:r>
              <a:rPr lang="en" sz="4100" b="1" i="0" u="none" strike="noStrike" cap="non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4100" b="1" i="0" u="none" strike="noStrike" cap="non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4" name="Google Shape;484;p8"/>
          <p:cNvSpPr txBox="1"/>
          <p:nvPr/>
        </p:nvSpPr>
        <p:spPr>
          <a:xfrm>
            <a:off x="862475" y="2887900"/>
            <a:ext cx="5249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2C1A32"/>
                </a:solidFill>
                <a:latin typeface="Roboto Light"/>
                <a:ea typeface="Roboto Light"/>
                <a:cs typeface="Roboto Light"/>
                <a:sym typeface="Roboto Light"/>
              </a:rPr>
              <a:t>Link to Google Colabs: Section Conditional Statement</a:t>
            </a:r>
            <a:endParaRPr sz="1400" b="0" i="0" u="none" strike="noStrike" cap="non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"/>
          <p:cNvSpPr txBox="1"/>
          <p:nvPr/>
        </p:nvSpPr>
        <p:spPr>
          <a:xfrm>
            <a:off x="458075" y="2148125"/>
            <a:ext cx="1365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1.2</a:t>
            </a:r>
            <a:endParaRPr sz="5000" b="0" i="0" u="none" strike="noStrike" cap="non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90" name="Google Shape;490;p9"/>
          <p:cNvSpPr/>
          <p:nvPr/>
        </p:nvSpPr>
        <p:spPr>
          <a:xfrm>
            <a:off x="1875425" y="2078750"/>
            <a:ext cx="23700" cy="110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9"/>
          <p:cNvSpPr/>
          <p:nvPr/>
        </p:nvSpPr>
        <p:spPr>
          <a:xfrm>
            <a:off x="2068500" y="2039280"/>
            <a:ext cx="56127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Perulangan/</a:t>
            </a:r>
            <a:br>
              <a:rPr lang="en" sz="4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4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Looping.</a:t>
            </a:r>
            <a:endParaRPr sz="4500" b="0" i="0" u="none" strike="noStrike" cap="non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F79323"/>
      </a:accent3>
      <a:accent4>
        <a:srgbClr val="EA5504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F79323"/>
      </a:accent3>
      <a:accent4>
        <a:srgbClr val="EA5504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F79323"/>
      </a:accent3>
      <a:accent4>
        <a:srgbClr val="EA5504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Microsoft Office PowerPoint</Application>
  <PresentationFormat>On-screen Show (16:9)</PresentationFormat>
  <Paragraphs>176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Roboto Light</vt:lpstr>
      <vt:lpstr>Helvetica Neue</vt:lpstr>
      <vt:lpstr>Poppins</vt:lpstr>
      <vt:lpstr>Roboto</vt:lpstr>
      <vt:lpstr>Poppins ExtraBold</vt:lpstr>
      <vt:lpstr>Courier New</vt:lpstr>
      <vt:lpstr>Simple Light</vt:lpstr>
      <vt:lpstr>4_Simple Light</vt:lpstr>
      <vt:lpstr>Simple Light</vt:lpstr>
      <vt:lpstr>3_Simple Light</vt:lpstr>
      <vt:lpstr>1_Simple Light</vt:lpstr>
      <vt:lpstr>2_Simple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rais sulaiman</cp:lastModifiedBy>
  <cp:revision>1</cp:revision>
  <dcterms:modified xsi:type="dcterms:W3CDTF">2024-04-24T14:50:01Z</dcterms:modified>
</cp:coreProperties>
</file>