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 id="2147483680"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Poppins" panose="00000500000000000000" pitchFamily="2" charset="0"/>
      <p:regular r:id="rId28"/>
      <p:bold r:id="rId29"/>
      <p:italic r:id="rId30"/>
      <p:boldItalic r:id="rId31"/>
    </p:embeddedFont>
    <p:embeddedFont>
      <p:font typeface="Poppins ExtraBold" panose="00000900000000000000" pitchFamily="2" charset="0"/>
      <p:bold r:id="rId32"/>
      <p:boldItalic r:id="rId33"/>
    </p:embeddedFont>
    <p:embeddedFont>
      <p:font typeface="Roboto" panose="02000000000000000000" pitchFamily="2" charset="0"/>
      <p:regular r:id="rId34"/>
      <p:bold r:id="rId35"/>
      <p:italic r:id="rId36"/>
      <p:boldItalic r:id="rId37"/>
    </p:embeddedFont>
    <p:embeddedFont>
      <p:font typeface="Roboto Light" panose="02000000000000000000" pitchFamily="2" charset="0"/>
      <p:regular r:id="rId38"/>
      <p:bold r:id="rId39"/>
      <p:italic r:id="rId40"/>
      <p:boldItalic r:id="rId41"/>
    </p:embeddedFont>
    <p:embeddedFont>
      <p:font typeface="Roboto Thin"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56" y="3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2.fntdata"/><Relationship Id="rId21" Type="http://schemas.openxmlformats.org/officeDocument/2006/relationships/slide" Target="slides/slide18.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2.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3090bb1a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3090bb1a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89b12961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189b12961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89b1296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2189b129619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189b12961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189b129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89b129619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89b12961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89b129619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89b12961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89b12961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2189b129619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189b129619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189b12961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189b129619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189b12961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189b129619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2189b129619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89b12961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89b12961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381ab24ef_0_0:notes"/>
          <p:cNvSpPr txBox="1">
            <a:spLocks noGrp="1"/>
          </p:cNvSpPr>
          <p:nvPr>
            <p:ph type="body" idx="1"/>
          </p:nvPr>
        </p:nvSpPr>
        <p:spPr>
          <a:xfrm>
            <a:off x="256081" y="4667652"/>
            <a:ext cx="6328500" cy="373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g24381ab24ef_0_0:notes"/>
          <p:cNvSpPr>
            <a:spLocks noGrp="1" noRot="1" noChangeAspect="1"/>
          </p:cNvSpPr>
          <p:nvPr>
            <p:ph type="sldImg" idx="2"/>
          </p:nvPr>
        </p:nvSpPr>
        <p:spPr>
          <a:xfrm>
            <a:off x="144463" y="569913"/>
            <a:ext cx="6551612" cy="36861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189b12961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189b12961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89b129619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89b12961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189b129619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189b12961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3090bb1a6_0_17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g223090bb1a6_0_1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3090bb1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3090bb1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e3d71170f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2e3d71170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e3d71170f_0_20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e3d71170f_0_2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e3d71170f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22e3d71170f_0_5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89b12961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89b1296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189b12961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189b12961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89b12961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2189b129619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51"/>
        <p:cNvGrpSpPr/>
        <p:nvPr/>
      </p:nvGrpSpPr>
      <p:grpSpPr>
        <a:xfrm>
          <a:off x="0" y="0"/>
          <a:ext cx="0" cy="0"/>
          <a:chOff x="0" y="0"/>
          <a:chExt cx="0" cy="0"/>
        </a:xfrm>
      </p:grpSpPr>
      <p:sp>
        <p:nvSpPr>
          <p:cNvPr id="52" name="Google Shape;52;p13"/>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53" name="Google Shape;53;p13"/>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54" name="Google Shape;54;p13"/>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55" name="Google Shape;55;p13"/>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marR="0" lvl="0"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1" name="Google Shape;7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5" name="Google Shape;7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3" name="Google Shape;8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0" name="Google Shape;90;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95" name="Google Shape;9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102"/>
        <p:cNvGrpSpPr/>
        <p:nvPr/>
      </p:nvGrpSpPr>
      <p:grpSpPr>
        <a:xfrm>
          <a:off x="0" y="0"/>
          <a:ext cx="0" cy="0"/>
          <a:chOff x="0" y="0"/>
          <a:chExt cx="0" cy="0"/>
        </a:xfrm>
      </p:grpSpPr>
      <p:sp>
        <p:nvSpPr>
          <p:cNvPr id="103" name="Google Shape;103;p26"/>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04" name="Google Shape;104;p26"/>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05" name="Google Shape;105;p26"/>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06" name="Google Shape;106;p26"/>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107"/>
        <p:cNvGrpSpPr/>
        <p:nvPr/>
      </p:nvGrpSpPr>
      <p:grpSpPr>
        <a:xfrm>
          <a:off x="0" y="0"/>
          <a:ext cx="0" cy="0"/>
          <a:chOff x="0" y="0"/>
          <a:chExt cx="0" cy="0"/>
        </a:xfrm>
      </p:grpSpPr>
      <p:sp>
        <p:nvSpPr>
          <p:cNvPr id="108" name="Google Shape;108;p27"/>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09" name="Google Shape;109;p27"/>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10" name="Google Shape;110;p27"/>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11" name="Google Shape;111;p27"/>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2">
  <p:cSld name="TITLE_3">
    <p:spTree>
      <p:nvGrpSpPr>
        <p:cNvPr id="1" name="Shape 112"/>
        <p:cNvGrpSpPr/>
        <p:nvPr/>
      </p:nvGrpSpPr>
      <p:grpSpPr>
        <a:xfrm>
          <a:off x="0" y="0"/>
          <a:ext cx="0" cy="0"/>
          <a:chOff x="0" y="0"/>
          <a:chExt cx="0" cy="0"/>
        </a:xfrm>
      </p:grpSpPr>
      <p:sp>
        <p:nvSpPr>
          <p:cNvPr id="113" name="Google Shape;113;p28"/>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14" name="Google Shape;114;p28"/>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15" name="Google Shape;115;p28"/>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16" name="Google Shape;116;p28"/>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3">
  <p:cSld name="TITLE_4">
    <p:spTree>
      <p:nvGrpSpPr>
        <p:cNvPr id="1" name="Shape 117"/>
        <p:cNvGrpSpPr/>
        <p:nvPr/>
      </p:nvGrpSpPr>
      <p:grpSpPr>
        <a:xfrm>
          <a:off x="0" y="0"/>
          <a:ext cx="0" cy="0"/>
          <a:chOff x="0" y="0"/>
          <a:chExt cx="0" cy="0"/>
        </a:xfrm>
      </p:grpSpPr>
      <p:sp>
        <p:nvSpPr>
          <p:cNvPr id="118" name="Google Shape;118;p29"/>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19" name="Google Shape;119;p29"/>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20" name="Google Shape;120;p29"/>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21" name="Google Shape;121;p29"/>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4">
  <p:cSld name="TITLE_5">
    <p:spTree>
      <p:nvGrpSpPr>
        <p:cNvPr id="1" name="Shape 122"/>
        <p:cNvGrpSpPr/>
        <p:nvPr/>
      </p:nvGrpSpPr>
      <p:grpSpPr>
        <a:xfrm>
          <a:off x="0" y="0"/>
          <a:ext cx="0" cy="0"/>
          <a:chOff x="0" y="0"/>
          <a:chExt cx="0" cy="0"/>
        </a:xfrm>
      </p:grpSpPr>
      <p:sp>
        <p:nvSpPr>
          <p:cNvPr id="123" name="Google Shape;123;p30"/>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24" name="Google Shape;124;p30"/>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25" name="Google Shape;125;p30"/>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26" name="Google Shape;126;p30"/>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5">
  <p:cSld name="TITLE_6">
    <p:spTree>
      <p:nvGrpSpPr>
        <p:cNvPr id="1" name="Shape 127"/>
        <p:cNvGrpSpPr/>
        <p:nvPr/>
      </p:nvGrpSpPr>
      <p:grpSpPr>
        <a:xfrm>
          <a:off x="0" y="0"/>
          <a:ext cx="0" cy="0"/>
          <a:chOff x="0" y="0"/>
          <a:chExt cx="0" cy="0"/>
        </a:xfrm>
      </p:grpSpPr>
      <p:sp>
        <p:nvSpPr>
          <p:cNvPr id="128" name="Google Shape;128;p31"/>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29" name="Google Shape;129;p31"/>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30" name="Google Shape;130;p31"/>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31" name="Google Shape;131;p31"/>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6">
  <p:cSld name="TITLE_7">
    <p:spTree>
      <p:nvGrpSpPr>
        <p:cNvPr id="1" name="Shape 132"/>
        <p:cNvGrpSpPr/>
        <p:nvPr/>
      </p:nvGrpSpPr>
      <p:grpSpPr>
        <a:xfrm>
          <a:off x="0" y="0"/>
          <a:ext cx="0" cy="0"/>
          <a:chOff x="0" y="0"/>
          <a:chExt cx="0" cy="0"/>
        </a:xfrm>
      </p:grpSpPr>
      <p:sp>
        <p:nvSpPr>
          <p:cNvPr id="133" name="Google Shape;133;p32"/>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34" name="Google Shape;134;p32"/>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135" name="Google Shape;135;p32"/>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136" name="Google Shape;136;p32"/>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FFFFFF"/>
              </a:buClr>
              <a:buSzPts val="700"/>
              <a:buFont typeface="Helvetica Neue"/>
              <a:buNone/>
              <a:defRPr sz="700"/>
            </a:lvl1pPr>
            <a:lvl2pPr marL="0" lvl="1" indent="0" algn="ctr" rtl="0">
              <a:lnSpc>
                <a:spcPct val="100000"/>
              </a:lnSpc>
              <a:spcBef>
                <a:spcPts val="0"/>
              </a:spcBef>
              <a:spcAft>
                <a:spcPts val="0"/>
              </a:spcAft>
              <a:buClr>
                <a:srgbClr val="FFFFFF"/>
              </a:buClr>
              <a:buSzPts val="700"/>
              <a:buFont typeface="Helvetica Neue"/>
              <a:buNone/>
              <a:defRPr sz="700"/>
            </a:lvl2pPr>
            <a:lvl3pPr marL="0" lvl="2" indent="0" algn="ctr" rtl="0">
              <a:lnSpc>
                <a:spcPct val="100000"/>
              </a:lnSpc>
              <a:spcBef>
                <a:spcPts val="0"/>
              </a:spcBef>
              <a:spcAft>
                <a:spcPts val="0"/>
              </a:spcAft>
              <a:buClr>
                <a:srgbClr val="FFFFFF"/>
              </a:buClr>
              <a:buSzPts val="700"/>
              <a:buFont typeface="Helvetica Neue"/>
              <a:buNone/>
              <a:defRPr sz="700"/>
            </a:lvl3pPr>
            <a:lvl4pPr marL="0" lvl="3" indent="0" algn="ctr" rtl="0">
              <a:lnSpc>
                <a:spcPct val="100000"/>
              </a:lnSpc>
              <a:spcBef>
                <a:spcPts val="0"/>
              </a:spcBef>
              <a:spcAft>
                <a:spcPts val="0"/>
              </a:spcAft>
              <a:buClr>
                <a:srgbClr val="FFFFFF"/>
              </a:buClr>
              <a:buSzPts val="700"/>
              <a:buFont typeface="Helvetica Neue"/>
              <a:buNone/>
              <a:defRPr sz="700"/>
            </a:lvl4pPr>
            <a:lvl5pPr marL="0" lvl="4" indent="0" algn="ctr" rtl="0">
              <a:lnSpc>
                <a:spcPct val="100000"/>
              </a:lnSpc>
              <a:spcBef>
                <a:spcPts val="0"/>
              </a:spcBef>
              <a:spcAft>
                <a:spcPts val="0"/>
              </a:spcAft>
              <a:buClr>
                <a:srgbClr val="FFFFFF"/>
              </a:buClr>
              <a:buSzPts val="700"/>
              <a:buFont typeface="Helvetica Neue"/>
              <a:buNone/>
              <a:defRPr sz="700"/>
            </a:lvl5pPr>
            <a:lvl6pPr marL="0" lvl="5" indent="0" algn="ctr" rtl="0">
              <a:lnSpc>
                <a:spcPct val="100000"/>
              </a:lnSpc>
              <a:spcBef>
                <a:spcPts val="0"/>
              </a:spcBef>
              <a:spcAft>
                <a:spcPts val="0"/>
              </a:spcAft>
              <a:buClr>
                <a:srgbClr val="FFFFFF"/>
              </a:buClr>
              <a:buSzPts val="700"/>
              <a:buFont typeface="Helvetica Neue"/>
              <a:buNone/>
              <a:defRPr sz="700"/>
            </a:lvl6pPr>
            <a:lvl7pPr marL="0" lvl="6" indent="0" algn="ctr" rtl="0">
              <a:lnSpc>
                <a:spcPct val="100000"/>
              </a:lnSpc>
              <a:spcBef>
                <a:spcPts val="0"/>
              </a:spcBef>
              <a:spcAft>
                <a:spcPts val="0"/>
              </a:spcAft>
              <a:buClr>
                <a:srgbClr val="FFFFFF"/>
              </a:buClr>
              <a:buSzPts val="700"/>
              <a:buFont typeface="Helvetica Neue"/>
              <a:buNone/>
              <a:defRPr sz="700"/>
            </a:lvl7pPr>
            <a:lvl8pPr marL="0" lvl="7" indent="0" algn="ctr" rtl="0">
              <a:lnSpc>
                <a:spcPct val="100000"/>
              </a:lnSpc>
              <a:spcBef>
                <a:spcPts val="0"/>
              </a:spcBef>
              <a:spcAft>
                <a:spcPts val="0"/>
              </a:spcAft>
              <a:buClr>
                <a:srgbClr val="FFFFFF"/>
              </a:buClr>
              <a:buSzPts val="700"/>
              <a:buFont typeface="Helvetica Neue"/>
              <a:buNone/>
              <a:defRPr sz="700"/>
            </a:lvl8pPr>
            <a:lvl9pPr marL="0" lvl="8" indent="0" algn="ctr" rtl="0">
              <a:lnSpc>
                <a:spcPct val="100000"/>
              </a:lnSpc>
              <a:spcBef>
                <a:spcPts val="0"/>
              </a:spcBef>
              <a:spcAft>
                <a:spcPts val="0"/>
              </a:spcAft>
              <a:buClr>
                <a:srgbClr val="FFFFFF"/>
              </a:buClr>
              <a:buSzPts val="700"/>
              <a:buFont typeface="Helvetica Neue"/>
              <a:buNone/>
              <a:defRPr sz="700"/>
            </a:lvl9pPr>
          </a:lstStyle>
          <a:p>
            <a:pPr marL="0" lvl="0" indent="0" algn="ctr" rtl="0">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035968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84244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5003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537610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796022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02711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253743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463416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85492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4946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678554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1">
  <p:cSld name="Title 1">
    <p:spTree>
      <p:nvGrpSpPr>
        <p:cNvPr id="1" name="Shape 51"/>
        <p:cNvGrpSpPr/>
        <p:nvPr/>
      </p:nvGrpSpPr>
      <p:grpSpPr>
        <a:xfrm>
          <a:off x="0" y="0"/>
          <a:ext cx="0" cy="0"/>
          <a:chOff x="0" y="0"/>
          <a:chExt cx="0" cy="0"/>
        </a:xfrm>
      </p:grpSpPr>
      <p:sp>
        <p:nvSpPr>
          <p:cNvPr id="52" name="Google Shape;52;p13"/>
          <p:cNvSpPr txBox="1">
            <a:spLocks noGrp="1"/>
          </p:cNvSpPr>
          <p:nvPr>
            <p:ph type="body" idx="1"/>
          </p:nvPr>
        </p:nvSpPr>
        <p:spPr>
          <a:xfrm>
            <a:off x="452437" y="4439643"/>
            <a:ext cx="8239200" cy="238800"/>
          </a:xfrm>
          <a:prstGeom prst="rect">
            <a:avLst/>
          </a:prstGeom>
          <a:noFill/>
          <a:ln>
            <a:noFill/>
          </a:ln>
        </p:spPr>
        <p:txBody>
          <a:bodyPr spcFirstLastPara="1" wrap="square" lIns="17150" tIns="17150" rIns="17150" bIns="17150" anchor="b" anchorCtr="0">
            <a:normAutofit/>
          </a:bodyPr>
          <a:lstStyle>
            <a:lvl1pPr marL="457200" lvl="0" indent="-228600" algn="l" rtl="0">
              <a:lnSpc>
                <a:spcPct val="100000"/>
              </a:lnSpc>
              <a:spcBef>
                <a:spcPts val="0"/>
              </a:spcBef>
              <a:spcAft>
                <a:spcPts val="0"/>
              </a:spcAft>
              <a:buClr>
                <a:srgbClr val="FFFFFF"/>
              </a:buClr>
              <a:buSzPts val="1400"/>
              <a:buFont typeface="Helvetica Neue"/>
              <a:buNone/>
              <a:defRPr sz="1400" b="1"/>
            </a:lvl1pPr>
            <a:lvl2pPr marL="914400" lvl="1" indent="-279400" algn="l" rtl="0">
              <a:lnSpc>
                <a:spcPct val="90000"/>
              </a:lnSpc>
              <a:spcBef>
                <a:spcPts val="1700"/>
              </a:spcBef>
              <a:spcAft>
                <a:spcPts val="0"/>
              </a:spcAft>
              <a:buClr>
                <a:srgbClr val="FFFFFF"/>
              </a:buClr>
              <a:buSzPts val="800"/>
              <a:buChar char="○"/>
              <a:defRPr/>
            </a:lvl2pPr>
            <a:lvl3pPr marL="1371600" lvl="2" indent="-279400" algn="l" rtl="0">
              <a:lnSpc>
                <a:spcPct val="90000"/>
              </a:lnSpc>
              <a:spcBef>
                <a:spcPts val="1700"/>
              </a:spcBef>
              <a:spcAft>
                <a:spcPts val="0"/>
              </a:spcAft>
              <a:buClr>
                <a:srgbClr val="FFFFFF"/>
              </a:buClr>
              <a:buSzPts val="800"/>
              <a:buChar char="■"/>
              <a:defRPr/>
            </a:lvl3pPr>
            <a:lvl4pPr marL="1828800" lvl="3" indent="-279400" algn="l" rtl="0">
              <a:lnSpc>
                <a:spcPct val="90000"/>
              </a:lnSpc>
              <a:spcBef>
                <a:spcPts val="1700"/>
              </a:spcBef>
              <a:spcAft>
                <a:spcPts val="0"/>
              </a:spcAft>
              <a:buClr>
                <a:srgbClr val="FFFFFF"/>
              </a:buClr>
              <a:buSzPts val="800"/>
              <a:buChar char="●"/>
              <a:defRPr/>
            </a:lvl4pPr>
            <a:lvl5pPr marL="2286000" lvl="4" indent="-279400" algn="l" rtl="0">
              <a:lnSpc>
                <a:spcPct val="90000"/>
              </a:lnSpc>
              <a:spcBef>
                <a:spcPts val="1700"/>
              </a:spcBef>
              <a:spcAft>
                <a:spcPts val="0"/>
              </a:spcAft>
              <a:buClr>
                <a:srgbClr val="FFFFFF"/>
              </a:buClr>
              <a:buSzPts val="800"/>
              <a:buChar char="○"/>
              <a:defRPr/>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53" name="Google Shape;53;p13"/>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FFFFFF"/>
              </a:buClr>
              <a:buSzPts val="4400"/>
              <a:buFont typeface="Helvetica Neue"/>
              <a:buNone/>
              <a:defRPr sz="4400"/>
            </a:lvl1pPr>
            <a:lvl2pPr lvl="1" algn="l" rtl="0">
              <a:lnSpc>
                <a:spcPct val="80000"/>
              </a:lnSpc>
              <a:spcBef>
                <a:spcPts val="0"/>
              </a:spcBef>
              <a:spcAft>
                <a:spcPts val="0"/>
              </a:spcAft>
              <a:buClr>
                <a:srgbClr val="FFFFFF"/>
              </a:buClr>
              <a:buSzPts val="700"/>
              <a:buNone/>
              <a:defRPr/>
            </a:lvl2pPr>
            <a:lvl3pPr lvl="2" algn="l" rtl="0">
              <a:lnSpc>
                <a:spcPct val="80000"/>
              </a:lnSpc>
              <a:spcBef>
                <a:spcPts val="0"/>
              </a:spcBef>
              <a:spcAft>
                <a:spcPts val="0"/>
              </a:spcAft>
              <a:buClr>
                <a:srgbClr val="FFFFFF"/>
              </a:buClr>
              <a:buSzPts val="700"/>
              <a:buNone/>
              <a:defRPr/>
            </a:lvl3pPr>
            <a:lvl4pPr lvl="3" algn="l" rtl="0">
              <a:lnSpc>
                <a:spcPct val="80000"/>
              </a:lnSpc>
              <a:spcBef>
                <a:spcPts val="0"/>
              </a:spcBef>
              <a:spcAft>
                <a:spcPts val="0"/>
              </a:spcAft>
              <a:buClr>
                <a:srgbClr val="FFFFFF"/>
              </a:buClr>
              <a:buSzPts val="700"/>
              <a:buNone/>
              <a:defRPr/>
            </a:lvl4pPr>
            <a:lvl5pPr lvl="4" algn="l" rtl="0">
              <a:lnSpc>
                <a:spcPct val="80000"/>
              </a:lnSpc>
              <a:spcBef>
                <a:spcPts val="0"/>
              </a:spcBef>
              <a:spcAft>
                <a:spcPts val="0"/>
              </a:spcAft>
              <a:buClr>
                <a:srgbClr val="FFFFFF"/>
              </a:buClr>
              <a:buSzPts val="700"/>
              <a:buNone/>
              <a:defRPr/>
            </a:lvl5pPr>
            <a:lvl6pPr lvl="5" algn="l" rtl="0">
              <a:lnSpc>
                <a:spcPct val="80000"/>
              </a:lnSpc>
              <a:spcBef>
                <a:spcPts val="0"/>
              </a:spcBef>
              <a:spcAft>
                <a:spcPts val="0"/>
              </a:spcAft>
              <a:buClr>
                <a:srgbClr val="FFFFFF"/>
              </a:buClr>
              <a:buSzPts val="700"/>
              <a:buNone/>
              <a:defRPr/>
            </a:lvl6pPr>
            <a:lvl7pPr lvl="6" algn="l" rtl="0">
              <a:lnSpc>
                <a:spcPct val="80000"/>
              </a:lnSpc>
              <a:spcBef>
                <a:spcPts val="0"/>
              </a:spcBef>
              <a:spcAft>
                <a:spcPts val="0"/>
              </a:spcAft>
              <a:buClr>
                <a:srgbClr val="FFFFFF"/>
              </a:buClr>
              <a:buSzPts val="700"/>
              <a:buNone/>
              <a:defRPr/>
            </a:lvl7pPr>
            <a:lvl8pPr lvl="7" algn="l" rtl="0">
              <a:lnSpc>
                <a:spcPct val="80000"/>
              </a:lnSpc>
              <a:spcBef>
                <a:spcPts val="0"/>
              </a:spcBef>
              <a:spcAft>
                <a:spcPts val="0"/>
              </a:spcAft>
              <a:buClr>
                <a:srgbClr val="FFFFFF"/>
              </a:buClr>
              <a:buSzPts val="700"/>
              <a:buNone/>
              <a:defRPr/>
            </a:lvl8pPr>
            <a:lvl9pPr lvl="8" algn="l" rtl="0">
              <a:lnSpc>
                <a:spcPct val="80000"/>
              </a:lnSpc>
              <a:spcBef>
                <a:spcPts val="0"/>
              </a:spcBef>
              <a:spcAft>
                <a:spcPts val="0"/>
              </a:spcAft>
              <a:buClr>
                <a:srgbClr val="FFFFFF"/>
              </a:buClr>
              <a:buSzPts val="700"/>
              <a:buNone/>
              <a:defRPr/>
            </a:lvl9pPr>
          </a:lstStyle>
          <a:p>
            <a:endParaRPr/>
          </a:p>
        </p:txBody>
      </p:sp>
      <p:sp>
        <p:nvSpPr>
          <p:cNvPr id="54" name="Google Shape;54;p13"/>
          <p:cNvSpPr txBox="1">
            <a:spLocks noGrp="1"/>
          </p:cNvSpPr>
          <p:nvPr>
            <p:ph type="body" idx="2"/>
          </p:nvPr>
        </p:nvSpPr>
        <p:spPr>
          <a:xfrm>
            <a:off x="452438" y="2698824"/>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FFFFFF"/>
              </a:buClr>
              <a:buSzPts val="2100"/>
              <a:buFont typeface="Helvetica Neue"/>
              <a:buNone/>
              <a:defRPr sz="2100" b="1"/>
            </a:lvl1pPr>
            <a:lvl2pPr marL="914400" lvl="1" indent="-228600" algn="l" rtl="0">
              <a:lnSpc>
                <a:spcPct val="100000"/>
              </a:lnSpc>
              <a:spcBef>
                <a:spcPts val="0"/>
              </a:spcBef>
              <a:spcAft>
                <a:spcPts val="0"/>
              </a:spcAft>
              <a:buClr>
                <a:srgbClr val="FFFFFF"/>
              </a:buClr>
              <a:buSzPts val="2100"/>
              <a:buFont typeface="Helvetica Neue"/>
              <a:buNone/>
              <a:defRPr sz="2100" b="1"/>
            </a:lvl2pPr>
            <a:lvl3pPr marL="1371600" lvl="2" indent="-228600" algn="l" rtl="0">
              <a:lnSpc>
                <a:spcPct val="100000"/>
              </a:lnSpc>
              <a:spcBef>
                <a:spcPts val="0"/>
              </a:spcBef>
              <a:spcAft>
                <a:spcPts val="0"/>
              </a:spcAft>
              <a:buClr>
                <a:srgbClr val="FFFFFF"/>
              </a:buClr>
              <a:buSzPts val="2100"/>
              <a:buFont typeface="Helvetica Neue"/>
              <a:buNone/>
              <a:defRPr sz="2100" b="1"/>
            </a:lvl3pPr>
            <a:lvl4pPr marL="1828800" lvl="3" indent="-228600" algn="l" rtl="0">
              <a:lnSpc>
                <a:spcPct val="100000"/>
              </a:lnSpc>
              <a:spcBef>
                <a:spcPts val="0"/>
              </a:spcBef>
              <a:spcAft>
                <a:spcPts val="0"/>
              </a:spcAft>
              <a:buClr>
                <a:srgbClr val="FFFFFF"/>
              </a:buClr>
              <a:buSzPts val="2100"/>
              <a:buFont typeface="Helvetica Neue"/>
              <a:buNone/>
              <a:defRPr sz="2100" b="1"/>
            </a:lvl4pPr>
            <a:lvl5pPr marL="2286000" lvl="4" indent="-228600" algn="l" rtl="0">
              <a:lnSpc>
                <a:spcPct val="100000"/>
              </a:lnSpc>
              <a:spcBef>
                <a:spcPts val="0"/>
              </a:spcBef>
              <a:spcAft>
                <a:spcPts val="0"/>
              </a:spcAft>
              <a:buClr>
                <a:srgbClr val="FFFFFF"/>
              </a:buClr>
              <a:buSzPts val="2100"/>
              <a:buFont typeface="Helvetica Neue"/>
              <a:buNone/>
              <a:defRPr sz="2100" b="1"/>
            </a:lvl5pPr>
            <a:lvl6pPr marL="2743200" lvl="5" indent="-279400" algn="l" rtl="0">
              <a:lnSpc>
                <a:spcPct val="90000"/>
              </a:lnSpc>
              <a:spcBef>
                <a:spcPts val="1700"/>
              </a:spcBef>
              <a:spcAft>
                <a:spcPts val="0"/>
              </a:spcAft>
              <a:buClr>
                <a:srgbClr val="FFFFFF"/>
              </a:buClr>
              <a:buSzPts val="800"/>
              <a:buChar char="■"/>
              <a:defRPr/>
            </a:lvl6pPr>
            <a:lvl7pPr marL="3200400" lvl="6" indent="-279400" algn="l" rtl="0">
              <a:lnSpc>
                <a:spcPct val="90000"/>
              </a:lnSpc>
              <a:spcBef>
                <a:spcPts val="1700"/>
              </a:spcBef>
              <a:spcAft>
                <a:spcPts val="0"/>
              </a:spcAft>
              <a:buClr>
                <a:srgbClr val="FFFFFF"/>
              </a:buClr>
              <a:buSzPts val="800"/>
              <a:buChar char="●"/>
              <a:defRPr/>
            </a:lvl7pPr>
            <a:lvl8pPr marL="3657600" lvl="7" indent="-279400" algn="l" rtl="0">
              <a:lnSpc>
                <a:spcPct val="90000"/>
              </a:lnSpc>
              <a:spcBef>
                <a:spcPts val="1700"/>
              </a:spcBef>
              <a:spcAft>
                <a:spcPts val="0"/>
              </a:spcAft>
              <a:buClr>
                <a:srgbClr val="FFFFFF"/>
              </a:buClr>
              <a:buSzPts val="800"/>
              <a:buChar char="○"/>
              <a:defRPr/>
            </a:lvl8pPr>
            <a:lvl9pPr marL="4114800" lvl="8" indent="-279400" algn="l" rtl="0">
              <a:lnSpc>
                <a:spcPct val="90000"/>
              </a:lnSpc>
              <a:spcBef>
                <a:spcPts val="1700"/>
              </a:spcBef>
              <a:spcAft>
                <a:spcPts val="0"/>
              </a:spcAft>
              <a:buClr>
                <a:srgbClr val="FFFFFF"/>
              </a:buClr>
              <a:buSzPts val="800"/>
              <a:buChar char="■"/>
              <a:defRPr/>
            </a:lvl9pPr>
          </a:lstStyle>
          <a:p>
            <a:endParaRPr/>
          </a:p>
        </p:txBody>
      </p:sp>
      <p:sp>
        <p:nvSpPr>
          <p:cNvPr id="55" name="Google Shape;55;p13"/>
          <p:cNvSpPr txBox="1">
            <a:spLocks noGrp="1"/>
          </p:cNvSpPr>
          <p:nvPr>
            <p:ph type="sldNum" idx="12"/>
          </p:nvPr>
        </p:nvSpPr>
        <p:spPr>
          <a:xfrm>
            <a:off x="4502905" y="4905375"/>
            <a:ext cx="138300" cy="146100"/>
          </a:xfrm>
          <a:prstGeom prst="rect">
            <a:avLst/>
          </a:prstGeom>
          <a:noFill/>
          <a:ln>
            <a:noFill/>
          </a:ln>
        </p:spPr>
        <p:txBody>
          <a:bodyPr spcFirstLastPara="1" wrap="square" lIns="19050" tIns="19050" rIns="19050" bIns="19050" anchor="b" anchorCtr="0">
            <a:spAutoFit/>
          </a:bodyPr>
          <a:lstStyle>
            <a:lvl1pPr marL="0" marR="0" lvl="0"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700"/>
              <a:buFont typeface="Helvetica Neue"/>
              <a:buNone/>
              <a:defRPr sz="700" b="0"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1000"/>
          </a:p>
        </p:txBody>
      </p:sp>
    </p:spTree>
    <p:extLst>
      <p:ext uri="{BB962C8B-B14F-4D97-AF65-F5344CB8AC3E}">
        <p14:creationId xmlns:p14="http://schemas.microsoft.com/office/powerpoint/2010/main" val="238954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96725" y="4497525"/>
            <a:ext cx="1424400" cy="553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8" name="Google Shape;5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p:nvPr/>
        </p:nvSpPr>
        <p:spPr>
          <a:xfrm>
            <a:off x="0" y="4638025"/>
            <a:ext cx="1384500" cy="39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33350" y="4567225"/>
            <a:ext cx="1357200" cy="47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752382"/>
      </p:ext>
    </p:extLst>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0.xml"/><Relationship Id="rId5" Type="http://schemas.openxmlformats.org/officeDocument/2006/relationships/hyperlink" Target="https://www/"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33"/>
          <p:cNvSpPr/>
          <p:nvPr/>
        </p:nvSpPr>
        <p:spPr>
          <a:xfrm>
            <a:off x="77650" y="252425"/>
            <a:ext cx="2286000" cy="706200"/>
          </a:xfrm>
          <a:prstGeom prst="rect">
            <a:avLst/>
          </a:prstGeom>
          <a:solidFill>
            <a:srgbClr val="00A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3"/>
          <p:cNvSpPr/>
          <p:nvPr/>
        </p:nvSpPr>
        <p:spPr>
          <a:xfrm>
            <a:off x="0" y="1880675"/>
            <a:ext cx="9144000" cy="14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a:solidFill>
                  <a:schemeClr val="lt1"/>
                </a:solidFill>
                <a:latin typeface="Poppins"/>
                <a:ea typeface="Poppins"/>
                <a:cs typeface="Poppins"/>
                <a:sym typeface="Poppins"/>
              </a:rPr>
              <a:t>Functions</a:t>
            </a:r>
            <a:endParaRPr sz="3300" b="1">
              <a:solidFill>
                <a:schemeClr val="lt1"/>
              </a:solidFill>
              <a:latin typeface="Poppins"/>
              <a:ea typeface="Poppins"/>
              <a:cs typeface="Poppins"/>
              <a:sym typeface="Poppins"/>
            </a:endParaRPr>
          </a:p>
        </p:txBody>
      </p:sp>
      <p:sp>
        <p:nvSpPr>
          <p:cNvPr id="143" name="Google Shape;143;p33"/>
          <p:cNvSpPr/>
          <p:nvPr/>
        </p:nvSpPr>
        <p:spPr>
          <a:xfrm>
            <a:off x="77639" y="4785436"/>
            <a:ext cx="1028100" cy="27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Roboto Light"/>
                <a:ea typeface="Roboto Light"/>
                <a:cs typeface="Roboto Light"/>
                <a:sym typeface="Roboto Light"/>
              </a:rPr>
              <a:t>Prepared in </a:t>
            </a:r>
            <a:r>
              <a:rPr lang="en" sz="800" b="1">
                <a:solidFill>
                  <a:schemeClr val="lt1"/>
                </a:solidFill>
                <a:latin typeface="Roboto"/>
                <a:ea typeface="Roboto"/>
                <a:cs typeface="Roboto"/>
                <a:sym typeface="Roboto"/>
              </a:rPr>
              <a:t>2023</a:t>
            </a:r>
            <a:endParaRPr sz="800" b="1">
              <a:solidFill>
                <a:schemeClr val="lt1"/>
              </a:solidFill>
              <a:latin typeface="Roboto"/>
              <a:ea typeface="Roboto"/>
              <a:cs typeface="Roboto"/>
              <a:sym typeface="Roboto"/>
            </a:endParaRPr>
          </a:p>
        </p:txBody>
      </p:sp>
      <p:sp>
        <p:nvSpPr>
          <p:cNvPr id="144" name="Google Shape;144;p33"/>
          <p:cNvSpPr txBox="1"/>
          <p:nvPr/>
        </p:nvSpPr>
        <p:spPr>
          <a:xfrm>
            <a:off x="3222775" y="2886875"/>
            <a:ext cx="2870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FDC469"/>
                </a:solidFill>
                <a:latin typeface="Poppins"/>
                <a:ea typeface="Poppins"/>
                <a:cs typeface="Poppins"/>
                <a:sym typeface="Poppins"/>
              </a:rPr>
              <a:t>Mentor: ….</a:t>
            </a:r>
            <a:endParaRPr sz="1600" dirty="0">
              <a:solidFill>
                <a:srgbClr val="FDC469"/>
              </a:solidFill>
              <a:latin typeface="Poppins"/>
              <a:ea typeface="Poppins"/>
              <a:cs typeface="Poppins"/>
              <a:sym typeface="Poppins"/>
            </a:endParaRPr>
          </a:p>
        </p:txBody>
      </p:sp>
      <p:pic>
        <p:nvPicPr>
          <p:cNvPr id="145" name="Google Shape;145;p33"/>
          <p:cNvPicPr preferRelativeResize="0"/>
          <p:nvPr/>
        </p:nvPicPr>
        <p:blipFill>
          <a:blip r:embed="rId4">
            <a:alphaModFix/>
          </a:blip>
          <a:stretch>
            <a:fillRect/>
          </a:stretch>
        </p:blipFill>
        <p:spPr>
          <a:xfrm>
            <a:off x="0" y="188675"/>
            <a:ext cx="2659849" cy="769956"/>
          </a:xfrm>
          <a:prstGeom prst="rect">
            <a:avLst/>
          </a:prstGeom>
          <a:noFill/>
          <a:ln>
            <a:noFill/>
          </a:ln>
        </p:spPr>
      </p:pic>
      <p:sp>
        <p:nvSpPr>
          <p:cNvPr id="146" name="Google Shape;146;p33"/>
          <p:cNvSpPr/>
          <p:nvPr/>
        </p:nvSpPr>
        <p:spPr>
          <a:xfrm>
            <a:off x="77650" y="4542550"/>
            <a:ext cx="1498800" cy="518100"/>
          </a:xfrm>
          <a:prstGeom prst="rect">
            <a:avLst/>
          </a:prstGeom>
          <a:solidFill>
            <a:srgbClr val="2F18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3"/>
          <p:cNvSpPr/>
          <p:nvPr/>
        </p:nvSpPr>
        <p:spPr>
          <a:xfrm>
            <a:off x="0" y="4322675"/>
            <a:ext cx="1544400" cy="770100"/>
          </a:xfrm>
          <a:prstGeom prst="rect">
            <a:avLst/>
          </a:prstGeom>
          <a:solidFill>
            <a:srgbClr val="2F18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5"/>
        <p:cNvGrpSpPr/>
        <p:nvPr/>
      </p:nvGrpSpPr>
      <p:grpSpPr>
        <a:xfrm>
          <a:off x="0" y="0"/>
          <a:ext cx="0" cy="0"/>
          <a:chOff x="0" y="0"/>
          <a:chExt cx="0" cy="0"/>
        </a:xfrm>
      </p:grpSpPr>
      <p:sp>
        <p:nvSpPr>
          <p:cNvPr id="226" name="Google Shape;226;p42"/>
          <p:cNvSpPr/>
          <p:nvPr/>
        </p:nvSpPr>
        <p:spPr>
          <a:xfrm>
            <a:off x="448525" y="2317225"/>
            <a:ext cx="5301900" cy="20199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2"/>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1.2 |</a:t>
            </a:r>
            <a:r>
              <a:rPr lang="en" sz="1200" b="1">
                <a:solidFill>
                  <a:schemeClr val="dk1"/>
                </a:solidFill>
                <a:latin typeface="Roboto"/>
                <a:ea typeface="Roboto"/>
                <a:cs typeface="Roboto"/>
                <a:sym typeface="Roboto"/>
              </a:rPr>
              <a:t> Return statement</a:t>
            </a:r>
            <a:endParaRPr sz="1200" b="1">
              <a:solidFill>
                <a:schemeClr val="dk1"/>
              </a:solidFill>
              <a:latin typeface="Roboto"/>
              <a:ea typeface="Roboto"/>
              <a:cs typeface="Roboto"/>
              <a:sym typeface="Roboto"/>
            </a:endParaRPr>
          </a:p>
        </p:txBody>
      </p:sp>
      <p:sp>
        <p:nvSpPr>
          <p:cNvPr id="228" name="Google Shape;228;p42"/>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Pernyataan return</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29" name="Google Shape;229;p42"/>
          <p:cNvSpPr txBox="1"/>
          <p:nvPr/>
        </p:nvSpPr>
        <p:spPr>
          <a:xfrm>
            <a:off x="557675" y="1516300"/>
            <a:ext cx="5268900" cy="6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Fungsi dapat mengembalikan nilai ke pemanggil dengan menggunakan pernyataan return. </a:t>
            </a:r>
            <a:r>
              <a:rPr lang="en" sz="1050" b="1">
                <a:solidFill>
                  <a:schemeClr val="dk1"/>
                </a:solidFill>
                <a:latin typeface="Roboto"/>
                <a:ea typeface="Roboto"/>
                <a:cs typeface="Roboto"/>
                <a:sym typeface="Roboto"/>
              </a:rPr>
              <a:t>Nilai yang dikembalikan dapat berupa tipe data apa pun</a:t>
            </a:r>
            <a:r>
              <a:rPr lang="en" sz="1050">
                <a:solidFill>
                  <a:schemeClr val="dk1"/>
                </a:solidFill>
                <a:latin typeface="Roboto Light"/>
                <a:ea typeface="Roboto Light"/>
                <a:cs typeface="Roboto Light"/>
                <a:sym typeface="Roboto Light"/>
              </a:rPr>
              <a:t>, seperti bilangan, string, list, atau objek lainnya.</a:t>
            </a:r>
            <a:endParaRPr sz="1050" i="0" u="none" strike="noStrike" cap="none">
              <a:solidFill>
                <a:srgbClr val="2C1A32"/>
              </a:solidFill>
              <a:latin typeface="Roboto Light"/>
              <a:ea typeface="Roboto Light"/>
              <a:cs typeface="Roboto Light"/>
              <a:sym typeface="Roboto Light"/>
            </a:endParaRPr>
          </a:p>
        </p:txBody>
      </p:sp>
      <p:sp>
        <p:nvSpPr>
          <p:cNvPr id="230" name="Google Shape;230;p42"/>
          <p:cNvSpPr/>
          <p:nvPr/>
        </p:nvSpPr>
        <p:spPr>
          <a:xfrm>
            <a:off x="557675" y="2476050"/>
            <a:ext cx="4167600" cy="4935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1600" b="1">
                <a:solidFill>
                  <a:srgbClr val="2C1A32"/>
                </a:solidFill>
                <a:latin typeface="Poppins"/>
                <a:ea typeface="Poppins"/>
                <a:cs typeface="Poppins"/>
                <a:sym typeface="Poppins"/>
              </a:rPr>
              <a:t>Contoh</a:t>
            </a:r>
            <a:endParaRPr sz="1600" b="1" i="0" u="none" strike="noStrike" cap="none">
              <a:solidFill>
                <a:srgbClr val="F07A5A"/>
              </a:solidFill>
              <a:latin typeface="Poppins"/>
              <a:ea typeface="Poppins"/>
              <a:cs typeface="Poppins"/>
              <a:sym typeface="Poppins"/>
            </a:endParaRPr>
          </a:p>
        </p:txBody>
      </p:sp>
      <p:sp>
        <p:nvSpPr>
          <p:cNvPr id="231" name="Google Shape;231;p42"/>
          <p:cNvSpPr txBox="1"/>
          <p:nvPr/>
        </p:nvSpPr>
        <p:spPr>
          <a:xfrm>
            <a:off x="665050" y="2872400"/>
            <a:ext cx="3000000" cy="669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569CD6"/>
                </a:solidFill>
                <a:highlight>
                  <a:schemeClr val="dk1"/>
                </a:highlight>
                <a:latin typeface="Courier New"/>
                <a:ea typeface="Courier New"/>
                <a:cs typeface="Courier New"/>
                <a:sym typeface="Courier New"/>
              </a:rPr>
              <a:t>def</a:t>
            </a:r>
            <a:r>
              <a:rPr lang="en" sz="1050">
                <a:solidFill>
                  <a:srgbClr val="D4D4D4"/>
                </a:solidFill>
                <a:highlight>
                  <a:schemeClr val="dk1"/>
                </a:highlight>
                <a:latin typeface="Courier New"/>
                <a:ea typeface="Courier New"/>
                <a:cs typeface="Courier New"/>
                <a:sym typeface="Courier New"/>
              </a:rPr>
              <a:t> </a:t>
            </a:r>
            <a:r>
              <a:rPr lang="en" sz="1050">
                <a:solidFill>
                  <a:srgbClr val="DCDCAA"/>
                </a:solidFill>
                <a:highlight>
                  <a:schemeClr val="dk1"/>
                </a:highlight>
                <a:latin typeface="Courier New"/>
                <a:ea typeface="Courier New"/>
                <a:cs typeface="Courier New"/>
                <a:sym typeface="Courier New"/>
              </a:rPr>
              <a:t>tambah</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b</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c</a:t>
            </a:r>
            <a:r>
              <a:rPr lang="en" sz="1050">
                <a:solidFill>
                  <a:srgbClr val="D4D4D4"/>
                </a:solidFill>
                <a:highlight>
                  <a:schemeClr val="dk1"/>
                </a:highlight>
                <a:latin typeface="Courier New"/>
                <a:ea typeface="Courier New"/>
                <a:cs typeface="Courier New"/>
                <a:sym typeface="Courier New"/>
              </a:rPr>
              <a:t> = </a:t>
            </a:r>
            <a:r>
              <a:rPr lang="en" sz="1050">
                <a:solidFill>
                  <a:srgbClr val="9CDCFE"/>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 + </a:t>
            </a:r>
            <a:r>
              <a:rPr lang="en" sz="1050">
                <a:solidFill>
                  <a:srgbClr val="9CDCFE"/>
                </a:solidFill>
                <a:highlight>
                  <a:schemeClr val="dk1"/>
                </a:highlight>
                <a:latin typeface="Courier New"/>
                <a:ea typeface="Courier New"/>
                <a:cs typeface="Courier New"/>
                <a:sym typeface="Courier New"/>
              </a:rPr>
              <a:t>b</a:t>
            </a:r>
            <a:endParaRPr sz="1050">
              <a:solidFill>
                <a:srgbClr val="9CDCFE"/>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return</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c</a:t>
            </a:r>
            <a:endParaRPr sz="1050">
              <a:solidFill>
                <a:srgbClr val="9CDCFE"/>
              </a:solidFill>
              <a:highlight>
                <a:schemeClr val="dk1"/>
              </a:highlight>
              <a:latin typeface="Courier New"/>
              <a:ea typeface="Courier New"/>
              <a:cs typeface="Courier New"/>
              <a:sym typeface="Courier New"/>
            </a:endParaRPr>
          </a:p>
        </p:txBody>
      </p:sp>
      <p:sp>
        <p:nvSpPr>
          <p:cNvPr id="232" name="Google Shape;232;p42"/>
          <p:cNvSpPr txBox="1"/>
          <p:nvPr/>
        </p:nvSpPr>
        <p:spPr>
          <a:xfrm>
            <a:off x="665050" y="3629600"/>
            <a:ext cx="4563600" cy="34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a:solidFill>
                  <a:srgbClr val="2C1A32"/>
                </a:solidFill>
                <a:latin typeface="Roboto Light"/>
                <a:ea typeface="Roboto Light"/>
                <a:cs typeface="Roboto Light"/>
                <a:sym typeface="Roboto Light"/>
              </a:rPr>
              <a:t>Pada fungsi di atas dapat dilihat bahwa fungsi mengembalikan nilai </a:t>
            </a:r>
            <a:r>
              <a:rPr lang="en" sz="1050" b="1">
                <a:solidFill>
                  <a:srgbClr val="2C1A32"/>
                </a:solidFill>
                <a:latin typeface="Roboto"/>
                <a:ea typeface="Roboto"/>
                <a:cs typeface="Roboto"/>
                <a:sym typeface="Roboto"/>
              </a:rPr>
              <a:t>c</a:t>
            </a:r>
            <a:endParaRPr sz="1400" b="1" i="0" u="none" strike="noStrike" cap="none">
              <a:solidFill>
                <a:srgbClr val="2C1A3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43"/>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1.3</a:t>
            </a:r>
            <a:endParaRPr sz="5000">
              <a:solidFill>
                <a:schemeClr val="dk1"/>
              </a:solidFill>
              <a:latin typeface="Poppins ExtraBold"/>
              <a:ea typeface="Poppins ExtraBold"/>
              <a:cs typeface="Poppins ExtraBold"/>
              <a:sym typeface="Poppins ExtraBold"/>
            </a:endParaRPr>
          </a:p>
        </p:txBody>
      </p:sp>
      <p:sp>
        <p:nvSpPr>
          <p:cNvPr id="238" name="Google Shape;238;p43"/>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3"/>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Parameters and Arguments</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4" name="Google Shape;244;p44"/>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1.3 |</a:t>
            </a:r>
            <a:r>
              <a:rPr lang="en" sz="1200" b="1">
                <a:solidFill>
                  <a:schemeClr val="dk1"/>
                </a:solidFill>
                <a:latin typeface="Roboto"/>
                <a:ea typeface="Roboto"/>
                <a:cs typeface="Roboto"/>
                <a:sym typeface="Roboto"/>
              </a:rPr>
              <a:t> Parameters and Arguments</a:t>
            </a:r>
            <a:endParaRPr sz="1200" b="1">
              <a:solidFill>
                <a:schemeClr val="dk1"/>
              </a:solidFill>
              <a:latin typeface="Roboto"/>
              <a:ea typeface="Roboto"/>
              <a:cs typeface="Roboto"/>
              <a:sym typeface="Roboto"/>
            </a:endParaRPr>
          </a:p>
        </p:txBody>
      </p:sp>
      <p:sp>
        <p:nvSpPr>
          <p:cNvPr id="245" name="Google Shape;245;p44"/>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Parameter dan argumen pada fungsi</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46" name="Google Shape;246;p44"/>
          <p:cNvSpPr txBox="1"/>
          <p:nvPr/>
        </p:nvSpPr>
        <p:spPr>
          <a:xfrm>
            <a:off x="566100" y="1910100"/>
            <a:ext cx="5268900" cy="99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Parameter dan argumen adalah dua konsep penting dalam pemrograman fungsi Python. </a:t>
            </a:r>
            <a:r>
              <a:rPr lang="en" sz="1050" b="1">
                <a:solidFill>
                  <a:schemeClr val="dk1"/>
                </a:solidFill>
                <a:latin typeface="Roboto"/>
                <a:ea typeface="Roboto"/>
                <a:cs typeface="Roboto"/>
                <a:sym typeface="Roboto"/>
              </a:rPr>
              <a:t>Parameter adalah variabel yang dideklarasikan</a:t>
            </a:r>
            <a:r>
              <a:rPr lang="en" sz="1050">
                <a:solidFill>
                  <a:schemeClr val="dk1"/>
                </a:solidFill>
                <a:latin typeface="Roboto Light"/>
                <a:ea typeface="Roboto Light"/>
                <a:cs typeface="Roboto Light"/>
                <a:sym typeface="Roboto Light"/>
              </a:rPr>
              <a:t> di dalam tanda kurung setelah nama fungsi, sedangkan </a:t>
            </a:r>
            <a:r>
              <a:rPr lang="en" sz="1050" b="1">
                <a:solidFill>
                  <a:schemeClr val="dk1"/>
                </a:solidFill>
                <a:latin typeface="Roboto"/>
                <a:ea typeface="Roboto"/>
                <a:cs typeface="Roboto"/>
                <a:sym typeface="Roboto"/>
              </a:rPr>
              <a:t>argumen adalah nilai yang dikirimkan</a:t>
            </a:r>
            <a:r>
              <a:rPr lang="en" sz="1050">
                <a:solidFill>
                  <a:schemeClr val="dk1"/>
                </a:solidFill>
                <a:latin typeface="Roboto Light"/>
                <a:ea typeface="Roboto Light"/>
                <a:cs typeface="Roboto Light"/>
                <a:sym typeface="Roboto Light"/>
              </a:rPr>
              <a:t> ke fungsi ketika fungsi dipanggil. Parameter dan argumen digunakan untuk memberikan inputan ke fungsi agar fungsi dapat menghasilkan output yang diinginkan.</a:t>
            </a:r>
            <a:endParaRPr sz="1050" i="0" u="none" strike="noStrike" cap="none">
              <a:solidFill>
                <a:srgbClr val="2C1A32"/>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Google Shape;251;p45"/>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1.3 |</a:t>
            </a:r>
            <a:r>
              <a:rPr lang="en" sz="1200" b="1">
                <a:solidFill>
                  <a:schemeClr val="dk1"/>
                </a:solidFill>
                <a:latin typeface="Roboto"/>
                <a:ea typeface="Roboto"/>
                <a:cs typeface="Roboto"/>
                <a:sym typeface="Roboto"/>
              </a:rPr>
              <a:t> Parameters and Arguments</a:t>
            </a:r>
            <a:endParaRPr sz="1200" b="1">
              <a:solidFill>
                <a:schemeClr val="dk1"/>
              </a:solidFill>
              <a:latin typeface="Roboto"/>
              <a:ea typeface="Roboto"/>
              <a:cs typeface="Roboto"/>
              <a:sym typeface="Roboto"/>
            </a:endParaRPr>
          </a:p>
        </p:txBody>
      </p:sp>
      <p:sp>
        <p:nvSpPr>
          <p:cNvPr id="252" name="Google Shape;252;p45"/>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Contoh</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53" name="Google Shape;253;p45"/>
          <p:cNvSpPr/>
          <p:nvPr/>
        </p:nvSpPr>
        <p:spPr>
          <a:xfrm>
            <a:off x="499000" y="1910100"/>
            <a:ext cx="5301900" cy="20199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5"/>
          <p:cNvSpPr txBox="1"/>
          <p:nvPr/>
        </p:nvSpPr>
        <p:spPr>
          <a:xfrm>
            <a:off x="917575" y="2205550"/>
            <a:ext cx="3000000" cy="8313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569CD6"/>
                </a:solidFill>
                <a:highlight>
                  <a:schemeClr val="dk1"/>
                </a:highlight>
                <a:latin typeface="Courier New"/>
                <a:ea typeface="Courier New"/>
                <a:cs typeface="Courier New"/>
                <a:sym typeface="Courier New"/>
              </a:rPr>
              <a:t>def</a:t>
            </a:r>
            <a:r>
              <a:rPr lang="en" sz="1050">
                <a:solidFill>
                  <a:srgbClr val="D4D4D4"/>
                </a:solidFill>
                <a:highlight>
                  <a:schemeClr val="dk1"/>
                </a:highlight>
                <a:latin typeface="Courier New"/>
                <a:ea typeface="Courier New"/>
                <a:cs typeface="Courier New"/>
                <a:sym typeface="Courier New"/>
              </a:rPr>
              <a:t> </a:t>
            </a:r>
            <a:r>
              <a:rPr lang="en" sz="1050">
                <a:solidFill>
                  <a:srgbClr val="DCDCAA"/>
                </a:solidFill>
                <a:highlight>
                  <a:schemeClr val="dk1"/>
                </a:highlight>
                <a:latin typeface="Courier New"/>
                <a:ea typeface="Courier New"/>
                <a:cs typeface="Courier New"/>
                <a:sym typeface="Courier New"/>
              </a:rPr>
              <a:t>sapa</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nama</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"Hallo "</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nama</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sapa</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"Deni"</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p:txBody>
      </p:sp>
      <p:sp>
        <p:nvSpPr>
          <p:cNvPr id="255" name="Google Shape;255;p45"/>
          <p:cNvSpPr txBox="1"/>
          <p:nvPr/>
        </p:nvSpPr>
        <p:spPr>
          <a:xfrm>
            <a:off x="917575" y="3242350"/>
            <a:ext cx="45636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a:solidFill>
                  <a:srgbClr val="2C1A32"/>
                </a:solidFill>
                <a:latin typeface="Roboto Light"/>
                <a:ea typeface="Roboto Light"/>
                <a:cs typeface="Roboto Light"/>
                <a:sym typeface="Roboto Light"/>
              </a:rPr>
              <a:t>Dapat dilihat variable </a:t>
            </a:r>
            <a:r>
              <a:rPr lang="en" sz="1050" b="1">
                <a:solidFill>
                  <a:srgbClr val="2C1A32"/>
                </a:solidFill>
                <a:latin typeface="Roboto"/>
                <a:ea typeface="Roboto"/>
                <a:cs typeface="Roboto"/>
                <a:sym typeface="Roboto"/>
              </a:rPr>
              <a:t>nama</a:t>
            </a:r>
            <a:r>
              <a:rPr lang="en" sz="1050">
                <a:solidFill>
                  <a:srgbClr val="2C1A32"/>
                </a:solidFill>
                <a:latin typeface="Roboto Light"/>
                <a:ea typeface="Roboto Light"/>
                <a:cs typeface="Roboto Light"/>
                <a:sym typeface="Roboto Light"/>
              </a:rPr>
              <a:t> merupakan sebuah parameter, dan </a:t>
            </a:r>
            <a:r>
              <a:rPr lang="en" sz="1050" b="1">
                <a:solidFill>
                  <a:srgbClr val="2C1A32"/>
                </a:solidFill>
                <a:latin typeface="Roboto"/>
                <a:ea typeface="Roboto"/>
                <a:cs typeface="Roboto"/>
                <a:sym typeface="Roboto"/>
              </a:rPr>
              <a:t>"Deni"</a:t>
            </a:r>
            <a:r>
              <a:rPr lang="en" sz="1050">
                <a:solidFill>
                  <a:srgbClr val="2C1A32"/>
                </a:solidFill>
                <a:latin typeface="Roboto Light"/>
                <a:ea typeface="Roboto Light"/>
                <a:cs typeface="Roboto Light"/>
                <a:sym typeface="Roboto Light"/>
              </a:rPr>
              <a:t> adalah argumen.</a:t>
            </a:r>
            <a:endParaRPr sz="1400" i="0" u="none" strike="noStrike" cap="none">
              <a:solidFill>
                <a:srgbClr val="2C1A32"/>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9"/>
        <p:cNvGrpSpPr/>
        <p:nvPr/>
      </p:nvGrpSpPr>
      <p:grpSpPr>
        <a:xfrm>
          <a:off x="0" y="0"/>
          <a:ext cx="0" cy="0"/>
          <a:chOff x="0" y="0"/>
          <a:chExt cx="0" cy="0"/>
        </a:xfrm>
      </p:grpSpPr>
      <p:sp>
        <p:nvSpPr>
          <p:cNvPr id="260" name="Google Shape;260;p46"/>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1.3 |</a:t>
            </a:r>
            <a:r>
              <a:rPr lang="en" sz="1200" b="1">
                <a:solidFill>
                  <a:schemeClr val="dk1"/>
                </a:solidFill>
                <a:latin typeface="Roboto"/>
                <a:ea typeface="Roboto"/>
                <a:cs typeface="Roboto"/>
                <a:sym typeface="Roboto"/>
              </a:rPr>
              <a:t> Parameters and Arguments</a:t>
            </a:r>
            <a:endParaRPr sz="1200" b="1">
              <a:solidFill>
                <a:schemeClr val="dk1"/>
              </a:solidFill>
              <a:latin typeface="Roboto"/>
              <a:ea typeface="Roboto"/>
              <a:cs typeface="Roboto"/>
              <a:sym typeface="Roboto"/>
            </a:endParaRPr>
          </a:p>
        </p:txBody>
      </p:sp>
      <p:sp>
        <p:nvSpPr>
          <p:cNvPr id="261" name="Google Shape;261;p46"/>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Contoh - menggunakan list sebagai argumen</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62" name="Google Shape;262;p46"/>
          <p:cNvSpPr/>
          <p:nvPr/>
        </p:nvSpPr>
        <p:spPr>
          <a:xfrm>
            <a:off x="499000" y="1910100"/>
            <a:ext cx="5301900" cy="20199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6"/>
          <p:cNvSpPr txBox="1"/>
          <p:nvPr/>
        </p:nvSpPr>
        <p:spPr>
          <a:xfrm>
            <a:off x="917575" y="2205550"/>
            <a:ext cx="3000000" cy="9927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569CD6"/>
                </a:solidFill>
                <a:highlight>
                  <a:schemeClr val="dk1"/>
                </a:highlight>
                <a:latin typeface="Courier New"/>
                <a:ea typeface="Courier New"/>
                <a:cs typeface="Courier New"/>
                <a:sym typeface="Courier New"/>
              </a:rPr>
              <a:t>def</a:t>
            </a:r>
            <a:r>
              <a:rPr lang="en" sz="1050">
                <a:solidFill>
                  <a:srgbClr val="D4D4D4"/>
                </a:solidFill>
                <a:highlight>
                  <a:schemeClr val="dk1"/>
                </a:highlight>
                <a:latin typeface="Courier New"/>
                <a:ea typeface="Courier New"/>
                <a:cs typeface="Courier New"/>
                <a:sym typeface="Courier New"/>
              </a:rPr>
              <a:t> </a:t>
            </a:r>
            <a:r>
              <a:rPr lang="en" sz="1050">
                <a:solidFill>
                  <a:srgbClr val="DCDCAA"/>
                </a:solidFill>
                <a:highlight>
                  <a:schemeClr val="dk1"/>
                </a:highlight>
                <a:latin typeface="Courier New"/>
                <a:ea typeface="Courier New"/>
                <a:cs typeface="Courier New"/>
                <a:sym typeface="Courier New"/>
              </a:rPr>
              <a:t>sapa</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nama</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for</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i</a:t>
            </a: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in</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nama</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"Hallo + "</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i</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sapa</a:t>
            </a:r>
            <a:r>
              <a:rPr lang="en" sz="1050">
                <a:solidFill>
                  <a:srgbClr val="D4D4D4"/>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"Deni"</a:t>
            </a:r>
            <a:r>
              <a:rPr lang="en" sz="1050">
                <a:solidFill>
                  <a:srgbClr val="D4D4D4"/>
                </a:solidFill>
                <a:highlight>
                  <a:schemeClr val="dk1"/>
                </a:highlight>
                <a:latin typeface="Courier New"/>
                <a:ea typeface="Courier New"/>
                <a:cs typeface="Courier New"/>
                <a:sym typeface="Courier New"/>
              </a:rPr>
              <a:t>, </a:t>
            </a:r>
            <a:r>
              <a:rPr lang="en" sz="1050">
                <a:solidFill>
                  <a:srgbClr val="CE9178"/>
                </a:solidFill>
                <a:highlight>
                  <a:schemeClr val="dk1"/>
                </a:highlight>
                <a:latin typeface="Courier New"/>
                <a:ea typeface="Courier New"/>
                <a:cs typeface="Courier New"/>
                <a:sym typeface="Courier New"/>
              </a:rPr>
              <a:t>"Mawar"</a:t>
            </a:r>
            <a:r>
              <a:rPr lang="en" sz="1050">
                <a:solidFill>
                  <a:srgbClr val="D4D4D4"/>
                </a:solidFill>
                <a:highlight>
                  <a:schemeClr val="dk1"/>
                </a:highlight>
                <a:latin typeface="Courier New"/>
                <a:ea typeface="Courier New"/>
                <a:cs typeface="Courier New"/>
                <a:sym typeface="Courier New"/>
              </a:rPr>
              <a:t>, </a:t>
            </a:r>
            <a:r>
              <a:rPr lang="en" sz="1050">
                <a:solidFill>
                  <a:srgbClr val="CE9178"/>
                </a:solidFill>
                <a:highlight>
                  <a:schemeClr val="dk1"/>
                </a:highlight>
                <a:latin typeface="Courier New"/>
                <a:ea typeface="Courier New"/>
                <a:cs typeface="Courier New"/>
                <a:sym typeface="Courier New"/>
              </a:rPr>
              <a:t>"Budi"</a:t>
            </a:r>
            <a:r>
              <a:rPr lang="en" sz="1050">
                <a:solidFill>
                  <a:srgbClr val="D4D4D4"/>
                </a:solidFill>
                <a:highlight>
                  <a:schemeClr val="dk1"/>
                </a:highlight>
                <a:latin typeface="Courier New"/>
                <a:ea typeface="Courier New"/>
                <a:cs typeface="Courier New"/>
                <a:sym typeface="Courier New"/>
              </a:rPr>
              <a:t>])</a:t>
            </a:r>
            <a:endParaRPr sz="1050">
              <a:solidFill>
                <a:srgbClr val="569CD6"/>
              </a:solidFill>
              <a:highlight>
                <a:schemeClr val="dk1"/>
              </a:highlight>
              <a:latin typeface="Courier New"/>
              <a:ea typeface="Courier New"/>
              <a:cs typeface="Courier New"/>
              <a:sym typeface="Courier New"/>
            </a:endParaRPr>
          </a:p>
        </p:txBody>
      </p:sp>
      <p:sp>
        <p:nvSpPr>
          <p:cNvPr id="264" name="Google Shape;264;p46"/>
          <p:cNvSpPr txBox="1"/>
          <p:nvPr/>
        </p:nvSpPr>
        <p:spPr>
          <a:xfrm>
            <a:off x="917575" y="3242350"/>
            <a:ext cx="45636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a:solidFill>
                  <a:srgbClr val="2C1A32"/>
                </a:solidFill>
                <a:latin typeface="Roboto Light"/>
                <a:ea typeface="Roboto Light"/>
                <a:cs typeface="Roboto Light"/>
                <a:sym typeface="Roboto Light"/>
              </a:rPr>
              <a:t>Disini parameter yang kita deskripsikan adalah sebuah list (dapat dilihat dari logika program didalamnya).</a:t>
            </a:r>
            <a:endParaRPr sz="1400" i="0" u="none" strike="noStrike" cap="none">
              <a:solidFill>
                <a:srgbClr val="2C1A32"/>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8"/>
        <p:cNvGrpSpPr/>
        <p:nvPr/>
      </p:nvGrpSpPr>
      <p:grpSpPr>
        <a:xfrm>
          <a:off x="0" y="0"/>
          <a:ext cx="0" cy="0"/>
          <a:chOff x="0" y="0"/>
          <a:chExt cx="0" cy="0"/>
        </a:xfrm>
      </p:grpSpPr>
      <p:sp>
        <p:nvSpPr>
          <p:cNvPr id="269" name="Google Shape;269;p47"/>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1.4</a:t>
            </a:r>
            <a:endParaRPr sz="5000">
              <a:solidFill>
                <a:schemeClr val="dk1"/>
              </a:solidFill>
              <a:latin typeface="Poppins ExtraBold"/>
              <a:ea typeface="Poppins ExtraBold"/>
              <a:cs typeface="Poppins ExtraBold"/>
              <a:sym typeface="Poppins ExtraBold"/>
            </a:endParaRPr>
          </a:p>
        </p:txBody>
      </p:sp>
      <p:sp>
        <p:nvSpPr>
          <p:cNvPr id="270" name="Google Shape;270;p47"/>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7"/>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Recursive Functions</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sp>
        <p:nvSpPr>
          <p:cNvPr id="276" name="Google Shape;276;p48"/>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1.4 |</a:t>
            </a:r>
            <a:r>
              <a:rPr lang="en" sz="1200" b="1">
                <a:solidFill>
                  <a:schemeClr val="dk1"/>
                </a:solidFill>
                <a:latin typeface="Roboto"/>
                <a:ea typeface="Roboto"/>
                <a:cs typeface="Roboto"/>
                <a:sym typeface="Roboto"/>
              </a:rPr>
              <a:t> Recursive Functions</a:t>
            </a:r>
            <a:endParaRPr sz="1200" b="1">
              <a:solidFill>
                <a:schemeClr val="dk1"/>
              </a:solidFill>
              <a:latin typeface="Roboto"/>
              <a:ea typeface="Roboto"/>
              <a:cs typeface="Roboto"/>
              <a:sym typeface="Roboto"/>
            </a:endParaRPr>
          </a:p>
        </p:txBody>
      </p:sp>
      <p:sp>
        <p:nvSpPr>
          <p:cNvPr id="277" name="Google Shape;277;p48"/>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Apa maksud fungsi rekursif</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78" name="Google Shape;278;p48"/>
          <p:cNvSpPr txBox="1"/>
          <p:nvPr/>
        </p:nvSpPr>
        <p:spPr>
          <a:xfrm>
            <a:off x="566100" y="1910100"/>
            <a:ext cx="5268900" cy="99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Fungsi rekursif adalah </a:t>
            </a:r>
            <a:r>
              <a:rPr lang="en" sz="1050" b="1">
                <a:solidFill>
                  <a:schemeClr val="dk1"/>
                </a:solidFill>
                <a:latin typeface="Roboto"/>
                <a:ea typeface="Roboto"/>
                <a:cs typeface="Roboto"/>
                <a:sym typeface="Roboto"/>
              </a:rPr>
              <a:t>fungsi yang memanggil dirinya sendiri</a:t>
            </a:r>
            <a:r>
              <a:rPr lang="en" sz="1050">
                <a:solidFill>
                  <a:schemeClr val="dk1"/>
                </a:solidFill>
                <a:latin typeface="Roboto Light"/>
                <a:ea typeface="Roboto Light"/>
                <a:cs typeface="Roboto Light"/>
                <a:sym typeface="Roboto Light"/>
              </a:rPr>
              <a:t> untuk menyelesaikan masalah yang </a:t>
            </a:r>
            <a:r>
              <a:rPr lang="en" sz="1050" b="1">
                <a:solidFill>
                  <a:schemeClr val="dk1"/>
                </a:solidFill>
                <a:latin typeface="Roboto"/>
                <a:ea typeface="Roboto"/>
                <a:cs typeface="Roboto"/>
                <a:sym typeface="Roboto"/>
              </a:rPr>
              <a:t>dapat dibagi menjadi submasalah yang lebih kecil</a:t>
            </a:r>
            <a:r>
              <a:rPr lang="en" sz="1050">
                <a:solidFill>
                  <a:schemeClr val="dk1"/>
                </a:solidFill>
                <a:latin typeface="Roboto Light"/>
                <a:ea typeface="Roboto Light"/>
                <a:cs typeface="Roboto Light"/>
                <a:sym typeface="Roboto Light"/>
              </a:rPr>
              <a:t>. Fungsi rekursif memiliki dua bagian yaitu, kasus dasar dan kasus rekursif.</a:t>
            </a:r>
            <a:r>
              <a:rPr lang="en" sz="1050" b="1">
                <a:solidFill>
                  <a:schemeClr val="dk1"/>
                </a:solidFill>
                <a:latin typeface="Roboto"/>
                <a:ea typeface="Roboto"/>
                <a:cs typeface="Roboto"/>
                <a:sym typeface="Roboto"/>
              </a:rPr>
              <a:t> Kasus dasar</a:t>
            </a:r>
            <a:r>
              <a:rPr lang="en" sz="1050">
                <a:solidFill>
                  <a:schemeClr val="dk1"/>
                </a:solidFill>
                <a:latin typeface="Roboto Light"/>
                <a:ea typeface="Roboto Light"/>
                <a:cs typeface="Roboto Light"/>
                <a:sym typeface="Roboto Light"/>
              </a:rPr>
              <a:t> adalah kondisi yang menghentikan pemanggilan fungsi rekursif, sedangkan </a:t>
            </a:r>
            <a:r>
              <a:rPr lang="en" sz="1050" b="1">
                <a:solidFill>
                  <a:schemeClr val="dk1"/>
                </a:solidFill>
                <a:latin typeface="Roboto"/>
                <a:ea typeface="Roboto"/>
                <a:cs typeface="Roboto"/>
                <a:sym typeface="Roboto"/>
              </a:rPr>
              <a:t>kasus rekursif</a:t>
            </a:r>
            <a:r>
              <a:rPr lang="en" sz="1050">
                <a:solidFill>
                  <a:schemeClr val="dk1"/>
                </a:solidFill>
                <a:latin typeface="Roboto Light"/>
                <a:ea typeface="Roboto Light"/>
                <a:cs typeface="Roboto Light"/>
                <a:sym typeface="Roboto Light"/>
              </a:rPr>
              <a:t> adalah kondisi yang memicu pemanggilan fungsi rekursif.</a:t>
            </a:r>
            <a:endParaRPr sz="1050" i="0" u="none" strike="noStrike" cap="none">
              <a:solidFill>
                <a:srgbClr val="2C1A32"/>
              </a:solidFill>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49"/>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1.4 |</a:t>
            </a:r>
            <a:r>
              <a:rPr lang="en" sz="1200" b="1">
                <a:solidFill>
                  <a:schemeClr val="dk1"/>
                </a:solidFill>
                <a:latin typeface="Roboto"/>
                <a:ea typeface="Roboto"/>
                <a:cs typeface="Roboto"/>
                <a:sym typeface="Roboto"/>
              </a:rPr>
              <a:t> Recursive Functions</a:t>
            </a:r>
            <a:endParaRPr sz="1200">
              <a:solidFill>
                <a:schemeClr val="dk1"/>
              </a:solidFill>
              <a:latin typeface="Roboto Light"/>
              <a:ea typeface="Roboto Light"/>
              <a:cs typeface="Roboto Light"/>
              <a:sym typeface="Roboto Light"/>
            </a:endParaRPr>
          </a:p>
        </p:txBody>
      </p:sp>
      <p:sp>
        <p:nvSpPr>
          <p:cNvPr id="284" name="Google Shape;284;p49"/>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Contoh</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85" name="Google Shape;285;p49"/>
          <p:cNvSpPr/>
          <p:nvPr/>
        </p:nvSpPr>
        <p:spPr>
          <a:xfrm>
            <a:off x="499000" y="1910100"/>
            <a:ext cx="5301900" cy="2603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9"/>
          <p:cNvSpPr txBox="1"/>
          <p:nvPr/>
        </p:nvSpPr>
        <p:spPr>
          <a:xfrm>
            <a:off x="917575" y="2205550"/>
            <a:ext cx="3000000" cy="1316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569CD6"/>
                </a:solidFill>
                <a:highlight>
                  <a:schemeClr val="dk1"/>
                </a:highlight>
                <a:latin typeface="Courier New"/>
                <a:ea typeface="Courier New"/>
                <a:cs typeface="Courier New"/>
                <a:sym typeface="Courier New"/>
              </a:rPr>
              <a:t>def</a:t>
            </a:r>
            <a:r>
              <a:rPr lang="en" sz="1050">
                <a:solidFill>
                  <a:srgbClr val="D4D4D4"/>
                </a:solidFill>
                <a:highlight>
                  <a:schemeClr val="dk1"/>
                </a:highlight>
                <a:latin typeface="Courier New"/>
                <a:ea typeface="Courier New"/>
                <a:cs typeface="Courier New"/>
                <a:sym typeface="Courier New"/>
              </a:rPr>
              <a:t> </a:t>
            </a:r>
            <a:r>
              <a:rPr lang="en" sz="1050">
                <a:solidFill>
                  <a:srgbClr val="DCDCAA"/>
                </a:solidFill>
                <a:highlight>
                  <a:schemeClr val="dk1"/>
                </a:highlight>
                <a:latin typeface="Courier New"/>
                <a:ea typeface="Courier New"/>
                <a:cs typeface="Courier New"/>
                <a:sym typeface="Courier New"/>
              </a:rPr>
              <a:t>faktorial</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n</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if</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n</a:t>
            </a:r>
            <a:r>
              <a:rPr lang="en" sz="1050">
                <a:solidFill>
                  <a:srgbClr val="D4D4D4"/>
                </a:solidFill>
                <a:highlight>
                  <a:schemeClr val="dk1"/>
                </a:highlight>
                <a:latin typeface="Courier New"/>
                <a:ea typeface="Courier New"/>
                <a:cs typeface="Courier New"/>
                <a:sym typeface="Courier New"/>
              </a:rPr>
              <a:t> &lt;= </a:t>
            </a:r>
            <a:r>
              <a:rPr lang="en" sz="1050">
                <a:solidFill>
                  <a:srgbClr val="B5CEA8"/>
                </a:solidFill>
                <a:highlight>
                  <a:schemeClr val="dk1"/>
                </a:highlight>
                <a:latin typeface="Courier New"/>
                <a:ea typeface="Courier New"/>
                <a:cs typeface="Courier New"/>
                <a:sym typeface="Courier New"/>
              </a:rPr>
              <a:t>1</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return</a:t>
            </a:r>
            <a:r>
              <a:rPr lang="en" sz="1050">
                <a:solidFill>
                  <a:srgbClr val="D4D4D4"/>
                </a:solidFill>
                <a:highlight>
                  <a:schemeClr val="dk1"/>
                </a:highlight>
                <a:latin typeface="Courier New"/>
                <a:ea typeface="Courier New"/>
                <a:cs typeface="Courier New"/>
                <a:sym typeface="Courier New"/>
              </a:rPr>
              <a:t> </a:t>
            </a:r>
            <a:r>
              <a:rPr lang="en" sz="1050">
                <a:solidFill>
                  <a:srgbClr val="B5CEA8"/>
                </a:solidFill>
                <a:highlight>
                  <a:schemeClr val="dk1"/>
                </a:highlight>
                <a:latin typeface="Courier New"/>
                <a:ea typeface="Courier New"/>
                <a:cs typeface="Courier New"/>
                <a:sym typeface="Courier New"/>
              </a:rPr>
              <a:t>1</a:t>
            </a:r>
            <a:endParaRPr sz="1050">
              <a:solidFill>
                <a:srgbClr val="B5CEA8"/>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else</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return</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n</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faktorial</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n</a:t>
            </a:r>
            <a:r>
              <a:rPr lang="en" sz="1050">
                <a:solidFill>
                  <a:srgbClr val="D4D4D4"/>
                </a:solidFill>
                <a:highlight>
                  <a:schemeClr val="dk1"/>
                </a:highlight>
                <a:latin typeface="Courier New"/>
                <a:ea typeface="Courier New"/>
                <a:cs typeface="Courier New"/>
                <a:sym typeface="Courier New"/>
              </a:rPr>
              <a:t>-</a:t>
            </a:r>
            <a:r>
              <a:rPr lang="en" sz="1050">
                <a:solidFill>
                  <a:srgbClr val="B5CEA8"/>
                </a:solidFill>
                <a:highlight>
                  <a:schemeClr val="dk1"/>
                </a:highlight>
                <a:latin typeface="Courier New"/>
                <a:ea typeface="Courier New"/>
                <a:cs typeface="Courier New"/>
                <a:sym typeface="Courier New"/>
              </a:rPr>
              <a:t>1</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DCDCAA"/>
                </a:solidFill>
                <a:highlight>
                  <a:schemeClr val="dk1"/>
                </a:highlight>
                <a:latin typeface="Courier New"/>
                <a:ea typeface="Courier New"/>
                <a:cs typeface="Courier New"/>
                <a:sym typeface="Courier New"/>
              </a:rPr>
              <a:t>faktorial</a:t>
            </a:r>
            <a:r>
              <a:rPr lang="en" sz="1050">
                <a:solidFill>
                  <a:srgbClr val="D4D4D4"/>
                </a:solidFill>
                <a:highlight>
                  <a:schemeClr val="dk1"/>
                </a:highlight>
                <a:latin typeface="Courier New"/>
                <a:ea typeface="Courier New"/>
                <a:cs typeface="Courier New"/>
                <a:sym typeface="Courier New"/>
              </a:rPr>
              <a:t>(</a:t>
            </a:r>
            <a:r>
              <a:rPr lang="en" sz="1050">
                <a:solidFill>
                  <a:srgbClr val="B5CEA8"/>
                </a:solidFill>
                <a:highlight>
                  <a:schemeClr val="dk1"/>
                </a:highlight>
                <a:latin typeface="Courier New"/>
                <a:ea typeface="Courier New"/>
                <a:cs typeface="Courier New"/>
                <a:sym typeface="Courier New"/>
              </a:rPr>
              <a:t>5</a:t>
            </a:r>
            <a:r>
              <a:rPr lang="en" sz="1050">
                <a:solidFill>
                  <a:srgbClr val="D4D4D4"/>
                </a:solidFill>
                <a:highlight>
                  <a:schemeClr val="dk1"/>
                </a:highlight>
                <a:latin typeface="Courier New"/>
                <a:ea typeface="Courier New"/>
                <a:cs typeface="Courier New"/>
                <a:sym typeface="Courier New"/>
              </a:rPr>
              <a:t>))</a:t>
            </a:r>
            <a:endParaRPr sz="1050">
              <a:solidFill>
                <a:srgbClr val="569CD6"/>
              </a:solidFill>
              <a:highlight>
                <a:schemeClr val="dk1"/>
              </a:highlight>
              <a:latin typeface="Courier New"/>
              <a:ea typeface="Courier New"/>
              <a:cs typeface="Courier New"/>
              <a:sym typeface="Courier New"/>
            </a:endParaRPr>
          </a:p>
        </p:txBody>
      </p:sp>
      <p:sp>
        <p:nvSpPr>
          <p:cNvPr id="287" name="Google Shape;287;p49"/>
          <p:cNvSpPr txBox="1"/>
          <p:nvPr/>
        </p:nvSpPr>
        <p:spPr>
          <a:xfrm>
            <a:off x="917575" y="3621150"/>
            <a:ext cx="45636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a:solidFill>
                  <a:srgbClr val="2C1A32"/>
                </a:solidFill>
                <a:latin typeface="Roboto Light"/>
                <a:ea typeface="Roboto Light"/>
                <a:cs typeface="Roboto Light"/>
                <a:sym typeface="Roboto Light"/>
              </a:rPr>
              <a:t>Pada fungsi diatas, kondisi n &lt;= 1 adalah kasus dasar, sedangkan bagian else adalah kasus rekursif.</a:t>
            </a:r>
            <a:endParaRPr sz="1400" i="0" u="none" strike="noStrike" cap="none">
              <a:solidFill>
                <a:srgbClr val="2C1A32"/>
              </a:solidFill>
              <a:latin typeface="Roboto Light"/>
              <a:ea typeface="Roboto Light"/>
              <a:cs typeface="Roboto Light"/>
              <a:sym typeface="Robo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50"/>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1.5</a:t>
            </a:r>
            <a:endParaRPr sz="5000">
              <a:solidFill>
                <a:schemeClr val="dk1"/>
              </a:solidFill>
              <a:latin typeface="Poppins ExtraBold"/>
              <a:ea typeface="Poppins ExtraBold"/>
              <a:cs typeface="Poppins ExtraBold"/>
              <a:sym typeface="Poppins ExtraBold"/>
            </a:endParaRPr>
          </a:p>
        </p:txBody>
      </p:sp>
      <p:sp>
        <p:nvSpPr>
          <p:cNvPr id="293" name="Google Shape;293;p50"/>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0"/>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Lambda expressions</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Google Shape;299;p51"/>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1.5 |</a:t>
            </a:r>
            <a:r>
              <a:rPr lang="en" sz="1200" b="1">
                <a:solidFill>
                  <a:schemeClr val="dk1"/>
                </a:solidFill>
                <a:latin typeface="Roboto"/>
                <a:ea typeface="Roboto"/>
                <a:cs typeface="Roboto"/>
                <a:sym typeface="Roboto"/>
              </a:rPr>
              <a:t> Lambda Expressions</a:t>
            </a:r>
            <a:endParaRPr sz="1200" b="1">
              <a:solidFill>
                <a:schemeClr val="dk1"/>
              </a:solidFill>
              <a:latin typeface="Roboto"/>
              <a:ea typeface="Roboto"/>
              <a:cs typeface="Roboto"/>
              <a:sym typeface="Roboto"/>
            </a:endParaRPr>
          </a:p>
        </p:txBody>
      </p:sp>
      <p:sp>
        <p:nvSpPr>
          <p:cNvPr id="300" name="Google Shape;300;p51"/>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Apa itu ekspresi lambda</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301" name="Google Shape;301;p51"/>
          <p:cNvSpPr txBox="1"/>
          <p:nvPr/>
        </p:nvSpPr>
        <p:spPr>
          <a:xfrm>
            <a:off x="566100" y="1910100"/>
            <a:ext cx="5268900" cy="1154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Ekspresi lambda adalah cara untuk membuat fungsi anonim atau tanpa nama di Python. Lambda expressions berasal dari teori lambda calculus. Lambda expressions memiliki sintaks yang lebih ringkas dan konsisten daripada fungsi Python biasa yang dibuat dengan </a:t>
            </a:r>
            <a:r>
              <a:rPr lang="en" sz="1050" i="1">
                <a:solidFill>
                  <a:schemeClr val="dk1"/>
                </a:solidFill>
                <a:latin typeface="Roboto Light"/>
                <a:ea typeface="Roboto Light"/>
                <a:cs typeface="Roboto Light"/>
                <a:sym typeface="Roboto Light"/>
              </a:rPr>
              <a:t>def</a:t>
            </a:r>
            <a:r>
              <a:rPr lang="en" sz="1050">
                <a:solidFill>
                  <a:schemeClr val="dk1"/>
                </a:solidFill>
                <a:latin typeface="Roboto Light"/>
                <a:ea typeface="Roboto Light"/>
                <a:cs typeface="Roboto Light"/>
                <a:sym typeface="Roboto Light"/>
              </a:rPr>
              <a:t>. Lambda expressions juga memiliki beberapa kelebihan dan kekurangan yang perlu dipahami sebelum menggunakannya.</a:t>
            </a:r>
            <a:endParaRPr sz="1050">
              <a:solidFill>
                <a:schemeClr val="dk1"/>
              </a:solidFill>
              <a:latin typeface="Roboto Light"/>
              <a:ea typeface="Roboto Light"/>
              <a:cs typeface="Roboto Light"/>
              <a:sym typeface="Roboto Light"/>
            </a:endParaRPr>
          </a:p>
          <a:p>
            <a:pPr marL="0" lvl="0" indent="0" algn="just" rtl="0">
              <a:spcBef>
                <a:spcPts val="0"/>
              </a:spcBef>
              <a:spcAft>
                <a:spcPts val="0"/>
              </a:spcAft>
              <a:buClr>
                <a:schemeClr val="dk1"/>
              </a:buClr>
              <a:buSzPts val="1100"/>
              <a:buFont typeface="Arial"/>
              <a:buNone/>
            </a:pPr>
            <a:endParaRPr sz="1050">
              <a:solidFill>
                <a:schemeClr val="dk1"/>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pic>
        <p:nvPicPr>
          <p:cNvPr id="151" name="Google Shape;151;p34"/>
          <p:cNvPicPr preferRelativeResize="0"/>
          <p:nvPr/>
        </p:nvPicPr>
        <p:blipFill rotWithShape="1">
          <a:blip r:embed="rId4">
            <a:alphaModFix/>
          </a:blip>
          <a:srcRect/>
          <a:stretch/>
        </p:blipFill>
        <p:spPr>
          <a:xfrm>
            <a:off x="758500" y="1035100"/>
            <a:ext cx="2762550" cy="2898675"/>
          </a:xfrm>
          <a:prstGeom prst="rect">
            <a:avLst/>
          </a:prstGeom>
          <a:noFill/>
          <a:ln>
            <a:noFill/>
          </a:ln>
        </p:spPr>
      </p:pic>
      <p:sp>
        <p:nvSpPr>
          <p:cNvPr id="152" name="Google Shape;152;p34"/>
          <p:cNvSpPr/>
          <p:nvPr/>
        </p:nvSpPr>
        <p:spPr>
          <a:xfrm>
            <a:off x="4422850" y="1123521"/>
            <a:ext cx="3949500" cy="7890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900" b="1" i="0" u="none" strike="noStrike" kern="0" cap="none" spc="0" normalizeH="0" baseline="0" noProof="0" dirty="0">
                <a:ln>
                  <a:noFill/>
                </a:ln>
                <a:solidFill>
                  <a:srgbClr val="000000"/>
                </a:solidFill>
                <a:effectLst/>
                <a:uLnTx/>
                <a:uFillTx/>
                <a:latin typeface="Poppins"/>
                <a:ea typeface="Poppins"/>
                <a:cs typeface="Poppins"/>
                <a:sym typeface="Poppins"/>
              </a:rPr>
              <a:t>Nama Pengajar</a:t>
            </a:r>
            <a:endParaRPr kumimoji="0" lang="en-US" sz="2000" b="0" i="0" u="none" strike="noStrike" kern="0" cap="none" spc="0" normalizeH="0" baseline="0" noProof="0" dirty="0">
              <a:ln>
                <a:noFill/>
              </a:ln>
              <a:solidFill>
                <a:srgbClr val="000000"/>
              </a:solidFill>
              <a:effectLst/>
              <a:uLnTx/>
              <a:uFillTx/>
              <a:latin typeface="Poppins"/>
              <a:ea typeface="Poppins"/>
              <a:cs typeface="Poppins"/>
              <a:sym typeface="Poppins"/>
            </a:endParaRPr>
          </a:p>
        </p:txBody>
      </p:sp>
      <p:sp>
        <p:nvSpPr>
          <p:cNvPr id="153" name="Google Shape;153;p34"/>
          <p:cNvSpPr txBox="1"/>
          <p:nvPr/>
        </p:nvSpPr>
        <p:spPr>
          <a:xfrm>
            <a:off x="4422850" y="1992750"/>
            <a:ext cx="4181700" cy="768642"/>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rPr>
              <a:t>Profile </a:t>
            </a:r>
            <a:r>
              <a:rPr kumimoji="0" lang="en-US" sz="1100" b="0" i="0" u="none" strike="noStrike" kern="0" cap="none" spc="0" normalizeH="0" baseline="0" noProof="0" dirty="0" err="1">
                <a:ln>
                  <a:noFill/>
                </a:ln>
                <a:solidFill>
                  <a:srgbClr val="2C1A32"/>
                </a:solidFill>
                <a:effectLst/>
                <a:highlight>
                  <a:srgbClr val="FFFFFF"/>
                </a:highlight>
                <a:uLnTx/>
                <a:uFillTx/>
                <a:latin typeface="Poppins"/>
                <a:ea typeface="Poppins"/>
                <a:cs typeface="Poppins"/>
                <a:sym typeface="Poppins"/>
              </a:rPr>
              <a:t>singkat</a:t>
            </a:r>
            <a:r>
              <a:rPr kumimoji="0" lang="en-US" sz="11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rPr>
              <a:t> atau </a:t>
            </a:r>
            <a:r>
              <a:rPr kumimoji="0" lang="en-US" sz="1100" b="0" i="0" u="none" strike="noStrike" kern="0" cap="none" spc="0" normalizeH="0" baseline="0" noProof="0" dirty="0" err="1">
                <a:ln>
                  <a:noFill/>
                </a:ln>
                <a:solidFill>
                  <a:srgbClr val="2C1A32"/>
                </a:solidFill>
                <a:effectLst/>
                <a:highlight>
                  <a:srgbClr val="FFFFFF"/>
                </a:highlight>
                <a:uLnTx/>
                <a:uFillTx/>
                <a:latin typeface="Poppins"/>
                <a:ea typeface="Poppins"/>
                <a:cs typeface="Poppins"/>
                <a:sym typeface="Poppins"/>
              </a:rPr>
              <a:t>pengalaman</a:t>
            </a:r>
            <a:r>
              <a:rPr kumimoji="0" lang="en-US" sz="11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rPr>
              <a:t> yang berhubungan dengan materi pelatihan.</a:t>
            </a:r>
          </a:p>
          <a:p>
            <a:pPr marL="0" marR="0" lvl="0" indent="0" algn="just" defTabSz="914400" rtl="0" eaLnBrk="1" fontAlgn="auto" latinLnBrk="0" hangingPunct="1">
              <a:lnSpc>
                <a:spcPct val="115000"/>
              </a:lnSpc>
              <a:spcBef>
                <a:spcPts val="0"/>
              </a:spcBef>
              <a:spcAft>
                <a:spcPts val="0"/>
              </a:spcAft>
              <a:buClr>
                <a:srgbClr val="000000"/>
              </a:buClr>
              <a:buSzPts val="1100"/>
              <a:buFont typeface="Arial"/>
              <a:buNone/>
              <a:tabLst/>
              <a:defRPr/>
            </a:pPr>
            <a:endParaRPr kumimoji="0" sz="11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endParaRPr>
          </a:p>
        </p:txBody>
      </p:sp>
      <p:sp>
        <p:nvSpPr>
          <p:cNvPr id="154" name="Google Shape;154;p34"/>
          <p:cNvSpPr/>
          <p:nvPr/>
        </p:nvSpPr>
        <p:spPr>
          <a:xfrm>
            <a:off x="907675" y="3583075"/>
            <a:ext cx="3073800" cy="477600"/>
          </a:xfrm>
          <a:prstGeom prst="roundRect">
            <a:avLst>
              <a:gd name="adj" fmla="val 16667"/>
            </a:avLst>
          </a:prstGeom>
          <a:solidFill>
            <a:srgbClr val="F07A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5" name="Google Shape;155;p34"/>
          <p:cNvSpPr/>
          <p:nvPr/>
        </p:nvSpPr>
        <p:spPr>
          <a:xfrm>
            <a:off x="850075" y="3592075"/>
            <a:ext cx="3189000" cy="459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5600"/>
              <a:buFont typeface="Arial"/>
              <a:buNone/>
              <a:tabLst/>
              <a:defRPr/>
            </a:pPr>
            <a:r>
              <a:rPr kumimoji="0" lang="en-US" sz="1800" b="1" i="0" u="none" strike="noStrike" kern="0" cap="none" spc="0" normalizeH="0" baseline="0" noProof="0" dirty="0">
                <a:ln>
                  <a:noFill/>
                </a:ln>
                <a:solidFill>
                  <a:srgbClr val="000000"/>
                </a:solidFill>
                <a:effectLst/>
                <a:uLnTx/>
                <a:uFillTx/>
                <a:latin typeface="Poppins"/>
                <a:ea typeface="Poppins"/>
                <a:cs typeface="Poppins"/>
                <a:sym typeface="Poppins"/>
              </a:rPr>
              <a:t>Nama Pengajar</a:t>
            </a:r>
            <a:endParaRPr kumimoji="0" lang="en-US" sz="1800" b="1" i="0" u="none" strike="noStrike" kern="0" cap="none" spc="0" normalizeH="0" baseline="0" noProof="0" dirty="0">
              <a:ln>
                <a:noFill/>
              </a:ln>
              <a:solidFill>
                <a:srgbClr val="2C1A32"/>
              </a:solidFill>
              <a:effectLst/>
              <a:uLnTx/>
              <a:uFillTx/>
              <a:latin typeface="Poppins"/>
              <a:ea typeface="Poppins"/>
              <a:cs typeface="Poppins"/>
              <a:sym typeface="Poppins"/>
            </a:endParaRPr>
          </a:p>
        </p:txBody>
      </p:sp>
      <p:sp>
        <p:nvSpPr>
          <p:cNvPr id="156" name="Google Shape;156;p34"/>
          <p:cNvSpPr txBox="1"/>
          <p:nvPr/>
        </p:nvSpPr>
        <p:spPr>
          <a:xfrm>
            <a:off x="4422850" y="3595175"/>
            <a:ext cx="3949500" cy="5694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500" b="1" i="1"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rPr>
              <a:t>Link to Professional Platform:</a:t>
            </a:r>
            <a:endParaRPr kumimoji="0" sz="1500" b="1" i="1"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000" b="0" i="0" u="sng" strike="noStrike" kern="0" cap="none" spc="0" normalizeH="0" baseline="0" noProof="0" dirty="0">
                <a:ln>
                  <a:noFill/>
                </a:ln>
                <a:solidFill>
                  <a:srgbClr val="0097A7"/>
                </a:solidFill>
                <a:effectLst/>
                <a:uLnTx/>
                <a:uFillTx/>
                <a:latin typeface="Poppins"/>
                <a:ea typeface="Poppins"/>
                <a:cs typeface="Poppins"/>
                <a:sym typeface="Poppins"/>
                <a:hlinkClick r:id="rId5"/>
              </a:rPr>
              <a:t>https://www</a:t>
            </a:r>
            <a:r>
              <a:rPr kumimoji="0" lang="en" sz="1000" b="0" i="0" u="sng" strike="noStrike" kern="0" cap="none" spc="0" normalizeH="0" baseline="0" noProof="0" dirty="0">
                <a:ln>
                  <a:noFill/>
                </a:ln>
                <a:solidFill>
                  <a:srgbClr val="0097A7"/>
                </a:solidFill>
                <a:effectLst/>
                <a:uLnTx/>
                <a:uFillTx/>
                <a:latin typeface="Poppins"/>
                <a:ea typeface="Poppins"/>
                <a:cs typeface="Poppins"/>
                <a:sym typeface="Poppins"/>
              </a:rPr>
              <a:t>. ….</a:t>
            </a:r>
            <a:endParaRPr kumimoji="0" sz="1500" b="0" i="0" u="none" strike="noStrike" kern="0" cap="none" spc="0" normalizeH="0" baseline="0" noProof="0" dirty="0">
              <a:ln>
                <a:noFill/>
              </a:ln>
              <a:solidFill>
                <a:srgbClr val="2C1A32"/>
              </a:solidFill>
              <a:effectLst/>
              <a:highlight>
                <a:srgbClr val="FFFFFF"/>
              </a:highlight>
              <a:uLnTx/>
              <a:uFillTx/>
              <a:latin typeface="Poppins"/>
              <a:ea typeface="Poppins"/>
              <a:cs typeface="Poppins"/>
              <a:sym typeface="Poppins"/>
            </a:endParaRPr>
          </a:p>
        </p:txBody>
      </p:sp>
      <p:sp>
        <p:nvSpPr>
          <p:cNvPr id="157" name="Google Shape;157;p34"/>
          <p:cNvSpPr/>
          <p:nvPr/>
        </p:nvSpPr>
        <p:spPr>
          <a:xfrm>
            <a:off x="850075" y="4071438"/>
            <a:ext cx="3189000" cy="459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5600"/>
              <a:buFont typeface="Arial"/>
              <a:buNone/>
              <a:tabLst/>
              <a:defRPr/>
            </a:pPr>
            <a:r>
              <a:rPr kumimoji="0" lang="en-US" sz="1200" b="1" i="0" u="none" strike="noStrike" kern="0" cap="none" spc="0" normalizeH="0" baseline="0" noProof="0" dirty="0">
                <a:ln>
                  <a:noFill/>
                </a:ln>
                <a:solidFill>
                  <a:srgbClr val="000000"/>
                </a:solidFill>
                <a:effectLst/>
                <a:uLnTx/>
                <a:uFillTx/>
                <a:latin typeface="Poppins"/>
                <a:ea typeface="Poppins"/>
                <a:cs typeface="Poppins"/>
                <a:sym typeface="Poppins"/>
              </a:rPr>
              <a:t>Jabatan - Asal Perusahaan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5"/>
        <p:cNvGrpSpPr/>
        <p:nvPr/>
      </p:nvGrpSpPr>
      <p:grpSpPr>
        <a:xfrm>
          <a:off x="0" y="0"/>
          <a:ext cx="0" cy="0"/>
          <a:chOff x="0" y="0"/>
          <a:chExt cx="0" cy="0"/>
        </a:xfrm>
      </p:grpSpPr>
      <p:sp>
        <p:nvSpPr>
          <p:cNvPr id="306" name="Google Shape;306;p52"/>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1.5 |</a:t>
            </a:r>
            <a:r>
              <a:rPr lang="en" sz="1200" b="1">
                <a:solidFill>
                  <a:schemeClr val="dk1"/>
                </a:solidFill>
                <a:latin typeface="Roboto"/>
                <a:ea typeface="Roboto"/>
                <a:cs typeface="Roboto"/>
                <a:sym typeface="Roboto"/>
              </a:rPr>
              <a:t> Lambda Expressions</a:t>
            </a:r>
            <a:endParaRPr sz="1200" b="1">
              <a:solidFill>
                <a:schemeClr val="dk1"/>
              </a:solidFill>
              <a:latin typeface="Roboto"/>
              <a:ea typeface="Roboto"/>
              <a:cs typeface="Roboto"/>
              <a:sym typeface="Roboto"/>
            </a:endParaRPr>
          </a:p>
        </p:txBody>
      </p:sp>
      <p:sp>
        <p:nvSpPr>
          <p:cNvPr id="307" name="Google Shape;307;p52"/>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Kelebihan lambda expression</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308" name="Google Shape;308;p52"/>
          <p:cNvSpPr txBox="1"/>
          <p:nvPr/>
        </p:nvSpPr>
        <p:spPr>
          <a:xfrm>
            <a:off x="566100" y="1910100"/>
            <a:ext cx="52689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Salah satu kelebihan lambda expressions adalah k</a:t>
            </a:r>
            <a:r>
              <a:rPr lang="en" sz="1050" b="1">
                <a:solidFill>
                  <a:schemeClr val="dk1"/>
                </a:solidFill>
                <a:latin typeface="Roboto"/>
                <a:ea typeface="Roboto"/>
                <a:cs typeface="Roboto"/>
                <a:sym typeface="Roboto"/>
              </a:rPr>
              <a:t>emampuannya untuk digunakan sebagai argumen untuk fungsi lain</a:t>
            </a:r>
            <a:r>
              <a:rPr lang="en" sz="1050">
                <a:solidFill>
                  <a:schemeClr val="dk1"/>
                </a:solidFill>
                <a:latin typeface="Roboto Light"/>
                <a:ea typeface="Roboto Light"/>
                <a:cs typeface="Roboto Light"/>
                <a:sym typeface="Roboto Light"/>
              </a:rPr>
              <a:t> yang membutuhkan fungsi sebagai input. Misalnya, fungsi </a:t>
            </a:r>
            <a:r>
              <a:rPr lang="en" sz="1050" i="1">
                <a:solidFill>
                  <a:schemeClr val="dk1"/>
                </a:solidFill>
                <a:latin typeface="Roboto Light"/>
                <a:ea typeface="Roboto Light"/>
                <a:cs typeface="Roboto Light"/>
                <a:sym typeface="Roboto Light"/>
              </a:rPr>
              <a:t>map(), filter(), reduce(), dan sorted()</a:t>
            </a:r>
            <a:r>
              <a:rPr lang="en" sz="1050">
                <a:solidFill>
                  <a:schemeClr val="dk1"/>
                </a:solidFill>
                <a:latin typeface="Roboto Light"/>
                <a:ea typeface="Roboto Light"/>
                <a:cs typeface="Roboto Light"/>
                <a:sym typeface="Roboto Light"/>
              </a:rPr>
              <a:t> dapat menerima lambda expressions sebagai argumen untuk menentukan logika pemrosesan data.</a:t>
            </a:r>
            <a:endParaRPr sz="1050">
              <a:solidFill>
                <a:schemeClr val="dk1"/>
              </a:solidFill>
              <a:latin typeface="Roboto Light"/>
              <a:ea typeface="Roboto Light"/>
              <a:cs typeface="Roboto Light"/>
              <a:sym typeface="Robo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2"/>
        <p:cNvGrpSpPr/>
        <p:nvPr/>
      </p:nvGrpSpPr>
      <p:grpSpPr>
        <a:xfrm>
          <a:off x="0" y="0"/>
          <a:ext cx="0" cy="0"/>
          <a:chOff x="0" y="0"/>
          <a:chExt cx="0" cy="0"/>
        </a:xfrm>
      </p:grpSpPr>
      <p:sp>
        <p:nvSpPr>
          <p:cNvPr id="313" name="Google Shape;313;p53"/>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1.5 |</a:t>
            </a:r>
            <a:r>
              <a:rPr lang="en" sz="1200" b="1">
                <a:solidFill>
                  <a:schemeClr val="dk1"/>
                </a:solidFill>
                <a:latin typeface="Roboto"/>
                <a:ea typeface="Roboto"/>
                <a:cs typeface="Roboto"/>
                <a:sym typeface="Roboto"/>
              </a:rPr>
              <a:t> Lambda Expressions</a:t>
            </a:r>
            <a:endParaRPr sz="1200" b="1">
              <a:solidFill>
                <a:schemeClr val="dk1"/>
              </a:solidFill>
              <a:latin typeface="Roboto"/>
              <a:ea typeface="Roboto"/>
              <a:cs typeface="Roboto"/>
              <a:sym typeface="Roboto"/>
            </a:endParaRPr>
          </a:p>
        </p:txBody>
      </p:sp>
      <p:sp>
        <p:nvSpPr>
          <p:cNvPr id="314" name="Google Shape;314;p53"/>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Kekurangan lambda expression</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315" name="Google Shape;315;p53"/>
          <p:cNvSpPr txBox="1"/>
          <p:nvPr/>
        </p:nvSpPr>
        <p:spPr>
          <a:xfrm>
            <a:off x="566100" y="1910100"/>
            <a:ext cx="52689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Salah satu kekurangan lambda expressions adalah </a:t>
            </a:r>
            <a:r>
              <a:rPr lang="en" sz="1050" b="1">
                <a:solidFill>
                  <a:schemeClr val="dk1"/>
                </a:solidFill>
                <a:latin typeface="Roboto"/>
                <a:ea typeface="Roboto"/>
                <a:cs typeface="Roboto"/>
                <a:sym typeface="Roboto"/>
              </a:rPr>
              <a:t>keterbatasannya untuk hanya memiliki satu ekspresi atau isi</a:t>
            </a:r>
            <a:r>
              <a:rPr lang="en" sz="1050">
                <a:solidFill>
                  <a:schemeClr val="dk1"/>
                </a:solidFill>
                <a:latin typeface="Roboto Light"/>
                <a:ea typeface="Roboto Light"/>
                <a:cs typeface="Roboto Light"/>
                <a:sym typeface="Roboto Light"/>
              </a:rPr>
              <a:t>. Ini berarti bahwa lambda expressions tidak dapat melakukan hal-hal yang membutuhkan banyak baris kode atau percabangan logika seperti if-else atau loop.</a:t>
            </a:r>
            <a:endParaRPr sz="1050">
              <a:solidFill>
                <a:schemeClr val="dk1"/>
              </a:solidFill>
              <a:latin typeface="Roboto Light"/>
              <a:ea typeface="Roboto Light"/>
              <a:cs typeface="Roboto Light"/>
              <a:sym typeface="Robo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
        <p:cNvGrpSpPr/>
        <p:nvPr/>
      </p:nvGrpSpPr>
      <p:grpSpPr>
        <a:xfrm>
          <a:off x="0" y="0"/>
          <a:ext cx="0" cy="0"/>
          <a:chOff x="0" y="0"/>
          <a:chExt cx="0" cy="0"/>
        </a:xfrm>
      </p:grpSpPr>
      <p:sp>
        <p:nvSpPr>
          <p:cNvPr id="320" name="Google Shape;320;p54"/>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1.5 |</a:t>
            </a:r>
            <a:r>
              <a:rPr lang="en" sz="1200" b="1">
                <a:solidFill>
                  <a:schemeClr val="dk1"/>
                </a:solidFill>
                <a:latin typeface="Roboto"/>
                <a:ea typeface="Roboto"/>
                <a:cs typeface="Roboto"/>
                <a:sym typeface="Roboto"/>
              </a:rPr>
              <a:t> Lambda Expressions</a:t>
            </a:r>
            <a:endParaRPr sz="1200">
              <a:solidFill>
                <a:schemeClr val="dk1"/>
              </a:solidFill>
              <a:latin typeface="Roboto Light"/>
              <a:ea typeface="Roboto Light"/>
              <a:cs typeface="Roboto Light"/>
              <a:sym typeface="Roboto Light"/>
            </a:endParaRPr>
          </a:p>
        </p:txBody>
      </p:sp>
      <p:sp>
        <p:nvSpPr>
          <p:cNvPr id="321" name="Google Shape;321;p54"/>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Contoh</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322" name="Google Shape;322;p54"/>
          <p:cNvSpPr/>
          <p:nvPr/>
        </p:nvSpPr>
        <p:spPr>
          <a:xfrm>
            <a:off x="499000" y="1542250"/>
            <a:ext cx="5301900" cy="2971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4"/>
          <p:cNvSpPr txBox="1"/>
          <p:nvPr/>
        </p:nvSpPr>
        <p:spPr>
          <a:xfrm>
            <a:off x="917575" y="3621150"/>
            <a:ext cx="4563600" cy="66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a:solidFill>
                  <a:srgbClr val="2C1A32"/>
                </a:solidFill>
                <a:latin typeface="Roboto Light"/>
                <a:ea typeface="Roboto Light"/>
                <a:cs typeface="Roboto Light"/>
                <a:sym typeface="Roboto Light"/>
              </a:rPr>
              <a:t>3 contoh ekspresi lambda pada python (kali2, tambah, faktorial). Pada ekspresi lambda faktorial, dapat diperhatikan kodenya lebih sulit dibaca daripada contoh fungsi faktorial pada fungsi rekursif.</a:t>
            </a:r>
            <a:endParaRPr sz="1400" i="0" u="none" strike="noStrike" cap="none">
              <a:solidFill>
                <a:srgbClr val="2C1A32"/>
              </a:solidFill>
              <a:latin typeface="Roboto Light"/>
              <a:ea typeface="Roboto Light"/>
              <a:cs typeface="Roboto Light"/>
              <a:sym typeface="Roboto Light"/>
            </a:endParaRPr>
          </a:p>
        </p:txBody>
      </p:sp>
      <p:sp>
        <p:nvSpPr>
          <p:cNvPr id="324" name="Google Shape;324;p54"/>
          <p:cNvSpPr txBox="1"/>
          <p:nvPr/>
        </p:nvSpPr>
        <p:spPr>
          <a:xfrm>
            <a:off x="917575" y="1717300"/>
            <a:ext cx="4479300" cy="1800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kali2</a:t>
            </a:r>
            <a:r>
              <a:rPr lang="en" sz="1050">
                <a:solidFill>
                  <a:srgbClr val="D4D4D4"/>
                </a:solidFill>
                <a:highlight>
                  <a:schemeClr val="dk1"/>
                </a:highlight>
                <a:latin typeface="Courier New"/>
                <a:ea typeface="Courier New"/>
                <a:cs typeface="Courier New"/>
                <a:sym typeface="Courier New"/>
              </a:rPr>
              <a:t> = </a:t>
            </a:r>
            <a:r>
              <a:rPr lang="en" sz="1050">
                <a:solidFill>
                  <a:srgbClr val="569CD6"/>
                </a:solidFill>
                <a:highlight>
                  <a:schemeClr val="dk1"/>
                </a:highlight>
                <a:latin typeface="Courier New"/>
                <a:ea typeface="Courier New"/>
                <a:cs typeface="Courier New"/>
                <a:sym typeface="Courier New"/>
              </a:rPr>
              <a:t>lambda</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 : </a:t>
            </a:r>
            <a:r>
              <a:rPr lang="en" sz="1050">
                <a:solidFill>
                  <a:srgbClr val="9CDCFE"/>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 * </a:t>
            </a:r>
            <a:r>
              <a:rPr lang="en" sz="1050">
                <a:solidFill>
                  <a:srgbClr val="B5CEA8"/>
                </a:solidFill>
                <a:highlight>
                  <a:schemeClr val="dk1"/>
                </a:highlight>
                <a:latin typeface="Courier New"/>
                <a:ea typeface="Courier New"/>
                <a:cs typeface="Courier New"/>
                <a:sym typeface="Courier New"/>
              </a:rPr>
              <a:t>2</a:t>
            </a:r>
            <a:endParaRPr sz="1050">
              <a:solidFill>
                <a:srgbClr val="B5CEA8"/>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kali2</a:t>
            </a:r>
            <a:r>
              <a:rPr lang="en" sz="1050">
                <a:solidFill>
                  <a:srgbClr val="D4D4D4"/>
                </a:solidFill>
                <a:highlight>
                  <a:schemeClr val="dk1"/>
                </a:highlight>
                <a:latin typeface="Courier New"/>
                <a:ea typeface="Courier New"/>
                <a:cs typeface="Courier New"/>
                <a:sym typeface="Courier New"/>
              </a:rPr>
              <a:t>(</a:t>
            </a:r>
            <a:r>
              <a:rPr lang="en" sz="1050">
                <a:solidFill>
                  <a:srgbClr val="B5CEA8"/>
                </a:solidFill>
                <a:highlight>
                  <a:schemeClr val="dk1"/>
                </a:highlight>
                <a:latin typeface="Courier New"/>
                <a:ea typeface="Courier New"/>
                <a:cs typeface="Courier New"/>
                <a:sym typeface="Courier New"/>
              </a:rPr>
              <a:t>2</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tambah</a:t>
            </a:r>
            <a:r>
              <a:rPr lang="en" sz="1050">
                <a:solidFill>
                  <a:srgbClr val="D4D4D4"/>
                </a:solidFill>
                <a:highlight>
                  <a:schemeClr val="dk1"/>
                </a:highlight>
                <a:latin typeface="Courier New"/>
                <a:ea typeface="Courier New"/>
                <a:cs typeface="Courier New"/>
                <a:sym typeface="Courier New"/>
              </a:rPr>
              <a:t> = </a:t>
            </a:r>
            <a:r>
              <a:rPr lang="en" sz="1050">
                <a:solidFill>
                  <a:srgbClr val="569CD6"/>
                </a:solidFill>
                <a:highlight>
                  <a:schemeClr val="dk1"/>
                </a:highlight>
                <a:latin typeface="Courier New"/>
                <a:ea typeface="Courier New"/>
                <a:cs typeface="Courier New"/>
                <a:sym typeface="Courier New"/>
              </a:rPr>
              <a:t>lambda</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b</a:t>
            </a:r>
            <a:r>
              <a:rPr lang="en" sz="1050">
                <a:solidFill>
                  <a:srgbClr val="D4D4D4"/>
                </a:solidFill>
                <a:highlight>
                  <a:schemeClr val="dk1"/>
                </a:highlight>
                <a:latin typeface="Courier New"/>
                <a:ea typeface="Courier New"/>
                <a:cs typeface="Courier New"/>
                <a:sym typeface="Courier New"/>
              </a:rPr>
              <a:t> : </a:t>
            </a:r>
            <a:r>
              <a:rPr lang="en" sz="1050">
                <a:solidFill>
                  <a:srgbClr val="9CDCFE"/>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 + </a:t>
            </a:r>
            <a:r>
              <a:rPr lang="en" sz="1050">
                <a:solidFill>
                  <a:srgbClr val="9CDCFE"/>
                </a:solidFill>
                <a:highlight>
                  <a:schemeClr val="dk1"/>
                </a:highlight>
                <a:latin typeface="Courier New"/>
                <a:ea typeface="Courier New"/>
                <a:cs typeface="Courier New"/>
                <a:sym typeface="Courier New"/>
              </a:rPr>
              <a:t>b</a:t>
            </a:r>
            <a:endParaRPr sz="1050">
              <a:solidFill>
                <a:srgbClr val="9CDCFE"/>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tambah</a:t>
            </a:r>
            <a:r>
              <a:rPr lang="en" sz="1050">
                <a:solidFill>
                  <a:srgbClr val="D4D4D4"/>
                </a:solidFill>
                <a:highlight>
                  <a:schemeClr val="dk1"/>
                </a:highlight>
                <a:latin typeface="Courier New"/>
                <a:ea typeface="Courier New"/>
                <a:cs typeface="Courier New"/>
                <a:sym typeface="Courier New"/>
              </a:rPr>
              <a:t>(</a:t>
            </a:r>
            <a:r>
              <a:rPr lang="en" sz="1050">
                <a:solidFill>
                  <a:srgbClr val="B5CEA8"/>
                </a:solidFill>
                <a:highlight>
                  <a:schemeClr val="dk1"/>
                </a:highlight>
                <a:latin typeface="Courier New"/>
                <a:ea typeface="Courier New"/>
                <a:cs typeface="Courier New"/>
                <a:sym typeface="Courier New"/>
              </a:rPr>
              <a:t>1</a:t>
            </a:r>
            <a:r>
              <a:rPr lang="en" sz="1050">
                <a:solidFill>
                  <a:srgbClr val="D4D4D4"/>
                </a:solidFill>
                <a:highlight>
                  <a:schemeClr val="dk1"/>
                </a:highlight>
                <a:latin typeface="Courier New"/>
                <a:ea typeface="Courier New"/>
                <a:cs typeface="Courier New"/>
                <a:sym typeface="Courier New"/>
              </a:rPr>
              <a:t>, </a:t>
            </a:r>
            <a:r>
              <a:rPr lang="en" sz="1050">
                <a:solidFill>
                  <a:srgbClr val="B5CEA8"/>
                </a:solidFill>
                <a:highlight>
                  <a:schemeClr val="dk1"/>
                </a:highlight>
                <a:latin typeface="Courier New"/>
                <a:ea typeface="Courier New"/>
                <a:cs typeface="Courier New"/>
                <a:sym typeface="Courier New"/>
              </a:rPr>
              <a:t>2</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faktorial</a:t>
            </a:r>
            <a:r>
              <a:rPr lang="en" sz="1050">
                <a:solidFill>
                  <a:srgbClr val="D4D4D4"/>
                </a:solidFill>
                <a:highlight>
                  <a:schemeClr val="dk1"/>
                </a:highlight>
                <a:latin typeface="Courier New"/>
                <a:ea typeface="Courier New"/>
                <a:cs typeface="Courier New"/>
                <a:sym typeface="Courier New"/>
              </a:rPr>
              <a:t> = </a:t>
            </a:r>
            <a:r>
              <a:rPr lang="en" sz="1050">
                <a:solidFill>
                  <a:srgbClr val="569CD6"/>
                </a:solidFill>
                <a:highlight>
                  <a:schemeClr val="dk1"/>
                </a:highlight>
                <a:latin typeface="Courier New"/>
                <a:ea typeface="Courier New"/>
                <a:cs typeface="Courier New"/>
                <a:sym typeface="Courier New"/>
              </a:rPr>
              <a:t>lambda</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n</a:t>
            </a:r>
            <a:r>
              <a:rPr lang="en" sz="1050">
                <a:solidFill>
                  <a:srgbClr val="D4D4D4"/>
                </a:solidFill>
                <a:highlight>
                  <a:schemeClr val="dk1"/>
                </a:highlight>
                <a:latin typeface="Courier New"/>
                <a:ea typeface="Courier New"/>
                <a:cs typeface="Courier New"/>
                <a:sym typeface="Courier New"/>
              </a:rPr>
              <a:t> : </a:t>
            </a:r>
            <a:r>
              <a:rPr lang="en" sz="1050">
                <a:solidFill>
                  <a:srgbClr val="9CDCFE"/>
                </a:solidFill>
                <a:highlight>
                  <a:schemeClr val="dk1"/>
                </a:highlight>
                <a:latin typeface="Courier New"/>
                <a:ea typeface="Courier New"/>
                <a:cs typeface="Courier New"/>
                <a:sym typeface="Courier New"/>
              </a:rPr>
              <a:t>n</a:t>
            </a:r>
            <a:r>
              <a:rPr lang="en" sz="1050">
                <a:solidFill>
                  <a:srgbClr val="D4D4D4"/>
                </a:solidFill>
                <a:highlight>
                  <a:schemeClr val="dk1"/>
                </a:highlight>
                <a:latin typeface="Courier New"/>
                <a:ea typeface="Courier New"/>
                <a:cs typeface="Courier New"/>
                <a:sym typeface="Courier New"/>
              </a:rPr>
              <a:t> * </a:t>
            </a:r>
            <a:r>
              <a:rPr lang="en" sz="1050">
                <a:solidFill>
                  <a:srgbClr val="9CDCFE"/>
                </a:solidFill>
                <a:highlight>
                  <a:schemeClr val="dk1"/>
                </a:highlight>
                <a:latin typeface="Courier New"/>
                <a:ea typeface="Courier New"/>
                <a:cs typeface="Courier New"/>
                <a:sym typeface="Courier New"/>
              </a:rPr>
              <a:t>faktorial</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n</a:t>
            </a:r>
            <a:r>
              <a:rPr lang="en" sz="1050">
                <a:solidFill>
                  <a:srgbClr val="D4D4D4"/>
                </a:solidFill>
                <a:highlight>
                  <a:schemeClr val="dk1"/>
                </a:highlight>
                <a:latin typeface="Courier New"/>
                <a:ea typeface="Courier New"/>
                <a:cs typeface="Courier New"/>
                <a:sym typeface="Courier New"/>
              </a:rPr>
              <a:t> - </a:t>
            </a:r>
            <a:r>
              <a:rPr lang="en" sz="1050">
                <a:solidFill>
                  <a:srgbClr val="B5CEA8"/>
                </a:solidFill>
                <a:highlight>
                  <a:schemeClr val="dk1"/>
                </a:highlight>
                <a:latin typeface="Courier New"/>
                <a:ea typeface="Courier New"/>
                <a:cs typeface="Courier New"/>
                <a:sym typeface="Courier New"/>
              </a:rPr>
              <a:t>1</a:t>
            </a: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if</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n</a:t>
            </a:r>
            <a:r>
              <a:rPr lang="en" sz="1050">
                <a:solidFill>
                  <a:srgbClr val="D4D4D4"/>
                </a:solidFill>
                <a:highlight>
                  <a:schemeClr val="dk1"/>
                </a:highlight>
                <a:latin typeface="Courier New"/>
                <a:ea typeface="Courier New"/>
                <a:cs typeface="Courier New"/>
                <a:sym typeface="Courier New"/>
              </a:rPr>
              <a:t> &gt; </a:t>
            </a:r>
            <a:r>
              <a:rPr lang="en" sz="1050">
                <a:solidFill>
                  <a:srgbClr val="B5CEA8"/>
                </a:solidFill>
                <a:highlight>
                  <a:schemeClr val="dk1"/>
                </a:highlight>
                <a:latin typeface="Courier New"/>
                <a:ea typeface="Courier New"/>
                <a:cs typeface="Courier New"/>
                <a:sym typeface="Courier New"/>
              </a:rPr>
              <a:t>1</a:t>
            </a: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else</a:t>
            </a:r>
            <a:r>
              <a:rPr lang="en" sz="1050">
                <a:solidFill>
                  <a:srgbClr val="D4D4D4"/>
                </a:solidFill>
                <a:highlight>
                  <a:schemeClr val="dk1"/>
                </a:highlight>
                <a:latin typeface="Courier New"/>
                <a:ea typeface="Courier New"/>
                <a:cs typeface="Courier New"/>
                <a:sym typeface="Courier New"/>
              </a:rPr>
              <a:t> </a:t>
            </a:r>
            <a:r>
              <a:rPr lang="en" sz="1050">
                <a:solidFill>
                  <a:srgbClr val="B5CEA8"/>
                </a:solidFill>
                <a:highlight>
                  <a:schemeClr val="dk1"/>
                </a:highlight>
                <a:latin typeface="Courier New"/>
                <a:ea typeface="Courier New"/>
                <a:cs typeface="Courier New"/>
                <a:sym typeface="Courier New"/>
              </a:rPr>
              <a:t>1</a:t>
            </a:r>
            <a:endParaRPr sz="1050">
              <a:solidFill>
                <a:srgbClr val="B5CEA8"/>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faktorial</a:t>
            </a:r>
            <a:r>
              <a:rPr lang="en" sz="1050">
                <a:solidFill>
                  <a:srgbClr val="D4D4D4"/>
                </a:solidFill>
                <a:highlight>
                  <a:schemeClr val="dk1"/>
                </a:highlight>
                <a:latin typeface="Courier New"/>
                <a:ea typeface="Courier New"/>
                <a:cs typeface="Courier New"/>
                <a:sym typeface="Courier New"/>
              </a:rPr>
              <a:t>(</a:t>
            </a:r>
            <a:r>
              <a:rPr lang="en" sz="1050">
                <a:solidFill>
                  <a:srgbClr val="B5CEA8"/>
                </a:solidFill>
                <a:highlight>
                  <a:schemeClr val="dk1"/>
                </a:highlight>
                <a:latin typeface="Courier New"/>
                <a:ea typeface="Courier New"/>
                <a:cs typeface="Courier New"/>
                <a:sym typeface="Courier New"/>
              </a:rPr>
              <a:t>5</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8"/>
        <p:cNvGrpSpPr/>
        <p:nvPr/>
      </p:nvGrpSpPr>
      <p:grpSpPr>
        <a:xfrm>
          <a:off x="0" y="0"/>
          <a:ext cx="0" cy="0"/>
          <a:chOff x="0" y="0"/>
          <a:chExt cx="0" cy="0"/>
        </a:xfrm>
      </p:grpSpPr>
      <p:sp>
        <p:nvSpPr>
          <p:cNvPr id="329" name="Google Shape;329;p55"/>
          <p:cNvSpPr/>
          <p:nvPr/>
        </p:nvSpPr>
        <p:spPr>
          <a:xfrm>
            <a:off x="1921350" y="1939038"/>
            <a:ext cx="5301300" cy="14373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5600">
                <a:solidFill>
                  <a:schemeClr val="lt1"/>
                </a:solidFill>
                <a:latin typeface="Poppins ExtraBold"/>
                <a:ea typeface="Poppins ExtraBold"/>
                <a:cs typeface="Poppins ExtraBold"/>
                <a:sym typeface="Poppins ExtraBold"/>
              </a:rPr>
              <a:t>THANK YOU</a:t>
            </a:r>
            <a:endParaRPr sz="5600">
              <a:solidFill>
                <a:schemeClr val="lt1"/>
              </a:solidFill>
              <a:latin typeface="Poppins ExtraBold"/>
              <a:ea typeface="Poppins ExtraBold"/>
              <a:cs typeface="Poppins ExtraBold"/>
              <a:sym typeface="Poppins ExtraBold"/>
            </a:endParaRPr>
          </a:p>
        </p:txBody>
      </p:sp>
      <p:pic>
        <p:nvPicPr>
          <p:cNvPr id="330" name="Google Shape;330;p55"/>
          <p:cNvPicPr preferRelativeResize="0"/>
          <p:nvPr/>
        </p:nvPicPr>
        <p:blipFill>
          <a:blip r:embed="rId4">
            <a:alphaModFix/>
          </a:blip>
          <a:stretch>
            <a:fillRect/>
          </a:stretch>
        </p:blipFill>
        <p:spPr>
          <a:xfrm>
            <a:off x="3340900" y="1428750"/>
            <a:ext cx="2659849" cy="769956"/>
          </a:xfrm>
          <a:prstGeom prst="rect">
            <a:avLst/>
          </a:prstGeom>
          <a:noFill/>
          <a:ln>
            <a:noFill/>
          </a:ln>
        </p:spPr>
      </p:pic>
      <p:sp>
        <p:nvSpPr>
          <p:cNvPr id="331" name="Google Shape;331;p55"/>
          <p:cNvSpPr/>
          <p:nvPr/>
        </p:nvSpPr>
        <p:spPr>
          <a:xfrm>
            <a:off x="0" y="4322675"/>
            <a:ext cx="1544400" cy="770100"/>
          </a:xfrm>
          <a:prstGeom prst="rect">
            <a:avLst/>
          </a:prstGeom>
          <a:solidFill>
            <a:srgbClr val="00A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35"/>
          <p:cNvSpPr/>
          <p:nvPr/>
        </p:nvSpPr>
        <p:spPr>
          <a:xfrm>
            <a:off x="152650" y="4685825"/>
            <a:ext cx="10281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Roboto Light"/>
                <a:ea typeface="Roboto Light"/>
                <a:cs typeface="Roboto Light"/>
                <a:sym typeface="Roboto Light"/>
              </a:rPr>
              <a:t>Prepared in </a:t>
            </a:r>
            <a:r>
              <a:rPr lang="en" sz="800" b="1">
                <a:solidFill>
                  <a:schemeClr val="lt1"/>
                </a:solidFill>
                <a:latin typeface="Roboto"/>
                <a:ea typeface="Roboto"/>
                <a:cs typeface="Roboto"/>
                <a:sym typeface="Roboto"/>
              </a:rPr>
              <a:t>2023</a:t>
            </a:r>
            <a:endParaRPr sz="800" b="1">
              <a:solidFill>
                <a:schemeClr val="lt1"/>
              </a:solidFill>
              <a:latin typeface="Roboto"/>
              <a:ea typeface="Roboto"/>
              <a:cs typeface="Roboto"/>
              <a:sym typeface="Roboto"/>
            </a:endParaRPr>
          </a:p>
        </p:txBody>
      </p:sp>
      <p:sp>
        <p:nvSpPr>
          <p:cNvPr id="165" name="Google Shape;165;p35"/>
          <p:cNvSpPr/>
          <p:nvPr/>
        </p:nvSpPr>
        <p:spPr>
          <a:xfrm>
            <a:off x="0" y="4494675"/>
            <a:ext cx="2119200" cy="563100"/>
          </a:xfrm>
          <a:prstGeom prst="rect">
            <a:avLst/>
          </a:prstGeom>
          <a:solidFill>
            <a:srgbClr val="F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 name="Google Shape;166;p35"/>
          <p:cNvPicPr preferRelativeResize="0"/>
          <p:nvPr/>
        </p:nvPicPr>
        <p:blipFill>
          <a:blip r:embed="rId4">
            <a:alphaModFix/>
          </a:blip>
          <a:stretch>
            <a:fillRect/>
          </a:stretch>
        </p:blipFill>
        <p:spPr>
          <a:xfrm>
            <a:off x="83700" y="4493736"/>
            <a:ext cx="1951800" cy="564990"/>
          </a:xfrm>
          <a:prstGeom prst="rect">
            <a:avLst/>
          </a:prstGeom>
          <a:noFill/>
          <a:ln>
            <a:noFill/>
          </a:ln>
        </p:spPr>
      </p:pic>
      <p:sp>
        <p:nvSpPr>
          <p:cNvPr id="167" name="Google Shape;167;p35"/>
          <p:cNvSpPr/>
          <p:nvPr/>
        </p:nvSpPr>
        <p:spPr>
          <a:xfrm>
            <a:off x="304225" y="158700"/>
            <a:ext cx="2279100" cy="101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latin typeface="Poppins ExtraBold"/>
                <a:ea typeface="Poppins ExtraBold"/>
                <a:cs typeface="Poppins ExtraBold"/>
                <a:sym typeface="Poppins ExtraBold"/>
              </a:rPr>
              <a:t>Table of Contents</a:t>
            </a:r>
            <a:r>
              <a:rPr lang="en" sz="3000">
                <a:solidFill>
                  <a:srgbClr val="F1C232"/>
                </a:solidFill>
                <a:latin typeface="Poppins ExtraBold"/>
                <a:ea typeface="Poppins ExtraBold"/>
                <a:cs typeface="Poppins ExtraBold"/>
                <a:sym typeface="Poppins ExtraBold"/>
              </a:rPr>
              <a:t>.</a:t>
            </a:r>
            <a:endParaRPr sz="3000">
              <a:solidFill>
                <a:srgbClr val="F1C232"/>
              </a:solidFill>
              <a:latin typeface="Poppins ExtraBold"/>
              <a:ea typeface="Poppins ExtraBold"/>
              <a:cs typeface="Poppins ExtraBold"/>
              <a:sym typeface="Poppins ExtraBold"/>
            </a:endParaRPr>
          </a:p>
        </p:txBody>
      </p:sp>
      <p:grpSp>
        <p:nvGrpSpPr>
          <p:cNvPr id="168" name="Google Shape;168;p35"/>
          <p:cNvGrpSpPr/>
          <p:nvPr/>
        </p:nvGrpSpPr>
        <p:grpSpPr>
          <a:xfrm>
            <a:off x="304225" y="1507088"/>
            <a:ext cx="432300" cy="432300"/>
            <a:chOff x="1227625" y="2299913"/>
            <a:chExt cx="432300" cy="432300"/>
          </a:xfrm>
        </p:grpSpPr>
        <p:sp>
          <p:nvSpPr>
            <p:cNvPr id="169" name="Google Shape;169;p35"/>
            <p:cNvSpPr/>
            <p:nvPr/>
          </p:nvSpPr>
          <p:spPr>
            <a:xfrm>
              <a:off x="1227625" y="2299913"/>
              <a:ext cx="432300" cy="432300"/>
            </a:xfrm>
            <a:prstGeom prst="ellipse">
              <a:avLst/>
            </a:prstGeom>
            <a:no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5"/>
            <p:cNvSpPr txBox="1"/>
            <p:nvPr/>
          </p:nvSpPr>
          <p:spPr>
            <a:xfrm>
              <a:off x="1227625" y="2299913"/>
              <a:ext cx="432300" cy="43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Light"/>
                  <a:ea typeface="Roboto Light"/>
                  <a:cs typeface="Roboto Light"/>
                  <a:sym typeface="Roboto Light"/>
                </a:rPr>
                <a:t>01</a:t>
              </a:r>
              <a:endParaRPr>
                <a:solidFill>
                  <a:srgbClr val="FFFFFF"/>
                </a:solidFill>
                <a:latin typeface="Roboto Light"/>
                <a:ea typeface="Roboto Light"/>
                <a:cs typeface="Roboto Light"/>
                <a:sym typeface="Roboto Light"/>
              </a:endParaRPr>
            </a:p>
          </p:txBody>
        </p:sp>
      </p:grpSp>
      <p:sp>
        <p:nvSpPr>
          <p:cNvPr id="171" name="Google Shape;171;p35"/>
          <p:cNvSpPr txBox="1"/>
          <p:nvPr/>
        </p:nvSpPr>
        <p:spPr>
          <a:xfrm>
            <a:off x="893425" y="1430900"/>
            <a:ext cx="3009000" cy="14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Functions:</a:t>
            </a:r>
            <a:endParaRPr b="1">
              <a:solidFill>
                <a:srgbClr val="FFFFFF"/>
              </a:solidFill>
              <a:latin typeface="Roboto"/>
              <a:ea typeface="Roboto"/>
              <a:cs typeface="Roboto"/>
              <a:sym typeface="Roboto"/>
            </a:endParaRPr>
          </a:p>
          <a:p>
            <a:pPr marL="457200" lvl="0" indent="-317500" algn="l" rtl="0">
              <a:spcBef>
                <a:spcPts val="0"/>
              </a:spcBef>
              <a:spcAft>
                <a:spcPts val="0"/>
              </a:spcAft>
              <a:buClr>
                <a:srgbClr val="FFFFFF"/>
              </a:buClr>
              <a:buSzPts val="1400"/>
              <a:buFont typeface="Roboto"/>
              <a:buAutoNum type="arabicPeriod"/>
            </a:pPr>
            <a:r>
              <a:rPr lang="en" b="1">
                <a:solidFill>
                  <a:srgbClr val="FFFFFF"/>
                </a:solidFill>
                <a:latin typeface="Roboto"/>
                <a:ea typeface="Roboto"/>
                <a:cs typeface="Roboto"/>
                <a:sym typeface="Roboto"/>
              </a:rPr>
              <a:t>Defining and calling</a:t>
            </a:r>
            <a:endParaRPr b="1">
              <a:solidFill>
                <a:srgbClr val="FFFFFF"/>
              </a:solidFill>
              <a:latin typeface="Roboto"/>
              <a:ea typeface="Roboto"/>
              <a:cs typeface="Roboto"/>
              <a:sym typeface="Roboto"/>
            </a:endParaRPr>
          </a:p>
          <a:p>
            <a:pPr marL="457200" lvl="0" indent="-317500" algn="l" rtl="0">
              <a:spcBef>
                <a:spcPts val="0"/>
              </a:spcBef>
              <a:spcAft>
                <a:spcPts val="0"/>
              </a:spcAft>
              <a:buClr>
                <a:srgbClr val="FFFFFF"/>
              </a:buClr>
              <a:buSzPts val="1400"/>
              <a:buFont typeface="Roboto"/>
              <a:buAutoNum type="arabicPeriod"/>
            </a:pPr>
            <a:r>
              <a:rPr lang="en" b="1">
                <a:solidFill>
                  <a:srgbClr val="FFFFFF"/>
                </a:solidFill>
                <a:latin typeface="Roboto"/>
                <a:ea typeface="Roboto"/>
                <a:cs typeface="Roboto"/>
                <a:sym typeface="Roboto"/>
              </a:rPr>
              <a:t>Return statements</a:t>
            </a:r>
            <a:endParaRPr b="1">
              <a:solidFill>
                <a:srgbClr val="FFFFFF"/>
              </a:solidFill>
              <a:latin typeface="Roboto"/>
              <a:ea typeface="Roboto"/>
              <a:cs typeface="Roboto"/>
              <a:sym typeface="Roboto"/>
            </a:endParaRPr>
          </a:p>
          <a:p>
            <a:pPr marL="457200" lvl="0" indent="-317500" algn="l" rtl="0">
              <a:spcBef>
                <a:spcPts val="0"/>
              </a:spcBef>
              <a:spcAft>
                <a:spcPts val="0"/>
              </a:spcAft>
              <a:buClr>
                <a:srgbClr val="FFFFFF"/>
              </a:buClr>
              <a:buSzPts val="1400"/>
              <a:buFont typeface="Roboto"/>
              <a:buAutoNum type="arabicPeriod"/>
            </a:pPr>
            <a:r>
              <a:rPr lang="en" b="1">
                <a:solidFill>
                  <a:srgbClr val="FFFFFF"/>
                </a:solidFill>
                <a:latin typeface="Roboto"/>
                <a:ea typeface="Roboto"/>
                <a:cs typeface="Roboto"/>
                <a:sym typeface="Roboto"/>
              </a:rPr>
              <a:t>Parameters and arguments</a:t>
            </a:r>
            <a:endParaRPr b="1">
              <a:solidFill>
                <a:srgbClr val="FFFFFF"/>
              </a:solidFill>
              <a:latin typeface="Roboto"/>
              <a:ea typeface="Roboto"/>
              <a:cs typeface="Roboto"/>
              <a:sym typeface="Roboto"/>
            </a:endParaRPr>
          </a:p>
          <a:p>
            <a:pPr marL="457200" lvl="0" indent="-317500" algn="l" rtl="0">
              <a:spcBef>
                <a:spcPts val="0"/>
              </a:spcBef>
              <a:spcAft>
                <a:spcPts val="0"/>
              </a:spcAft>
              <a:buClr>
                <a:srgbClr val="FFFFFF"/>
              </a:buClr>
              <a:buSzPts val="1400"/>
              <a:buFont typeface="Roboto"/>
              <a:buAutoNum type="arabicPeriod"/>
            </a:pPr>
            <a:r>
              <a:rPr lang="en" b="1">
                <a:solidFill>
                  <a:srgbClr val="FFFFFF"/>
                </a:solidFill>
                <a:latin typeface="Roboto"/>
                <a:ea typeface="Roboto"/>
                <a:cs typeface="Roboto"/>
                <a:sym typeface="Roboto"/>
              </a:rPr>
              <a:t>Recursive functions</a:t>
            </a:r>
            <a:endParaRPr b="1">
              <a:solidFill>
                <a:srgbClr val="FFFFFF"/>
              </a:solidFill>
              <a:latin typeface="Roboto"/>
              <a:ea typeface="Roboto"/>
              <a:cs typeface="Roboto"/>
              <a:sym typeface="Roboto"/>
            </a:endParaRPr>
          </a:p>
          <a:p>
            <a:pPr marL="457200" lvl="0" indent="-317500" algn="l" rtl="0">
              <a:spcBef>
                <a:spcPts val="0"/>
              </a:spcBef>
              <a:spcAft>
                <a:spcPts val="0"/>
              </a:spcAft>
              <a:buClr>
                <a:srgbClr val="FFFFFF"/>
              </a:buClr>
              <a:buSzPts val="1400"/>
              <a:buFont typeface="Roboto"/>
              <a:buAutoNum type="arabicPeriod"/>
            </a:pPr>
            <a:r>
              <a:rPr lang="en" b="1">
                <a:solidFill>
                  <a:srgbClr val="FFFFFF"/>
                </a:solidFill>
                <a:latin typeface="Roboto"/>
                <a:ea typeface="Roboto"/>
                <a:cs typeface="Roboto"/>
                <a:sym typeface="Roboto"/>
              </a:rPr>
              <a:t>Lambda expressions</a:t>
            </a:r>
            <a:endParaRPr b="1">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36"/>
          <p:cNvSpPr txBox="1"/>
          <p:nvPr/>
        </p:nvSpPr>
        <p:spPr>
          <a:xfrm>
            <a:off x="419225" y="2074925"/>
            <a:ext cx="10989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01</a:t>
            </a:r>
            <a:endParaRPr sz="5000">
              <a:solidFill>
                <a:schemeClr val="dk1"/>
              </a:solidFill>
              <a:latin typeface="Poppins ExtraBold"/>
              <a:ea typeface="Poppins ExtraBold"/>
              <a:cs typeface="Poppins ExtraBold"/>
              <a:sym typeface="Poppins ExtraBold"/>
            </a:endParaRPr>
          </a:p>
        </p:txBody>
      </p:sp>
      <p:sp>
        <p:nvSpPr>
          <p:cNvPr id="177" name="Google Shape;177;p36"/>
          <p:cNvSpPr/>
          <p:nvPr/>
        </p:nvSpPr>
        <p:spPr>
          <a:xfrm>
            <a:off x="15706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6"/>
          <p:cNvSpPr/>
          <p:nvPr/>
        </p:nvSpPr>
        <p:spPr>
          <a:xfrm>
            <a:off x="1763700" y="2074975"/>
            <a:ext cx="7075500" cy="90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b="1">
                <a:solidFill>
                  <a:schemeClr val="dk1"/>
                </a:solidFill>
                <a:latin typeface="Poppins"/>
                <a:ea typeface="Poppins"/>
                <a:cs typeface="Poppins"/>
                <a:sym typeface="Poppins"/>
              </a:rPr>
              <a:t>Functions</a:t>
            </a:r>
            <a:endParaRPr sz="4500">
              <a:solidFill>
                <a:schemeClr val="dk1"/>
              </a:solidFill>
              <a:latin typeface="Poppins ExtraBold"/>
              <a:ea typeface="Poppins ExtraBold"/>
              <a:cs typeface="Poppins ExtraBold"/>
              <a:sym typeface="Poppins ExtraBold"/>
            </a:endParaRPr>
          </a:p>
        </p:txBody>
      </p:sp>
      <p:pic>
        <p:nvPicPr>
          <p:cNvPr id="179" name="Google Shape;179;p36"/>
          <p:cNvPicPr preferRelativeResize="0"/>
          <p:nvPr/>
        </p:nvPicPr>
        <p:blipFill>
          <a:blip r:embed="rId4">
            <a:alphaModFix/>
          </a:blip>
          <a:stretch>
            <a:fillRect/>
          </a:stretch>
        </p:blipFill>
        <p:spPr>
          <a:xfrm>
            <a:off x="6484150" y="0"/>
            <a:ext cx="2659849" cy="769956"/>
          </a:xfrm>
          <a:prstGeom prst="rect">
            <a:avLst/>
          </a:prstGeom>
          <a:noFill/>
          <a:ln>
            <a:noFill/>
          </a:ln>
        </p:spPr>
      </p:pic>
      <p:sp>
        <p:nvSpPr>
          <p:cNvPr id="180" name="Google Shape;180;p36"/>
          <p:cNvSpPr/>
          <p:nvPr/>
        </p:nvSpPr>
        <p:spPr>
          <a:xfrm>
            <a:off x="0" y="4322675"/>
            <a:ext cx="1544400" cy="770100"/>
          </a:xfrm>
          <a:prstGeom prst="rect">
            <a:avLst/>
          </a:prstGeom>
          <a:solidFill>
            <a:srgbClr val="FDC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37"/>
          <p:cNvSpPr txBox="1"/>
          <p:nvPr/>
        </p:nvSpPr>
        <p:spPr>
          <a:xfrm>
            <a:off x="448525" y="1634150"/>
            <a:ext cx="5268900" cy="6696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050"/>
              <a:buFont typeface="Arial"/>
              <a:buNone/>
            </a:pPr>
            <a:r>
              <a:rPr lang="en" sz="1050">
                <a:solidFill>
                  <a:srgbClr val="2C1A32"/>
                </a:solidFill>
                <a:latin typeface="Roboto Light"/>
                <a:ea typeface="Roboto Light"/>
                <a:cs typeface="Roboto Light"/>
                <a:sym typeface="Roboto Light"/>
              </a:rPr>
              <a:t>Function adalah </a:t>
            </a:r>
            <a:r>
              <a:rPr lang="en" sz="1050" b="1">
                <a:solidFill>
                  <a:srgbClr val="2C1A32"/>
                </a:solidFill>
                <a:latin typeface="Roboto"/>
                <a:ea typeface="Roboto"/>
                <a:cs typeface="Roboto"/>
                <a:sym typeface="Roboto"/>
              </a:rPr>
              <a:t>sebuah blok kode yang dapat dipanggil berulang kali</a:t>
            </a:r>
            <a:r>
              <a:rPr lang="en" sz="1050">
                <a:solidFill>
                  <a:srgbClr val="2C1A32"/>
                </a:solidFill>
                <a:latin typeface="Roboto Light"/>
                <a:ea typeface="Roboto Light"/>
                <a:cs typeface="Roboto Light"/>
                <a:sym typeface="Roboto Light"/>
              </a:rPr>
              <a:t> dengan memberikan nama dan parameter tertentu. Function dapat mengembalikan nilai atau tidak, tergantung pada kebutuhan program.</a:t>
            </a:r>
            <a:endParaRPr sz="1050">
              <a:solidFill>
                <a:srgbClr val="2C1A32"/>
              </a:solidFill>
              <a:latin typeface="Roboto Thin"/>
              <a:ea typeface="Roboto Thin"/>
              <a:cs typeface="Roboto Thin"/>
              <a:sym typeface="Roboto Thin"/>
            </a:endParaRPr>
          </a:p>
        </p:txBody>
      </p:sp>
      <p:sp>
        <p:nvSpPr>
          <p:cNvPr id="186" name="Google Shape;186;p37"/>
          <p:cNvSpPr/>
          <p:nvPr/>
        </p:nvSpPr>
        <p:spPr>
          <a:xfrm>
            <a:off x="121975" y="63700"/>
            <a:ext cx="32199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01 |</a:t>
            </a:r>
            <a:r>
              <a:rPr lang="en" sz="1200" b="1">
                <a:solidFill>
                  <a:schemeClr val="dk1"/>
                </a:solidFill>
                <a:latin typeface="Roboto"/>
                <a:ea typeface="Roboto"/>
                <a:cs typeface="Roboto"/>
                <a:sym typeface="Roboto"/>
              </a:rPr>
              <a:t> Functions</a:t>
            </a:r>
            <a:endParaRPr sz="1200" b="1">
              <a:solidFill>
                <a:schemeClr val="dk1"/>
              </a:solidFill>
              <a:latin typeface="Roboto"/>
              <a:ea typeface="Roboto"/>
              <a:cs typeface="Roboto"/>
              <a:sym typeface="Roboto"/>
            </a:endParaRPr>
          </a:p>
        </p:txBody>
      </p:sp>
      <p:sp>
        <p:nvSpPr>
          <p:cNvPr id="187" name="Google Shape;187;p37"/>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Apa itu Functions</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38"/>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1.1</a:t>
            </a:r>
            <a:endParaRPr sz="5000">
              <a:solidFill>
                <a:schemeClr val="dk1"/>
              </a:solidFill>
              <a:latin typeface="Poppins ExtraBold"/>
              <a:ea typeface="Poppins ExtraBold"/>
              <a:cs typeface="Poppins ExtraBold"/>
              <a:sym typeface="Poppins ExtraBold"/>
            </a:endParaRPr>
          </a:p>
        </p:txBody>
      </p:sp>
      <p:sp>
        <p:nvSpPr>
          <p:cNvPr id="193" name="Google Shape;193;p38"/>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8"/>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Mendefinisikan dan memanggil function.</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39"/>
          <p:cNvSpPr/>
          <p:nvPr/>
        </p:nvSpPr>
        <p:spPr>
          <a:xfrm>
            <a:off x="448525" y="2325650"/>
            <a:ext cx="5301900" cy="14373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9"/>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1.1 |</a:t>
            </a:r>
            <a:r>
              <a:rPr lang="en" sz="1200" b="1">
                <a:solidFill>
                  <a:schemeClr val="dk1"/>
                </a:solidFill>
                <a:latin typeface="Roboto"/>
                <a:ea typeface="Roboto"/>
                <a:cs typeface="Roboto"/>
                <a:sym typeface="Roboto"/>
              </a:rPr>
              <a:t> Mendefinisikan dan memanggil function</a:t>
            </a:r>
            <a:endParaRPr sz="1200" b="1">
              <a:solidFill>
                <a:schemeClr val="dk1"/>
              </a:solidFill>
              <a:latin typeface="Roboto"/>
              <a:ea typeface="Roboto"/>
              <a:cs typeface="Roboto"/>
              <a:sym typeface="Roboto"/>
            </a:endParaRPr>
          </a:p>
        </p:txBody>
      </p:sp>
      <p:sp>
        <p:nvSpPr>
          <p:cNvPr id="201" name="Google Shape;201;p39"/>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Definisi function</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02" name="Google Shape;202;p39"/>
          <p:cNvSpPr txBox="1"/>
          <p:nvPr/>
        </p:nvSpPr>
        <p:spPr>
          <a:xfrm>
            <a:off x="557675" y="1516300"/>
            <a:ext cx="5268900" cy="6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Untuk mendefinisikan fungsi dalam Python, kita menggunakan kata kunci </a:t>
            </a:r>
            <a:r>
              <a:rPr lang="en" sz="1050" b="1" i="1">
                <a:solidFill>
                  <a:schemeClr val="dk1"/>
                </a:solidFill>
                <a:latin typeface="Roboto"/>
                <a:ea typeface="Roboto"/>
                <a:cs typeface="Roboto"/>
                <a:sym typeface="Roboto"/>
              </a:rPr>
              <a:t>def</a:t>
            </a:r>
            <a:r>
              <a:rPr lang="en" sz="1050">
                <a:solidFill>
                  <a:schemeClr val="dk1"/>
                </a:solidFill>
                <a:latin typeface="Roboto Light"/>
                <a:ea typeface="Roboto Light"/>
                <a:cs typeface="Roboto Light"/>
                <a:sym typeface="Roboto Light"/>
              </a:rPr>
              <a:t> </a:t>
            </a:r>
            <a:r>
              <a:rPr lang="en" sz="1050" b="1">
                <a:solidFill>
                  <a:schemeClr val="dk1"/>
                </a:solidFill>
                <a:latin typeface="Roboto"/>
                <a:ea typeface="Roboto"/>
                <a:cs typeface="Roboto"/>
                <a:sym typeface="Roboto"/>
              </a:rPr>
              <a:t>diikuti oleh nama fungsi dan tanda kurung</a:t>
            </a:r>
            <a:r>
              <a:rPr lang="en" sz="1050">
                <a:solidFill>
                  <a:schemeClr val="dk1"/>
                </a:solidFill>
                <a:latin typeface="Roboto Light"/>
                <a:ea typeface="Roboto Light"/>
                <a:cs typeface="Roboto Light"/>
                <a:sym typeface="Roboto Light"/>
              </a:rPr>
              <a:t>. Di dalam blok </a:t>
            </a:r>
            <a:r>
              <a:rPr lang="en" sz="1050" i="1">
                <a:solidFill>
                  <a:schemeClr val="dk1"/>
                </a:solidFill>
                <a:latin typeface="Roboto Light"/>
                <a:ea typeface="Roboto Light"/>
                <a:cs typeface="Roboto Light"/>
                <a:sym typeface="Roboto Light"/>
              </a:rPr>
              <a:t>function</a:t>
            </a:r>
            <a:r>
              <a:rPr lang="en" sz="1050">
                <a:solidFill>
                  <a:schemeClr val="dk1"/>
                </a:solidFill>
                <a:latin typeface="Roboto Light"/>
                <a:ea typeface="Roboto Light"/>
                <a:cs typeface="Roboto Light"/>
                <a:sym typeface="Roboto Light"/>
              </a:rPr>
              <a:t>, kita menulis logika yang akan dijalankan oleh </a:t>
            </a:r>
            <a:r>
              <a:rPr lang="en" sz="1050" i="1">
                <a:solidFill>
                  <a:schemeClr val="dk1"/>
                </a:solidFill>
                <a:latin typeface="Roboto Light"/>
                <a:ea typeface="Roboto Light"/>
                <a:cs typeface="Roboto Light"/>
                <a:sym typeface="Roboto Light"/>
              </a:rPr>
              <a:t>function</a:t>
            </a:r>
            <a:r>
              <a:rPr lang="en" sz="1050">
                <a:solidFill>
                  <a:schemeClr val="dk1"/>
                </a:solidFill>
                <a:latin typeface="Roboto Light"/>
                <a:ea typeface="Roboto Light"/>
                <a:cs typeface="Roboto Light"/>
                <a:sym typeface="Roboto Light"/>
              </a:rPr>
              <a:t> tersebut. </a:t>
            </a:r>
            <a:endParaRPr sz="1050" i="0" u="none" strike="noStrike" cap="none">
              <a:solidFill>
                <a:srgbClr val="2C1A32"/>
              </a:solidFill>
              <a:latin typeface="Roboto Light"/>
              <a:ea typeface="Roboto Light"/>
              <a:cs typeface="Roboto Light"/>
              <a:sym typeface="Roboto Light"/>
            </a:endParaRPr>
          </a:p>
        </p:txBody>
      </p:sp>
      <p:sp>
        <p:nvSpPr>
          <p:cNvPr id="203" name="Google Shape;203;p39"/>
          <p:cNvSpPr/>
          <p:nvPr/>
        </p:nvSpPr>
        <p:spPr>
          <a:xfrm>
            <a:off x="557675" y="2476050"/>
            <a:ext cx="4167600" cy="4935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1600" b="1">
                <a:solidFill>
                  <a:srgbClr val="2C1A32"/>
                </a:solidFill>
                <a:latin typeface="Poppins"/>
                <a:ea typeface="Poppins"/>
                <a:cs typeface="Poppins"/>
                <a:sym typeface="Poppins"/>
              </a:rPr>
              <a:t>Contoh</a:t>
            </a:r>
            <a:endParaRPr sz="1600" b="1" i="0" u="none" strike="noStrike" cap="none">
              <a:solidFill>
                <a:srgbClr val="F07A5A"/>
              </a:solidFill>
              <a:latin typeface="Poppins"/>
              <a:ea typeface="Poppins"/>
              <a:cs typeface="Poppins"/>
              <a:sym typeface="Poppins"/>
            </a:endParaRPr>
          </a:p>
        </p:txBody>
      </p:sp>
      <p:sp>
        <p:nvSpPr>
          <p:cNvPr id="204" name="Google Shape;204;p39"/>
          <p:cNvSpPr txBox="1"/>
          <p:nvPr/>
        </p:nvSpPr>
        <p:spPr>
          <a:xfrm>
            <a:off x="665050" y="2872400"/>
            <a:ext cx="3000000" cy="669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569CD6"/>
                </a:solidFill>
                <a:highlight>
                  <a:schemeClr val="dk1"/>
                </a:highlight>
                <a:latin typeface="Courier New"/>
                <a:ea typeface="Courier New"/>
                <a:cs typeface="Courier New"/>
                <a:sym typeface="Courier New"/>
              </a:rPr>
              <a:t>def</a:t>
            </a:r>
            <a:r>
              <a:rPr lang="en" sz="1050">
                <a:solidFill>
                  <a:srgbClr val="D4D4D4"/>
                </a:solidFill>
                <a:highlight>
                  <a:schemeClr val="dk1"/>
                </a:highlight>
                <a:latin typeface="Courier New"/>
                <a:ea typeface="Courier New"/>
                <a:cs typeface="Courier New"/>
                <a:sym typeface="Courier New"/>
              </a:rPr>
              <a:t> </a:t>
            </a:r>
            <a:r>
              <a:rPr lang="en" sz="1050">
                <a:solidFill>
                  <a:srgbClr val="DCDCAA"/>
                </a:solidFill>
                <a:highlight>
                  <a:schemeClr val="dk1"/>
                </a:highlight>
                <a:latin typeface="Courier New"/>
                <a:ea typeface="Courier New"/>
                <a:cs typeface="Courier New"/>
                <a:sym typeface="Courier New"/>
              </a:rPr>
              <a:t>tambah</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b</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c</a:t>
            </a:r>
            <a:r>
              <a:rPr lang="en" sz="1050">
                <a:solidFill>
                  <a:srgbClr val="D4D4D4"/>
                </a:solidFill>
                <a:highlight>
                  <a:schemeClr val="dk1"/>
                </a:highlight>
                <a:latin typeface="Courier New"/>
                <a:ea typeface="Courier New"/>
                <a:cs typeface="Courier New"/>
                <a:sym typeface="Courier New"/>
              </a:rPr>
              <a:t> = </a:t>
            </a:r>
            <a:r>
              <a:rPr lang="en" sz="1050">
                <a:solidFill>
                  <a:srgbClr val="9CDCFE"/>
                </a:solidFill>
                <a:highlight>
                  <a:schemeClr val="dk1"/>
                </a:highlight>
                <a:latin typeface="Courier New"/>
                <a:ea typeface="Courier New"/>
                <a:cs typeface="Courier New"/>
                <a:sym typeface="Courier New"/>
              </a:rPr>
              <a:t>a</a:t>
            </a:r>
            <a:r>
              <a:rPr lang="en" sz="1050">
                <a:solidFill>
                  <a:srgbClr val="D4D4D4"/>
                </a:solidFill>
                <a:highlight>
                  <a:schemeClr val="dk1"/>
                </a:highlight>
                <a:latin typeface="Courier New"/>
                <a:ea typeface="Courier New"/>
                <a:cs typeface="Courier New"/>
                <a:sym typeface="Courier New"/>
              </a:rPr>
              <a:t> + </a:t>
            </a:r>
            <a:r>
              <a:rPr lang="en" sz="1050">
                <a:solidFill>
                  <a:srgbClr val="9CDCFE"/>
                </a:solidFill>
                <a:highlight>
                  <a:schemeClr val="dk1"/>
                </a:highlight>
                <a:latin typeface="Courier New"/>
                <a:ea typeface="Courier New"/>
                <a:cs typeface="Courier New"/>
                <a:sym typeface="Courier New"/>
              </a:rPr>
              <a:t>b</a:t>
            </a:r>
            <a:endParaRPr sz="1050">
              <a:solidFill>
                <a:srgbClr val="9CDCFE"/>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4D4D4"/>
                </a:solidFill>
                <a:highlight>
                  <a:schemeClr val="dk1"/>
                </a:highlight>
                <a:latin typeface="Courier New"/>
                <a:ea typeface="Courier New"/>
                <a:cs typeface="Courier New"/>
                <a:sym typeface="Courier New"/>
              </a:rPr>
              <a:t>   </a:t>
            </a:r>
            <a:r>
              <a:rPr lang="en" sz="1050">
                <a:solidFill>
                  <a:srgbClr val="C586C0"/>
                </a:solidFill>
                <a:highlight>
                  <a:schemeClr val="dk1"/>
                </a:highlight>
                <a:latin typeface="Courier New"/>
                <a:ea typeface="Courier New"/>
                <a:cs typeface="Courier New"/>
                <a:sym typeface="Courier New"/>
              </a:rPr>
              <a:t>return</a:t>
            </a:r>
            <a:r>
              <a:rPr lang="en" sz="1050">
                <a:solidFill>
                  <a:srgbClr val="D4D4D4"/>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c</a:t>
            </a:r>
            <a:endParaRPr sz="1050">
              <a:solidFill>
                <a:srgbClr val="9CDCFE"/>
              </a:solidFill>
              <a:highlight>
                <a:schemeClr val="dk1"/>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
        <p:cNvGrpSpPr/>
        <p:nvPr/>
      </p:nvGrpSpPr>
      <p:grpSpPr>
        <a:xfrm>
          <a:off x="0" y="0"/>
          <a:ext cx="0" cy="0"/>
          <a:chOff x="0" y="0"/>
          <a:chExt cx="0" cy="0"/>
        </a:xfrm>
      </p:grpSpPr>
      <p:sp>
        <p:nvSpPr>
          <p:cNvPr id="209" name="Google Shape;209;p40"/>
          <p:cNvSpPr/>
          <p:nvPr/>
        </p:nvSpPr>
        <p:spPr>
          <a:xfrm>
            <a:off x="448525" y="2325650"/>
            <a:ext cx="5301900" cy="14373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0"/>
          <p:cNvSpPr/>
          <p:nvPr/>
        </p:nvSpPr>
        <p:spPr>
          <a:xfrm>
            <a:off x="121975" y="63700"/>
            <a:ext cx="4167600" cy="45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1.1 |</a:t>
            </a:r>
            <a:r>
              <a:rPr lang="en" sz="1200" b="1">
                <a:solidFill>
                  <a:schemeClr val="dk1"/>
                </a:solidFill>
                <a:latin typeface="Roboto"/>
                <a:ea typeface="Roboto"/>
                <a:cs typeface="Roboto"/>
                <a:sym typeface="Roboto"/>
              </a:rPr>
              <a:t> Mendefinisikan dan memanggil function</a:t>
            </a:r>
            <a:endParaRPr sz="1200" b="1">
              <a:solidFill>
                <a:schemeClr val="dk1"/>
              </a:solidFill>
              <a:latin typeface="Roboto"/>
              <a:ea typeface="Roboto"/>
              <a:cs typeface="Roboto"/>
              <a:sym typeface="Roboto"/>
            </a:endParaRPr>
          </a:p>
        </p:txBody>
      </p:sp>
      <p:sp>
        <p:nvSpPr>
          <p:cNvPr id="211" name="Google Shape;211;p40"/>
          <p:cNvSpPr/>
          <p:nvPr/>
        </p:nvSpPr>
        <p:spPr>
          <a:xfrm>
            <a:off x="448525" y="472800"/>
            <a:ext cx="6948900" cy="14373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4100" b="1">
                <a:solidFill>
                  <a:srgbClr val="2C1A32"/>
                </a:solidFill>
                <a:latin typeface="Poppins"/>
                <a:ea typeface="Poppins"/>
                <a:cs typeface="Poppins"/>
                <a:sym typeface="Poppins"/>
              </a:rPr>
              <a:t>Memanggil function</a:t>
            </a:r>
            <a:r>
              <a:rPr lang="en" sz="4100" b="1">
                <a:solidFill>
                  <a:srgbClr val="F07A5A"/>
                </a:solidFill>
                <a:latin typeface="Poppins"/>
                <a:ea typeface="Poppins"/>
                <a:cs typeface="Poppins"/>
                <a:sym typeface="Poppins"/>
              </a:rPr>
              <a:t>.</a:t>
            </a:r>
            <a:endParaRPr sz="4100" b="1" i="0" u="none" strike="noStrike" cap="none">
              <a:solidFill>
                <a:srgbClr val="F07A5A"/>
              </a:solidFill>
              <a:latin typeface="Poppins"/>
              <a:ea typeface="Poppins"/>
              <a:cs typeface="Poppins"/>
              <a:sym typeface="Poppins"/>
            </a:endParaRPr>
          </a:p>
        </p:txBody>
      </p:sp>
      <p:sp>
        <p:nvSpPr>
          <p:cNvPr id="212" name="Google Shape;212;p40"/>
          <p:cNvSpPr txBox="1"/>
          <p:nvPr/>
        </p:nvSpPr>
        <p:spPr>
          <a:xfrm>
            <a:off x="557675" y="1524725"/>
            <a:ext cx="5268900" cy="6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Untuk memanggil sebuah function, kita cukup </a:t>
            </a:r>
            <a:r>
              <a:rPr lang="en" sz="1050" b="1">
                <a:solidFill>
                  <a:schemeClr val="dk1"/>
                </a:solidFill>
                <a:latin typeface="Roboto"/>
                <a:ea typeface="Roboto"/>
                <a:cs typeface="Roboto"/>
                <a:sym typeface="Roboto"/>
              </a:rPr>
              <a:t>menuliskan nama function dan memberikan argumen sesuai dengan parameter</a:t>
            </a:r>
            <a:r>
              <a:rPr lang="en" sz="1050">
                <a:solidFill>
                  <a:schemeClr val="dk1"/>
                </a:solidFill>
                <a:latin typeface="Roboto Light"/>
                <a:ea typeface="Roboto Light"/>
                <a:cs typeface="Roboto Light"/>
                <a:sym typeface="Roboto Light"/>
              </a:rPr>
              <a:t> yang telah dibuat sebelumnya.</a:t>
            </a:r>
            <a:endParaRPr sz="1050">
              <a:solidFill>
                <a:schemeClr val="dk1"/>
              </a:solidFill>
              <a:latin typeface="Roboto Light"/>
              <a:ea typeface="Roboto Light"/>
              <a:cs typeface="Roboto Light"/>
              <a:sym typeface="Roboto Light"/>
            </a:endParaRPr>
          </a:p>
          <a:p>
            <a:pPr marL="0" lvl="0" indent="0" algn="just" rtl="0">
              <a:spcBef>
                <a:spcPts val="0"/>
              </a:spcBef>
              <a:spcAft>
                <a:spcPts val="0"/>
              </a:spcAft>
              <a:buClr>
                <a:schemeClr val="dk1"/>
              </a:buClr>
              <a:buSzPts val="1100"/>
              <a:buFont typeface="Arial"/>
              <a:buNone/>
            </a:pPr>
            <a:endParaRPr sz="1050">
              <a:solidFill>
                <a:schemeClr val="dk1"/>
              </a:solidFill>
              <a:latin typeface="Roboto Light"/>
              <a:ea typeface="Roboto Light"/>
              <a:cs typeface="Roboto Light"/>
              <a:sym typeface="Roboto Light"/>
            </a:endParaRPr>
          </a:p>
        </p:txBody>
      </p:sp>
      <p:sp>
        <p:nvSpPr>
          <p:cNvPr id="213" name="Google Shape;213;p40"/>
          <p:cNvSpPr/>
          <p:nvPr/>
        </p:nvSpPr>
        <p:spPr>
          <a:xfrm>
            <a:off x="557675" y="2476050"/>
            <a:ext cx="4167600" cy="4935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5600"/>
              <a:buFont typeface="Arial"/>
              <a:buNone/>
            </a:pPr>
            <a:r>
              <a:rPr lang="en" sz="1600" b="1">
                <a:solidFill>
                  <a:srgbClr val="2C1A32"/>
                </a:solidFill>
                <a:latin typeface="Poppins"/>
                <a:ea typeface="Poppins"/>
                <a:cs typeface="Poppins"/>
                <a:sym typeface="Poppins"/>
              </a:rPr>
              <a:t>Contoh</a:t>
            </a:r>
            <a:endParaRPr sz="1600" b="1" i="0" u="none" strike="noStrike" cap="none">
              <a:solidFill>
                <a:srgbClr val="F07A5A"/>
              </a:solidFill>
              <a:latin typeface="Poppins"/>
              <a:ea typeface="Poppins"/>
              <a:cs typeface="Poppins"/>
              <a:sym typeface="Poppins"/>
            </a:endParaRPr>
          </a:p>
        </p:txBody>
      </p:sp>
      <p:sp>
        <p:nvSpPr>
          <p:cNvPr id="214" name="Google Shape;214;p40"/>
          <p:cNvSpPr txBox="1"/>
          <p:nvPr/>
        </p:nvSpPr>
        <p:spPr>
          <a:xfrm>
            <a:off x="665050" y="2872400"/>
            <a:ext cx="3000000" cy="507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9CDCFE"/>
                </a:solidFill>
                <a:highlight>
                  <a:schemeClr val="dk1"/>
                </a:highlight>
                <a:latin typeface="Courier New"/>
                <a:ea typeface="Courier New"/>
                <a:cs typeface="Courier New"/>
                <a:sym typeface="Courier New"/>
              </a:rPr>
              <a:t>hasil</a:t>
            </a:r>
            <a:r>
              <a:rPr lang="en" sz="1050">
                <a:solidFill>
                  <a:srgbClr val="D4D4D4"/>
                </a:solidFill>
                <a:highlight>
                  <a:schemeClr val="dk1"/>
                </a:highlight>
                <a:latin typeface="Courier New"/>
                <a:ea typeface="Courier New"/>
                <a:cs typeface="Courier New"/>
                <a:sym typeface="Courier New"/>
              </a:rPr>
              <a:t> = </a:t>
            </a:r>
            <a:r>
              <a:rPr lang="en" sz="1050">
                <a:solidFill>
                  <a:srgbClr val="DCDCAA"/>
                </a:solidFill>
                <a:highlight>
                  <a:schemeClr val="dk1"/>
                </a:highlight>
                <a:latin typeface="Courier New"/>
                <a:ea typeface="Courier New"/>
                <a:cs typeface="Courier New"/>
                <a:sym typeface="Courier New"/>
              </a:rPr>
              <a:t>tambah</a:t>
            </a:r>
            <a:r>
              <a:rPr lang="en" sz="1050">
                <a:solidFill>
                  <a:srgbClr val="D4D4D4"/>
                </a:solidFill>
                <a:highlight>
                  <a:schemeClr val="dk1"/>
                </a:highlight>
                <a:latin typeface="Courier New"/>
                <a:ea typeface="Courier New"/>
                <a:cs typeface="Courier New"/>
                <a:sym typeface="Courier New"/>
              </a:rPr>
              <a:t>(</a:t>
            </a:r>
            <a:r>
              <a:rPr lang="en" sz="1050">
                <a:solidFill>
                  <a:srgbClr val="B5CEA8"/>
                </a:solidFill>
                <a:highlight>
                  <a:schemeClr val="dk1"/>
                </a:highlight>
                <a:latin typeface="Courier New"/>
                <a:ea typeface="Courier New"/>
                <a:cs typeface="Courier New"/>
                <a:sym typeface="Courier New"/>
              </a:rPr>
              <a:t>15</a:t>
            </a:r>
            <a:r>
              <a:rPr lang="en" sz="1050">
                <a:solidFill>
                  <a:srgbClr val="D4D4D4"/>
                </a:solidFill>
                <a:highlight>
                  <a:schemeClr val="dk1"/>
                </a:highlight>
                <a:latin typeface="Courier New"/>
                <a:ea typeface="Courier New"/>
                <a:cs typeface="Courier New"/>
                <a:sym typeface="Courier New"/>
              </a:rPr>
              <a:t>, </a:t>
            </a:r>
            <a:r>
              <a:rPr lang="en" sz="1050">
                <a:solidFill>
                  <a:srgbClr val="B5CEA8"/>
                </a:solidFill>
                <a:highlight>
                  <a:schemeClr val="dk1"/>
                </a:highlight>
                <a:latin typeface="Courier New"/>
                <a:ea typeface="Courier New"/>
                <a:cs typeface="Courier New"/>
                <a:sym typeface="Courier New"/>
              </a:rPr>
              <a:t>35</a:t>
            </a:r>
            <a:r>
              <a:rPr lang="en" sz="1050">
                <a:solidFill>
                  <a:srgbClr val="D4D4D4"/>
                </a:solidFill>
                <a:highlight>
                  <a:schemeClr val="dk1"/>
                </a:highlight>
                <a:latin typeface="Courier New"/>
                <a:ea typeface="Courier New"/>
                <a:cs typeface="Courier New"/>
                <a:sym typeface="Courier New"/>
              </a:rPr>
              <a:t>)</a:t>
            </a:r>
            <a:endParaRPr sz="1050">
              <a:solidFill>
                <a:srgbClr val="D4D4D4"/>
              </a:solidFill>
              <a:highlight>
                <a:schemeClr val="dk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DCDCAA"/>
                </a:solidFill>
                <a:highlight>
                  <a:schemeClr val="dk1"/>
                </a:highlight>
                <a:latin typeface="Courier New"/>
                <a:ea typeface="Courier New"/>
                <a:cs typeface="Courier New"/>
                <a:sym typeface="Courier New"/>
              </a:rPr>
              <a:t>print</a:t>
            </a:r>
            <a:r>
              <a:rPr lang="en" sz="1050">
                <a:solidFill>
                  <a:srgbClr val="D4D4D4"/>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hasil</a:t>
            </a:r>
            <a:r>
              <a:rPr lang="en" sz="1050">
                <a:solidFill>
                  <a:srgbClr val="D4D4D4"/>
                </a:solidFill>
                <a:highlight>
                  <a:schemeClr val="dk1"/>
                </a:highlight>
                <a:latin typeface="Courier New"/>
                <a:ea typeface="Courier New"/>
                <a:cs typeface="Courier New"/>
                <a:sym typeface="Courier New"/>
              </a:rPr>
              <a:t>)</a:t>
            </a:r>
            <a:endParaRPr sz="1050">
              <a:solidFill>
                <a:srgbClr val="569CD6"/>
              </a:solidFill>
              <a:highlight>
                <a:schemeClr val="dk1"/>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
        <p:cNvGrpSpPr/>
        <p:nvPr/>
      </p:nvGrpSpPr>
      <p:grpSpPr>
        <a:xfrm>
          <a:off x="0" y="0"/>
          <a:ext cx="0" cy="0"/>
          <a:chOff x="0" y="0"/>
          <a:chExt cx="0" cy="0"/>
        </a:xfrm>
      </p:grpSpPr>
      <p:sp>
        <p:nvSpPr>
          <p:cNvPr id="219" name="Google Shape;219;p41"/>
          <p:cNvSpPr txBox="1"/>
          <p:nvPr/>
        </p:nvSpPr>
        <p:spPr>
          <a:xfrm>
            <a:off x="724025" y="2148113"/>
            <a:ext cx="109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dk1"/>
                </a:solidFill>
                <a:latin typeface="Poppins ExtraBold"/>
                <a:ea typeface="Poppins ExtraBold"/>
                <a:cs typeface="Poppins ExtraBold"/>
                <a:sym typeface="Poppins ExtraBold"/>
              </a:rPr>
              <a:t>1.2</a:t>
            </a:r>
            <a:endParaRPr sz="5000">
              <a:solidFill>
                <a:schemeClr val="dk1"/>
              </a:solidFill>
              <a:latin typeface="Poppins ExtraBold"/>
              <a:ea typeface="Poppins ExtraBold"/>
              <a:cs typeface="Poppins ExtraBold"/>
              <a:sym typeface="Poppins ExtraBold"/>
            </a:endParaRPr>
          </a:p>
        </p:txBody>
      </p:sp>
      <p:sp>
        <p:nvSpPr>
          <p:cNvPr id="220" name="Google Shape;220;p41"/>
          <p:cNvSpPr/>
          <p:nvPr/>
        </p:nvSpPr>
        <p:spPr>
          <a:xfrm>
            <a:off x="1875425" y="2078750"/>
            <a:ext cx="23700" cy="1102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1"/>
          <p:cNvSpPr/>
          <p:nvPr/>
        </p:nvSpPr>
        <p:spPr>
          <a:xfrm>
            <a:off x="2068500" y="2039275"/>
            <a:ext cx="6544200" cy="113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dk1"/>
                </a:solidFill>
                <a:latin typeface="Poppins"/>
                <a:ea typeface="Poppins"/>
                <a:cs typeface="Poppins"/>
                <a:sym typeface="Poppins"/>
              </a:rPr>
              <a:t>Return statement</a:t>
            </a:r>
            <a:endParaRPr sz="4500">
              <a:solidFill>
                <a:schemeClr val="dk1"/>
              </a:solidFill>
              <a:latin typeface="Poppins ExtraBold"/>
              <a:ea typeface="Poppins ExtraBold"/>
              <a:cs typeface="Poppins ExtraBold"/>
              <a:sym typeface="Poppins Extra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F79323"/>
      </a:accent3>
      <a:accent4>
        <a:srgbClr val="EA5504"/>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818</Words>
  <Application>Microsoft Office PowerPoint</Application>
  <PresentationFormat>On-screen Show (16:9)</PresentationFormat>
  <Paragraphs>107</Paragraphs>
  <Slides>23</Slides>
  <Notes>23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Roboto</vt:lpstr>
      <vt:lpstr>Helvetica Neue</vt:lpstr>
      <vt:lpstr>Poppins</vt:lpstr>
      <vt:lpstr>Roboto Thin</vt:lpstr>
      <vt:lpstr>Roboto Light</vt:lpstr>
      <vt:lpstr>Poppins ExtraBold</vt:lpstr>
      <vt:lpstr>Courier New</vt:lpstr>
      <vt:lpstr>Arial</vt:lpstr>
      <vt:lpstr>Simple Light</vt:lpstr>
      <vt:lpstr>Simple Light</vt:lpstr>
      <vt:lpstr>1_Simple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Echi Pramitasari</cp:lastModifiedBy>
  <cp:revision>2</cp:revision>
  <dcterms:modified xsi:type="dcterms:W3CDTF">2024-04-17T02:21:57Z</dcterms:modified>
</cp:coreProperties>
</file>