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 id="2147483680"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Cambria" panose="02040503050406030204" pitchFamily="18"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Poppins ExtraBold" panose="00000900000000000000" pitchFamily="2" charset="0"/>
      <p:bold r:id="rId36"/>
      <p:boldItalic r:id="rId37"/>
    </p:embeddedFont>
    <p:embeddedFont>
      <p:font typeface="Roboto" panose="02000000000000000000" pitchFamily="2" charset="0"/>
      <p:regular r:id="rId38"/>
      <p:bold r:id="rId39"/>
      <p:italic r:id="rId40"/>
      <p:boldItalic r:id="rId41"/>
    </p:embeddedFont>
    <p:embeddedFont>
      <p:font typeface="Roboto Light"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1F8604-A46E-4E52-980D-7B21664E15E0}">
  <a:tblStyle styleId="{CE1F8604-A46E-4E52-980D-7B21664E15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56" y="3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2.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309ecb98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309ecb98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89b12961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2189b129619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b3fe6ac6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3b3fe6ac6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189b1296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2189b129619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89b12961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189b129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89b12961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189b12961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89b12961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2189b129619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89b12961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89b12961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189b12961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2189b129619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189b12961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189b12961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2165ff38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22165ff38f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381ab24ef_0_0:notes"/>
          <p:cNvSpPr txBox="1">
            <a:spLocks noGrp="1"/>
          </p:cNvSpPr>
          <p:nvPr>
            <p:ph type="body" idx="1"/>
          </p:nvPr>
        </p:nvSpPr>
        <p:spPr>
          <a:xfrm>
            <a:off x="256081" y="4667652"/>
            <a:ext cx="6328500" cy="373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24381ab24ef_0_0:notes"/>
          <p:cNvSpPr>
            <a:spLocks noGrp="1" noRot="1" noChangeAspect="1"/>
          </p:cNvSpPr>
          <p:nvPr>
            <p:ph type="sldImg" idx="2"/>
          </p:nvPr>
        </p:nvSpPr>
        <p:spPr>
          <a:xfrm>
            <a:off x="144463" y="569913"/>
            <a:ext cx="6551612" cy="36861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2165ff38f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2165ff38f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2165ff38f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2165ff38f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2165ff38f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2165ff38f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2309ecb980_0_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22309ecb980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309ecb980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309ecb98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e3d71170f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e3d71170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e3d71170f_0_2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e3d71170f_0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e3d71170f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2e3d71170f_0_5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89b1296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89b1296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3b3fe6ac6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3b3fe6ac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3b3fe6ac6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b3fe6ac6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3" name="Google Shape;53;p13"/>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54" name="Google Shape;54;p13"/>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5" name="Google Shape;55;p13"/>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marR="0" lvl="0"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5"/>
          <p:cNvSpPr/>
          <p:nvPr/>
        </p:nvSpPr>
        <p:spPr>
          <a:xfrm>
            <a:off x="96725" y="4497525"/>
            <a:ext cx="1424400" cy="55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4" name="Google Shape;8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7" name="Google Shape;8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3" name="Google Shape;9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6" name="Google Shape;9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9" name="Google Shape;99;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103"/>
        <p:cNvGrpSpPr/>
        <p:nvPr/>
      </p:nvGrpSpPr>
      <p:grpSpPr>
        <a:xfrm>
          <a:off x="0" y="0"/>
          <a:ext cx="0" cy="0"/>
          <a:chOff x="0" y="0"/>
          <a:chExt cx="0" cy="0"/>
        </a:xfrm>
      </p:grpSpPr>
      <p:sp>
        <p:nvSpPr>
          <p:cNvPr id="104" name="Google Shape;104;p26"/>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05" name="Google Shape;105;p26"/>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06" name="Google Shape;106;p26"/>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07" name="Google Shape;107;p26"/>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108"/>
        <p:cNvGrpSpPr/>
        <p:nvPr/>
      </p:nvGrpSpPr>
      <p:grpSpPr>
        <a:xfrm>
          <a:off x="0" y="0"/>
          <a:ext cx="0" cy="0"/>
          <a:chOff x="0" y="0"/>
          <a:chExt cx="0" cy="0"/>
        </a:xfrm>
      </p:grpSpPr>
      <p:sp>
        <p:nvSpPr>
          <p:cNvPr id="109" name="Google Shape;109;p27"/>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0" name="Google Shape;110;p27"/>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11" name="Google Shape;111;p27"/>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2" name="Google Shape;112;p27"/>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p:cSld name="TITLE_3">
    <p:spTree>
      <p:nvGrpSpPr>
        <p:cNvPr id="1" name="Shape 113"/>
        <p:cNvGrpSpPr/>
        <p:nvPr/>
      </p:nvGrpSpPr>
      <p:grpSpPr>
        <a:xfrm>
          <a:off x="0" y="0"/>
          <a:ext cx="0" cy="0"/>
          <a:chOff x="0" y="0"/>
          <a:chExt cx="0" cy="0"/>
        </a:xfrm>
      </p:grpSpPr>
      <p:sp>
        <p:nvSpPr>
          <p:cNvPr id="114" name="Google Shape;114;p28"/>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5" name="Google Shape;115;p28"/>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16" name="Google Shape;116;p28"/>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7" name="Google Shape;117;p28"/>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3">
  <p:cSld name="TITLE_4">
    <p:spTree>
      <p:nvGrpSpPr>
        <p:cNvPr id="1" name="Shape 118"/>
        <p:cNvGrpSpPr/>
        <p:nvPr/>
      </p:nvGrpSpPr>
      <p:grpSpPr>
        <a:xfrm>
          <a:off x="0" y="0"/>
          <a:ext cx="0" cy="0"/>
          <a:chOff x="0" y="0"/>
          <a:chExt cx="0" cy="0"/>
        </a:xfrm>
      </p:grpSpPr>
      <p:sp>
        <p:nvSpPr>
          <p:cNvPr id="119" name="Google Shape;119;p29"/>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0" name="Google Shape;120;p29"/>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21" name="Google Shape;121;p29"/>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2" name="Google Shape;122;p29"/>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4">
  <p:cSld name="TITLE_5">
    <p:spTree>
      <p:nvGrpSpPr>
        <p:cNvPr id="1" name="Shape 123"/>
        <p:cNvGrpSpPr/>
        <p:nvPr/>
      </p:nvGrpSpPr>
      <p:grpSpPr>
        <a:xfrm>
          <a:off x="0" y="0"/>
          <a:ext cx="0" cy="0"/>
          <a:chOff x="0" y="0"/>
          <a:chExt cx="0" cy="0"/>
        </a:xfrm>
      </p:grpSpPr>
      <p:sp>
        <p:nvSpPr>
          <p:cNvPr id="124" name="Google Shape;124;p30"/>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5" name="Google Shape;125;p30"/>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26" name="Google Shape;126;p30"/>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7" name="Google Shape;127;p30"/>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5">
  <p:cSld name="TITLE_6">
    <p:spTree>
      <p:nvGrpSpPr>
        <p:cNvPr id="1" name="Shape 128"/>
        <p:cNvGrpSpPr/>
        <p:nvPr/>
      </p:nvGrpSpPr>
      <p:grpSpPr>
        <a:xfrm>
          <a:off x="0" y="0"/>
          <a:ext cx="0" cy="0"/>
          <a:chOff x="0" y="0"/>
          <a:chExt cx="0" cy="0"/>
        </a:xfrm>
      </p:grpSpPr>
      <p:sp>
        <p:nvSpPr>
          <p:cNvPr id="129" name="Google Shape;129;p31"/>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0" name="Google Shape;130;p31"/>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31" name="Google Shape;131;p31"/>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2" name="Google Shape;132;p31"/>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6">
  <p:cSld name="TITLE_7">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5" name="Google Shape;135;p32"/>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36" name="Google Shape;136;p32"/>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7" name="Google Shape;137;p32"/>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43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4839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16893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0596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584105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77793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86993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256032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38948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908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2977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1">
  <p:cSld name="Title 1">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3" name="Google Shape;53;p13"/>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54" name="Google Shape;54;p13"/>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5" name="Google Shape;55;p13"/>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marR="0" lvl="0"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000"/>
          </a:p>
        </p:txBody>
      </p:sp>
    </p:spTree>
    <p:extLst>
      <p:ext uri="{BB962C8B-B14F-4D97-AF65-F5344CB8AC3E}">
        <p14:creationId xmlns:p14="http://schemas.microsoft.com/office/powerpoint/2010/main" val="90097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96725" y="4497525"/>
            <a:ext cx="1424400" cy="55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8" name="Google Shape;5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p:nvPr/>
        </p:nvSpPr>
        <p:spPr>
          <a:xfrm>
            <a:off x="96725" y="4497525"/>
            <a:ext cx="1424400" cy="55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33350" y="4567225"/>
            <a:ext cx="1357200" cy="47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446738"/>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0.xml"/><Relationship Id="rId5" Type="http://schemas.openxmlformats.org/officeDocument/2006/relationships/hyperlink" Target="https://www/"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33"/>
          <p:cNvSpPr/>
          <p:nvPr/>
        </p:nvSpPr>
        <p:spPr>
          <a:xfrm>
            <a:off x="77650" y="252425"/>
            <a:ext cx="2286000" cy="706200"/>
          </a:xfrm>
          <a:prstGeom prst="rect">
            <a:avLst/>
          </a:prstGeom>
          <a:solidFill>
            <a:srgbClr val="00A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3"/>
          <p:cNvSpPr/>
          <p:nvPr/>
        </p:nvSpPr>
        <p:spPr>
          <a:xfrm>
            <a:off x="0" y="1880675"/>
            <a:ext cx="9144000" cy="14373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3800" b="1">
                <a:solidFill>
                  <a:schemeClr val="lt1"/>
                </a:solidFill>
                <a:latin typeface="Poppins"/>
                <a:ea typeface="Poppins"/>
                <a:cs typeface="Poppins"/>
                <a:sym typeface="Poppins"/>
              </a:rPr>
              <a:t>File Input &amp; Output</a:t>
            </a:r>
            <a:endParaRPr sz="3100" b="1">
              <a:solidFill>
                <a:schemeClr val="lt1"/>
              </a:solidFill>
              <a:latin typeface="Poppins"/>
              <a:ea typeface="Poppins"/>
              <a:cs typeface="Poppins"/>
              <a:sym typeface="Poppins"/>
            </a:endParaRPr>
          </a:p>
        </p:txBody>
      </p:sp>
      <p:sp>
        <p:nvSpPr>
          <p:cNvPr id="144" name="Google Shape;144;p33"/>
          <p:cNvSpPr/>
          <p:nvPr/>
        </p:nvSpPr>
        <p:spPr>
          <a:xfrm>
            <a:off x="77639" y="4785436"/>
            <a:ext cx="1028100" cy="27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Prepared in </a:t>
            </a:r>
            <a:r>
              <a:rPr lang="en" sz="800" b="1">
                <a:solidFill>
                  <a:schemeClr val="lt1"/>
                </a:solidFill>
                <a:latin typeface="Roboto"/>
                <a:ea typeface="Roboto"/>
                <a:cs typeface="Roboto"/>
                <a:sym typeface="Roboto"/>
              </a:rPr>
              <a:t>2023</a:t>
            </a:r>
            <a:endParaRPr sz="800" b="1">
              <a:solidFill>
                <a:schemeClr val="lt1"/>
              </a:solidFill>
              <a:latin typeface="Roboto"/>
              <a:ea typeface="Roboto"/>
              <a:cs typeface="Roboto"/>
              <a:sym typeface="Roboto"/>
            </a:endParaRPr>
          </a:p>
        </p:txBody>
      </p:sp>
      <p:sp>
        <p:nvSpPr>
          <p:cNvPr id="145" name="Google Shape;145;p33"/>
          <p:cNvSpPr txBox="1"/>
          <p:nvPr/>
        </p:nvSpPr>
        <p:spPr>
          <a:xfrm>
            <a:off x="3020875" y="2886875"/>
            <a:ext cx="2870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DC469"/>
                </a:solidFill>
                <a:latin typeface="Poppins"/>
                <a:ea typeface="Poppins"/>
                <a:cs typeface="Poppins"/>
                <a:sym typeface="Poppins"/>
              </a:rPr>
              <a:t>Mentor: …</a:t>
            </a:r>
            <a:endParaRPr sz="1600" dirty="0">
              <a:solidFill>
                <a:srgbClr val="FDC469"/>
              </a:solidFill>
              <a:latin typeface="Poppins"/>
              <a:ea typeface="Poppins"/>
              <a:cs typeface="Poppins"/>
              <a:sym typeface="Poppins"/>
            </a:endParaRPr>
          </a:p>
        </p:txBody>
      </p:sp>
      <p:pic>
        <p:nvPicPr>
          <p:cNvPr id="146" name="Google Shape;146;p33"/>
          <p:cNvPicPr preferRelativeResize="0"/>
          <p:nvPr/>
        </p:nvPicPr>
        <p:blipFill>
          <a:blip r:embed="rId4">
            <a:alphaModFix/>
          </a:blip>
          <a:stretch>
            <a:fillRect/>
          </a:stretch>
        </p:blipFill>
        <p:spPr>
          <a:xfrm>
            <a:off x="0" y="188675"/>
            <a:ext cx="2659849" cy="769956"/>
          </a:xfrm>
          <a:prstGeom prst="rect">
            <a:avLst/>
          </a:prstGeom>
          <a:noFill/>
          <a:ln>
            <a:noFill/>
          </a:ln>
        </p:spPr>
      </p:pic>
      <p:sp>
        <p:nvSpPr>
          <p:cNvPr id="147" name="Google Shape;147;p33"/>
          <p:cNvSpPr/>
          <p:nvPr/>
        </p:nvSpPr>
        <p:spPr>
          <a:xfrm>
            <a:off x="77650" y="4383350"/>
            <a:ext cx="1498800" cy="706200"/>
          </a:xfrm>
          <a:prstGeom prst="rect">
            <a:avLst/>
          </a:prstGeom>
          <a:solidFill>
            <a:srgbClr val="2F18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6"/>
        <p:cNvGrpSpPr/>
        <p:nvPr/>
      </p:nvGrpSpPr>
      <p:grpSpPr>
        <a:xfrm>
          <a:off x="0" y="0"/>
          <a:ext cx="0" cy="0"/>
          <a:chOff x="0" y="0"/>
          <a:chExt cx="0" cy="0"/>
        </a:xfrm>
      </p:grpSpPr>
      <p:sp>
        <p:nvSpPr>
          <p:cNvPr id="227" name="Google Shape;227;p42"/>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1.2</a:t>
            </a:r>
            <a:endParaRPr sz="5000">
              <a:solidFill>
                <a:schemeClr val="dk1"/>
              </a:solidFill>
              <a:latin typeface="Poppins ExtraBold"/>
              <a:ea typeface="Poppins ExtraBold"/>
              <a:cs typeface="Poppins ExtraBold"/>
              <a:sym typeface="Poppins ExtraBold"/>
            </a:endParaRPr>
          </a:p>
        </p:txBody>
      </p:sp>
      <p:sp>
        <p:nvSpPr>
          <p:cNvPr id="228" name="Google Shape;228;p42"/>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2"/>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Closing Files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43"/>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1.2 |</a:t>
            </a:r>
            <a:r>
              <a:rPr lang="en" sz="1200" b="1">
                <a:solidFill>
                  <a:schemeClr val="dk1"/>
                </a:solidFill>
                <a:latin typeface="Roboto"/>
                <a:ea typeface="Roboto"/>
                <a:cs typeface="Roboto"/>
                <a:sym typeface="Roboto"/>
              </a:rPr>
              <a:t> Closing Files</a:t>
            </a:r>
            <a:endParaRPr sz="1200" b="1">
              <a:solidFill>
                <a:schemeClr val="dk1"/>
              </a:solidFill>
              <a:latin typeface="Roboto"/>
              <a:ea typeface="Roboto"/>
              <a:cs typeface="Roboto"/>
              <a:sym typeface="Roboto"/>
            </a:endParaRPr>
          </a:p>
        </p:txBody>
      </p:sp>
      <p:sp>
        <p:nvSpPr>
          <p:cNvPr id="235" name="Google Shape;235;p43"/>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Menutup files</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36" name="Google Shape;236;p43"/>
          <p:cNvSpPr txBox="1"/>
          <p:nvPr/>
        </p:nvSpPr>
        <p:spPr>
          <a:xfrm>
            <a:off x="557675" y="1516300"/>
            <a:ext cx="5268900" cy="507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Setiap kita melakukan operasi apapun pada file, sebaiknya setelah operasi itu selesai, kita dapat menutup file tersebut menggunakan </a:t>
            </a:r>
            <a:r>
              <a:rPr lang="en" sz="1050" b="1">
                <a:solidFill>
                  <a:schemeClr val="dk1"/>
                </a:solidFill>
                <a:latin typeface="Roboto"/>
                <a:ea typeface="Roboto"/>
                <a:cs typeface="Roboto"/>
                <a:sym typeface="Roboto"/>
              </a:rPr>
              <a:t>close()</a:t>
            </a:r>
            <a:r>
              <a:rPr lang="en" sz="1050">
                <a:solidFill>
                  <a:schemeClr val="dk1"/>
                </a:solidFill>
                <a:latin typeface="Roboto Light"/>
                <a:ea typeface="Roboto Light"/>
                <a:cs typeface="Roboto Light"/>
                <a:sym typeface="Roboto Light"/>
              </a:rPr>
              <a:t>.</a:t>
            </a:r>
            <a:endParaRPr sz="105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1" name="Google Shape;241;p44"/>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1.3</a:t>
            </a:r>
            <a:endParaRPr sz="5000">
              <a:solidFill>
                <a:schemeClr val="dk1"/>
              </a:solidFill>
              <a:latin typeface="Poppins ExtraBold"/>
              <a:ea typeface="Poppins ExtraBold"/>
              <a:cs typeface="Poppins ExtraBold"/>
              <a:sym typeface="Poppins ExtraBold"/>
            </a:endParaRPr>
          </a:p>
        </p:txBody>
      </p:sp>
      <p:sp>
        <p:nvSpPr>
          <p:cNvPr id="242" name="Google Shape;242;p44"/>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4"/>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Writing or Creating files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Google Shape;248;p45"/>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1.3 |</a:t>
            </a:r>
            <a:r>
              <a:rPr lang="en" sz="1200" b="1">
                <a:solidFill>
                  <a:schemeClr val="dk1"/>
                </a:solidFill>
                <a:latin typeface="Roboto"/>
                <a:ea typeface="Roboto"/>
                <a:cs typeface="Roboto"/>
                <a:sym typeface="Roboto"/>
              </a:rPr>
              <a:t> Writing or Creating files</a:t>
            </a:r>
            <a:endParaRPr sz="1200" b="1">
              <a:solidFill>
                <a:schemeClr val="dk1"/>
              </a:solidFill>
              <a:latin typeface="Roboto"/>
              <a:ea typeface="Roboto"/>
              <a:cs typeface="Roboto"/>
              <a:sym typeface="Roboto"/>
            </a:endParaRPr>
          </a:p>
        </p:txBody>
      </p:sp>
      <p:sp>
        <p:nvSpPr>
          <p:cNvPr id="249" name="Google Shape;249;p45"/>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Membuat file baru</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50" name="Google Shape;250;p45"/>
          <p:cNvSpPr txBox="1"/>
          <p:nvPr/>
        </p:nvSpPr>
        <p:spPr>
          <a:xfrm>
            <a:off x="566100" y="1910100"/>
            <a:ext cx="5268900" cy="6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Selain membaca file, kita juga dapat melakukan penambahan, atau pembuatan file baru. Mode yang akan kita pakai adalah "a", dan "w", dimana "a" digunakan untuk menambahkan text kedalam file, "w" digunakan untuk menulis file baru.</a:t>
            </a:r>
            <a:endParaRPr sz="105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4"/>
        <p:cNvGrpSpPr/>
        <p:nvPr/>
      </p:nvGrpSpPr>
      <p:grpSpPr>
        <a:xfrm>
          <a:off x="0" y="0"/>
          <a:ext cx="0" cy="0"/>
          <a:chOff x="0" y="0"/>
          <a:chExt cx="0" cy="0"/>
        </a:xfrm>
      </p:grpSpPr>
      <p:sp>
        <p:nvSpPr>
          <p:cNvPr id="255" name="Google Shape;255;p46"/>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1.3 |</a:t>
            </a:r>
            <a:r>
              <a:rPr lang="en" sz="1200" b="1">
                <a:solidFill>
                  <a:schemeClr val="dk1"/>
                </a:solidFill>
                <a:latin typeface="Roboto"/>
                <a:ea typeface="Roboto"/>
                <a:cs typeface="Roboto"/>
                <a:sym typeface="Roboto"/>
              </a:rPr>
              <a:t> Writing or Creating files</a:t>
            </a:r>
            <a:endParaRPr sz="1200">
              <a:solidFill>
                <a:schemeClr val="dk1"/>
              </a:solidFill>
              <a:latin typeface="Roboto Light"/>
              <a:ea typeface="Roboto Light"/>
              <a:cs typeface="Roboto Light"/>
              <a:sym typeface="Roboto Light"/>
            </a:endParaRPr>
          </a:p>
        </p:txBody>
      </p:sp>
      <p:sp>
        <p:nvSpPr>
          <p:cNvPr id="256" name="Google Shape;256;p46"/>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57" name="Google Shape;257;p46"/>
          <p:cNvSpPr/>
          <p:nvPr/>
        </p:nvSpPr>
        <p:spPr>
          <a:xfrm>
            <a:off x="499000" y="1910100"/>
            <a:ext cx="5301900" cy="2530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6"/>
          <p:cNvSpPr txBox="1"/>
          <p:nvPr/>
        </p:nvSpPr>
        <p:spPr>
          <a:xfrm>
            <a:off x="651725" y="2055300"/>
            <a:ext cx="4955100" cy="1800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 </a:t>
            </a:r>
            <a:r>
              <a:rPr lang="en" sz="1050">
                <a:solidFill>
                  <a:srgbClr val="CE9178"/>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write</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"Halo lagi, ini penambahan baru pada file."</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menambahkan text pada file</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close</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 </a:t>
            </a:r>
            <a:r>
              <a:rPr lang="en" sz="1050">
                <a:solidFill>
                  <a:srgbClr val="CE9178"/>
                </a:solidFill>
                <a:highlight>
                  <a:schemeClr val="dk1"/>
                </a:highlight>
                <a:latin typeface="Courier New"/>
                <a:ea typeface="Courier New"/>
                <a:cs typeface="Courier New"/>
                <a:sym typeface="Courier New"/>
              </a:rPr>
              <a:t>"w"</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write</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"Data sebelumnya sudah terhapus, karena kita menggunakan mode w"</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data sebelumnya pada file akan terhapus pada mode "w"</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close</a:t>
            </a:r>
            <a:r>
              <a:rPr lang="en" sz="1050">
                <a:solidFill>
                  <a:srgbClr val="D4D4D4"/>
                </a:solidFill>
                <a:highlight>
                  <a:schemeClr val="dk1"/>
                </a:highlight>
                <a:latin typeface="Courier New"/>
                <a:ea typeface="Courier New"/>
                <a:cs typeface="Courier New"/>
                <a:sym typeface="Courier New"/>
              </a:rPr>
              <a:t>()</a:t>
            </a:r>
            <a:endParaRPr sz="1050">
              <a:solidFill>
                <a:srgbClr val="569CD6"/>
              </a:solidFill>
              <a:highlight>
                <a:schemeClr val="dk1"/>
              </a:highlight>
              <a:latin typeface="Courier New"/>
              <a:ea typeface="Courier New"/>
              <a:cs typeface="Courier New"/>
              <a:sym typeface="Courier New"/>
            </a:endParaRPr>
          </a:p>
        </p:txBody>
      </p:sp>
      <p:sp>
        <p:nvSpPr>
          <p:cNvPr id="259" name="Google Shape;259;p46"/>
          <p:cNvSpPr txBox="1"/>
          <p:nvPr/>
        </p:nvSpPr>
        <p:spPr>
          <a:xfrm>
            <a:off x="651725" y="3856200"/>
            <a:ext cx="45636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Disini kita menggunakan mode “a” dan “w” untuk menambah dan menulis file.</a:t>
            </a:r>
            <a:endParaRPr sz="140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p47"/>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1.4</a:t>
            </a:r>
            <a:endParaRPr sz="5000">
              <a:solidFill>
                <a:schemeClr val="dk1"/>
              </a:solidFill>
              <a:latin typeface="Poppins ExtraBold"/>
              <a:ea typeface="Poppins ExtraBold"/>
              <a:cs typeface="Poppins ExtraBold"/>
              <a:sym typeface="Poppins ExtraBold"/>
            </a:endParaRPr>
          </a:p>
        </p:txBody>
      </p:sp>
      <p:sp>
        <p:nvSpPr>
          <p:cNvPr id="265" name="Google Shape;265;p47"/>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7"/>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Deleting Files</a:t>
            </a:r>
            <a:endParaRPr sz="4500">
              <a:solidFill>
                <a:schemeClr val="dk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48"/>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1.4 |</a:t>
            </a:r>
            <a:r>
              <a:rPr lang="en" sz="1200" b="1">
                <a:solidFill>
                  <a:schemeClr val="dk1"/>
                </a:solidFill>
                <a:latin typeface="Roboto"/>
                <a:ea typeface="Roboto"/>
                <a:cs typeface="Roboto"/>
                <a:sym typeface="Roboto"/>
              </a:rPr>
              <a:t> Deleting Files</a:t>
            </a:r>
            <a:endParaRPr sz="1200" b="1">
              <a:solidFill>
                <a:schemeClr val="dk1"/>
              </a:solidFill>
              <a:latin typeface="Roboto"/>
              <a:ea typeface="Roboto"/>
              <a:cs typeface="Roboto"/>
              <a:sym typeface="Roboto"/>
            </a:endParaRPr>
          </a:p>
        </p:txBody>
      </p:sp>
      <p:sp>
        <p:nvSpPr>
          <p:cNvPr id="272" name="Google Shape;272;p48"/>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Menghapus files</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73" name="Google Shape;273;p48"/>
          <p:cNvSpPr txBox="1"/>
          <p:nvPr/>
        </p:nvSpPr>
        <p:spPr>
          <a:xfrm>
            <a:off x="566100" y="1910100"/>
            <a:ext cx="5268900" cy="34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Untuk menghapus files, kita perlu melakukan import package os pada python.</a:t>
            </a:r>
            <a:endParaRPr sz="1050" i="0" u="none" strike="noStrike" cap="none">
              <a:solidFill>
                <a:srgbClr val="2C1A32"/>
              </a:solidFill>
              <a:latin typeface="Roboto Light"/>
              <a:ea typeface="Roboto Light"/>
              <a:cs typeface="Roboto Light"/>
              <a:sym typeface="Roboto Light"/>
            </a:endParaRPr>
          </a:p>
        </p:txBody>
      </p:sp>
      <p:sp>
        <p:nvSpPr>
          <p:cNvPr id="274" name="Google Shape;274;p48"/>
          <p:cNvSpPr/>
          <p:nvPr/>
        </p:nvSpPr>
        <p:spPr>
          <a:xfrm>
            <a:off x="448525" y="2317225"/>
            <a:ext cx="5301900" cy="15231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557675" y="2476050"/>
            <a:ext cx="4167600" cy="4935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1600" b="1">
                <a:solidFill>
                  <a:srgbClr val="2C1A32"/>
                </a:solidFill>
                <a:latin typeface="Poppins"/>
                <a:ea typeface="Poppins"/>
                <a:cs typeface="Poppins"/>
                <a:sym typeface="Poppins"/>
              </a:rPr>
              <a:t>Contoh</a:t>
            </a:r>
            <a:endParaRPr sz="1600" b="1" i="0" u="none" strike="noStrike" cap="none">
              <a:solidFill>
                <a:srgbClr val="F07A5A"/>
              </a:solidFill>
              <a:latin typeface="Poppins"/>
              <a:ea typeface="Poppins"/>
              <a:cs typeface="Poppins"/>
              <a:sym typeface="Poppins"/>
            </a:endParaRPr>
          </a:p>
        </p:txBody>
      </p:sp>
      <p:sp>
        <p:nvSpPr>
          <p:cNvPr id="276" name="Google Shape;276;p48"/>
          <p:cNvSpPr txBox="1"/>
          <p:nvPr/>
        </p:nvSpPr>
        <p:spPr>
          <a:xfrm>
            <a:off x="665050" y="2862175"/>
            <a:ext cx="4403400" cy="66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50">
                <a:solidFill>
                  <a:srgbClr val="C586C0"/>
                </a:solidFill>
                <a:highlight>
                  <a:schemeClr val="dk1"/>
                </a:highlight>
                <a:latin typeface="Courier New"/>
                <a:ea typeface="Courier New"/>
                <a:cs typeface="Courier New"/>
                <a:sym typeface="Courier New"/>
              </a:rPr>
              <a:t>import</a:t>
            </a:r>
            <a:r>
              <a:rPr lang="en" sz="1050">
                <a:solidFill>
                  <a:srgbClr val="D4D4D4"/>
                </a:solidFill>
                <a:highlight>
                  <a:schemeClr val="dk1"/>
                </a:highlight>
                <a:latin typeface="Courier New"/>
                <a:ea typeface="Courier New"/>
                <a:cs typeface="Courier New"/>
                <a:sym typeface="Courier New"/>
              </a:rPr>
              <a:t> </a:t>
            </a:r>
            <a:r>
              <a:rPr lang="en" sz="1050">
                <a:solidFill>
                  <a:srgbClr val="4EC9B0"/>
                </a:solidFill>
                <a:highlight>
                  <a:schemeClr val="dk1"/>
                </a:highlight>
                <a:latin typeface="Courier New"/>
                <a:ea typeface="Courier New"/>
                <a:cs typeface="Courier New"/>
                <a:sym typeface="Courier New"/>
              </a:rPr>
              <a:t>os</a:t>
            </a:r>
            <a:endParaRPr sz="1050">
              <a:solidFill>
                <a:srgbClr val="4EC9B0"/>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4EC9B0"/>
                </a:solidFill>
                <a:highlight>
                  <a:schemeClr val="dk1"/>
                </a:highlight>
                <a:latin typeface="Courier New"/>
                <a:ea typeface="Courier New"/>
                <a:cs typeface="Courier New"/>
                <a:sym typeface="Courier New"/>
              </a:rPr>
              <a:t>os</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remove</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"nama_file.txt"</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menghapus file</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4EC9B0"/>
                </a:solidFill>
                <a:highlight>
                  <a:schemeClr val="dk1"/>
                </a:highlight>
                <a:latin typeface="Courier New"/>
                <a:ea typeface="Courier New"/>
                <a:cs typeface="Courier New"/>
                <a:sym typeface="Courier New"/>
              </a:rPr>
              <a:t>os</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rmdir</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"nama_folder"</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menghapus folder</a:t>
            </a:r>
            <a:endParaRPr sz="1050">
              <a:solidFill>
                <a:srgbClr val="9CDCFE"/>
              </a:solidFill>
              <a:highlight>
                <a:schemeClr val="dk1"/>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49"/>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1.5</a:t>
            </a:r>
            <a:endParaRPr sz="5000">
              <a:solidFill>
                <a:schemeClr val="dk1"/>
              </a:solidFill>
              <a:latin typeface="Poppins ExtraBold"/>
              <a:ea typeface="Poppins ExtraBold"/>
              <a:cs typeface="Poppins ExtraBold"/>
              <a:sym typeface="Poppins ExtraBold"/>
            </a:endParaRPr>
          </a:p>
        </p:txBody>
      </p:sp>
      <p:sp>
        <p:nvSpPr>
          <p:cNvPr id="282" name="Google Shape;282;p49"/>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9"/>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Check file exists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7"/>
        <p:cNvGrpSpPr/>
        <p:nvPr/>
      </p:nvGrpSpPr>
      <p:grpSpPr>
        <a:xfrm>
          <a:off x="0" y="0"/>
          <a:ext cx="0" cy="0"/>
          <a:chOff x="0" y="0"/>
          <a:chExt cx="0" cy="0"/>
        </a:xfrm>
      </p:grpSpPr>
      <p:sp>
        <p:nvSpPr>
          <p:cNvPr id="288" name="Google Shape;288;p50"/>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1.5 |</a:t>
            </a:r>
            <a:r>
              <a:rPr lang="en" sz="1200" b="1">
                <a:solidFill>
                  <a:schemeClr val="dk1"/>
                </a:solidFill>
                <a:latin typeface="Roboto"/>
                <a:ea typeface="Roboto"/>
                <a:cs typeface="Roboto"/>
                <a:sym typeface="Roboto"/>
              </a:rPr>
              <a:t> Check file exists</a:t>
            </a:r>
            <a:endParaRPr sz="1200" b="1">
              <a:solidFill>
                <a:schemeClr val="dk1"/>
              </a:solidFill>
              <a:latin typeface="Roboto"/>
              <a:ea typeface="Roboto"/>
              <a:cs typeface="Roboto"/>
              <a:sym typeface="Roboto"/>
            </a:endParaRPr>
          </a:p>
        </p:txBody>
      </p:sp>
      <p:sp>
        <p:nvSpPr>
          <p:cNvPr id="289" name="Google Shape;289;p50"/>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Pengecekan file</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90" name="Google Shape;290;p50"/>
          <p:cNvSpPr txBox="1"/>
          <p:nvPr/>
        </p:nvSpPr>
        <p:spPr>
          <a:xfrm>
            <a:off x="566100" y="1910100"/>
            <a:ext cx="52689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Untuk melakukan pembacaan, dan penghapusan file, kita perlu untuk melakukan pengecekan apakah file tersebut ada atau tidak. Pembacaan tanpa mengetahui file tersebut ada dapat menyebabkan error.</a:t>
            </a:r>
            <a:endParaRPr sz="1050">
              <a:solidFill>
                <a:schemeClr val="dk1"/>
              </a:solidFill>
              <a:latin typeface="Roboto Light"/>
              <a:ea typeface="Roboto Light"/>
              <a:cs typeface="Roboto Light"/>
              <a:sym typeface="Roboto Light"/>
            </a:endParaRPr>
          </a:p>
          <a:p>
            <a:pPr marL="0" lvl="0" indent="0" algn="just" rtl="0">
              <a:spcBef>
                <a:spcPts val="0"/>
              </a:spcBef>
              <a:spcAft>
                <a:spcPts val="0"/>
              </a:spcAft>
              <a:buClr>
                <a:schemeClr val="dk1"/>
              </a:buClr>
              <a:buSzPts val="1100"/>
              <a:buFont typeface="Arial"/>
              <a:buNone/>
            </a:pPr>
            <a:endParaRPr sz="1050">
              <a:solidFill>
                <a:schemeClr val="dk1"/>
              </a:solidFill>
              <a:latin typeface="Roboto Light"/>
              <a:ea typeface="Roboto Light"/>
              <a:cs typeface="Roboto Light"/>
              <a:sym typeface="Roboto Light"/>
            </a:endParaRPr>
          </a:p>
        </p:txBody>
      </p:sp>
      <p:sp>
        <p:nvSpPr>
          <p:cNvPr id="291" name="Google Shape;291;p50"/>
          <p:cNvSpPr/>
          <p:nvPr/>
        </p:nvSpPr>
        <p:spPr>
          <a:xfrm>
            <a:off x="448525" y="2571750"/>
            <a:ext cx="5301900" cy="15231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0"/>
          <p:cNvSpPr/>
          <p:nvPr/>
        </p:nvSpPr>
        <p:spPr>
          <a:xfrm>
            <a:off x="557675" y="2476050"/>
            <a:ext cx="4167600" cy="4935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1600" b="1">
                <a:solidFill>
                  <a:srgbClr val="2C1A32"/>
                </a:solidFill>
                <a:latin typeface="Poppins"/>
                <a:ea typeface="Poppins"/>
                <a:cs typeface="Poppins"/>
                <a:sym typeface="Poppins"/>
              </a:rPr>
              <a:t>Contoh</a:t>
            </a:r>
            <a:endParaRPr sz="1600" b="1" i="0" u="none" strike="noStrike" cap="none">
              <a:solidFill>
                <a:srgbClr val="F07A5A"/>
              </a:solidFill>
              <a:latin typeface="Poppins"/>
              <a:ea typeface="Poppins"/>
              <a:cs typeface="Poppins"/>
              <a:sym typeface="Poppins"/>
            </a:endParaRPr>
          </a:p>
        </p:txBody>
      </p:sp>
      <p:sp>
        <p:nvSpPr>
          <p:cNvPr id="293" name="Google Shape;293;p50"/>
          <p:cNvSpPr txBox="1"/>
          <p:nvPr/>
        </p:nvSpPr>
        <p:spPr>
          <a:xfrm>
            <a:off x="665050" y="2862175"/>
            <a:ext cx="4403400" cy="8313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C586C0"/>
                </a:solidFill>
                <a:highlight>
                  <a:schemeClr val="dk1"/>
                </a:highlight>
                <a:latin typeface="Courier New"/>
                <a:ea typeface="Courier New"/>
                <a:cs typeface="Courier New"/>
                <a:sym typeface="Courier New"/>
              </a:rPr>
              <a:t>import</a:t>
            </a:r>
            <a:r>
              <a:rPr lang="en" sz="1050">
                <a:solidFill>
                  <a:srgbClr val="D4D4D4"/>
                </a:solidFill>
                <a:highlight>
                  <a:schemeClr val="dk1"/>
                </a:highlight>
                <a:latin typeface="Courier New"/>
                <a:ea typeface="Courier New"/>
                <a:cs typeface="Courier New"/>
                <a:sym typeface="Courier New"/>
              </a:rPr>
              <a:t> </a:t>
            </a:r>
            <a:r>
              <a:rPr lang="en" sz="1050">
                <a:solidFill>
                  <a:srgbClr val="4EC9B0"/>
                </a:solidFill>
                <a:highlight>
                  <a:schemeClr val="dk1"/>
                </a:highlight>
                <a:latin typeface="Courier New"/>
                <a:ea typeface="Courier New"/>
                <a:cs typeface="Courier New"/>
                <a:sym typeface="Courier New"/>
              </a:rPr>
              <a:t>os</a:t>
            </a:r>
            <a:endParaRPr sz="1050">
              <a:solidFill>
                <a:srgbClr val="4EC9B0"/>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C586C0"/>
                </a:solidFill>
                <a:highlight>
                  <a:schemeClr val="dk1"/>
                </a:highlight>
                <a:latin typeface="Courier New"/>
                <a:ea typeface="Courier New"/>
                <a:cs typeface="Courier New"/>
                <a:sym typeface="Courier New"/>
              </a:rPr>
              <a:t>if</a:t>
            </a:r>
            <a:r>
              <a:rPr lang="en" sz="1050">
                <a:solidFill>
                  <a:srgbClr val="D4D4D4"/>
                </a:solidFill>
                <a:highlight>
                  <a:schemeClr val="dk1"/>
                </a:highlight>
                <a:latin typeface="Courier New"/>
                <a:ea typeface="Courier New"/>
                <a:cs typeface="Courier New"/>
                <a:sym typeface="Courier New"/>
              </a:rPr>
              <a:t> </a:t>
            </a:r>
            <a:r>
              <a:rPr lang="en" sz="1050">
                <a:solidFill>
                  <a:srgbClr val="4EC9B0"/>
                </a:solidFill>
                <a:highlight>
                  <a:schemeClr val="dk1"/>
                </a:highlight>
                <a:latin typeface="Courier New"/>
                <a:ea typeface="Courier New"/>
                <a:cs typeface="Courier New"/>
                <a:sym typeface="Courier New"/>
              </a:rPr>
              <a:t>os</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path</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exists</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"nama_file.txt"</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4EC9B0"/>
                </a:solidFill>
                <a:highlight>
                  <a:schemeClr val="dk1"/>
                </a:highlight>
                <a:latin typeface="Courier New"/>
                <a:ea typeface="Courier New"/>
                <a:cs typeface="Courier New"/>
                <a:sym typeface="Courier New"/>
              </a:rPr>
              <a:t>os</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remove</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"nama_file.txt"</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C586C0"/>
              </a:solidFill>
              <a:highlight>
                <a:schemeClr val="dk1"/>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sp>
        <p:nvSpPr>
          <p:cNvPr id="298" name="Google Shape;298;p51"/>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1.6</a:t>
            </a:r>
            <a:endParaRPr sz="5000">
              <a:solidFill>
                <a:schemeClr val="dk1"/>
              </a:solidFill>
              <a:latin typeface="Poppins ExtraBold"/>
              <a:ea typeface="Poppins ExtraBold"/>
              <a:cs typeface="Poppins ExtraBold"/>
              <a:sym typeface="Poppins ExtraBold"/>
            </a:endParaRPr>
          </a:p>
        </p:txBody>
      </p:sp>
      <p:sp>
        <p:nvSpPr>
          <p:cNvPr id="299" name="Google Shape;299;p51"/>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1"/>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Handling Errors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pic>
        <p:nvPicPr>
          <p:cNvPr id="151" name="Google Shape;151;p34"/>
          <p:cNvPicPr preferRelativeResize="0"/>
          <p:nvPr/>
        </p:nvPicPr>
        <p:blipFill rotWithShape="1">
          <a:blip r:embed="rId4">
            <a:alphaModFix/>
          </a:blip>
          <a:srcRect/>
          <a:stretch/>
        </p:blipFill>
        <p:spPr>
          <a:xfrm>
            <a:off x="758500" y="1035100"/>
            <a:ext cx="2762550" cy="2898675"/>
          </a:xfrm>
          <a:prstGeom prst="rect">
            <a:avLst/>
          </a:prstGeom>
          <a:noFill/>
          <a:ln>
            <a:noFill/>
          </a:ln>
        </p:spPr>
      </p:pic>
      <p:sp>
        <p:nvSpPr>
          <p:cNvPr id="152" name="Google Shape;152;p34"/>
          <p:cNvSpPr/>
          <p:nvPr/>
        </p:nvSpPr>
        <p:spPr>
          <a:xfrm>
            <a:off x="4422850" y="1123521"/>
            <a:ext cx="3949500" cy="7890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900" b="1" i="0" u="none" strike="noStrike" kern="0" cap="none" spc="0" normalizeH="0" baseline="0" noProof="0" dirty="0">
                <a:ln>
                  <a:noFill/>
                </a:ln>
                <a:solidFill>
                  <a:srgbClr val="000000"/>
                </a:solidFill>
                <a:effectLst/>
                <a:uLnTx/>
                <a:uFillTx/>
                <a:latin typeface="Poppins"/>
                <a:ea typeface="Poppins"/>
                <a:cs typeface="Poppins"/>
                <a:sym typeface="Poppins"/>
              </a:rPr>
              <a:t>Nama Pengajar</a:t>
            </a:r>
            <a:endParaRPr kumimoji="0" lang="en-US" sz="2000" b="0"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53" name="Google Shape;153;p34"/>
          <p:cNvSpPr txBox="1"/>
          <p:nvPr/>
        </p:nvSpPr>
        <p:spPr>
          <a:xfrm>
            <a:off x="4422850" y="1992750"/>
            <a:ext cx="4181700" cy="768642"/>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Profile </a:t>
            </a:r>
            <a:r>
              <a:rPr kumimoji="0" lang="en-US" sz="1100" b="0" i="0" u="none" strike="noStrike" kern="0" cap="none" spc="0" normalizeH="0" baseline="0" noProof="0" dirty="0" err="1">
                <a:ln>
                  <a:noFill/>
                </a:ln>
                <a:solidFill>
                  <a:srgbClr val="2C1A32"/>
                </a:solidFill>
                <a:effectLst/>
                <a:highlight>
                  <a:srgbClr val="FFFFFF"/>
                </a:highlight>
                <a:uLnTx/>
                <a:uFillTx/>
                <a:latin typeface="Poppins"/>
                <a:ea typeface="Poppins"/>
                <a:cs typeface="Poppins"/>
                <a:sym typeface="Poppins"/>
              </a:rPr>
              <a:t>singkat</a:t>
            </a:r>
            <a:r>
              <a:rPr kumimoji="0" lang="en-US"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 atau </a:t>
            </a:r>
            <a:r>
              <a:rPr kumimoji="0" lang="en-US" sz="1100" b="0" i="0" u="none" strike="noStrike" kern="0" cap="none" spc="0" normalizeH="0" baseline="0" noProof="0" dirty="0" err="1">
                <a:ln>
                  <a:noFill/>
                </a:ln>
                <a:solidFill>
                  <a:srgbClr val="2C1A32"/>
                </a:solidFill>
                <a:effectLst/>
                <a:highlight>
                  <a:srgbClr val="FFFFFF"/>
                </a:highlight>
                <a:uLnTx/>
                <a:uFillTx/>
                <a:latin typeface="Poppins"/>
                <a:ea typeface="Poppins"/>
                <a:cs typeface="Poppins"/>
                <a:sym typeface="Poppins"/>
              </a:rPr>
              <a:t>pengalaman</a:t>
            </a:r>
            <a:r>
              <a:rPr kumimoji="0" lang="en-US"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 yang berhubungan dengan materi pelatihan.</a:t>
            </a:r>
          </a:p>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endParaRPr kumimoji="0"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endParaRPr>
          </a:p>
        </p:txBody>
      </p:sp>
      <p:sp>
        <p:nvSpPr>
          <p:cNvPr id="154" name="Google Shape;154;p34"/>
          <p:cNvSpPr/>
          <p:nvPr/>
        </p:nvSpPr>
        <p:spPr>
          <a:xfrm>
            <a:off x="907675" y="3583075"/>
            <a:ext cx="3073800" cy="477600"/>
          </a:xfrm>
          <a:prstGeom prst="roundRect">
            <a:avLst>
              <a:gd name="adj" fmla="val 16667"/>
            </a:avLst>
          </a:prstGeom>
          <a:solidFill>
            <a:srgbClr val="F07A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5" name="Google Shape;155;p34"/>
          <p:cNvSpPr/>
          <p:nvPr/>
        </p:nvSpPr>
        <p:spPr>
          <a:xfrm>
            <a:off x="850075" y="3592075"/>
            <a:ext cx="3189000" cy="459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5600"/>
              <a:buFont typeface="Arial"/>
              <a:buNone/>
              <a:tabLst/>
              <a:defRPr/>
            </a:pPr>
            <a:r>
              <a:rPr kumimoji="0" lang="en-US" sz="1800" b="1" i="0" u="none" strike="noStrike" kern="0" cap="none" spc="0" normalizeH="0" baseline="0" noProof="0" dirty="0">
                <a:ln>
                  <a:noFill/>
                </a:ln>
                <a:solidFill>
                  <a:srgbClr val="000000"/>
                </a:solidFill>
                <a:effectLst/>
                <a:uLnTx/>
                <a:uFillTx/>
                <a:latin typeface="Poppins"/>
                <a:ea typeface="Poppins"/>
                <a:cs typeface="Poppins"/>
                <a:sym typeface="Poppins"/>
              </a:rPr>
              <a:t>Nama Pengajar</a:t>
            </a:r>
            <a:endParaRPr kumimoji="0" lang="en-US" sz="1800" b="1" i="0" u="none" strike="noStrike" kern="0" cap="none" spc="0" normalizeH="0" baseline="0" noProof="0" dirty="0">
              <a:ln>
                <a:noFill/>
              </a:ln>
              <a:solidFill>
                <a:srgbClr val="2C1A32"/>
              </a:solidFill>
              <a:effectLst/>
              <a:uLnTx/>
              <a:uFillTx/>
              <a:latin typeface="Poppins"/>
              <a:ea typeface="Poppins"/>
              <a:cs typeface="Poppins"/>
              <a:sym typeface="Poppins"/>
            </a:endParaRPr>
          </a:p>
        </p:txBody>
      </p:sp>
      <p:sp>
        <p:nvSpPr>
          <p:cNvPr id="156" name="Google Shape;156;p34"/>
          <p:cNvSpPr txBox="1"/>
          <p:nvPr/>
        </p:nvSpPr>
        <p:spPr>
          <a:xfrm>
            <a:off x="4422850" y="3595175"/>
            <a:ext cx="3949500" cy="5694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500" b="1" i="1"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Link to Professional Platform:</a:t>
            </a:r>
            <a:endParaRPr kumimoji="0" sz="1500" b="1" i="1"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000" b="0" i="0" u="sng" strike="noStrike" kern="0" cap="none" spc="0" normalizeH="0" baseline="0" noProof="0" dirty="0">
                <a:ln>
                  <a:noFill/>
                </a:ln>
                <a:solidFill>
                  <a:srgbClr val="0097A7"/>
                </a:solidFill>
                <a:effectLst/>
                <a:uLnTx/>
                <a:uFillTx/>
                <a:latin typeface="Poppins"/>
                <a:ea typeface="Poppins"/>
                <a:cs typeface="Poppins"/>
                <a:sym typeface="Poppins"/>
                <a:hlinkClick r:id="rId5"/>
              </a:rPr>
              <a:t>https://www</a:t>
            </a:r>
            <a:r>
              <a:rPr kumimoji="0" lang="en" sz="1000" b="0" i="0" u="sng" strike="noStrike" kern="0" cap="none" spc="0" normalizeH="0" baseline="0" noProof="0" dirty="0">
                <a:ln>
                  <a:noFill/>
                </a:ln>
                <a:solidFill>
                  <a:srgbClr val="0097A7"/>
                </a:solidFill>
                <a:effectLst/>
                <a:uLnTx/>
                <a:uFillTx/>
                <a:latin typeface="Poppins"/>
                <a:ea typeface="Poppins"/>
                <a:cs typeface="Poppins"/>
                <a:sym typeface="Poppins"/>
              </a:rPr>
              <a:t>. ….</a:t>
            </a:r>
            <a:endParaRPr kumimoji="0" sz="15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endParaRPr>
          </a:p>
        </p:txBody>
      </p:sp>
      <p:sp>
        <p:nvSpPr>
          <p:cNvPr id="157" name="Google Shape;157;p34"/>
          <p:cNvSpPr/>
          <p:nvPr/>
        </p:nvSpPr>
        <p:spPr>
          <a:xfrm>
            <a:off x="850075" y="4071438"/>
            <a:ext cx="3189000" cy="459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5600"/>
              <a:buFont typeface="Arial"/>
              <a:buNone/>
              <a:tabLst/>
              <a:defRPr/>
            </a:pPr>
            <a:r>
              <a:rPr kumimoji="0" lang="en-US" sz="1200" b="1" i="0" u="none" strike="noStrike" kern="0" cap="none" spc="0" normalizeH="0" baseline="0" noProof="0" dirty="0">
                <a:ln>
                  <a:noFill/>
                </a:ln>
                <a:solidFill>
                  <a:srgbClr val="000000"/>
                </a:solidFill>
                <a:effectLst/>
                <a:uLnTx/>
                <a:uFillTx/>
                <a:latin typeface="Poppins"/>
                <a:ea typeface="Poppins"/>
                <a:cs typeface="Poppins"/>
                <a:sym typeface="Poppins"/>
              </a:rPr>
              <a:t>Jabatan - Asal Perusahaan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52"/>
          <p:cNvSpPr txBox="1"/>
          <p:nvPr/>
        </p:nvSpPr>
        <p:spPr>
          <a:xfrm>
            <a:off x="427825" y="785525"/>
            <a:ext cx="52689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Pada skenario di slide setelah ini, sebenarnya dapat kita lihat bahwa ini adalah kesalahan yang dapat dihindari oleh pembuat codenya, dikarenakan oleh mode akses yang kurang tepat. Kita dapat lebih teliti dalam memberikan mode akses agar lebih sesuai dalam penggunaan berkas, dan menghindari error tersebut.</a:t>
            </a:r>
            <a:endParaRPr sz="1050">
              <a:solidFill>
                <a:srgbClr val="2C1A32"/>
              </a:solidFill>
              <a:latin typeface="Roboto Light"/>
              <a:ea typeface="Roboto Light"/>
              <a:cs typeface="Roboto Light"/>
              <a:sym typeface="Roboto Light"/>
            </a:endParaRPr>
          </a:p>
        </p:txBody>
      </p:sp>
      <p:sp>
        <p:nvSpPr>
          <p:cNvPr id="306" name="Google Shape;306;p52"/>
          <p:cNvSpPr/>
          <p:nvPr/>
        </p:nvSpPr>
        <p:spPr>
          <a:xfrm>
            <a:off x="121975" y="63700"/>
            <a:ext cx="32199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Light"/>
                <a:ea typeface="Roboto Light"/>
                <a:cs typeface="Roboto Light"/>
                <a:sym typeface="Roboto Light"/>
              </a:rPr>
              <a:t>1.6 |</a:t>
            </a:r>
            <a:r>
              <a:rPr lang="en" sz="1200" b="1">
                <a:solidFill>
                  <a:schemeClr val="dk1"/>
                </a:solidFill>
                <a:latin typeface="Roboto"/>
                <a:ea typeface="Roboto"/>
                <a:cs typeface="Roboto"/>
                <a:sym typeface="Roboto"/>
              </a:rPr>
              <a:t> Handling Errors</a:t>
            </a:r>
            <a:endParaRPr sz="1200" b="1">
              <a:solidFill>
                <a:schemeClr val="dk1"/>
              </a:solidFill>
              <a:latin typeface="Roboto"/>
              <a:ea typeface="Roboto"/>
              <a:cs typeface="Roboto"/>
              <a:sym typeface="Roboto"/>
            </a:endParaRPr>
          </a:p>
        </p:txBody>
      </p:sp>
      <p:graphicFrame>
        <p:nvGraphicFramePr>
          <p:cNvPr id="307" name="Google Shape;307;p52"/>
          <p:cNvGraphicFramePr/>
          <p:nvPr/>
        </p:nvGraphicFramePr>
        <p:xfrm>
          <a:off x="528175" y="1805525"/>
          <a:ext cx="5541750" cy="1905000"/>
        </p:xfrm>
        <a:graphic>
          <a:graphicData uri="http://schemas.openxmlformats.org/drawingml/2006/table">
            <a:tbl>
              <a:tblPr>
                <a:noFill/>
                <a:tableStyleId>{CE1F8604-A46E-4E52-980D-7B21664E15E0}</a:tableStyleId>
              </a:tblPr>
              <a:tblGrid>
                <a:gridCol w="1632475">
                  <a:extLst>
                    <a:ext uri="{9D8B030D-6E8A-4147-A177-3AD203B41FA5}">
                      <a16:colId xmlns:a16="http://schemas.microsoft.com/office/drawing/2014/main" val="20000"/>
                    </a:ext>
                  </a:extLst>
                </a:gridCol>
                <a:gridCol w="3909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50" b="1">
                          <a:latin typeface="Roboto"/>
                          <a:ea typeface="Roboto"/>
                          <a:cs typeface="Roboto"/>
                          <a:sym typeface="Roboto"/>
                        </a:rPr>
                        <a:t>Mode Akses</a:t>
                      </a:r>
                      <a:endParaRPr sz="1050" b="1">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050" b="1">
                          <a:latin typeface="Roboto"/>
                          <a:ea typeface="Roboto"/>
                          <a:cs typeface="Roboto"/>
                          <a:sym typeface="Roboto"/>
                        </a:rPr>
                        <a:t>Keterangan</a:t>
                      </a:r>
                      <a:endParaRPr sz="1050" b="1">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50">
                          <a:latin typeface="Roboto Light"/>
                          <a:ea typeface="Roboto Light"/>
                          <a:cs typeface="Roboto Light"/>
                          <a:sym typeface="Roboto Light"/>
                        </a:rPr>
                        <a:t>r</a:t>
                      </a:r>
                      <a:endParaRPr sz="1050">
                        <a:latin typeface="Roboto Light"/>
                        <a:ea typeface="Roboto Light"/>
                        <a:cs typeface="Roboto Light"/>
                        <a:sym typeface="Roboto Light"/>
                      </a:endParaRPr>
                    </a:p>
                  </a:txBody>
                  <a:tcPr marL="91425" marR="91425" marT="91425" marB="91425"/>
                </a:tc>
                <a:tc>
                  <a:txBody>
                    <a:bodyPr/>
                    <a:lstStyle/>
                    <a:p>
                      <a:pPr marL="0" lvl="0" indent="0" algn="l" rtl="0">
                        <a:spcBef>
                          <a:spcPts val="0"/>
                        </a:spcBef>
                        <a:spcAft>
                          <a:spcPts val="0"/>
                        </a:spcAft>
                        <a:buNone/>
                      </a:pPr>
                      <a:r>
                        <a:rPr lang="en" sz="1050">
                          <a:latin typeface="Roboto Light"/>
                          <a:ea typeface="Roboto Light"/>
                          <a:cs typeface="Roboto Light"/>
                          <a:sym typeface="Roboto Light"/>
                        </a:rPr>
                        <a:t>Membaca file, error apabila file tidak ada</a:t>
                      </a:r>
                      <a:endParaRPr sz="1050">
                        <a:latin typeface="Roboto Light"/>
                        <a:ea typeface="Roboto Light"/>
                        <a:cs typeface="Roboto Light"/>
                        <a:sym typeface="Roboto Ligh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050">
                          <a:latin typeface="Roboto Light"/>
                          <a:ea typeface="Roboto Light"/>
                          <a:cs typeface="Roboto Light"/>
                          <a:sym typeface="Roboto Light"/>
                        </a:rPr>
                        <a:t>a</a:t>
                      </a:r>
                      <a:endParaRPr sz="1050">
                        <a:latin typeface="Roboto Light"/>
                        <a:ea typeface="Roboto Light"/>
                        <a:cs typeface="Roboto Light"/>
                        <a:sym typeface="Roboto Light"/>
                      </a:endParaRPr>
                    </a:p>
                  </a:txBody>
                  <a:tcPr marL="91425" marR="91425" marT="91425" marB="91425"/>
                </a:tc>
                <a:tc>
                  <a:txBody>
                    <a:bodyPr/>
                    <a:lstStyle/>
                    <a:p>
                      <a:pPr marL="0" lvl="0" indent="0" algn="l" rtl="0">
                        <a:spcBef>
                          <a:spcPts val="0"/>
                        </a:spcBef>
                        <a:spcAft>
                          <a:spcPts val="0"/>
                        </a:spcAft>
                        <a:buNone/>
                      </a:pPr>
                      <a:r>
                        <a:rPr lang="en" sz="1050">
                          <a:latin typeface="Roboto Light"/>
                          <a:ea typeface="Roboto Light"/>
                          <a:cs typeface="Roboto Light"/>
                          <a:sym typeface="Roboto Light"/>
                        </a:rPr>
                        <a:t>Menambahkan data pada file, error apabila file tidak ada</a:t>
                      </a:r>
                      <a:endParaRPr sz="1050">
                        <a:latin typeface="Roboto Light"/>
                        <a:ea typeface="Roboto Light"/>
                        <a:cs typeface="Roboto Light"/>
                        <a:sym typeface="Roboto Ligh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050">
                          <a:latin typeface="Roboto Light"/>
                          <a:ea typeface="Roboto Light"/>
                          <a:cs typeface="Roboto Light"/>
                          <a:sym typeface="Roboto Light"/>
                        </a:rPr>
                        <a:t>w</a:t>
                      </a:r>
                      <a:endParaRPr sz="1050">
                        <a:latin typeface="Roboto Light"/>
                        <a:ea typeface="Roboto Light"/>
                        <a:cs typeface="Roboto Light"/>
                        <a:sym typeface="Roboto Light"/>
                      </a:endParaRPr>
                    </a:p>
                  </a:txBody>
                  <a:tcPr marL="91425" marR="91425" marT="91425" marB="91425"/>
                </a:tc>
                <a:tc>
                  <a:txBody>
                    <a:bodyPr/>
                    <a:lstStyle/>
                    <a:p>
                      <a:pPr marL="0" lvl="0" indent="0" algn="l" rtl="0">
                        <a:spcBef>
                          <a:spcPts val="0"/>
                        </a:spcBef>
                        <a:spcAft>
                          <a:spcPts val="0"/>
                        </a:spcAft>
                        <a:buNone/>
                      </a:pPr>
                      <a:r>
                        <a:rPr lang="en" sz="1050">
                          <a:latin typeface="Roboto Light"/>
                          <a:ea typeface="Roboto Light"/>
                          <a:cs typeface="Roboto Light"/>
                          <a:sym typeface="Roboto Light"/>
                        </a:rPr>
                        <a:t>Menulis file baru, akan membuat file baru apabila file tidak ada</a:t>
                      </a:r>
                      <a:endParaRPr sz="1050">
                        <a:latin typeface="Roboto Light"/>
                        <a:ea typeface="Roboto Light"/>
                        <a:cs typeface="Roboto Light"/>
                        <a:sym typeface="Roboto 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050">
                          <a:latin typeface="Roboto Light"/>
                          <a:ea typeface="Roboto Light"/>
                          <a:cs typeface="Roboto Light"/>
                          <a:sym typeface="Roboto Light"/>
                        </a:rPr>
                        <a:t>x</a:t>
                      </a:r>
                      <a:endParaRPr sz="1050">
                        <a:latin typeface="Roboto Light"/>
                        <a:ea typeface="Roboto Light"/>
                        <a:cs typeface="Roboto Light"/>
                        <a:sym typeface="Roboto Light"/>
                      </a:endParaRPr>
                    </a:p>
                  </a:txBody>
                  <a:tcPr marL="91425" marR="91425" marT="91425" marB="91425"/>
                </a:tc>
                <a:tc>
                  <a:txBody>
                    <a:bodyPr/>
                    <a:lstStyle/>
                    <a:p>
                      <a:pPr marL="0" lvl="0" indent="0" algn="l" rtl="0">
                        <a:spcBef>
                          <a:spcPts val="0"/>
                        </a:spcBef>
                        <a:spcAft>
                          <a:spcPts val="0"/>
                        </a:spcAft>
                        <a:buNone/>
                      </a:pPr>
                      <a:r>
                        <a:rPr lang="en" sz="1050">
                          <a:latin typeface="Roboto Light"/>
                          <a:ea typeface="Roboto Light"/>
                          <a:cs typeface="Roboto Light"/>
                          <a:sym typeface="Roboto Light"/>
                        </a:rPr>
                        <a:t>Membuat file baru, error apabila file sudah ada.</a:t>
                      </a:r>
                      <a:endParaRPr sz="1050">
                        <a:latin typeface="Roboto Light"/>
                        <a:ea typeface="Roboto Light"/>
                        <a:cs typeface="Roboto Light"/>
                        <a:sym typeface="Roboto Ligh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p53"/>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1.6 |</a:t>
            </a:r>
            <a:r>
              <a:rPr lang="en" sz="1200" b="1">
                <a:solidFill>
                  <a:schemeClr val="dk1"/>
                </a:solidFill>
                <a:latin typeface="Roboto"/>
                <a:ea typeface="Roboto"/>
                <a:cs typeface="Roboto"/>
                <a:sym typeface="Roboto"/>
              </a:rPr>
              <a:t> Handling Errors</a:t>
            </a:r>
            <a:endParaRPr sz="1200">
              <a:solidFill>
                <a:schemeClr val="dk1"/>
              </a:solidFill>
              <a:latin typeface="Roboto Light"/>
              <a:ea typeface="Roboto Light"/>
              <a:cs typeface="Roboto Light"/>
              <a:sym typeface="Roboto Light"/>
            </a:endParaRPr>
          </a:p>
        </p:txBody>
      </p:sp>
      <p:sp>
        <p:nvSpPr>
          <p:cNvPr id="313" name="Google Shape;313;p53"/>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Skenario yang salah</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314" name="Google Shape;314;p53"/>
          <p:cNvSpPr/>
          <p:nvPr/>
        </p:nvSpPr>
        <p:spPr>
          <a:xfrm>
            <a:off x="499000" y="1910100"/>
            <a:ext cx="5301900" cy="2530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3"/>
          <p:cNvSpPr txBox="1"/>
          <p:nvPr/>
        </p:nvSpPr>
        <p:spPr>
          <a:xfrm>
            <a:off x="651725" y="2055300"/>
            <a:ext cx="4955100" cy="8313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 </a:t>
            </a:r>
            <a:r>
              <a:rPr lang="en" sz="1050">
                <a:solidFill>
                  <a:srgbClr val="CE9178"/>
                </a:solidFill>
                <a:highlight>
                  <a:schemeClr val="dk1"/>
                </a:highlight>
                <a:latin typeface="Courier New"/>
                <a:ea typeface="Courier New"/>
                <a:cs typeface="Courier New"/>
                <a:sym typeface="Courier New"/>
              </a:rPr>
              <a:t>"r"</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write</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"Halo lagi, ini penambahan baru pada file."</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menambahkan text pada file</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close</a:t>
            </a:r>
            <a:r>
              <a:rPr lang="en" sz="1050">
                <a:solidFill>
                  <a:srgbClr val="D4D4D4"/>
                </a:solidFill>
                <a:highlight>
                  <a:schemeClr val="dk1"/>
                </a:highlight>
                <a:latin typeface="Courier New"/>
                <a:ea typeface="Courier New"/>
                <a:cs typeface="Courier New"/>
                <a:sym typeface="Courier New"/>
              </a:rPr>
              <a:t>()</a:t>
            </a:r>
            <a:endParaRPr sz="1050">
              <a:solidFill>
                <a:srgbClr val="569CD6"/>
              </a:solidFill>
              <a:highlight>
                <a:schemeClr val="dk1"/>
              </a:highlight>
              <a:latin typeface="Courier New"/>
              <a:ea typeface="Courier New"/>
              <a:cs typeface="Courier New"/>
              <a:sym typeface="Courier New"/>
            </a:endParaRPr>
          </a:p>
        </p:txBody>
      </p:sp>
      <p:sp>
        <p:nvSpPr>
          <p:cNvPr id="316" name="Google Shape;316;p53"/>
          <p:cNvSpPr txBox="1"/>
          <p:nvPr/>
        </p:nvSpPr>
        <p:spPr>
          <a:xfrm>
            <a:off x="651725" y="3031800"/>
            <a:ext cx="4563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Pada skenario ini, kita melakukan pengoperasian dengan mode “r” dimana program menyiapkan file untuk dibaca saja, tetapi pada code kita melakukan penulisan terhadap isi pada file. Code ini akan menghasilkan error karena kita menggunakan mode yang salah untuk menulis.</a:t>
            </a:r>
            <a:endParaRPr sz="140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54"/>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1.6 |</a:t>
            </a:r>
            <a:r>
              <a:rPr lang="en" sz="1200" b="1">
                <a:solidFill>
                  <a:schemeClr val="dk1"/>
                </a:solidFill>
                <a:latin typeface="Roboto"/>
                <a:ea typeface="Roboto"/>
                <a:cs typeface="Roboto"/>
                <a:sym typeface="Roboto"/>
              </a:rPr>
              <a:t> Handling Errors</a:t>
            </a:r>
            <a:endParaRPr sz="1200">
              <a:solidFill>
                <a:schemeClr val="dk1"/>
              </a:solidFill>
              <a:latin typeface="Roboto Light"/>
              <a:ea typeface="Roboto Light"/>
              <a:cs typeface="Roboto Light"/>
              <a:sym typeface="Roboto Light"/>
            </a:endParaRPr>
          </a:p>
        </p:txBody>
      </p:sp>
      <p:sp>
        <p:nvSpPr>
          <p:cNvPr id="322" name="Google Shape;322;p54"/>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Skenario yang salah(2)</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323" name="Google Shape;323;p54"/>
          <p:cNvSpPr/>
          <p:nvPr/>
        </p:nvSpPr>
        <p:spPr>
          <a:xfrm>
            <a:off x="499000" y="1910100"/>
            <a:ext cx="5301900" cy="2530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4"/>
          <p:cNvSpPr txBox="1"/>
          <p:nvPr/>
        </p:nvSpPr>
        <p:spPr>
          <a:xfrm>
            <a:off x="651725" y="2055300"/>
            <a:ext cx="4955100" cy="66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 </a:t>
            </a:r>
            <a:r>
              <a:rPr lang="en" sz="1050">
                <a:solidFill>
                  <a:srgbClr val="CE9178"/>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read</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membaca text pada file</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close</a:t>
            </a:r>
            <a:r>
              <a:rPr lang="en" sz="1050">
                <a:solidFill>
                  <a:srgbClr val="D4D4D4"/>
                </a:solidFill>
                <a:highlight>
                  <a:schemeClr val="dk1"/>
                </a:highlight>
                <a:latin typeface="Courier New"/>
                <a:ea typeface="Courier New"/>
                <a:cs typeface="Courier New"/>
                <a:sym typeface="Courier New"/>
              </a:rPr>
              <a:t>()</a:t>
            </a:r>
            <a:endParaRPr sz="1050">
              <a:solidFill>
                <a:srgbClr val="569CD6"/>
              </a:solidFill>
              <a:highlight>
                <a:schemeClr val="dk1"/>
              </a:highlight>
              <a:latin typeface="Courier New"/>
              <a:ea typeface="Courier New"/>
              <a:cs typeface="Courier New"/>
              <a:sym typeface="Courier New"/>
            </a:endParaRPr>
          </a:p>
        </p:txBody>
      </p:sp>
      <p:sp>
        <p:nvSpPr>
          <p:cNvPr id="325" name="Google Shape;325;p54"/>
          <p:cNvSpPr txBox="1"/>
          <p:nvPr/>
        </p:nvSpPr>
        <p:spPr>
          <a:xfrm>
            <a:off x="651725" y="3031800"/>
            <a:ext cx="4563600" cy="9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050"/>
              <a:buFont typeface="Arial"/>
              <a:buNone/>
            </a:pPr>
            <a:r>
              <a:rPr lang="en" sz="1050">
                <a:solidFill>
                  <a:srgbClr val="2C1A32"/>
                </a:solidFill>
                <a:latin typeface="Roboto Light"/>
                <a:ea typeface="Roboto Light"/>
                <a:cs typeface="Roboto Light"/>
                <a:sym typeface="Roboto Light"/>
              </a:rPr>
              <a:t>Pada skenario ini, kita melakukan pengoperasian dengan mode “a” dimana program menyiapkan file untuk ditambahkan, tetapi pada code kita melakukan penulisan terhadap isi pada file. Code ini akan menghasilkan error karena kita menggunakan mode yang salah untuk menulis.</a:t>
            </a:r>
            <a:endParaRPr>
              <a:solidFill>
                <a:srgbClr val="2C1A32"/>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050"/>
              <a:buFont typeface="Arial"/>
              <a:buNone/>
            </a:pPr>
            <a:endParaRPr sz="1050">
              <a:solidFill>
                <a:srgbClr val="2C1A32"/>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9"/>
        <p:cNvGrpSpPr/>
        <p:nvPr/>
      </p:nvGrpSpPr>
      <p:grpSpPr>
        <a:xfrm>
          <a:off x="0" y="0"/>
          <a:ext cx="0" cy="0"/>
          <a:chOff x="0" y="0"/>
          <a:chExt cx="0" cy="0"/>
        </a:xfrm>
      </p:grpSpPr>
      <p:sp>
        <p:nvSpPr>
          <p:cNvPr id="330" name="Google Shape;330;p55"/>
          <p:cNvSpPr/>
          <p:nvPr/>
        </p:nvSpPr>
        <p:spPr>
          <a:xfrm>
            <a:off x="1921350" y="1939038"/>
            <a:ext cx="5301300" cy="14373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5600">
                <a:solidFill>
                  <a:schemeClr val="lt1"/>
                </a:solidFill>
                <a:latin typeface="Poppins ExtraBold"/>
                <a:ea typeface="Poppins ExtraBold"/>
                <a:cs typeface="Poppins ExtraBold"/>
                <a:sym typeface="Poppins ExtraBold"/>
              </a:rPr>
              <a:t>THANK YOU</a:t>
            </a:r>
            <a:endParaRPr sz="5600">
              <a:solidFill>
                <a:schemeClr val="lt1"/>
              </a:solidFill>
              <a:latin typeface="Poppins ExtraBold"/>
              <a:ea typeface="Poppins ExtraBold"/>
              <a:cs typeface="Poppins ExtraBold"/>
              <a:sym typeface="Poppins ExtraBold"/>
            </a:endParaRPr>
          </a:p>
        </p:txBody>
      </p:sp>
      <p:pic>
        <p:nvPicPr>
          <p:cNvPr id="331" name="Google Shape;331;p55"/>
          <p:cNvPicPr preferRelativeResize="0"/>
          <p:nvPr/>
        </p:nvPicPr>
        <p:blipFill>
          <a:blip r:embed="rId4">
            <a:alphaModFix/>
          </a:blip>
          <a:stretch>
            <a:fillRect/>
          </a:stretch>
        </p:blipFill>
        <p:spPr>
          <a:xfrm>
            <a:off x="3340900" y="1428750"/>
            <a:ext cx="2659849" cy="769956"/>
          </a:xfrm>
          <a:prstGeom prst="rect">
            <a:avLst/>
          </a:prstGeom>
          <a:noFill/>
          <a:ln>
            <a:noFill/>
          </a:ln>
        </p:spPr>
      </p:pic>
      <p:sp>
        <p:nvSpPr>
          <p:cNvPr id="332" name="Google Shape;332;p55"/>
          <p:cNvSpPr/>
          <p:nvPr/>
        </p:nvSpPr>
        <p:spPr>
          <a:xfrm>
            <a:off x="63150" y="4322675"/>
            <a:ext cx="1544400" cy="770100"/>
          </a:xfrm>
          <a:prstGeom prst="rect">
            <a:avLst/>
          </a:prstGeom>
          <a:solidFill>
            <a:srgbClr val="00A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5"/>
          <p:cNvSpPr/>
          <p:nvPr/>
        </p:nvSpPr>
        <p:spPr>
          <a:xfrm>
            <a:off x="304225" y="158700"/>
            <a:ext cx="2279100" cy="10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latin typeface="Poppins ExtraBold"/>
                <a:ea typeface="Poppins ExtraBold"/>
                <a:cs typeface="Poppins ExtraBold"/>
                <a:sym typeface="Poppins ExtraBold"/>
              </a:rPr>
              <a:t>Table of Contents</a:t>
            </a:r>
            <a:r>
              <a:rPr lang="en" sz="3000">
                <a:solidFill>
                  <a:srgbClr val="F1C232"/>
                </a:solidFill>
                <a:latin typeface="Poppins ExtraBold"/>
                <a:ea typeface="Poppins ExtraBold"/>
                <a:cs typeface="Poppins ExtraBold"/>
                <a:sym typeface="Poppins ExtraBold"/>
              </a:rPr>
              <a:t>.</a:t>
            </a:r>
            <a:endParaRPr sz="3000">
              <a:solidFill>
                <a:srgbClr val="F1C232"/>
              </a:solidFill>
              <a:latin typeface="Poppins ExtraBold"/>
              <a:ea typeface="Poppins ExtraBold"/>
              <a:cs typeface="Poppins ExtraBold"/>
              <a:sym typeface="Poppins ExtraBold"/>
            </a:endParaRPr>
          </a:p>
        </p:txBody>
      </p:sp>
      <p:sp>
        <p:nvSpPr>
          <p:cNvPr id="165" name="Google Shape;165;p35"/>
          <p:cNvSpPr/>
          <p:nvPr/>
        </p:nvSpPr>
        <p:spPr>
          <a:xfrm>
            <a:off x="152650" y="4685825"/>
            <a:ext cx="10281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Prepared in </a:t>
            </a:r>
            <a:r>
              <a:rPr lang="en" sz="800" b="1">
                <a:solidFill>
                  <a:schemeClr val="lt1"/>
                </a:solidFill>
                <a:latin typeface="Roboto"/>
                <a:ea typeface="Roboto"/>
                <a:cs typeface="Roboto"/>
                <a:sym typeface="Roboto"/>
              </a:rPr>
              <a:t>2023</a:t>
            </a:r>
            <a:endParaRPr sz="800" b="1">
              <a:solidFill>
                <a:schemeClr val="lt1"/>
              </a:solidFill>
              <a:latin typeface="Roboto"/>
              <a:ea typeface="Roboto"/>
              <a:cs typeface="Roboto"/>
              <a:sym typeface="Roboto"/>
            </a:endParaRPr>
          </a:p>
        </p:txBody>
      </p:sp>
      <p:sp>
        <p:nvSpPr>
          <p:cNvPr id="166" name="Google Shape;166;p35"/>
          <p:cNvSpPr/>
          <p:nvPr/>
        </p:nvSpPr>
        <p:spPr>
          <a:xfrm>
            <a:off x="0" y="4494675"/>
            <a:ext cx="2119200" cy="563100"/>
          </a:xfrm>
          <a:prstGeom prst="rect">
            <a:avLst/>
          </a:prstGeom>
          <a:solidFill>
            <a:srgbClr val="F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5"/>
          <p:cNvPicPr preferRelativeResize="0"/>
          <p:nvPr/>
        </p:nvPicPr>
        <p:blipFill>
          <a:blip r:embed="rId4">
            <a:alphaModFix/>
          </a:blip>
          <a:stretch>
            <a:fillRect/>
          </a:stretch>
        </p:blipFill>
        <p:spPr>
          <a:xfrm>
            <a:off x="83700" y="4493736"/>
            <a:ext cx="1951800" cy="564990"/>
          </a:xfrm>
          <a:prstGeom prst="rect">
            <a:avLst/>
          </a:prstGeom>
          <a:noFill/>
          <a:ln>
            <a:noFill/>
          </a:ln>
        </p:spPr>
      </p:pic>
      <p:grpSp>
        <p:nvGrpSpPr>
          <p:cNvPr id="168" name="Google Shape;168;p35"/>
          <p:cNvGrpSpPr/>
          <p:nvPr/>
        </p:nvGrpSpPr>
        <p:grpSpPr>
          <a:xfrm>
            <a:off x="304225" y="1507088"/>
            <a:ext cx="432300" cy="432300"/>
            <a:chOff x="1227625" y="2299913"/>
            <a:chExt cx="432300" cy="432300"/>
          </a:xfrm>
        </p:grpSpPr>
        <p:sp>
          <p:nvSpPr>
            <p:cNvPr id="169" name="Google Shape;169;p35"/>
            <p:cNvSpPr/>
            <p:nvPr/>
          </p:nvSpPr>
          <p:spPr>
            <a:xfrm>
              <a:off x="1227625" y="2299913"/>
              <a:ext cx="432300" cy="432300"/>
            </a:xfrm>
            <a:prstGeom prst="ellipse">
              <a:avLst/>
            </a:prstGeom>
            <a:no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5"/>
            <p:cNvSpPr txBox="1"/>
            <p:nvPr/>
          </p:nvSpPr>
          <p:spPr>
            <a:xfrm>
              <a:off x="1227625" y="2299913"/>
              <a:ext cx="4323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Light"/>
                  <a:ea typeface="Roboto Light"/>
                  <a:cs typeface="Roboto Light"/>
                  <a:sym typeface="Roboto Light"/>
                </a:rPr>
                <a:t>01</a:t>
              </a:r>
              <a:endParaRPr>
                <a:solidFill>
                  <a:srgbClr val="FFFFFF"/>
                </a:solidFill>
                <a:latin typeface="Roboto Light"/>
                <a:ea typeface="Roboto Light"/>
                <a:cs typeface="Roboto Light"/>
                <a:sym typeface="Roboto Light"/>
              </a:endParaRPr>
            </a:p>
          </p:txBody>
        </p:sp>
      </p:grpSp>
      <p:sp>
        <p:nvSpPr>
          <p:cNvPr id="171" name="Google Shape;171;p35"/>
          <p:cNvSpPr txBox="1"/>
          <p:nvPr/>
        </p:nvSpPr>
        <p:spPr>
          <a:xfrm>
            <a:off x="893425" y="1430900"/>
            <a:ext cx="3009000" cy="14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File Input &amp; Output:</a:t>
            </a:r>
            <a:endParaRPr b="1">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b="1">
                <a:solidFill>
                  <a:schemeClr val="lt1"/>
                </a:solidFill>
                <a:latin typeface="Roboto"/>
                <a:ea typeface="Roboto"/>
                <a:cs typeface="Roboto"/>
                <a:sym typeface="Roboto"/>
              </a:rPr>
              <a:t>Reading files</a:t>
            </a:r>
            <a:endParaRPr b="1">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b="1">
                <a:solidFill>
                  <a:schemeClr val="lt1"/>
                </a:solidFill>
                <a:latin typeface="Roboto"/>
                <a:ea typeface="Roboto"/>
                <a:cs typeface="Roboto"/>
                <a:sym typeface="Roboto"/>
              </a:rPr>
              <a:t>Closing files</a:t>
            </a:r>
            <a:endParaRPr b="1">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b="1">
                <a:solidFill>
                  <a:schemeClr val="lt1"/>
                </a:solidFill>
                <a:latin typeface="Roboto"/>
                <a:ea typeface="Roboto"/>
                <a:cs typeface="Roboto"/>
                <a:sym typeface="Roboto"/>
              </a:rPr>
              <a:t>Writing or creating files</a:t>
            </a:r>
            <a:endParaRPr b="1">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b="1">
                <a:solidFill>
                  <a:schemeClr val="lt1"/>
                </a:solidFill>
                <a:latin typeface="Roboto"/>
                <a:ea typeface="Roboto"/>
                <a:cs typeface="Roboto"/>
                <a:sym typeface="Roboto"/>
              </a:rPr>
              <a:t>Deleting files</a:t>
            </a:r>
            <a:endParaRPr b="1">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b="1">
                <a:solidFill>
                  <a:schemeClr val="lt1"/>
                </a:solidFill>
                <a:latin typeface="Roboto"/>
                <a:ea typeface="Roboto"/>
                <a:cs typeface="Roboto"/>
                <a:sym typeface="Roboto"/>
              </a:rPr>
              <a:t>Check file exists</a:t>
            </a:r>
            <a:endParaRPr b="1">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b="1">
                <a:solidFill>
                  <a:schemeClr val="lt1"/>
                </a:solidFill>
                <a:latin typeface="Roboto"/>
                <a:ea typeface="Roboto"/>
                <a:cs typeface="Roboto"/>
                <a:sym typeface="Roboto"/>
              </a:rPr>
              <a:t>Handling errors</a:t>
            </a:r>
            <a:endParaRPr b="1">
              <a:solidFill>
                <a:schemeClr val="lt1"/>
              </a:solidFill>
              <a:latin typeface="Roboto"/>
              <a:ea typeface="Roboto"/>
              <a:cs typeface="Roboto"/>
              <a:sym typeface="Roboto"/>
            </a:endParaRPr>
          </a:p>
          <a:p>
            <a:pPr marL="457200" lvl="0" indent="0" algn="l" rtl="0">
              <a:spcBef>
                <a:spcPts val="0"/>
              </a:spcBef>
              <a:spcAft>
                <a:spcPts val="0"/>
              </a:spcAft>
              <a:buNone/>
            </a:pPr>
            <a:endParaRPr b="1">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6"/>
          <p:cNvSpPr txBox="1"/>
          <p:nvPr/>
        </p:nvSpPr>
        <p:spPr>
          <a:xfrm>
            <a:off x="419225" y="2074925"/>
            <a:ext cx="10989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01</a:t>
            </a:r>
            <a:endParaRPr sz="5000">
              <a:solidFill>
                <a:schemeClr val="dk1"/>
              </a:solidFill>
              <a:latin typeface="Poppins ExtraBold"/>
              <a:ea typeface="Poppins ExtraBold"/>
              <a:cs typeface="Poppins ExtraBold"/>
              <a:sym typeface="Poppins ExtraBold"/>
            </a:endParaRPr>
          </a:p>
        </p:txBody>
      </p:sp>
      <p:sp>
        <p:nvSpPr>
          <p:cNvPr id="177" name="Google Shape;177;p36"/>
          <p:cNvSpPr/>
          <p:nvPr/>
        </p:nvSpPr>
        <p:spPr>
          <a:xfrm>
            <a:off x="15706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6"/>
          <p:cNvSpPr/>
          <p:nvPr/>
        </p:nvSpPr>
        <p:spPr>
          <a:xfrm>
            <a:off x="1763700" y="2074975"/>
            <a:ext cx="7075500" cy="90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b="1">
                <a:solidFill>
                  <a:schemeClr val="dk1"/>
                </a:solidFill>
                <a:latin typeface="Poppins"/>
                <a:ea typeface="Poppins"/>
                <a:cs typeface="Poppins"/>
                <a:sym typeface="Poppins"/>
              </a:rPr>
              <a:t>File Input &amp; Output</a:t>
            </a:r>
            <a:endParaRPr sz="4500" b="1">
              <a:solidFill>
                <a:schemeClr val="dk1"/>
              </a:solidFill>
              <a:latin typeface="Poppins"/>
              <a:ea typeface="Poppins"/>
              <a:cs typeface="Poppins"/>
              <a:sym typeface="Poppins"/>
            </a:endParaRPr>
          </a:p>
        </p:txBody>
      </p:sp>
      <p:sp>
        <p:nvSpPr>
          <p:cNvPr id="179" name="Google Shape;179;p36"/>
          <p:cNvSpPr/>
          <p:nvPr/>
        </p:nvSpPr>
        <p:spPr>
          <a:xfrm>
            <a:off x="33325" y="4452925"/>
            <a:ext cx="1571700" cy="690600"/>
          </a:xfrm>
          <a:prstGeom prst="rect">
            <a:avLst/>
          </a:prstGeom>
          <a:solidFill>
            <a:srgbClr val="FD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p36"/>
          <p:cNvPicPr preferRelativeResize="0"/>
          <p:nvPr/>
        </p:nvPicPr>
        <p:blipFill>
          <a:blip r:embed="rId4">
            <a:alphaModFix/>
          </a:blip>
          <a:stretch>
            <a:fillRect/>
          </a:stretch>
        </p:blipFill>
        <p:spPr>
          <a:xfrm>
            <a:off x="7113150" y="109511"/>
            <a:ext cx="1951800" cy="5649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37"/>
          <p:cNvSpPr txBox="1"/>
          <p:nvPr/>
        </p:nvSpPr>
        <p:spPr>
          <a:xfrm>
            <a:off x="448525" y="1634150"/>
            <a:ext cx="52689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Untuk melakukan operasi input dan output file di Python, kita perlu menggunakan fungsi </a:t>
            </a:r>
            <a:r>
              <a:rPr lang="en" sz="1050" i="1">
                <a:solidFill>
                  <a:schemeClr val="dk1"/>
                </a:solidFill>
                <a:latin typeface="Roboto Light"/>
                <a:ea typeface="Roboto Light"/>
                <a:cs typeface="Roboto Light"/>
                <a:sym typeface="Roboto Light"/>
              </a:rPr>
              <a:t>open</a:t>
            </a:r>
            <a:r>
              <a:rPr lang="en" sz="1050">
                <a:solidFill>
                  <a:schemeClr val="dk1"/>
                </a:solidFill>
                <a:latin typeface="Roboto Light"/>
                <a:ea typeface="Roboto Light"/>
                <a:cs typeface="Roboto Light"/>
                <a:sym typeface="Roboto Light"/>
              </a:rPr>
              <a:t> yang sudah disediakan oleh bahasa pemrograman ini. Fungsi </a:t>
            </a:r>
            <a:r>
              <a:rPr lang="en" sz="1050" b="1" i="1">
                <a:solidFill>
                  <a:schemeClr val="dk1"/>
                </a:solidFill>
                <a:latin typeface="Roboto"/>
                <a:ea typeface="Roboto"/>
                <a:cs typeface="Roboto"/>
                <a:sym typeface="Roboto"/>
              </a:rPr>
              <a:t>open</a:t>
            </a:r>
            <a:r>
              <a:rPr lang="en" sz="1050">
                <a:solidFill>
                  <a:schemeClr val="dk1"/>
                </a:solidFill>
                <a:latin typeface="Roboto Light"/>
                <a:ea typeface="Roboto Light"/>
                <a:cs typeface="Roboto Light"/>
                <a:sym typeface="Roboto Light"/>
              </a:rPr>
              <a:t> menerima dua parameter, yaitu </a:t>
            </a:r>
            <a:r>
              <a:rPr lang="en" sz="1050" b="1">
                <a:solidFill>
                  <a:schemeClr val="dk1"/>
                </a:solidFill>
                <a:latin typeface="Roboto"/>
                <a:ea typeface="Roboto"/>
                <a:cs typeface="Roboto"/>
                <a:sym typeface="Roboto"/>
              </a:rPr>
              <a:t>nama file dan mode akses</a:t>
            </a:r>
            <a:r>
              <a:rPr lang="en" sz="1050">
                <a:solidFill>
                  <a:schemeClr val="dk1"/>
                </a:solidFill>
                <a:latin typeface="Roboto Light"/>
                <a:ea typeface="Roboto Light"/>
                <a:cs typeface="Roboto Light"/>
                <a:sym typeface="Roboto Light"/>
              </a:rPr>
              <a:t>. Mode akses bisa berupa "r" untuk membaca file, "w" untuk menulis file, "a" untuk menambahkan data ke file, atau "r+" untuk membaca dan menulis file. Selain mode akses yang sudah dibahas sebelumnya, kita juga bisa menggunakan “t” untuk pembacaan text, dan “b” untuk pembacaan binary(e.g. gambar, etc.). Fungsi </a:t>
            </a:r>
            <a:r>
              <a:rPr lang="en" sz="1050" i="1">
                <a:solidFill>
                  <a:schemeClr val="dk1"/>
                </a:solidFill>
                <a:latin typeface="Roboto Light"/>
                <a:ea typeface="Roboto Light"/>
                <a:cs typeface="Roboto Light"/>
                <a:sym typeface="Roboto Light"/>
              </a:rPr>
              <a:t>open</a:t>
            </a:r>
            <a:r>
              <a:rPr lang="en" sz="1050">
                <a:solidFill>
                  <a:schemeClr val="dk1"/>
                </a:solidFill>
                <a:latin typeface="Roboto Light"/>
                <a:ea typeface="Roboto Light"/>
                <a:cs typeface="Roboto Light"/>
                <a:sym typeface="Roboto Light"/>
              </a:rPr>
              <a:t> akan mengembalikan sebuah objek file yang bisa kita gunakan untuk melakukan operasi lainnya. </a:t>
            </a:r>
            <a:endParaRPr sz="1050">
              <a:solidFill>
                <a:srgbClr val="2C1A32"/>
              </a:solidFill>
              <a:latin typeface="Roboto Light"/>
              <a:ea typeface="Roboto Light"/>
              <a:cs typeface="Roboto Light"/>
              <a:sym typeface="Roboto Light"/>
            </a:endParaRPr>
          </a:p>
        </p:txBody>
      </p:sp>
      <p:sp>
        <p:nvSpPr>
          <p:cNvPr id="186" name="Google Shape;186;p37"/>
          <p:cNvSpPr/>
          <p:nvPr/>
        </p:nvSpPr>
        <p:spPr>
          <a:xfrm>
            <a:off x="121975" y="63700"/>
            <a:ext cx="32199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01 |</a:t>
            </a:r>
            <a:r>
              <a:rPr lang="en" sz="1200" b="1">
                <a:solidFill>
                  <a:schemeClr val="dk1"/>
                </a:solidFill>
                <a:latin typeface="Roboto"/>
                <a:ea typeface="Roboto"/>
                <a:cs typeface="Roboto"/>
                <a:sym typeface="Roboto"/>
              </a:rPr>
              <a:t> File Handling</a:t>
            </a:r>
            <a:endParaRPr sz="1200" b="1">
              <a:solidFill>
                <a:schemeClr val="dk1"/>
              </a:solidFill>
              <a:latin typeface="Roboto"/>
              <a:ea typeface="Roboto"/>
              <a:cs typeface="Roboto"/>
              <a:sym typeface="Roboto"/>
            </a:endParaRPr>
          </a:p>
        </p:txBody>
      </p:sp>
      <p:sp>
        <p:nvSpPr>
          <p:cNvPr id="187" name="Google Shape;187;p37"/>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Operasi input output.</a:t>
            </a:r>
            <a:endParaRPr sz="4100" b="1" i="0" u="none" strike="noStrike" cap="none">
              <a:solidFill>
                <a:srgbClr val="F07A5A"/>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38"/>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1.1</a:t>
            </a:r>
            <a:endParaRPr sz="5000">
              <a:solidFill>
                <a:schemeClr val="dk1"/>
              </a:solidFill>
              <a:latin typeface="Poppins ExtraBold"/>
              <a:ea typeface="Poppins ExtraBold"/>
              <a:cs typeface="Poppins ExtraBold"/>
              <a:sym typeface="Poppins ExtraBold"/>
            </a:endParaRPr>
          </a:p>
        </p:txBody>
      </p:sp>
      <p:sp>
        <p:nvSpPr>
          <p:cNvPr id="193" name="Google Shape;193;p38"/>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8"/>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Reading Files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9"/>
          <p:cNvSpPr/>
          <p:nvPr/>
        </p:nvSpPr>
        <p:spPr>
          <a:xfrm>
            <a:off x="448525" y="2325650"/>
            <a:ext cx="5301900" cy="14373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9"/>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1.1 |</a:t>
            </a:r>
            <a:r>
              <a:rPr lang="en" sz="1200" b="1">
                <a:solidFill>
                  <a:schemeClr val="dk1"/>
                </a:solidFill>
                <a:latin typeface="Roboto"/>
                <a:ea typeface="Roboto"/>
                <a:cs typeface="Roboto"/>
                <a:sym typeface="Roboto"/>
              </a:rPr>
              <a:t> Reading Files</a:t>
            </a:r>
            <a:endParaRPr sz="1200" b="1">
              <a:solidFill>
                <a:schemeClr val="dk1"/>
              </a:solidFill>
              <a:latin typeface="Roboto"/>
              <a:ea typeface="Roboto"/>
              <a:cs typeface="Roboto"/>
              <a:sym typeface="Roboto"/>
            </a:endParaRPr>
          </a:p>
        </p:txBody>
      </p:sp>
      <p:sp>
        <p:nvSpPr>
          <p:cNvPr id="201" name="Google Shape;201;p39"/>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Membaca files</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02" name="Google Shape;202;p39"/>
          <p:cNvSpPr txBox="1"/>
          <p:nvPr/>
        </p:nvSpPr>
        <p:spPr>
          <a:xfrm>
            <a:off x="557675" y="1516300"/>
            <a:ext cx="5268900" cy="6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Untuk membaca files pada python, kita menggunakan fungsi </a:t>
            </a:r>
            <a:r>
              <a:rPr lang="en" sz="1050" b="1">
                <a:solidFill>
                  <a:schemeClr val="dk1"/>
                </a:solidFill>
                <a:latin typeface="Roboto"/>
                <a:ea typeface="Roboto"/>
                <a:cs typeface="Roboto"/>
                <a:sym typeface="Roboto"/>
              </a:rPr>
              <a:t>read()</a:t>
            </a:r>
            <a:r>
              <a:rPr lang="en" sz="1050">
                <a:solidFill>
                  <a:schemeClr val="dk1"/>
                </a:solidFill>
                <a:latin typeface="Roboto Light"/>
                <a:ea typeface="Roboto Light"/>
                <a:cs typeface="Roboto Light"/>
                <a:sym typeface="Roboto Light"/>
              </a:rPr>
              <a:t> dan </a:t>
            </a:r>
            <a:r>
              <a:rPr lang="en" sz="1050" b="1">
                <a:solidFill>
                  <a:schemeClr val="dk1"/>
                </a:solidFill>
                <a:latin typeface="Roboto"/>
                <a:ea typeface="Roboto"/>
                <a:cs typeface="Roboto"/>
                <a:sym typeface="Roboto"/>
              </a:rPr>
              <a:t>readline()</a:t>
            </a:r>
            <a:r>
              <a:rPr lang="en" sz="1050">
                <a:solidFill>
                  <a:schemeClr val="dk1"/>
                </a:solidFill>
                <a:latin typeface="Roboto Light"/>
                <a:ea typeface="Roboto Light"/>
                <a:cs typeface="Roboto Light"/>
                <a:sym typeface="Roboto Light"/>
              </a:rPr>
              <a:t>. Untuk melakukan pembacaan sebagian dari file, kita dapat menambahkan argumen pada saat pemanggilan fungsi read().</a:t>
            </a:r>
            <a:endParaRPr sz="1050" i="0" u="none" strike="noStrike" cap="none">
              <a:solidFill>
                <a:srgbClr val="2C1A32"/>
              </a:solidFill>
              <a:latin typeface="Roboto Light"/>
              <a:ea typeface="Roboto Light"/>
              <a:cs typeface="Roboto Light"/>
              <a:sym typeface="Roboto Light"/>
            </a:endParaRPr>
          </a:p>
        </p:txBody>
      </p:sp>
      <p:sp>
        <p:nvSpPr>
          <p:cNvPr id="203" name="Google Shape;203;p39"/>
          <p:cNvSpPr/>
          <p:nvPr/>
        </p:nvSpPr>
        <p:spPr>
          <a:xfrm>
            <a:off x="448525" y="2330975"/>
            <a:ext cx="4167600" cy="4935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1600" b="1">
                <a:solidFill>
                  <a:srgbClr val="2C1A32"/>
                </a:solidFill>
                <a:latin typeface="Poppins"/>
                <a:ea typeface="Poppins"/>
                <a:cs typeface="Poppins"/>
                <a:sym typeface="Poppins"/>
              </a:rPr>
              <a:t>Contoh file </a:t>
            </a:r>
            <a:r>
              <a:rPr lang="en" sz="1600">
                <a:solidFill>
                  <a:srgbClr val="2C1A32"/>
                </a:solidFill>
                <a:latin typeface="Poppins"/>
                <a:ea typeface="Poppins"/>
                <a:cs typeface="Poppins"/>
                <a:sym typeface="Poppins"/>
              </a:rPr>
              <a:t>(contoh_file.txt)</a:t>
            </a:r>
            <a:endParaRPr sz="1600" i="0" u="none" strike="noStrike" cap="none">
              <a:solidFill>
                <a:srgbClr val="F07A5A"/>
              </a:solidFill>
              <a:latin typeface="Poppins"/>
              <a:ea typeface="Poppins"/>
              <a:cs typeface="Poppins"/>
              <a:sym typeface="Poppins"/>
            </a:endParaRPr>
          </a:p>
        </p:txBody>
      </p:sp>
      <p:sp>
        <p:nvSpPr>
          <p:cNvPr id="204" name="Google Shape;204;p39"/>
          <p:cNvSpPr/>
          <p:nvPr/>
        </p:nvSpPr>
        <p:spPr>
          <a:xfrm>
            <a:off x="557675" y="2771750"/>
            <a:ext cx="4167600" cy="545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Halo!</a:t>
            </a:r>
            <a:endParaRPr sz="120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File ini adalah contoh.</a:t>
            </a:r>
            <a:endParaRPr sz="1600" b="1">
              <a:solidFill>
                <a:srgbClr val="2C1A32"/>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p40"/>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1.1 |</a:t>
            </a:r>
            <a:r>
              <a:rPr lang="en" sz="1200" b="1">
                <a:solidFill>
                  <a:schemeClr val="dk1"/>
                </a:solidFill>
                <a:latin typeface="Roboto"/>
                <a:ea typeface="Roboto"/>
                <a:cs typeface="Roboto"/>
                <a:sym typeface="Roboto"/>
              </a:rPr>
              <a:t> Reading Files</a:t>
            </a:r>
            <a:endParaRPr sz="1200">
              <a:solidFill>
                <a:schemeClr val="dk1"/>
              </a:solidFill>
              <a:latin typeface="Roboto Light"/>
              <a:ea typeface="Roboto Light"/>
              <a:cs typeface="Roboto Light"/>
              <a:sym typeface="Roboto Light"/>
            </a:endParaRPr>
          </a:p>
        </p:txBody>
      </p:sp>
      <p:sp>
        <p:nvSpPr>
          <p:cNvPr id="210" name="Google Shape;210;p40"/>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11" name="Google Shape;211;p40"/>
          <p:cNvSpPr/>
          <p:nvPr/>
        </p:nvSpPr>
        <p:spPr>
          <a:xfrm>
            <a:off x="499000" y="1910100"/>
            <a:ext cx="5301900" cy="21606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0"/>
          <p:cNvSpPr txBox="1"/>
          <p:nvPr/>
        </p:nvSpPr>
        <p:spPr>
          <a:xfrm>
            <a:off x="601025" y="1976475"/>
            <a:ext cx="5109900" cy="1316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read</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mencetak isi dari contoh_file.txt</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read</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5</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mencetak "Halo!"</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close</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"D:</a:t>
            </a:r>
            <a:r>
              <a:rPr lang="en" sz="1050">
                <a:solidFill>
                  <a:srgbClr val="D7BA7D"/>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folder\contoh_file.txt"</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p:txBody>
      </p:sp>
      <p:sp>
        <p:nvSpPr>
          <p:cNvPr id="213" name="Google Shape;213;p40"/>
          <p:cNvSpPr txBox="1"/>
          <p:nvPr/>
        </p:nvSpPr>
        <p:spPr>
          <a:xfrm>
            <a:off x="659950" y="3515950"/>
            <a:ext cx="5051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latin typeface="Roboto Light"/>
                <a:ea typeface="Roboto Light"/>
                <a:cs typeface="Roboto Light"/>
                <a:sym typeface="Roboto Light"/>
              </a:rPr>
              <a:t>Pada line terakhir, kita menggunakan </a:t>
            </a:r>
            <a:r>
              <a:rPr lang="en" sz="1050" i="1">
                <a:latin typeface="Roboto Light"/>
                <a:ea typeface="Roboto Light"/>
                <a:cs typeface="Roboto Light"/>
                <a:sym typeface="Roboto Light"/>
              </a:rPr>
              <a:t>path</a:t>
            </a:r>
            <a:r>
              <a:rPr lang="en" sz="1050">
                <a:latin typeface="Roboto Light"/>
                <a:ea typeface="Roboto Light"/>
                <a:cs typeface="Roboto Light"/>
                <a:sym typeface="Roboto Light"/>
              </a:rPr>
              <a:t> untuk membaca file, path yang akan digunakan akan berbeda2 tergantung OS yang digunakan.</a:t>
            </a:r>
            <a:endParaRPr sz="1050">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41"/>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1.1 |</a:t>
            </a:r>
            <a:r>
              <a:rPr lang="en" sz="1200" b="1">
                <a:solidFill>
                  <a:schemeClr val="dk1"/>
                </a:solidFill>
                <a:latin typeface="Roboto"/>
                <a:ea typeface="Roboto"/>
                <a:cs typeface="Roboto"/>
                <a:sym typeface="Roboto"/>
              </a:rPr>
              <a:t> Reading Files</a:t>
            </a:r>
            <a:endParaRPr sz="1200">
              <a:solidFill>
                <a:schemeClr val="dk1"/>
              </a:solidFill>
              <a:latin typeface="Roboto Light"/>
              <a:ea typeface="Roboto Light"/>
              <a:cs typeface="Roboto Light"/>
              <a:sym typeface="Roboto Light"/>
            </a:endParaRPr>
          </a:p>
        </p:txBody>
      </p:sp>
      <p:sp>
        <p:nvSpPr>
          <p:cNvPr id="219" name="Google Shape;219;p41"/>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Contoh(2)</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20" name="Google Shape;220;p41"/>
          <p:cNvSpPr/>
          <p:nvPr/>
        </p:nvSpPr>
        <p:spPr>
          <a:xfrm>
            <a:off x="499000" y="1910100"/>
            <a:ext cx="5301900" cy="21606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1"/>
          <p:cNvSpPr txBox="1"/>
          <p:nvPr/>
        </p:nvSpPr>
        <p:spPr>
          <a:xfrm>
            <a:off x="595000" y="1996375"/>
            <a:ext cx="5109900" cy="1316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readline</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mencetak Halo!</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readline</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mencetak File ini adalah contoh.</a:t>
            </a: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6A9955"/>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open</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"contoh_file.txt"</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C586C0"/>
                </a:solidFill>
                <a:highlight>
                  <a:schemeClr val="dk1"/>
                </a:highlight>
                <a:latin typeface="Courier New"/>
                <a:ea typeface="Courier New"/>
                <a:cs typeface="Courier New"/>
                <a:sym typeface="Courier New"/>
              </a:rPr>
              <a:t>for</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x</a:t>
            </a: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in</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f</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x</a:t>
            </a:r>
            <a:r>
              <a:rPr lang="en" sz="1050">
                <a:solidFill>
                  <a:srgbClr val="D4D4D4"/>
                </a:solidFill>
                <a:highlight>
                  <a:schemeClr val="dk1"/>
                </a:highlight>
                <a:latin typeface="Courier New"/>
                <a:ea typeface="Courier New"/>
                <a:cs typeface="Courier New"/>
                <a:sym typeface="Courier New"/>
              </a:rPr>
              <a:t>) </a:t>
            </a:r>
            <a:r>
              <a:rPr lang="en" sz="1050">
                <a:solidFill>
                  <a:srgbClr val="6A9955"/>
                </a:solidFill>
                <a:highlight>
                  <a:schemeClr val="dk1"/>
                </a:highlight>
                <a:latin typeface="Courier New"/>
                <a:ea typeface="Courier New"/>
                <a:cs typeface="Courier New"/>
                <a:sym typeface="Courier New"/>
              </a:rPr>
              <a:t># mencetak setiap baris yang ada di dalam file.</a:t>
            </a:r>
            <a:endParaRPr sz="1050">
              <a:solidFill>
                <a:srgbClr val="9CDCFE"/>
              </a:solidFill>
              <a:highlight>
                <a:schemeClr val="dk1"/>
              </a:highlight>
              <a:latin typeface="Courier New"/>
              <a:ea typeface="Courier New"/>
              <a:cs typeface="Courier New"/>
              <a:sym typeface="Courier New"/>
            </a:endParaRPr>
          </a:p>
        </p:txBody>
      </p:sp>
      <p:sp>
        <p:nvSpPr>
          <p:cNvPr id="222" name="Google Shape;222;p41"/>
          <p:cNvSpPr txBox="1"/>
          <p:nvPr/>
        </p:nvSpPr>
        <p:spPr>
          <a:xfrm>
            <a:off x="624400" y="3398750"/>
            <a:ext cx="50511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latin typeface="Roboto Light"/>
                <a:ea typeface="Roboto Light"/>
                <a:cs typeface="Roboto Light"/>
                <a:sym typeface="Roboto Light"/>
              </a:rPr>
              <a:t>Disini kita melakukan pembacaan per baris file menggunakan </a:t>
            </a:r>
            <a:r>
              <a:rPr lang="en" sz="1050" b="1">
                <a:latin typeface="Roboto"/>
                <a:ea typeface="Roboto"/>
                <a:cs typeface="Roboto"/>
                <a:sym typeface="Roboto"/>
              </a:rPr>
              <a:t>readline(). </a:t>
            </a:r>
            <a:r>
              <a:rPr lang="en" sz="1050">
                <a:latin typeface="Roboto Light"/>
                <a:ea typeface="Roboto Light"/>
                <a:cs typeface="Roboto Light"/>
                <a:sym typeface="Roboto Light"/>
              </a:rPr>
              <a:t>Selain menggunakan readline, kita juga bisa melakukan loop terhadap object file yang telah dibuka.</a:t>
            </a:r>
            <a:endParaRPr sz="1050">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F79323"/>
      </a:accent3>
      <a:accent4>
        <a:srgbClr val="EA550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1033</Words>
  <Application>Microsoft Office PowerPoint</Application>
  <PresentationFormat>On-screen Show (16:9)</PresentationFormat>
  <Paragraphs>117</Paragraphs>
  <Slides>23</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Roboto</vt:lpstr>
      <vt:lpstr>Helvetica Neue</vt:lpstr>
      <vt:lpstr>Poppins</vt:lpstr>
      <vt:lpstr>Roboto Light</vt:lpstr>
      <vt:lpstr>Poppins ExtraBold</vt:lpstr>
      <vt:lpstr>Courier New</vt:lpstr>
      <vt:lpstr>Cambria</vt:lpstr>
      <vt:lpstr>Arial</vt:lpstr>
      <vt:lpstr>Simple Light</vt:lpstr>
      <vt:lpstr>Simple Light</vt:lpstr>
      <vt:lpstr>1_Simple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Echi Pramitasari</cp:lastModifiedBy>
  <cp:revision>2</cp:revision>
  <dcterms:modified xsi:type="dcterms:W3CDTF">2024-04-17T02:23:08Z</dcterms:modified>
</cp:coreProperties>
</file>