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Thin"/>
      <p:regular r:id="rId37"/>
      <p:bold r:id="rId38"/>
      <p:italic r:id="rId39"/>
      <p:boldItalic r:id="rId40"/>
    </p:embeddedFont>
    <p:embeddedFont>
      <p:font typeface="Roboto"/>
      <p:regular r:id="rId41"/>
      <p:bold r:id="rId42"/>
      <p:italic r:id="rId43"/>
      <p:boldItalic r:id="rId44"/>
    </p:embeddedFont>
    <p:embeddedFont>
      <p:font typeface="Poppins"/>
      <p:regular r:id="rId45"/>
      <p:bold r:id="rId46"/>
      <p:italic r:id="rId47"/>
      <p:boldItalic r:id="rId48"/>
    </p:embeddedFont>
    <p:embeddedFont>
      <p:font typeface="Roboto Light"/>
      <p:regular r:id="rId49"/>
      <p:bold r:id="rId50"/>
      <p:italic r:id="rId51"/>
      <p:boldItalic r:id="rId52"/>
    </p:embeddedFont>
    <p:embeddedFont>
      <p:font typeface="Poppins ExtraBold"/>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5" roundtripDataSignature="AMtx7mj59W/2sDvPXGB8ceY3lmTTjjOY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Roboto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Thin-regular.fntdata"/><Relationship Id="rId36" Type="http://schemas.openxmlformats.org/officeDocument/2006/relationships/slide" Target="slides/slide29.xml"/><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PoppinsExtraBold-bold.fntdata"/><Relationship Id="rId52" Type="http://schemas.openxmlformats.org/officeDocument/2006/relationships/font" Target="fonts/RobotoLight-boldItalic.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PoppinsExtra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f0f79fb7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6f0f79fb7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f0f79fb76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6f0f79fb7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f008db321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6f008db32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f008db32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6f008db32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f008db321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6f008db321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notes"/>
          <p:cNvSpPr txBox="1"/>
          <p:nvPr>
            <p:ph idx="1" type="body"/>
          </p:nvPr>
        </p:nvSpPr>
        <p:spPr>
          <a:xfrm>
            <a:off x="256081" y="4667652"/>
            <a:ext cx="6328500" cy="373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2:notes"/>
          <p:cNvSpPr/>
          <p:nvPr>
            <p:ph idx="2" type="sldImg"/>
          </p:nvPr>
        </p:nvSpPr>
        <p:spPr>
          <a:xfrm>
            <a:off x="144463" y="569913"/>
            <a:ext cx="6551612" cy="3686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6f008db321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6f008db321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6f008db321_3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6f008db321_3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Hierarki Kelas: Inheritance memungkinkan untuk membuat hierarki kelas, di mana kelas induk (superclass) berada di atas dan kelas anak (subclass) berada di bawahnya. Ini menciptakan struktur yang teratur dan terorganisir dalam pengembangan perangkat lunak.</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Pewarisan Sifat dan Perilaku: Melalui inheritance, subclass mewarisi sifat dan perilaku dari superclass. Ini berarti subclass akan memiliki akses ke atribut dan method yang telah didefinisikan dalam superclass, tanpa perlu mendefinisikan ulang, kecuali jika perlu dimodifikasi.</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Overriding: Inheritance memungkinkan subclass untuk mengganti (override) perilaku atau implementasi method yang diwarisi dari superclass. Dalam kasus kode yang diberikan, kita lihat override pada method </a:t>
            </a:r>
            <a:r>
              <a:rPr lang="en" sz="1050">
                <a:solidFill>
                  <a:schemeClr val="dk1"/>
                </a:solidFill>
                <a:latin typeface="Courier New"/>
                <a:ea typeface="Courier New"/>
                <a:cs typeface="Courier New"/>
                <a:sym typeface="Courier New"/>
              </a:rPr>
              <a:t>bersuara()</a:t>
            </a:r>
            <a:r>
              <a:rPr lang="en" sz="1200">
                <a:solidFill>
                  <a:schemeClr val="dk1"/>
                </a:solidFill>
                <a:latin typeface="Roboto"/>
                <a:ea typeface="Roboto"/>
                <a:cs typeface="Roboto"/>
                <a:sym typeface="Roboto"/>
              </a:rPr>
              <a:t> dalam kelas </a:t>
            </a:r>
            <a:r>
              <a:rPr lang="en" sz="1050">
                <a:solidFill>
                  <a:schemeClr val="dk1"/>
                </a:solidFill>
                <a:latin typeface="Courier New"/>
                <a:ea typeface="Courier New"/>
                <a:cs typeface="Courier New"/>
                <a:sym typeface="Courier New"/>
              </a:rPr>
              <a:t>Kucing</a:t>
            </a:r>
            <a:r>
              <a:rPr lang="en" sz="1200">
                <a:solidFill>
                  <a:schemeClr val="dk1"/>
                </a:solidFill>
                <a:latin typeface="Roboto"/>
                <a:ea typeface="Roboto"/>
                <a:cs typeface="Roboto"/>
                <a:sym typeface="Roboto"/>
              </a:rPr>
              <a:t>, di mana perilaku suara kucing digantikan dengan "Meow".</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Polimorfisme: Inheritance mendukung polimorfisme, yaitu kemampuan suatu objek untuk memiliki banyak bentuk. Dalam konteks inheritance, hal ini berarti objek dari kelas anak dapat digunakan di mana saja objek dari kelas induk digunakan, dan method yang dijalankan akan sesuai dengan jenis objek yang sebenarnya.</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f008db321_3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6f008db321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class Hewan: # superclass (Parent)</a:t>
            </a:r>
            <a:endParaRPr/>
          </a:p>
          <a:p>
            <a:pPr indent="0" lvl="0" marL="0" rtl="0" algn="l">
              <a:spcBef>
                <a:spcPts val="0"/>
              </a:spcBef>
              <a:spcAft>
                <a:spcPts val="0"/>
              </a:spcAft>
              <a:buClr>
                <a:schemeClr val="dk1"/>
              </a:buClr>
              <a:buSzPts val="1100"/>
              <a:buFont typeface="Arial"/>
              <a:buNone/>
            </a:pPr>
            <a:r>
              <a:rPr lang="en"/>
              <a:t>    def bersuara(self): </a:t>
            </a:r>
            <a:endParaRPr/>
          </a:p>
          <a:p>
            <a:pPr indent="0" lvl="0" marL="0" rtl="0" algn="l">
              <a:spcBef>
                <a:spcPts val="0"/>
              </a:spcBef>
              <a:spcAft>
                <a:spcPts val="0"/>
              </a:spcAft>
              <a:buClr>
                <a:schemeClr val="dk1"/>
              </a:buClr>
              <a:buSzPts val="1100"/>
              <a:buFont typeface="Arial"/>
              <a:buNone/>
            </a:pPr>
            <a:r>
              <a:rPr lang="en"/>
              <a:t>        print("Some sound")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class Anjing(Hewan): # subclass (Child) </a:t>
            </a:r>
            <a:endParaRPr/>
          </a:p>
          <a:p>
            <a:pPr indent="0" lvl="0" marL="0" rtl="0" algn="l">
              <a:spcBef>
                <a:spcPts val="0"/>
              </a:spcBef>
              <a:spcAft>
                <a:spcPts val="0"/>
              </a:spcAft>
              <a:buClr>
                <a:schemeClr val="dk1"/>
              </a:buClr>
              <a:buSzPts val="1100"/>
              <a:buFont typeface="Arial"/>
              <a:buNone/>
            </a:pPr>
            <a:r>
              <a:rPr lang="en"/>
              <a:t>    def bersuara(self):</a:t>
            </a:r>
            <a:endParaRPr/>
          </a:p>
          <a:p>
            <a:pPr indent="0" lvl="0" marL="0" rtl="0" algn="l">
              <a:spcBef>
                <a:spcPts val="0"/>
              </a:spcBef>
              <a:spcAft>
                <a:spcPts val="0"/>
              </a:spcAft>
              <a:buClr>
                <a:schemeClr val="dk1"/>
              </a:buClr>
              <a:buSzPts val="1100"/>
              <a:buFont typeface="Arial"/>
              <a:buNone/>
            </a:pPr>
            <a:r>
              <a:rPr lang="en"/>
              <a:t>        super().bersuara() # memanggil fungsi Parent </a:t>
            </a:r>
            <a:endParaRPr/>
          </a:p>
          <a:p>
            <a:pPr indent="0" lvl="0" marL="0" rtl="0" algn="l">
              <a:spcBef>
                <a:spcPts val="0"/>
              </a:spcBef>
              <a:spcAft>
                <a:spcPts val="0"/>
              </a:spcAft>
              <a:buClr>
                <a:schemeClr val="dk1"/>
              </a:buClr>
              <a:buSzPts val="1100"/>
              <a:buFont typeface="Arial"/>
              <a:buNone/>
            </a:pPr>
            <a:r>
              <a:rPr lang="en"/>
              <a:t>    def mengejar(self):</a:t>
            </a:r>
            <a:endParaRPr/>
          </a:p>
          <a:p>
            <a:pPr indent="0" lvl="0" marL="0" rtl="0" algn="l">
              <a:spcBef>
                <a:spcPts val="0"/>
              </a:spcBef>
              <a:spcAft>
                <a:spcPts val="0"/>
              </a:spcAft>
              <a:buClr>
                <a:schemeClr val="dk1"/>
              </a:buClr>
              <a:buSzPts val="1100"/>
              <a:buFont typeface="Arial"/>
              <a:buNone/>
            </a:pPr>
            <a:r>
              <a:rPr lang="en"/>
              <a:t>        print("mengejar")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class Kucing(Hewan):</a:t>
            </a:r>
            <a:endParaRPr/>
          </a:p>
          <a:p>
            <a:pPr indent="0" lvl="0" marL="0" rtl="0" algn="l">
              <a:spcBef>
                <a:spcPts val="0"/>
              </a:spcBef>
              <a:spcAft>
                <a:spcPts val="0"/>
              </a:spcAft>
              <a:buClr>
                <a:schemeClr val="dk1"/>
              </a:buClr>
              <a:buSzPts val="1100"/>
              <a:buFont typeface="Arial"/>
              <a:buNone/>
            </a:pPr>
            <a:r>
              <a:rPr lang="en"/>
              <a:t>    def bersuara(self):</a:t>
            </a:r>
            <a:endParaRPr/>
          </a:p>
          <a:p>
            <a:pPr indent="0" lvl="0" marL="0" rtl="0" algn="l">
              <a:spcBef>
                <a:spcPts val="0"/>
              </a:spcBef>
              <a:spcAft>
                <a:spcPts val="0"/>
              </a:spcAft>
              <a:buClr>
                <a:schemeClr val="dk1"/>
              </a:buClr>
              <a:buSzPts val="1100"/>
              <a:buFont typeface="Arial"/>
              <a:buNone/>
            </a:pPr>
            <a:r>
              <a:rPr lang="en"/>
              <a:t>        print("Meow")</a:t>
            </a:r>
            <a:endParaRPr/>
          </a:p>
          <a:p>
            <a:pPr indent="0" lvl="0" marL="0" rtl="0" algn="l">
              <a:spcBef>
                <a:spcPts val="0"/>
              </a:spcBef>
              <a:spcAft>
                <a:spcPts val="0"/>
              </a:spcAft>
              <a:buClr>
                <a:schemeClr val="dk1"/>
              </a:buClr>
              <a:buSzPts val="1100"/>
              <a:buFont typeface="Arial"/>
              <a:buNone/>
            </a:pPr>
            <a:r>
              <a:rPr lang="en"/>
              <a:t>    def memanjat(self):</a:t>
            </a:r>
            <a:endParaRPr/>
          </a:p>
          <a:p>
            <a:pPr indent="0" lvl="0" marL="0" rtl="0" algn="l">
              <a:spcBef>
                <a:spcPts val="0"/>
              </a:spcBef>
              <a:spcAft>
                <a:spcPts val="0"/>
              </a:spcAft>
              <a:buClr>
                <a:schemeClr val="dk1"/>
              </a:buClr>
              <a:buSzPts val="1100"/>
              <a:buFont typeface="Arial"/>
              <a:buNone/>
            </a:pPr>
            <a:r>
              <a:rPr lang="en"/>
              <a:t>        print("Memanjat")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Contoh penggunaan:</a:t>
            </a:r>
            <a:endParaRPr/>
          </a:p>
          <a:p>
            <a:pPr indent="0" lvl="0" marL="0" rtl="0" algn="l">
              <a:spcBef>
                <a:spcPts val="0"/>
              </a:spcBef>
              <a:spcAft>
                <a:spcPts val="0"/>
              </a:spcAft>
              <a:buClr>
                <a:schemeClr val="dk1"/>
              </a:buClr>
              <a:buSzPts val="1100"/>
              <a:buFont typeface="Arial"/>
              <a:buNone/>
            </a:pPr>
            <a:r>
              <a:rPr lang="en"/>
              <a:t>anjing = Anjing()</a:t>
            </a:r>
            <a:endParaRPr/>
          </a:p>
          <a:p>
            <a:pPr indent="0" lvl="0" marL="0" rtl="0" algn="l">
              <a:spcBef>
                <a:spcPts val="0"/>
              </a:spcBef>
              <a:spcAft>
                <a:spcPts val="0"/>
              </a:spcAft>
              <a:buClr>
                <a:schemeClr val="dk1"/>
              </a:buClr>
              <a:buSzPts val="1100"/>
              <a:buFont typeface="Arial"/>
              <a:buNone/>
            </a:pPr>
            <a:r>
              <a:rPr lang="en"/>
              <a:t>anjing.bersuara() # Akan memanggil fungsi bersuara dari kelas Anjing</a:t>
            </a:r>
            <a:endParaRPr/>
          </a:p>
          <a:p>
            <a:pPr indent="0" lvl="0" marL="0" rtl="0" algn="l">
              <a:spcBef>
                <a:spcPts val="0"/>
              </a:spcBef>
              <a:spcAft>
                <a:spcPts val="0"/>
              </a:spcAft>
              <a:buClr>
                <a:schemeClr val="dk1"/>
              </a:buClr>
              <a:buSzPts val="1100"/>
              <a:buFont typeface="Arial"/>
              <a:buNone/>
            </a:pPr>
            <a:r>
              <a:rPr lang="en"/>
              <a:t>anjing.mengejar() # Akan memanggil fungsi mengejar dari kelas Anjing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kucing = Kucing()</a:t>
            </a:r>
            <a:endParaRPr/>
          </a:p>
          <a:p>
            <a:pPr indent="0" lvl="0" marL="0" rtl="0" algn="l">
              <a:spcBef>
                <a:spcPts val="0"/>
              </a:spcBef>
              <a:spcAft>
                <a:spcPts val="0"/>
              </a:spcAft>
              <a:buClr>
                <a:schemeClr val="dk1"/>
              </a:buClr>
              <a:buSzPts val="1100"/>
              <a:buFont typeface="Arial"/>
              <a:buNone/>
            </a:pPr>
            <a:r>
              <a:rPr lang="en"/>
              <a:t>kucing.bersuara() # Akan memanggil fungsi bersuara dari kelas Kucing</a:t>
            </a:r>
            <a:endParaRPr/>
          </a:p>
          <a:p>
            <a:pPr indent="0" lvl="0" marL="0" rtl="0" algn="l">
              <a:spcBef>
                <a:spcPts val="0"/>
              </a:spcBef>
              <a:spcAft>
                <a:spcPts val="0"/>
              </a:spcAft>
              <a:buClr>
                <a:schemeClr val="dk1"/>
              </a:buClr>
              <a:buSzPts val="1100"/>
              <a:buFont typeface="Arial"/>
              <a:buNone/>
            </a:pPr>
            <a:r>
              <a:rPr lang="en"/>
              <a:t>kucing.memanjat() # Akan memanggil fungsi memanjat dari kelas Kucing</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f008db321_3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6f008db321_3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class Hewan: # superclass (Parent)</a:t>
            </a:r>
            <a:endParaRPr/>
          </a:p>
          <a:p>
            <a:pPr indent="0" lvl="0" marL="0" rtl="0" algn="l">
              <a:spcBef>
                <a:spcPts val="0"/>
              </a:spcBef>
              <a:spcAft>
                <a:spcPts val="0"/>
              </a:spcAft>
              <a:buSzPts val="1100"/>
              <a:buNone/>
            </a:pPr>
            <a:r>
              <a:rPr lang="en"/>
              <a:t>    def bersuara(self): </a:t>
            </a:r>
            <a:endParaRPr/>
          </a:p>
          <a:p>
            <a:pPr indent="0" lvl="0" marL="0" rtl="0" algn="l">
              <a:spcBef>
                <a:spcPts val="0"/>
              </a:spcBef>
              <a:spcAft>
                <a:spcPts val="0"/>
              </a:spcAft>
              <a:buSzPts val="1100"/>
              <a:buNone/>
            </a:pPr>
            <a:r>
              <a:rPr lang="en"/>
              <a:t>        print("Some sound")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class Anjing(Hewan): # subclass (Child) </a:t>
            </a:r>
            <a:endParaRPr/>
          </a:p>
          <a:p>
            <a:pPr indent="0" lvl="0" marL="0" rtl="0" algn="l">
              <a:spcBef>
                <a:spcPts val="0"/>
              </a:spcBef>
              <a:spcAft>
                <a:spcPts val="0"/>
              </a:spcAft>
              <a:buSzPts val="1100"/>
              <a:buNone/>
            </a:pPr>
            <a:r>
              <a:rPr lang="en"/>
              <a:t>    def bersuara(self):</a:t>
            </a:r>
            <a:endParaRPr/>
          </a:p>
          <a:p>
            <a:pPr indent="0" lvl="0" marL="0" rtl="0" algn="l">
              <a:spcBef>
                <a:spcPts val="0"/>
              </a:spcBef>
              <a:spcAft>
                <a:spcPts val="0"/>
              </a:spcAft>
              <a:buSzPts val="1100"/>
              <a:buNone/>
            </a:pPr>
            <a:r>
              <a:rPr lang="en"/>
              <a:t>        super().bersuara() # memanggil fungsi Parent </a:t>
            </a:r>
            <a:endParaRPr/>
          </a:p>
          <a:p>
            <a:pPr indent="0" lvl="0" marL="0" rtl="0" algn="l">
              <a:spcBef>
                <a:spcPts val="0"/>
              </a:spcBef>
              <a:spcAft>
                <a:spcPts val="0"/>
              </a:spcAft>
              <a:buSzPts val="1100"/>
              <a:buNone/>
            </a:pPr>
            <a:r>
              <a:rPr lang="en"/>
              <a:t>    def mengejar(self):</a:t>
            </a:r>
            <a:endParaRPr/>
          </a:p>
          <a:p>
            <a:pPr indent="0" lvl="0" marL="0" rtl="0" algn="l">
              <a:spcBef>
                <a:spcPts val="0"/>
              </a:spcBef>
              <a:spcAft>
                <a:spcPts val="0"/>
              </a:spcAft>
              <a:buSzPts val="1100"/>
              <a:buNone/>
            </a:pPr>
            <a:r>
              <a:rPr lang="en"/>
              <a:t>        print("mengejar")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class Kucing(Hewan):</a:t>
            </a:r>
            <a:endParaRPr/>
          </a:p>
          <a:p>
            <a:pPr indent="0" lvl="0" marL="0" rtl="0" algn="l">
              <a:spcBef>
                <a:spcPts val="0"/>
              </a:spcBef>
              <a:spcAft>
                <a:spcPts val="0"/>
              </a:spcAft>
              <a:buSzPts val="1100"/>
              <a:buNone/>
            </a:pPr>
            <a:r>
              <a:rPr lang="en"/>
              <a:t>    def bersuara(self):</a:t>
            </a:r>
            <a:endParaRPr/>
          </a:p>
          <a:p>
            <a:pPr indent="0" lvl="0" marL="0" rtl="0" algn="l">
              <a:spcBef>
                <a:spcPts val="0"/>
              </a:spcBef>
              <a:spcAft>
                <a:spcPts val="0"/>
              </a:spcAft>
              <a:buSzPts val="1100"/>
              <a:buNone/>
            </a:pPr>
            <a:r>
              <a:rPr lang="en"/>
              <a:t>        print("Meow")</a:t>
            </a:r>
            <a:endParaRPr/>
          </a:p>
          <a:p>
            <a:pPr indent="0" lvl="0" marL="0" rtl="0" algn="l">
              <a:spcBef>
                <a:spcPts val="0"/>
              </a:spcBef>
              <a:spcAft>
                <a:spcPts val="0"/>
              </a:spcAft>
              <a:buSzPts val="1100"/>
              <a:buNone/>
            </a:pPr>
            <a:r>
              <a:rPr lang="en"/>
              <a:t>    def memanjat(self):</a:t>
            </a:r>
            <a:endParaRPr/>
          </a:p>
          <a:p>
            <a:pPr indent="0" lvl="0" marL="0" rtl="0" algn="l">
              <a:spcBef>
                <a:spcPts val="0"/>
              </a:spcBef>
              <a:spcAft>
                <a:spcPts val="0"/>
              </a:spcAft>
              <a:buSzPts val="1100"/>
              <a:buNone/>
            </a:pPr>
            <a:r>
              <a:rPr lang="en"/>
              <a:t>        print("Memanjat")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 Contoh penggunaan:</a:t>
            </a:r>
            <a:endParaRPr/>
          </a:p>
          <a:p>
            <a:pPr indent="0" lvl="0" marL="0" rtl="0" algn="l">
              <a:spcBef>
                <a:spcPts val="0"/>
              </a:spcBef>
              <a:spcAft>
                <a:spcPts val="0"/>
              </a:spcAft>
              <a:buSzPts val="1100"/>
              <a:buNone/>
            </a:pPr>
            <a:r>
              <a:rPr lang="en"/>
              <a:t>anjing = Anjing()</a:t>
            </a:r>
            <a:endParaRPr/>
          </a:p>
          <a:p>
            <a:pPr indent="0" lvl="0" marL="0" rtl="0" algn="l">
              <a:spcBef>
                <a:spcPts val="0"/>
              </a:spcBef>
              <a:spcAft>
                <a:spcPts val="0"/>
              </a:spcAft>
              <a:buSzPts val="1100"/>
              <a:buNone/>
            </a:pPr>
            <a:r>
              <a:rPr lang="en"/>
              <a:t>anjing.bersuara() # Akan memanggil fungsi bersuara dari kelas Anjing</a:t>
            </a:r>
            <a:endParaRPr/>
          </a:p>
          <a:p>
            <a:pPr indent="0" lvl="0" marL="0" rtl="0" algn="l">
              <a:spcBef>
                <a:spcPts val="0"/>
              </a:spcBef>
              <a:spcAft>
                <a:spcPts val="0"/>
              </a:spcAft>
              <a:buSzPts val="1100"/>
              <a:buNone/>
            </a:pPr>
            <a:r>
              <a:rPr lang="en"/>
              <a:t>anjing.mengejar() # Akan memanggil fungsi mengejar dari kelas Anjing</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kucing = Kucing()</a:t>
            </a:r>
            <a:endParaRPr/>
          </a:p>
          <a:p>
            <a:pPr indent="0" lvl="0" marL="0" rtl="0" algn="l">
              <a:spcBef>
                <a:spcPts val="0"/>
              </a:spcBef>
              <a:spcAft>
                <a:spcPts val="0"/>
              </a:spcAft>
              <a:buSzPts val="1100"/>
              <a:buNone/>
            </a:pPr>
            <a:r>
              <a:rPr lang="en"/>
              <a:t>kucing.bersuara() # Akan memanggil fungsi bersuara dari kelas Kucing</a:t>
            </a:r>
            <a:endParaRPr/>
          </a:p>
          <a:p>
            <a:pPr indent="0" lvl="0" marL="0" rtl="0" algn="l">
              <a:spcBef>
                <a:spcPts val="0"/>
              </a:spcBef>
              <a:spcAft>
                <a:spcPts val="0"/>
              </a:spcAft>
              <a:buSzPts val="1100"/>
              <a:buNone/>
            </a:pPr>
            <a:r>
              <a:rPr lang="en"/>
              <a:t>kucing.memanjat() # Akan memanggil fungsi memanjat dari kelas Kucing</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6ef848dca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26ef848dca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ce1a8c3d4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ce1a8c3d4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49" name="Shape 49"/>
        <p:cNvGrpSpPr/>
        <p:nvPr/>
      </p:nvGrpSpPr>
      <p:grpSpPr>
        <a:xfrm>
          <a:off x="0" y="0"/>
          <a:ext cx="0" cy="0"/>
          <a:chOff x="0" y="0"/>
          <a:chExt cx="0" cy="0"/>
        </a:xfrm>
      </p:grpSpPr>
      <p:sp>
        <p:nvSpPr>
          <p:cNvPr id="50" name="Google Shape;50;p36"/>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51" name="Google Shape;51;p36"/>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52" name="Google Shape;52;p36"/>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53" name="Google Shape;53;p36"/>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5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3" name="Google Shape;63;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5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1" name="Google Shape;7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5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5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0" name="Shape 80"/>
        <p:cNvGrpSpPr/>
        <p:nvPr/>
      </p:nvGrpSpPr>
      <p:grpSpPr>
        <a:xfrm>
          <a:off x="0" y="0"/>
          <a:ext cx="0" cy="0"/>
          <a:chOff x="0" y="0"/>
          <a:chExt cx="0" cy="0"/>
        </a:xfrm>
      </p:grpSpPr>
      <p:sp>
        <p:nvSpPr>
          <p:cNvPr id="81" name="Google Shape;81;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3" name="Google Shape;8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 name="Shape 84"/>
        <p:cNvGrpSpPr/>
        <p:nvPr/>
      </p:nvGrpSpPr>
      <p:grpSpPr>
        <a:xfrm>
          <a:off x="0" y="0"/>
          <a:ext cx="0" cy="0"/>
          <a:chOff x="0" y="0"/>
          <a:chExt cx="0" cy="0"/>
        </a:xfrm>
      </p:grpSpPr>
      <p:sp>
        <p:nvSpPr>
          <p:cNvPr id="85" name="Google Shape;85;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7" name="Shape 87"/>
        <p:cNvGrpSpPr/>
        <p:nvPr/>
      </p:nvGrpSpPr>
      <p:grpSpPr>
        <a:xfrm>
          <a:off x="0" y="0"/>
          <a:ext cx="0" cy="0"/>
          <a:chOff x="0" y="0"/>
          <a:chExt cx="0" cy="0"/>
        </a:xfrm>
      </p:grpSpPr>
      <p:sp>
        <p:nvSpPr>
          <p:cNvPr id="88" name="Google Shape;88;p6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0" name="Google Shape;90;p6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6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2" name="Google Shape;9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3" name="Shape 93"/>
        <p:cNvGrpSpPr/>
        <p:nvPr/>
      </p:nvGrpSpPr>
      <p:grpSpPr>
        <a:xfrm>
          <a:off x="0" y="0"/>
          <a:ext cx="0" cy="0"/>
          <a:chOff x="0" y="0"/>
          <a:chExt cx="0" cy="0"/>
        </a:xfrm>
      </p:grpSpPr>
      <p:sp>
        <p:nvSpPr>
          <p:cNvPr id="94" name="Google Shape;94;p6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6" name="Shape 96"/>
        <p:cNvGrpSpPr/>
        <p:nvPr/>
      </p:nvGrpSpPr>
      <p:grpSpPr>
        <a:xfrm>
          <a:off x="0" y="0"/>
          <a:ext cx="0" cy="0"/>
          <a:chOff x="0" y="0"/>
          <a:chExt cx="0" cy="0"/>
        </a:xfrm>
      </p:grpSpPr>
      <p:sp>
        <p:nvSpPr>
          <p:cNvPr id="97" name="Google Shape;97;p6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8" name="Google Shape;98;p6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9" name="Google Shape;9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00" name="Shape 100"/>
        <p:cNvGrpSpPr/>
        <p:nvPr/>
      </p:nvGrpSpPr>
      <p:grpSpPr>
        <a:xfrm>
          <a:off x="0" y="0"/>
          <a:ext cx="0" cy="0"/>
          <a:chOff x="0" y="0"/>
          <a:chExt cx="0" cy="0"/>
        </a:xfrm>
      </p:grpSpPr>
      <p:sp>
        <p:nvSpPr>
          <p:cNvPr id="101" name="Google Shape;101;p63"/>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02" name="Google Shape;102;p6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03" name="Google Shape;103;p63"/>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04" name="Google Shape;104;p63"/>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2" name="Google Shape;112;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3" name="Google Shape;11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114" name="Shape 114"/>
        <p:cNvGrpSpPr/>
        <p:nvPr/>
      </p:nvGrpSpPr>
      <p:grpSpPr>
        <a:xfrm>
          <a:off x="0" y="0"/>
          <a:ext cx="0" cy="0"/>
          <a:chOff x="0" y="0"/>
          <a:chExt cx="0" cy="0"/>
        </a:xfrm>
      </p:grpSpPr>
      <p:sp>
        <p:nvSpPr>
          <p:cNvPr id="115" name="Google Shape;115;p26"/>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16" name="Google Shape;116;p26"/>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17" name="Google Shape;117;p26"/>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18" name="Google Shape;118;p26"/>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1" name="Google Shape;12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5" name="Google Shape;12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8" name="Google Shape;128;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9" name="Google Shape;129;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0" name="Google Shape;13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4" name="Shape 134"/>
        <p:cNvGrpSpPr/>
        <p:nvPr/>
      </p:nvGrpSpPr>
      <p:grpSpPr>
        <a:xfrm>
          <a:off x="0" y="0"/>
          <a:ext cx="0" cy="0"/>
          <a:chOff x="0" y="0"/>
          <a:chExt cx="0" cy="0"/>
        </a:xfrm>
      </p:grpSpPr>
      <p:sp>
        <p:nvSpPr>
          <p:cNvPr id="135" name="Google Shape;135;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6" name="Google Shape;136;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7" name="Google Shape;13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8" name="Shape 138"/>
        <p:cNvGrpSpPr/>
        <p:nvPr/>
      </p:nvGrpSpPr>
      <p:grpSpPr>
        <a:xfrm>
          <a:off x="0" y="0"/>
          <a:ext cx="0" cy="0"/>
          <a:chOff x="0" y="0"/>
          <a:chExt cx="0" cy="0"/>
        </a:xfrm>
      </p:grpSpPr>
      <p:sp>
        <p:nvSpPr>
          <p:cNvPr id="139" name="Google Shape;139;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6" name="Google Shape;14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49" name="Google Shape;14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sp>
        <p:nvSpPr>
          <p:cNvPr id="151" name="Google Shape;151;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53" name="Google Shape;15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156" name="Shape 156"/>
        <p:cNvGrpSpPr/>
        <p:nvPr/>
      </p:nvGrpSpPr>
      <p:grpSpPr>
        <a:xfrm>
          <a:off x="0" y="0"/>
          <a:ext cx="0" cy="0"/>
          <a:chOff x="0" y="0"/>
          <a:chExt cx="0" cy="0"/>
        </a:xfrm>
      </p:grpSpPr>
      <p:sp>
        <p:nvSpPr>
          <p:cNvPr id="157" name="Google Shape;157;p47"/>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58" name="Google Shape;158;p47"/>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59" name="Google Shape;159;p47"/>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0" name="Google Shape;160;p47"/>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_3">
    <p:spTree>
      <p:nvGrpSpPr>
        <p:cNvPr id="161" name="Shape 161"/>
        <p:cNvGrpSpPr/>
        <p:nvPr/>
      </p:nvGrpSpPr>
      <p:grpSpPr>
        <a:xfrm>
          <a:off x="0" y="0"/>
          <a:ext cx="0" cy="0"/>
          <a:chOff x="0" y="0"/>
          <a:chExt cx="0" cy="0"/>
        </a:xfrm>
      </p:grpSpPr>
      <p:sp>
        <p:nvSpPr>
          <p:cNvPr id="162" name="Google Shape;162;p48"/>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3" name="Google Shape;163;p48"/>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64" name="Google Shape;164;p48"/>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5" name="Google Shape;165;p48"/>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cSld name="TITLE_4">
    <p:spTree>
      <p:nvGrpSpPr>
        <p:cNvPr id="166" name="Shape 166"/>
        <p:cNvGrpSpPr/>
        <p:nvPr/>
      </p:nvGrpSpPr>
      <p:grpSpPr>
        <a:xfrm>
          <a:off x="0" y="0"/>
          <a:ext cx="0" cy="0"/>
          <a:chOff x="0" y="0"/>
          <a:chExt cx="0" cy="0"/>
        </a:xfrm>
      </p:grpSpPr>
      <p:sp>
        <p:nvSpPr>
          <p:cNvPr id="167" name="Google Shape;167;p49"/>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68" name="Google Shape;168;p49"/>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69" name="Google Shape;169;p49"/>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0" name="Google Shape;170;p49"/>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p:cSld name="TITLE_5">
    <p:spTree>
      <p:nvGrpSpPr>
        <p:cNvPr id="171" name="Shape 171"/>
        <p:cNvGrpSpPr/>
        <p:nvPr/>
      </p:nvGrpSpPr>
      <p:grpSpPr>
        <a:xfrm>
          <a:off x="0" y="0"/>
          <a:ext cx="0" cy="0"/>
          <a:chOff x="0" y="0"/>
          <a:chExt cx="0" cy="0"/>
        </a:xfrm>
      </p:grpSpPr>
      <p:sp>
        <p:nvSpPr>
          <p:cNvPr id="172" name="Google Shape;172;p50"/>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3" name="Google Shape;173;p50"/>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74" name="Google Shape;174;p50"/>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5" name="Google Shape;175;p50"/>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5">
  <p:cSld name="TITLE_6">
    <p:spTree>
      <p:nvGrpSpPr>
        <p:cNvPr id="176" name="Shape 176"/>
        <p:cNvGrpSpPr/>
        <p:nvPr/>
      </p:nvGrpSpPr>
      <p:grpSpPr>
        <a:xfrm>
          <a:off x="0" y="0"/>
          <a:ext cx="0" cy="0"/>
          <a:chOff x="0" y="0"/>
          <a:chExt cx="0" cy="0"/>
        </a:xfrm>
      </p:grpSpPr>
      <p:sp>
        <p:nvSpPr>
          <p:cNvPr id="177" name="Google Shape;177;p51"/>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78" name="Google Shape;178;p51"/>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79" name="Google Shape;179;p51"/>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80" name="Google Shape;180;p51"/>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p:cSld name="TITLE_7">
    <p:spTree>
      <p:nvGrpSpPr>
        <p:cNvPr id="181" name="Shape 181"/>
        <p:cNvGrpSpPr/>
        <p:nvPr/>
      </p:nvGrpSpPr>
      <p:grpSpPr>
        <a:xfrm>
          <a:off x="0" y="0"/>
          <a:ext cx="0" cy="0"/>
          <a:chOff x="0" y="0"/>
          <a:chExt cx="0" cy="0"/>
        </a:xfrm>
      </p:grpSpPr>
      <p:sp>
        <p:nvSpPr>
          <p:cNvPr id="182" name="Google Shape;182;p52"/>
          <p:cNvSpPr txBox="1"/>
          <p:nvPr>
            <p:ph idx="1" type="body"/>
          </p:nvPr>
        </p:nvSpPr>
        <p:spPr>
          <a:xfrm>
            <a:off x="452437" y="4439643"/>
            <a:ext cx="8239200" cy="238800"/>
          </a:xfrm>
          <a:prstGeom prst="rect">
            <a:avLst/>
          </a:prstGeom>
          <a:noFill/>
          <a:ln>
            <a:noFill/>
          </a:ln>
        </p:spPr>
        <p:txBody>
          <a:bodyPr anchorCtr="0" anchor="b" bIns="17150" lIns="17150" spcFirstLastPara="1" rIns="17150" wrap="square" tIns="17150">
            <a:normAutofit/>
          </a:bodyPr>
          <a:lstStyle>
            <a:lvl1pPr indent="-228600" lvl="0" marL="457200" algn="l">
              <a:lnSpc>
                <a:spcPct val="100000"/>
              </a:lnSpc>
              <a:spcBef>
                <a:spcPts val="0"/>
              </a:spcBef>
              <a:spcAft>
                <a:spcPts val="0"/>
              </a:spcAft>
              <a:buClr>
                <a:srgbClr val="FFFFFF"/>
              </a:buClr>
              <a:buSzPts val="1400"/>
              <a:buFont typeface="Helvetica Neue"/>
              <a:buNone/>
              <a:defRPr b="1" sz="1400"/>
            </a:lvl1pPr>
            <a:lvl2pPr indent="-279400" lvl="1" marL="914400" algn="l">
              <a:lnSpc>
                <a:spcPct val="90000"/>
              </a:lnSpc>
              <a:spcBef>
                <a:spcPts val="1700"/>
              </a:spcBef>
              <a:spcAft>
                <a:spcPts val="0"/>
              </a:spcAft>
              <a:buClr>
                <a:srgbClr val="FFFFFF"/>
              </a:buClr>
              <a:buSzPts val="800"/>
              <a:buChar char="○"/>
              <a:defRPr/>
            </a:lvl2pPr>
            <a:lvl3pPr indent="-279400" lvl="2" marL="1371600" algn="l">
              <a:lnSpc>
                <a:spcPct val="90000"/>
              </a:lnSpc>
              <a:spcBef>
                <a:spcPts val="1700"/>
              </a:spcBef>
              <a:spcAft>
                <a:spcPts val="0"/>
              </a:spcAft>
              <a:buClr>
                <a:srgbClr val="FFFFFF"/>
              </a:buClr>
              <a:buSzPts val="800"/>
              <a:buChar char="■"/>
              <a:defRPr/>
            </a:lvl3pPr>
            <a:lvl4pPr indent="-279400" lvl="3" marL="1828800" algn="l">
              <a:lnSpc>
                <a:spcPct val="90000"/>
              </a:lnSpc>
              <a:spcBef>
                <a:spcPts val="1700"/>
              </a:spcBef>
              <a:spcAft>
                <a:spcPts val="0"/>
              </a:spcAft>
              <a:buClr>
                <a:srgbClr val="FFFFFF"/>
              </a:buClr>
              <a:buSzPts val="800"/>
              <a:buChar char="●"/>
              <a:defRPr/>
            </a:lvl4pPr>
            <a:lvl5pPr indent="-279400" lvl="4" marL="2286000" algn="l">
              <a:lnSpc>
                <a:spcPct val="90000"/>
              </a:lnSpc>
              <a:spcBef>
                <a:spcPts val="1700"/>
              </a:spcBef>
              <a:spcAft>
                <a:spcPts val="0"/>
              </a:spcAft>
              <a:buClr>
                <a:srgbClr val="FFFFFF"/>
              </a:buClr>
              <a:buSzPts val="800"/>
              <a:buChar char="○"/>
              <a:defRPr/>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83" name="Google Shape;183;p52"/>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algn="l">
              <a:lnSpc>
                <a:spcPct val="80000"/>
              </a:lnSpc>
              <a:spcBef>
                <a:spcPts val="0"/>
              </a:spcBef>
              <a:spcAft>
                <a:spcPts val="0"/>
              </a:spcAft>
              <a:buClr>
                <a:srgbClr val="FFFFFF"/>
              </a:buClr>
              <a:buSzPts val="4400"/>
              <a:buFont typeface="Helvetica Neue"/>
              <a:buNone/>
              <a:defRPr sz="4400"/>
            </a:lvl1pPr>
            <a:lvl2pPr lvl="1" algn="l">
              <a:lnSpc>
                <a:spcPct val="80000"/>
              </a:lnSpc>
              <a:spcBef>
                <a:spcPts val="0"/>
              </a:spcBef>
              <a:spcAft>
                <a:spcPts val="0"/>
              </a:spcAft>
              <a:buClr>
                <a:srgbClr val="FFFFFF"/>
              </a:buClr>
              <a:buSzPts val="700"/>
              <a:buNone/>
              <a:defRPr/>
            </a:lvl2pPr>
            <a:lvl3pPr lvl="2" algn="l">
              <a:lnSpc>
                <a:spcPct val="80000"/>
              </a:lnSpc>
              <a:spcBef>
                <a:spcPts val="0"/>
              </a:spcBef>
              <a:spcAft>
                <a:spcPts val="0"/>
              </a:spcAft>
              <a:buClr>
                <a:srgbClr val="FFFFFF"/>
              </a:buClr>
              <a:buSzPts val="700"/>
              <a:buNone/>
              <a:defRPr/>
            </a:lvl3pPr>
            <a:lvl4pPr lvl="3" algn="l">
              <a:lnSpc>
                <a:spcPct val="80000"/>
              </a:lnSpc>
              <a:spcBef>
                <a:spcPts val="0"/>
              </a:spcBef>
              <a:spcAft>
                <a:spcPts val="0"/>
              </a:spcAft>
              <a:buClr>
                <a:srgbClr val="FFFFFF"/>
              </a:buClr>
              <a:buSzPts val="700"/>
              <a:buNone/>
              <a:defRPr/>
            </a:lvl4pPr>
            <a:lvl5pPr lvl="4" algn="l">
              <a:lnSpc>
                <a:spcPct val="80000"/>
              </a:lnSpc>
              <a:spcBef>
                <a:spcPts val="0"/>
              </a:spcBef>
              <a:spcAft>
                <a:spcPts val="0"/>
              </a:spcAft>
              <a:buClr>
                <a:srgbClr val="FFFFFF"/>
              </a:buClr>
              <a:buSzPts val="700"/>
              <a:buNone/>
              <a:defRPr/>
            </a:lvl5pPr>
            <a:lvl6pPr lvl="5" algn="l">
              <a:lnSpc>
                <a:spcPct val="80000"/>
              </a:lnSpc>
              <a:spcBef>
                <a:spcPts val="0"/>
              </a:spcBef>
              <a:spcAft>
                <a:spcPts val="0"/>
              </a:spcAft>
              <a:buClr>
                <a:srgbClr val="FFFFFF"/>
              </a:buClr>
              <a:buSzPts val="700"/>
              <a:buNone/>
              <a:defRPr/>
            </a:lvl6pPr>
            <a:lvl7pPr lvl="6" algn="l">
              <a:lnSpc>
                <a:spcPct val="80000"/>
              </a:lnSpc>
              <a:spcBef>
                <a:spcPts val="0"/>
              </a:spcBef>
              <a:spcAft>
                <a:spcPts val="0"/>
              </a:spcAft>
              <a:buClr>
                <a:srgbClr val="FFFFFF"/>
              </a:buClr>
              <a:buSzPts val="700"/>
              <a:buNone/>
              <a:defRPr/>
            </a:lvl7pPr>
            <a:lvl8pPr lvl="7" algn="l">
              <a:lnSpc>
                <a:spcPct val="80000"/>
              </a:lnSpc>
              <a:spcBef>
                <a:spcPts val="0"/>
              </a:spcBef>
              <a:spcAft>
                <a:spcPts val="0"/>
              </a:spcAft>
              <a:buClr>
                <a:srgbClr val="FFFFFF"/>
              </a:buClr>
              <a:buSzPts val="700"/>
              <a:buNone/>
              <a:defRPr/>
            </a:lvl8pPr>
            <a:lvl9pPr lvl="8" algn="l">
              <a:lnSpc>
                <a:spcPct val="80000"/>
              </a:lnSpc>
              <a:spcBef>
                <a:spcPts val="0"/>
              </a:spcBef>
              <a:spcAft>
                <a:spcPts val="0"/>
              </a:spcAft>
              <a:buClr>
                <a:srgbClr val="FFFFFF"/>
              </a:buClr>
              <a:buSzPts val="700"/>
              <a:buNone/>
              <a:defRPr/>
            </a:lvl9pPr>
          </a:lstStyle>
          <a:p/>
        </p:txBody>
      </p:sp>
      <p:sp>
        <p:nvSpPr>
          <p:cNvPr id="184" name="Google Shape;184;p52"/>
          <p:cNvSpPr txBox="1"/>
          <p:nvPr>
            <p:ph idx="2" type="body"/>
          </p:nvPr>
        </p:nvSpPr>
        <p:spPr>
          <a:xfrm>
            <a:off x="452438" y="2698824"/>
            <a:ext cx="8239200" cy="714300"/>
          </a:xfrm>
          <a:prstGeom prst="rect">
            <a:avLst/>
          </a:prstGeom>
          <a:noFill/>
          <a:ln>
            <a:noFill/>
          </a:ln>
        </p:spPr>
        <p:txBody>
          <a:bodyPr anchorCtr="0" anchor="t" bIns="19050" lIns="19050" spcFirstLastPara="1" rIns="19050" wrap="square" tIns="19050">
            <a:normAutofit/>
          </a:bodyPr>
          <a:lstStyle>
            <a:lvl1pPr indent="-228600" lvl="0" marL="457200" algn="l">
              <a:lnSpc>
                <a:spcPct val="100000"/>
              </a:lnSpc>
              <a:spcBef>
                <a:spcPts val="0"/>
              </a:spcBef>
              <a:spcAft>
                <a:spcPts val="0"/>
              </a:spcAft>
              <a:buClr>
                <a:srgbClr val="FFFFFF"/>
              </a:buClr>
              <a:buSzPts val="2100"/>
              <a:buFont typeface="Helvetica Neue"/>
              <a:buNone/>
              <a:defRPr b="1" sz="2100"/>
            </a:lvl1pPr>
            <a:lvl2pPr indent="-228600" lvl="1" marL="914400" algn="l">
              <a:lnSpc>
                <a:spcPct val="100000"/>
              </a:lnSpc>
              <a:spcBef>
                <a:spcPts val="0"/>
              </a:spcBef>
              <a:spcAft>
                <a:spcPts val="0"/>
              </a:spcAft>
              <a:buClr>
                <a:srgbClr val="FFFFFF"/>
              </a:buClr>
              <a:buSzPts val="2100"/>
              <a:buFont typeface="Helvetica Neue"/>
              <a:buNone/>
              <a:defRPr b="1" sz="2100"/>
            </a:lvl2pPr>
            <a:lvl3pPr indent="-228600" lvl="2" marL="1371600" algn="l">
              <a:lnSpc>
                <a:spcPct val="100000"/>
              </a:lnSpc>
              <a:spcBef>
                <a:spcPts val="0"/>
              </a:spcBef>
              <a:spcAft>
                <a:spcPts val="0"/>
              </a:spcAft>
              <a:buClr>
                <a:srgbClr val="FFFFFF"/>
              </a:buClr>
              <a:buSzPts val="2100"/>
              <a:buFont typeface="Helvetica Neue"/>
              <a:buNone/>
              <a:defRPr b="1" sz="2100"/>
            </a:lvl3pPr>
            <a:lvl4pPr indent="-228600" lvl="3" marL="1828800" algn="l">
              <a:lnSpc>
                <a:spcPct val="100000"/>
              </a:lnSpc>
              <a:spcBef>
                <a:spcPts val="0"/>
              </a:spcBef>
              <a:spcAft>
                <a:spcPts val="0"/>
              </a:spcAft>
              <a:buClr>
                <a:srgbClr val="FFFFFF"/>
              </a:buClr>
              <a:buSzPts val="2100"/>
              <a:buFont typeface="Helvetica Neue"/>
              <a:buNone/>
              <a:defRPr b="1" sz="2100"/>
            </a:lvl4pPr>
            <a:lvl5pPr indent="-228600" lvl="4" marL="2286000" algn="l">
              <a:lnSpc>
                <a:spcPct val="100000"/>
              </a:lnSpc>
              <a:spcBef>
                <a:spcPts val="0"/>
              </a:spcBef>
              <a:spcAft>
                <a:spcPts val="0"/>
              </a:spcAft>
              <a:buClr>
                <a:srgbClr val="FFFFFF"/>
              </a:buClr>
              <a:buSzPts val="2100"/>
              <a:buFont typeface="Helvetica Neue"/>
              <a:buNone/>
              <a:defRPr b="1" sz="2100"/>
            </a:lvl5pPr>
            <a:lvl6pPr indent="-279400" lvl="5" marL="2743200" algn="l">
              <a:lnSpc>
                <a:spcPct val="90000"/>
              </a:lnSpc>
              <a:spcBef>
                <a:spcPts val="1700"/>
              </a:spcBef>
              <a:spcAft>
                <a:spcPts val="0"/>
              </a:spcAft>
              <a:buClr>
                <a:srgbClr val="FFFFFF"/>
              </a:buClr>
              <a:buSzPts val="800"/>
              <a:buChar char="■"/>
              <a:defRPr/>
            </a:lvl6pPr>
            <a:lvl7pPr indent="-279400" lvl="6" marL="3200400" algn="l">
              <a:lnSpc>
                <a:spcPct val="90000"/>
              </a:lnSpc>
              <a:spcBef>
                <a:spcPts val="1700"/>
              </a:spcBef>
              <a:spcAft>
                <a:spcPts val="0"/>
              </a:spcAft>
              <a:buClr>
                <a:srgbClr val="FFFFFF"/>
              </a:buClr>
              <a:buSzPts val="800"/>
              <a:buChar char="●"/>
              <a:defRPr/>
            </a:lvl7pPr>
            <a:lvl8pPr indent="-279400" lvl="7" marL="3657600" algn="l">
              <a:lnSpc>
                <a:spcPct val="90000"/>
              </a:lnSpc>
              <a:spcBef>
                <a:spcPts val="1700"/>
              </a:spcBef>
              <a:spcAft>
                <a:spcPts val="0"/>
              </a:spcAft>
              <a:buClr>
                <a:srgbClr val="FFFFFF"/>
              </a:buClr>
              <a:buSzPts val="800"/>
              <a:buChar char="○"/>
              <a:defRPr/>
            </a:lvl8pPr>
            <a:lvl9pPr indent="-279400" lvl="8" marL="4114800" algn="l">
              <a:lnSpc>
                <a:spcPct val="90000"/>
              </a:lnSpc>
              <a:spcBef>
                <a:spcPts val="1700"/>
              </a:spcBef>
              <a:spcAft>
                <a:spcPts val="0"/>
              </a:spcAft>
              <a:buClr>
                <a:srgbClr val="FFFFFF"/>
              </a:buClr>
              <a:buSzPts val="800"/>
              <a:buChar char="■"/>
              <a:defRPr/>
            </a:lvl9pPr>
          </a:lstStyle>
          <a:p/>
        </p:txBody>
      </p:sp>
      <p:sp>
        <p:nvSpPr>
          <p:cNvPr id="185" name="Google Shape;185;p52"/>
          <p:cNvSpPr txBox="1"/>
          <p:nvPr>
            <p:ph idx="12" type="sldNum"/>
          </p:nvPr>
        </p:nvSpPr>
        <p:spPr>
          <a:xfrm>
            <a:off x="4502905" y="4905375"/>
            <a:ext cx="138300" cy="146100"/>
          </a:xfrm>
          <a:prstGeom prst="rect">
            <a:avLst/>
          </a:prstGeom>
          <a:noFill/>
          <a:ln>
            <a:noFill/>
          </a:ln>
        </p:spPr>
        <p:txBody>
          <a:bodyPr anchorCtr="0" anchor="b" bIns="19050" lIns="19050" spcFirstLastPara="1" rIns="19050" wrap="square" tIns="19050">
            <a:spAutoFit/>
          </a:bodyPr>
          <a:lstStyle>
            <a:lvl1pPr indent="0" lvl="0"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700"/>
              <a:buFont typeface="Helvetica Neue"/>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theme" Target="../theme/theme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0"/>
          <p:cNvSpPr/>
          <p:nvPr/>
        </p:nvSpPr>
        <p:spPr>
          <a:xfrm>
            <a:off x="96725" y="4497525"/>
            <a:ext cx="1424400" cy="553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22"/>
          <p:cNvSpPr/>
          <p:nvPr/>
        </p:nvSpPr>
        <p:spPr>
          <a:xfrm>
            <a:off x="133350" y="4567225"/>
            <a:ext cx="1357200" cy="47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07" name="Google Shape;10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8" name="Google Shape;10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24"/>
          <p:cNvSpPr/>
          <p:nvPr/>
        </p:nvSpPr>
        <p:spPr>
          <a:xfrm>
            <a:off x="0" y="4638025"/>
            <a:ext cx="13845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ww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1"/>
          <p:cNvSpPr/>
          <p:nvPr/>
        </p:nvSpPr>
        <p:spPr>
          <a:xfrm>
            <a:off x="77650" y="252425"/>
            <a:ext cx="2286000" cy="706200"/>
          </a:xfrm>
          <a:prstGeom prst="rect">
            <a:avLst/>
          </a:prstGeom>
          <a:solidFill>
            <a:srgbClr val="00A5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0" y="1880675"/>
            <a:ext cx="9144000" cy="143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1" i="0" lang="en" sz="3300" u="none" cap="none" strike="noStrike">
                <a:solidFill>
                  <a:schemeClr val="lt1"/>
                </a:solidFill>
                <a:latin typeface="Poppins"/>
                <a:ea typeface="Poppins"/>
                <a:cs typeface="Poppins"/>
                <a:sym typeface="Poppins"/>
              </a:rPr>
              <a:t>The Object-oriented Programming</a:t>
            </a:r>
            <a:endParaRPr/>
          </a:p>
          <a:p>
            <a:pPr indent="0" lvl="0" marL="0" marR="0" rtl="0" algn="ctr">
              <a:lnSpc>
                <a:spcPct val="100000"/>
              </a:lnSpc>
              <a:spcBef>
                <a:spcPts val="0"/>
              </a:spcBef>
              <a:spcAft>
                <a:spcPts val="0"/>
              </a:spcAft>
              <a:buClr>
                <a:srgbClr val="000000"/>
              </a:buClr>
              <a:buSzPts val="3300"/>
              <a:buFont typeface="Arial"/>
              <a:buNone/>
            </a:pPr>
            <a:r>
              <a:rPr b="1" i="0" lang="en" sz="3300" u="none" cap="none" strike="noStrike">
                <a:solidFill>
                  <a:schemeClr val="lt1"/>
                </a:solidFill>
                <a:latin typeface="Poppins"/>
                <a:ea typeface="Poppins"/>
                <a:cs typeface="Poppins"/>
                <a:sym typeface="Poppins"/>
              </a:rPr>
              <a:t>(OOP)</a:t>
            </a:r>
            <a:endParaRPr b="1" i="0" sz="3300" u="none" cap="none" strike="noStrike">
              <a:solidFill>
                <a:schemeClr val="lt1"/>
              </a:solidFill>
              <a:latin typeface="Poppins"/>
              <a:ea typeface="Poppins"/>
              <a:cs typeface="Poppins"/>
              <a:sym typeface="Poppins"/>
            </a:endParaRPr>
          </a:p>
        </p:txBody>
      </p:sp>
      <p:sp>
        <p:nvSpPr>
          <p:cNvPr id="192" name="Google Shape;192;p1"/>
          <p:cNvSpPr/>
          <p:nvPr/>
        </p:nvSpPr>
        <p:spPr>
          <a:xfrm>
            <a:off x="77639" y="4785436"/>
            <a:ext cx="1028100" cy="27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Roboto Light"/>
                <a:ea typeface="Roboto Light"/>
                <a:cs typeface="Roboto Light"/>
                <a:sym typeface="Roboto Light"/>
              </a:rPr>
              <a:t>Prepared in </a:t>
            </a:r>
            <a:r>
              <a:rPr b="1" i="0" lang="en" sz="800" u="none" cap="none" strike="noStrike">
                <a:solidFill>
                  <a:schemeClr val="lt1"/>
                </a:solidFill>
                <a:latin typeface="Roboto"/>
                <a:ea typeface="Roboto"/>
                <a:cs typeface="Roboto"/>
                <a:sym typeface="Roboto"/>
              </a:rPr>
              <a:t>2023</a:t>
            </a:r>
            <a:endParaRPr b="1" i="0" sz="800" u="none" cap="none" strike="noStrike">
              <a:solidFill>
                <a:schemeClr val="lt1"/>
              </a:solidFill>
              <a:latin typeface="Roboto"/>
              <a:ea typeface="Roboto"/>
              <a:cs typeface="Roboto"/>
              <a:sym typeface="Roboto"/>
            </a:endParaRPr>
          </a:p>
        </p:txBody>
      </p:sp>
      <p:sp>
        <p:nvSpPr>
          <p:cNvPr id="193" name="Google Shape;193;p1"/>
          <p:cNvSpPr txBox="1"/>
          <p:nvPr/>
        </p:nvSpPr>
        <p:spPr>
          <a:xfrm>
            <a:off x="3136800" y="3173675"/>
            <a:ext cx="2870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DC469"/>
                </a:solidFill>
                <a:latin typeface="Poppins"/>
                <a:ea typeface="Poppins"/>
                <a:cs typeface="Poppins"/>
                <a:sym typeface="Poppins"/>
              </a:rPr>
              <a:t>Mentor: ….</a:t>
            </a:r>
            <a:endParaRPr b="0" i="0" sz="1600" u="none" cap="none" strike="noStrike">
              <a:solidFill>
                <a:srgbClr val="FDC469"/>
              </a:solidFill>
              <a:latin typeface="Poppins"/>
              <a:ea typeface="Poppins"/>
              <a:cs typeface="Poppins"/>
              <a:sym typeface="Poppins"/>
            </a:endParaRPr>
          </a:p>
        </p:txBody>
      </p:sp>
      <p:pic>
        <p:nvPicPr>
          <p:cNvPr id="194" name="Google Shape;194;p1"/>
          <p:cNvPicPr preferRelativeResize="0"/>
          <p:nvPr/>
        </p:nvPicPr>
        <p:blipFill rotWithShape="1">
          <a:blip r:embed="rId4">
            <a:alphaModFix/>
          </a:blip>
          <a:srcRect b="0" l="0" r="0" t="0"/>
          <a:stretch/>
        </p:blipFill>
        <p:spPr>
          <a:xfrm>
            <a:off x="0" y="188675"/>
            <a:ext cx="2659849" cy="769956"/>
          </a:xfrm>
          <a:prstGeom prst="rect">
            <a:avLst/>
          </a:prstGeom>
          <a:noFill/>
          <a:ln>
            <a:noFill/>
          </a:ln>
        </p:spPr>
      </p:pic>
      <p:sp>
        <p:nvSpPr>
          <p:cNvPr id="195" name="Google Shape;195;p1"/>
          <p:cNvSpPr/>
          <p:nvPr/>
        </p:nvSpPr>
        <p:spPr>
          <a:xfrm>
            <a:off x="77650" y="4542550"/>
            <a:ext cx="1498800" cy="518100"/>
          </a:xfrm>
          <a:prstGeom prst="rect">
            <a:avLst/>
          </a:prstGeom>
          <a:solidFill>
            <a:srgbClr val="2F18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0" y="4322675"/>
            <a:ext cx="1544400" cy="770100"/>
          </a:xfrm>
          <a:prstGeom prst="rect">
            <a:avLst/>
          </a:prstGeom>
          <a:solidFill>
            <a:srgbClr val="2F18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g26f0f79fb76_0_1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Object</a:t>
            </a:r>
            <a:endParaRPr b="1" i="0" sz="1200" u="none" cap="none" strike="noStrike">
              <a:solidFill>
                <a:schemeClr val="dk1"/>
              </a:solidFill>
              <a:latin typeface="Roboto"/>
              <a:ea typeface="Roboto"/>
              <a:cs typeface="Roboto"/>
              <a:sym typeface="Roboto"/>
            </a:endParaRPr>
          </a:p>
        </p:txBody>
      </p:sp>
      <p:sp>
        <p:nvSpPr>
          <p:cNvPr id="273" name="Google Shape;273;g26f0f79fb76_0_11"/>
          <p:cNvSpPr txBox="1"/>
          <p:nvPr/>
        </p:nvSpPr>
        <p:spPr>
          <a:xfrm>
            <a:off x="557675" y="15163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274" name="Google Shape;274;g26f0f79fb76_0_11"/>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b="1" lang="en" sz="4100">
                <a:solidFill>
                  <a:srgbClr val="2C1A32"/>
                </a:solidFill>
                <a:latin typeface="Poppins"/>
                <a:ea typeface="Poppins"/>
                <a:cs typeface="Poppins"/>
                <a:sym typeface="Poppins"/>
              </a:rPr>
              <a:t>Contoh Atribut</a:t>
            </a:r>
            <a:endParaRPr b="1" sz="4100">
              <a:solidFill>
                <a:srgbClr val="2C1A32"/>
              </a:solidFill>
              <a:latin typeface="Poppins"/>
              <a:ea typeface="Poppins"/>
              <a:cs typeface="Poppins"/>
              <a:sym typeface="Poppins"/>
            </a:endParaRPr>
          </a:p>
        </p:txBody>
      </p:sp>
      <p:sp>
        <p:nvSpPr>
          <p:cNvPr id="275" name="Google Shape;275;g26f0f79fb76_0_11"/>
          <p:cNvSpPr txBox="1"/>
          <p:nvPr/>
        </p:nvSpPr>
        <p:spPr>
          <a:xfrm>
            <a:off x="520025" y="1697950"/>
            <a:ext cx="4167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Misalnya kita memiliki 2 ekor kucing, masing-masing kucing memiliki ciri-ciri nama dan warna yang berbeda.</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Jika kita ingin merepresentasikan 2 ekor kucing tersebut dengan pendekatan OOP, kita bisa menuliskan kode programnya seperti berikut:</a:t>
            </a:r>
            <a:endParaRPr sz="1200">
              <a:solidFill>
                <a:schemeClr val="dk1"/>
              </a:solidFill>
              <a:highlight>
                <a:schemeClr val="lt1"/>
              </a:highlight>
              <a:latin typeface="Roboto"/>
              <a:ea typeface="Roboto"/>
              <a:cs typeface="Roboto"/>
              <a:sym typeface="Roboto"/>
            </a:endParaRPr>
          </a:p>
        </p:txBody>
      </p:sp>
      <p:sp>
        <p:nvSpPr>
          <p:cNvPr id="276" name="Google Shape;276;g26f0f79fb76_0_11"/>
          <p:cNvSpPr/>
          <p:nvPr/>
        </p:nvSpPr>
        <p:spPr>
          <a:xfrm>
            <a:off x="4909600" y="331950"/>
            <a:ext cx="4041300" cy="4811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6f0f79fb76_0_11"/>
          <p:cNvSpPr/>
          <p:nvPr/>
        </p:nvSpPr>
        <p:spPr>
          <a:xfrm>
            <a:off x="5018750" y="331950"/>
            <a:ext cx="37551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278" name="Google Shape;278;g26f0f79fb76_0_11"/>
          <p:cNvSpPr txBox="1"/>
          <p:nvPr/>
        </p:nvSpPr>
        <p:spPr>
          <a:xfrm>
            <a:off x="5018750" y="780550"/>
            <a:ext cx="3843600" cy="4294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737D"/>
                </a:solidFill>
                <a:latin typeface="Courier New"/>
                <a:ea typeface="Courier New"/>
                <a:cs typeface="Courier New"/>
                <a:sym typeface="Courier New"/>
              </a:rPr>
              <a:t># class kucing sebagai "definisi"</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428BDD"/>
                </a:solidFill>
                <a:latin typeface="Courier New"/>
                <a:ea typeface="Courier New"/>
                <a:cs typeface="Courier New"/>
                <a:sym typeface="Courier New"/>
              </a:rPr>
              <a:t>class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nama = </a:t>
            </a:r>
            <a:r>
              <a:rPr lang="en" sz="1050">
                <a:solidFill>
                  <a:srgbClr val="0000FF"/>
                </a:solidFill>
                <a:latin typeface="Courier New"/>
                <a:ea typeface="Courier New"/>
                <a:cs typeface="Courier New"/>
                <a:sym typeface="Courier New"/>
              </a:rPr>
              <a:t>None</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warna = </a:t>
            </a:r>
            <a:r>
              <a:rPr lang="en" sz="1050">
                <a:solidFill>
                  <a:srgbClr val="0000FF"/>
                </a:solidFill>
                <a:latin typeface="Courier New"/>
                <a:ea typeface="Courier New"/>
                <a:cs typeface="Courier New"/>
                <a:sym typeface="Courier New"/>
              </a:rPr>
              <a:t>None</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737D"/>
                </a:solidFill>
                <a:latin typeface="Courier New"/>
                <a:ea typeface="Courier New"/>
                <a:cs typeface="Courier New"/>
                <a:sym typeface="Courier New"/>
              </a:rPr>
              <a:t># membuat instance/variabel sebagai "objek nyata"</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 =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kucing1.nama = </a:t>
            </a:r>
            <a:r>
              <a:rPr lang="en" sz="1050">
                <a:solidFill>
                  <a:srgbClr val="1DC116"/>
                </a:solidFill>
                <a:latin typeface="Courier New"/>
                <a:ea typeface="Courier New"/>
                <a:cs typeface="Courier New"/>
                <a:sym typeface="Courier New"/>
              </a:rPr>
              <a:t>"leo"</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kucing1.warna = </a:t>
            </a:r>
            <a:r>
              <a:rPr lang="en" sz="1050">
                <a:solidFill>
                  <a:srgbClr val="1DC116"/>
                </a:solidFill>
                <a:latin typeface="Courier New"/>
                <a:ea typeface="Courier New"/>
                <a:cs typeface="Courier New"/>
                <a:sym typeface="Courier New"/>
              </a:rPr>
              <a:t>"hitam</a:t>
            </a:r>
            <a:r>
              <a:rPr lang="en" sz="1050">
                <a:solidFill>
                  <a:srgbClr val="1DC116"/>
                </a:solidFill>
                <a:latin typeface="Courier New"/>
                <a:ea typeface="Courier New"/>
                <a:cs typeface="Courier New"/>
                <a:sym typeface="Courier New"/>
              </a:rPr>
              <a:t>"</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 =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kucing2.nama = </a:t>
            </a:r>
            <a:r>
              <a:rPr lang="en" sz="1050">
                <a:solidFill>
                  <a:srgbClr val="1DC116"/>
                </a:solidFill>
                <a:latin typeface="Courier New"/>
                <a:ea typeface="Courier New"/>
                <a:cs typeface="Courier New"/>
                <a:sym typeface="Courier New"/>
              </a:rPr>
              <a:t>"kitty"</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kucing2.warna = </a:t>
            </a:r>
            <a:r>
              <a:rPr lang="en" sz="1050">
                <a:solidFill>
                  <a:srgbClr val="1DC116"/>
                </a:solidFill>
                <a:latin typeface="Courier New"/>
                <a:ea typeface="Courier New"/>
                <a:cs typeface="Courier New"/>
                <a:sym typeface="Courier New"/>
              </a:rPr>
              <a:t>"putih"</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accent3"/>
                </a:solidFill>
                <a:latin typeface="Courier New"/>
                <a:ea typeface="Courier New"/>
                <a:cs typeface="Courier New"/>
                <a:sym typeface="Courier New"/>
              </a:rPr>
              <a:t>print</a:t>
            </a:r>
            <a:r>
              <a:rPr lang="en" sz="1050">
                <a:solidFill>
                  <a:schemeClr val="lt1"/>
                </a:solidFill>
                <a:latin typeface="Courier New"/>
                <a:ea typeface="Courier New"/>
                <a:cs typeface="Courier New"/>
                <a:sym typeface="Courier New"/>
              </a:rPr>
              <a:t>(kucing1.nama) </a:t>
            </a:r>
            <a:r>
              <a:rPr lang="en" sz="1050">
                <a:solidFill>
                  <a:srgbClr val="999999"/>
                </a:solidFill>
                <a:latin typeface="Courier New"/>
                <a:ea typeface="Courier New"/>
                <a:cs typeface="Courier New"/>
                <a:sym typeface="Courier New"/>
              </a:rPr>
              <a:t># Output: 'leo'</a:t>
            </a:r>
            <a:endParaRPr sz="1050">
              <a:solidFill>
                <a:srgbClr val="999999"/>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accent3"/>
                </a:solidFill>
                <a:latin typeface="Courier New"/>
                <a:ea typeface="Courier New"/>
                <a:cs typeface="Courier New"/>
                <a:sym typeface="Courier New"/>
              </a:rPr>
              <a:t>print</a:t>
            </a:r>
            <a:r>
              <a:rPr lang="en" sz="1050">
                <a:solidFill>
                  <a:schemeClr val="lt1"/>
                </a:solidFill>
                <a:latin typeface="Courier New"/>
                <a:ea typeface="Courier New"/>
                <a:cs typeface="Courier New"/>
                <a:sym typeface="Courier New"/>
              </a:rPr>
              <a:t>(kucing1.warna) </a:t>
            </a:r>
            <a:r>
              <a:rPr lang="en" sz="1050">
                <a:solidFill>
                  <a:srgbClr val="999999"/>
                </a:solidFill>
                <a:latin typeface="Courier New"/>
                <a:ea typeface="Courier New"/>
                <a:cs typeface="Courier New"/>
                <a:sym typeface="Courier New"/>
              </a:rPr>
              <a:t># Output: 'hitam'</a:t>
            </a:r>
            <a:endParaRPr sz="1050">
              <a:solidFill>
                <a:srgbClr val="999999"/>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accent3"/>
                </a:solidFill>
                <a:latin typeface="Courier New"/>
                <a:ea typeface="Courier New"/>
                <a:cs typeface="Courier New"/>
                <a:sym typeface="Courier New"/>
              </a:rPr>
              <a:t>print</a:t>
            </a:r>
            <a:r>
              <a:rPr lang="en" sz="1050">
                <a:solidFill>
                  <a:schemeClr val="lt1"/>
                </a:solidFill>
                <a:latin typeface="Courier New"/>
                <a:ea typeface="Courier New"/>
                <a:cs typeface="Courier New"/>
                <a:sym typeface="Courier New"/>
              </a:rPr>
              <a:t>(kucing2.nama) </a:t>
            </a:r>
            <a:r>
              <a:rPr lang="en" sz="1050">
                <a:solidFill>
                  <a:srgbClr val="999999"/>
                </a:solidFill>
                <a:latin typeface="Courier New"/>
                <a:ea typeface="Courier New"/>
                <a:cs typeface="Courier New"/>
                <a:sym typeface="Courier New"/>
              </a:rPr>
              <a:t># Output: 'kitty'</a:t>
            </a:r>
            <a:endParaRPr sz="1050">
              <a:solidFill>
                <a:srgbClr val="999999"/>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accent3"/>
                </a:solidFill>
                <a:latin typeface="Courier New"/>
                <a:ea typeface="Courier New"/>
                <a:cs typeface="Courier New"/>
                <a:sym typeface="Courier New"/>
              </a:rPr>
              <a:t>print</a:t>
            </a:r>
            <a:r>
              <a:rPr lang="en" sz="1050">
                <a:solidFill>
                  <a:schemeClr val="lt1"/>
                </a:solidFill>
                <a:latin typeface="Courier New"/>
                <a:ea typeface="Courier New"/>
                <a:cs typeface="Courier New"/>
                <a:sym typeface="Courier New"/>
              </a:rPr>
              <a:t>(kucing2.warna) </a:t>
            </a:r>
            <a:r>
              <a:rPr lang="en" sz="1050">
                <a:solidFill>
                  <a:srgbClr val="999999"/>
                </a:solidFill>
                <a:latin typeface="Courier New"/>
                <a:ea typeface="Courier New"/>
                <a:cs typeface="Courier New"/>
                <a:sym typeface="Courier New"/>
              </a:rPr>
              <a:t># Output: 'putih</a:t>
            </a:r>
            <a:r>
              <a:rPr lang="en" sz="1050">
                <a:solidFill>
                  <a:srgbClr val="999999"/>
                </a:solidFill>
                <a:latin typeface="Courier New"/>
                <a:ea typeface="Courier New"/>
                <a:cs typeface="Courier New"/>
                <a:sym typeface="Courier New"/>
              </a:rPr>
              <a:t>'</a:t>
            </a:r>
            <a:endParaRPr sz="1050">
              <a:solidFill>
                <a:srgbClr val="99999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26f0f79fb76_0_26"/>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Object</a:t>
            </a:r>
            <a:endParaRPr b="1" i="0" sz="1200" u="none" cap="none" strike="noStrike">
              <a:solidFill>
                <a:schemeClr val="dk1"/>
              </a:solidFill>
              <a:latin typeface="Roboto"/>
              <a:ea typeface="Roboto"/>
              <a:cs typeface="Roboto"/>
              <a:sym typeface="Roboto"/>
            </a:endParaRPr>
          </a:p>
        </p:txBody>
      </p:sp>
      <p:sp>
        <p:nvSpPr>
          <p:cNvPr id="284" name="Google Shape;284;g26f0f79fb76_0_26"/>
          <p:cNvSpPr txBox="1"/>
          <p:nvPr/>
        </p:nvSpPr>
        <p:spPr>
          <a:xfrm>
            <a:off x="557675" y="15163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285" name="Google Shape;285;g26f0f79fb76_0_26"/>
          <p:cNvSpPr/>
          <p:nvPr/>
        </p:nvSpPr>
        <p:spPr>
          <a:xfrm>
            <a:off x="448525" y="472800"/>
            <a:ext cx="4357200" cy="143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b="1" lang="en" sz="4100">
                <a:solidFill>
                  <a:srgbClr val="2C1A32"/>
                </a:solidFill>
                <a:latin typeface="Poppins"/>
                <a:ea typeface="Poppins"/>
                <a:cs typeface="Poppins"/>
                <a:sym typeface="Poppins"/>
              </a:rPr>
              <a:t>Contoh Perilaku</a:t>
            </a:r>
            <a:endParaRPr b="1" sz="4100">
              <a:solidFill>
                <a:srgbClr val="2C1A32"/>
              </a:solidFill>
              <a:latin typeface="Poppins"/>
              <a:ea typeface="Poppins"/>
              <a:cs typeface="Poppins"/>
              <a:sym typeface="Poppins"/>
            </a:endParaRPr>
          </a:p>
        </p:txBody>
      </p:sp>
      <p:sp>
        <p:nvSpPr>
          <p:cNvPr id="286" name="Google Shape;286;g26f0f79fb76_0_26"/>
          <p:cNvSpPr txBox="1"/>
          <p:nvPr/>
        </p:nvSpPr>
        <p:spPr>
          <a:xfrm>
            <a:off x="543325" y="1963325"/>
            <a:ext cx="4167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Kembali pada contoh Class Kucing sebelumnya, sekarang kita tambahkan perilaku pada Class Kucing.</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Maka kita bisa mendefinisikan kode program dengan pendekatan OOP sebagai berikut:</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p:txBody>
      </p:sp>
      <p:sp>
        <p:nvSpPr>
          <p:cNvPr id="287" name="Google Shape;287;g26f0f79fb76_0_26"/>
          <p:cNvSpPr/>
          <p:nvPr/>
        </p:nvSpPr>
        <p:spPr>
          <a:xfrm>
            <a:off x="4909600" y="133275"/>
            <a:ext cx="4167600" cy="491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26f0f79fb76_0_26"/>
          <p:cNvSpPr txBox="1"/>
          <p:nvPr/>
        </p:nvSpPr>
        <p:spPr>
          <a:xfrm>
            <a:off x="5027350" y="220050"/>
            <a:ext cx="3932100" cy="47331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accent1"/>
                </a:solidFill>
                <a:latin typeface="Courier New"/>
                <a:ea typeface="Courier New"/>
                <a:cs typeface="Courier New"/>
                <a:sym typeface="Courier New"/>
              </a:rPr>
              <a:t>class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nama = None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warna = None</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a:t>
            </a:r>
            <a:r>
              <a:rPr lang="en" sz="1050">
                <a:solidFill>
                  <a:schemeClr val="accent1"/>
                </a:solidFill>
                <a:latin typeface="Courier New"/>
                <a:ea typeface="Courier New"/>
                <a:cs typeface="Courier New"/>
                <a:sym typeface="Courier New"/>
              </a:rPr>
              <a:t>def </a:t>
            </a:r>
            <a:r>
              <a:rPr lang="en" sz="1050">
                <a:solidFill>
                  <a:srgbClr val="F22C3D"/>
                </a:solidFill>
                <a:latin typeface="Courier New"/>
                <a:ea typeface="Courier New"/>
                <a:cs typeface="Courier New"/>
                <a:sym typeface="Courier New"/>
              </a:rPr>
              <a:t>ciri</a:t>
            </a:r>
            <a:r>
              <a:rPr lang="en" sz="1050">
                <a:solidFill>
                  <a:schemeClr val="lt1"/>
                </a:solidFill>
                <a:latin typeface="Courier New"/>
                <a:ea typeface="Courier New"/>
                <a:cs typeface="Courier New"/>
                <a:sym typeface="Courier New"/>
              </a:rPr>
              <a:t>(self):</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    </a:t>
            </a:r>
            <a:r>
              <a:rPr lang="en" sz="1050">
                <a:solidFill>
                  <a:srgbClr val="9900FF"/>
                </a:solidFill>
                <a:latin typeface="Courier New"/>
                <a:ea typeface="Courier New"/>
                <a:cs typeface="Courier New"/>
                <a:sym typeface="Courier New"/>
              </a:rPr>
              <a:t>print</a:t>
            </a:r>
            <a:r>
              <a:rPr lang="en" sz="1050">
                <a:solidFill>
                  <a:schemeClr val="lt1"/>
                </a:solidFill>
                <a:latin typeface="Courier New"/>
                <a:ea typeface="Courier New"/>
                <a:cs typeface="Courier New"/>
                <a:sym typeface="Courier New"/>
              </a:rPr>
              <a:t>(f</a:t>
            </a:r>
            <a:r>
              <a:rPr lang="en" sz="1050">
                <a:solidFill>
                  <a:srgbClr val="1DC116"/>
                </a:solidFill>
                <a:latin typeface="Courier New"/>
                <a:ea typeface="Courier New"/>
                <a:cs typeface="Courier New"/>
                <a:sym typeface="Courier New"/>
              </a:rPr>
              <a:t>'Kucing bernama </a:t>
            </a:r>
            <a:r>
              <a:rPr lang="en" sz="1050">
                <a:solidFill>
                  <a:schemeClr val="lt1"/>
                </a:solidFill>
                <a:latin typeface="Courier New"/>
                <a:ea typeface="Courier New"/>
                <a:cs typeface="Courier New"/>
                <a:sym typeface="Courier New"/>
              </a:rPr>
              <a:t>{self.nama}</a:t>
            </a:r>
            <a:r>
              <a:rPr lang="en" sz="1050">
                <a:solidFill>
                  <a:srgbClr val="1DC116"/>
                </a:solidFill>
                <a:latin typeface="Courier New"/>
                <a:ea typeface="Courier New"/>
                <a:cs typeface="Courier New"/>
                <a:sym typeface="Courier New"/>
              </a:rPr>
              <a:t> memiliki warna </a:t>
            </a:r>
            <a:r>
              <a:rPr lang="en" sz="1050">
                <a:solidFill>
                  <a:schemeClr val="lt1"/>
                </a:solidFill>
                <a:latin typeface="Courier New"/>
                <a:ea typeface="Courier New"/>
                <a:cs typeface="Courier New"/>
                <a:sym typeface="Courier New"/>
              </a:rPr>
              <a:t>{self.warna}</a:t>
            </a:r>
            <a:r>
              <a:rPr lang="en" sz="1050">
                <a:solidFill>
                  <a:srgbClr val="1DC116"/>
                </a:solidFill>
                <a:latin typeface="Courier New"/>
                <a:ea typeface="Courier New"/>
                <a:cs typeface="Courier New"/>
                <a:sym typeface="Courier New"/>
              </a:rPr>
              <a:t>'</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 =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kucing1.nama = </a:t>
            </a:r>
            <a:r>
              <a:rPr lang="en" sz="1050">
                <a:solidFill>
                  <a:srgbClr val="1DC116"/>
                </a:solidFill>
                <a:latin typeface="Courier New"/>
                <a:ea typeface="Courier New"/>
                <a:cs typeface="Courier New"/>
                <a:sym typeface="Courier New"/>
              </a:rPr>
              <a:t>"leo"</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kucing1.warna = </a:t>
            </a:r>
            <a:r>
              <a:rPr lang="en" sz="1050">
                <a:solidFill>
                  <a:srgbClr val="1DC116"/>
                </a:solidFill>
                <a:latin typeface="Courier New"/>
                <a:ea typeface="Courier New"/>
                <a:cs typeface="Courier New"/>
                <a:sym typeface="Courier New"/>
              </a:rPr>
              <a:t>"hitam"</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 = </a:t>
            </a:r>
            <a:r>
              <a:rPr lang="en" sz="1050">
                <a:solidFill>
                  <a:srgbClr val="F22C3D"/>
                </a:solidFill>
                <a:latin typeface="Courier New"/>
                <a:ea typeface="Courier New"/>
                <a:cs typeface="Courier New"/>
                <a:sym typeface="Courier New"/>
              </a:rPr>
              <a:t>Kucing</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kucing2.nama = </a:t>
            </a:r>
            <a:r>
              <a:rPr lang="en" sz="1050">
                <a:solidFill>
                  <a:srgbClr val="1DC116"/>
                </a:solidFill>
                <a:latin typeface="Courier New"/>
                <a:ea typeface="Courier New"/>
                <a:cs typeface="Courier New"/>
                <a:sym typeface="Courier New"/>
              </a:rPr>
              <a:t>"kitty"</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kucing2.warna = </a:t>
            </a:r>
            <a:r>
              <a:rPr lang="en" sz="1050">
                <a:solidFill>
                  <a:srgbClr val="1DC116"/>
                </a:solidFill>
                <a:latin typeface="Courier New"/>
                <a:ea typeface="Courier New"/>
                <a:cs typeface="Courier New"/>
                <a:sym typeface="Courier New"/>
              </a:rPr>
              <a:t>"putih"</a:t>
            </a:r>
            <a:endParaRPr sz="1050">
              <a:solidFill>
                <a:srgbClr val="1DC11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737D"/>
                </a:solidFill>
                <a:latin typeface="Courier New"/>
                <a:ea typeface="Courier New"/>
                <a:cs typeface="Courier New"/>
                <a:sym typeface="Courier New"/>
              </a:rPr>
              <a:t># panggil fungsi ciri</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kucing1.</a:t>
            </a:r>
            <a:r>
              <a:rPr lang="en" sz="1050">
                <a:solidFill>
                  <a:srgbClr val="F22C3D"/>
                </a:solidFill>
                <a:latin typeface="Courier New"/>
                <a:ea typeface="Courier New"/>
                <a:cs typeface="Courier New"/>
                <a:sym typeface="Courier New"/>
              </a:rPr>
              <a:t>ciri</a:t>
            </a:r>
            <a:r>
              <a:rPr lang="en" sz="1050">
                <a:solidFill>
                  <a:schemeClr val="lt1"/>
                </a:solidFill>
                <a:latin typeface="Courier New"/>
                <a:ea typeface="Courier New"/>
                <a:cs typeface="Courier New"/>
                <a:sym typeface="Courier New"/>
              </a:rPr>
              <a:t>() </a:t>
            </a:r>
            <a:r>
              <a:rPr lang="en" sz="1050">
                <a:solidFill>
                  <a:srgbClr val="6A737D"/>
                </a:solidFill>
                <a:latin typeface="Courier New"/>
                <a:ea typeface="Courier New"/>
                <a:cs typeface="Courier New"/>
                <a:sym typeface="Courier New"/>
              </a:rPr>
              <a:t># Output: Kucing bernama leo memiliki warna hitam </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kucing2.</a:t>
            </a:r>
            <a:r>
              <a:rPr lang="en" sz="1050">
                <a:solidFill>
                  <a:srgbClr val="F22C3D"/>
                </a:solidFill>
                <a:latin typeface="Courier New"/>
                <a:ea typeface="Courier New"/>
                <a:cs typeface="Courier New"/>
                <a:sym typeface="Courier New"/>
              </a:rPr>
              <a:t>ciri</a:t>
            </a:r>
            <a:r>
              <a:rPr lang="en" sz="1050">
                <a:solidFill>
                  <a:schemeClr val="lt1"/>
                </a:solidFill>
                <a:latin typeface="Courier New"/>
                <a:ea typeface="Courier New"/>
                <a:cs typeface="Courier New"/>
                <a:sym typeface="Courier New"/>
              </a:rPr>
              <a:t>() </a:t>
            </a:r>
            <a:r>
              <a:rPr lang="en" sz="1050">
                <a:solidFill>
                  <a:srgbClr val="6A737D"/>
                </a:solidFill>
                <a:latin typeface="Courier New"/>
                <a:ea typeface="Courier New"/>
                <a:cs typeface="Courier New"/>
                <a:sym typeface="Courier New"/>
              </a:rPr>
              <a:t># Output: Kucing bernama kitty memiliki warna putih</a:t>
            </a:r>
            <a:endParaRPr sz="1050">
              <a:solidFill>
                <a:srgbClr val="6A737D"/>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10"/>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1.3</a:t>
            </a:r>
            <a:endParaRPr b="0" i="0" sz="5000" u="none" cap="none" strike="noStrike">
              <a:solidFill>
                <a:schemeClr val="dk1"/>
              </a:solidFill>
              <a:latin typeface="Poppins ExtraBold"/>
              <a:ea typeface="Poppins ExtraBold"/>
              <a:cs typeface="Poppins ExtraBold"/>
              <a:sym typeface="Poppins ExtraBold"/>
            </a:endParaRPr>
          </a:p>
        </p:txBody>
      </p:sp>
      <p:sp>
        <p:nvSpPr>
          <p:cNvPr id="294" name="Google Shape;294;p10"/>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Polymorphism</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1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1.3 |</a:t>
            </a:r>
            <a:r>
              <a:rPr b="1" i="0" lang="en" sz="1200" u="none" cap="none" strike="noStrike">
                <a:solidFill>
                  <a:schemeClr val="dk1"/>
                </a:solidFill>
                <a:latin typeface="Roboto"/>
                <a:ea typeface="Roboto"/>
                <a:cs typeface="Roboto"/>
                <a:sym typeface="Roboto"/>
              </a:rPr>
              <a:t> Polymorphism</a:t>
            </a:r>
            <a:endParaRPr b="1" i="0" sz="1200" u="none" cap="none" strike="noStrike">
              <a:solidFill>
                <a:schemeClr val="dk1"/>
              </a:solidFill>
              <a:latin typeface="Roboto"/>
              <a:ea typeface="Roboto"/>
              <a:cs typeface="Roboto"/>
              <a:sym typeface="Roboto"/>
            </a:endParaRPr>
          </a:p>
        </p:txBody>
      </p:sp>
      <p:sp>
        <p:nvSpPr>
          <p:cNvPr id="301" name="Google Shape;301;p11"/>
          <p:cNvSpPr txBox="1"/>
          <p:nvPr/>
        </p:nvSpPr>
        <p:spPr>
          <a:xfrm>
            <a:off x="566100" y="1910100"/>
            <a:ext cx="5268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050"/>
              <a:buFont typeface="Arial"/>
              <a:buNone/>
            </a:pPr>
            <a:r>
              <a:rPr lang="en" sz="1050">
                <a:solidFill>
                  <a:srgbClr val="2C1A32"/>
                </a:solidFill>
                <a:latin typeface="Roboto Light"/>
                <a:ea typeface="Roboto Light"/>
                <a:cs typeface="Roboto Light"/>
                <a:sym typeface="Roboto Light"/>
              </a:rPr>
              <a:t>Polymorphism diambil dari 2 suku kata yaitu Poly dan morph dimana poly artinya banyak dan morph artinya bentuk.</a:t>
            </a:r>
            <a:endParaRPr sz="1050">
              <a:solidFill>
                <a:srgbClr val="2C1A32"/>
              </a:solidFill>
              <a:latin typeface="Roboto Light"/>
              <a:ea typeface="Roboto Light"/>
              <a:cs typeface="Roboto Light"/>
              <a:sym typeface="Roboto Light"/>
            </a:endParaRPr>
          </a:p>
          <a:p>
            <a:pPr indent="0" lvl="0" marL="0" rtl="0" algn="l">
              <a:spcBef>
                <a:spcPts val="0"/>
              </a:spcBef>
              <a:spcAft>
                <a:spcPts val="0"/>
              </a:spcAft>
              <a:buClr>
                <a:schemeClr val="dk1"/>
              </a:buClr>
              <a:buSzPts val="1050"/>
              <a:buFont typeface="Arial"/>
              <a:buNone/>
            </a:pPr>
            <a:r>
              <a:rPr b="1" lang="en" sz="1050">
                <a:solidFill>
                  <a:srgbClr val="2C1A32"/>
                </a:solidFill>
                <a:latin typeface="Roboto"/>
                <a:ea typeface="Roboto"/>
                <a:cs typeface="Roboto"/>
                <a:sym typeface="Roboto"/>
              </a:rPr>
              <a:t>Polymorphism</a:t>
            </a:r>
            <a:r>
              <a:rPr lang="en" sz="1050">
                <a:solidFill>
                  <a:srgbClr val="2C1A32"/>
                </a:solidFill>
                <a:latin typeface="Roboto Light"/>
                <a:ea typeface="Roboto Light"/>
                <a:cs typeface="Roboto Light"/>
                <a:sym typeface="Roboto Light"/>
              </a:rPr>
              <a:t> merupakan suatu prinsip dimana banyak bentuk method yang berbeda tetapi namanya sama.</a:t>
            </a:r>
            <a:endParaRPr sz="1050">
              <a:solidFill>
                <a:srgbClr val="2C1A32"/>
              </a:solidFill>
              <a:latin typeface="Roboto Light"/>
              <a:ea typeface="Roboto Light"/>
              <a:cs typeface="Roboto Light"/>
              <a:sym typeface="Roboto Light"/>
            </a:endParaRPr>
          </a:p>
          <a:p>
            <a:pPr indent="0" lvl="0" marL="0" rtl="0" algn="l">
              <a:spcBef>
                <a:spcPts val="0"/>
              </a:spcBef>
              <a:spcAft>
                <a:spcPts val="0"/>
              </a:spcAft>
              <a:buClr>
                <a:schemeClr val="dk1"/>
              </a:buClr>
              <a:buSzPts val="1050"/>
              <a:buFont typeface="Arial"/>
              <a:buNone/>
            </a:pPr>
            <a:r>
              <a:rPr lang="en" sz="1050">
                <a:solidFill>
                  <a:srgbClr val="2C1A32"/>
                </a:solidFill>
                <a:latin typeface="Roboto Light"/>
                <a:ea typeface="Roboto Light"/>
                <a:cs typeface="Roboto Light"/>
                <a:sym typeface="Roboto Light"/>
              </a:rPr>
              <a:t>Bentuk -&gt; isi, parameter, dan tipe data yang digunakan berbeda</a:t>
            </a:r>
            <a:endParaRPr sz="1050">
              <a:solidFill>
                <a:srgbClr val="2C1A32"/>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p:txBody>
      </p:sp>
      <p:sp>
        <p:nvSpPr>
          <p:cNvPr id="302" name="Google Shape;302;p11"/>
          <p:cNvSpPr/>
          <p:nvPr/>
        </p:nvSpPr>
        <p:spPr>
          <a:xfrm>
            <a:off x="448525" y="472800"/>
            <a:ext cx="80784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Apa itu Tipe </a:t>
            </a:r>
            <a:r>
              <a:rPr b="1" lang="en" sz="4100">
                <a:solidFill>
                  <a:srgbClr val="2C1A32"/>
                </a:solidFill>
                <a:latin typeface="Poppins"/>
                <a:ea typeface="Poppins"/>
                <a:cs typeface="Poppins"/>
                <a:sym typeface="Poppins"/>
              </a:rPr>
              <a:t>Polymorphism</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303" name="Google Shape;303;p11"/>
          <p:cNvSpPr/>
          <p:nvPr/>
        </p:nvSpPr>
        <p:spPr>
          <a:xfrm>
            <a:off x="549600" y="3166800"/>
            <a:ext cx="5301900" cy="1832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1"/>
          <p:cNvSpPr/>
          <p:nvPr/>
        </p:nvSpPr>
        <p:spPr>
          <a:xfrm>
            <a:off x="658750" y="316680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1600" u="none" cap="none" strike="noStrike">
                <a:solidFill>
                  <a:srgbClr val="2C1A32"/>
                </a:solidFill>
                <a:latin typeface="Poppins"/>
                <a:ea typeface="Poppins"/>
                <a:cs typeface="Poppins"/>
                <a:sym typeface="Poppins"/>
              </a:rPr>
              <a:t>Contoh</a:t>
            </a:r>
            <a:endParaRPr b="1" i="0" sz="1600" u="none" cap="none" strike="noStrike">
              <a:solidFill>
                <a:srgbClr val="F07A5A"/>
              </a:solidFill>
              <a:latin typeface="Poppins"/>
              <a:ea typeface="Poppins"/>
              <a:cs typeface="Poppins"/>
              <a:sym typeface="Poppins"/>
            </a:endParaRPr>
          </a:p>
        </p:txBody>
      </p:sp>
      <p:sp>
        <p:nvSpPr>
          <p:cNvPr id="305" name="Google Shape;305;p11"/>
          <p:cNvSpPr txBox="1"/>
          <p:nvPr/>
        </p:nvSpPr>
        <p:spPr>
          <a:xfrm>
            <a:off x="658750" y="3615400"/>
            <a:ext cx="4167600" cy="1223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737D"/>
                </a:solidFill>
                <a:latin typeface="Courier New"/>
                <a:ea typeface="Courier New"/>
                <a:cs typeface="Courier New"/>
                <a:sym typeface="Courier New"/>
              </a:rPr>
              <a:t>#menghitung jumlah karakter dari string"</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B392F0"/>
                </a:solidFill>
                <a:latin typeface="Courier New"/>
                <a:ea typeface="Courier New"/>
                <a:cs typeface="Courier New"/>
                <a:sym typeface="Courier New"/>
              </a:rPr>
              <a:t>print</a:t>
            </a:r>
            <a:r>
              <a:rPr lang="en" sz="1050">
                <a:solidFill>
                  <a:srgbClr val="E1E4E8"/>
                </a:solidFill>
                <a:latin typeface="Courier New"/>
                <a:ea typeface="Courier New"/>
                <a:cs typeface="Courier New"/>
                <a:sym typeface="Courier New"/>
              </a:rPr>
              <a:t>(</a:t>
            </a:r>
            <a:r>
              <a:rPr lang="en" sz="1050">
                <a:solidFill>
                  <a:srgbClr val="B392F0"/>
                </a:solidFill>
                <a:latin typeface="Courier New"/>
                <a:ea typeface="Courier New"/>
                <a:cs typeface="Courier New"/>
                <a:sym typeface="Courier New"/>
              </a:rPr>
              <a:t>len</a:t>
            </a:r>
            <a:r>
              <a:rPr lang="en" sz="1050">
                <a:solidFill>
                  <a:srgbClr val="E1E4E8"/>
                </a:solidFill>
                <a:latin typeface="Courier New"/>
                <a:ea typeface="Courier New"/>
                <a:cs typeface="Courier New"/>
                <a:sym typeface="Courier New"/>
              </a:rPr>
              <a:t>(</a:t>
            </a:r>
            <a:r>
              <a:rPr lang="en" sz="1050">
                <a:solidFill>
                  <a:srgbClr val="9ECBFF"/>
                </a:solidFill>
                <a:latin typeface="Courier New"/>
                <a:ea typeface="Courier New"/>
                <a:cs typeface="Courier New"/>
                <a:sym typeface="Courier New"/>
              </a:rPr>
              <a:t>"Women In Tech"</a:t>
            </a:r>
            <a:r>
              <a:rPr lang="en" sz="1050">
                <a:solidFill>
                  <a:srgbClr val="E1E4E8"/>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 Output: 13</a:t>
            </a:r>
            <a:endParaRPr sz="1050">
              <a:solidFill>
                <a:srgbClr val="E1E4E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E1E4E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737D"/>
                </a:solidFill>
                <a:latin typeface="Courier New"/>
                <a:ea typeface="Courier New"/>
                <a:cs typeface="Courier New"/>
                <a:sym typeface="Courier New"/>
              </a:rPr>
              <a:t>#menghitung jumlah karakter dari list</a:t>
            </a:r>
            <a:endParaRPr sz="1050">
              <a:solidFill>
                <a:srgbClr val="6A737D"/>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B392F0"/>
                </a:solidFill>
                <a:latin typeface="Courier New"/>
                <a:ea typeface="Courier New"/>
                <a:cs typeface="Courier New"/>
                <a:sym typeface="Courier New"/>
              </a:rPr>
              <a:t>print</a:t>
            </a:r>
            <a:r>
              <a:rPr lang="en" sz="1050">
                <a:solidFill>
                  <a:srgbClr val="E1E4E8"/>
                </a:solidFill>
                <a:latin typeface="Courier New"/>
                <a:ea typeface="Courier New"/>
                <a:cs typeface="Courier New"/>
                <a:sym typeface="Courier New"/>
              </a:rPr>
              <a:t>(</a:t>
            </a:r>
            <a:r>
              <a:rPr lang="en" sz="1050">
                <a:solidFill>
                  <a:srgbClr val="B392F0"/>
                </a:solidFill>
                <a:latin typeface="Courier New"/>
                <a:ea typeface="Courier New"/>
                <a:cs typeface="Courier New"/>
                <a:sym typeface="Courier New"/>
              </a:rPr>
              <a:t>len</a:t>
            </a:r>
            <a:r>
              <a:rPr lang="en" sz="1050">
                <a:solidFill>
                  <a:srgbClr val="E1E4E8"/>
                </a:solidFill>
                <a:latin typeface="Courier New"/>
                <a:ea typeface="Courier New"/>
                <a:cs typeface="Courier New"/>
                <a:sym typeface="Courier New"/>
              </a:rPr>
              <a:t>([</a:t>
            </a:r>
            <a:r>
              <a:rPr lang="en" sz="1050">
                <a:solidFill>
                  <a:srgbClr val="79B8FF"/>
                </a:solidFill>
                <a:latin typeface="Courier New"/>
                <a:ea typeface="Courier New"/>
                <a:cs typeface="Courier New"/>
                <a:sym typeface="Courier New"/>
              </a:rPr>
              <a:t>10</a:t>
            </a:r>
            <a:r>
              <a:rPr lang="en" sz="1050">
                <a:solidFill>
                  <a:srgbClr val="E1E4E8"/>
                </a:solidFill>
                <a:latin typeface="Courier New"/>
                <a:ea typeface="Courier New"/>
                <a:cs typeface="Courier New"/>
                <a:sym typeface="Courier New"/>
              </a:rPr>
              <a:t>, </a:t>
            </a:r>
            <a:r>
              <a:rPr lang="en" sz="1050">
                <a:solidFill>
                  <a:srgbClr val="79B8FF"/>
                </a:solidFill>
                <a:latin typeface="Courier New"/>
                <a:ea typeface="Courier New"/>
                <a:cs typeface="Courier New"/>
                <a:sym typeface="Courier New"/>
              </a:rPr>
              <a:t>20</a:t>
            </a:r>
            <a:r>
              <a:rPr lang="en" sz="1050">
                <a:solidFill>
                  <a:srgbClr val="E1E4E8"/>
                </a:solidFill>
                <a:latin typeface="Courier New"/>
                <a:ea typeface="Courier New"/>
                <a:cs typeface="Courier New"/>
                <a:sym typeface="Courier New"/>
              </a:rPr>
              <a:t>, </a:t>
            </a:r>
            <a:r>
              <a:rPr lang="en" sz="1050">
                <a:solidFill>
                  <a:srgbClr val="79B8FF"/>
                </a:solidFill>
                <a:latin typeface="Courier New"/>
                <a:ea typeface="Courier New"/>
                <a:cs typeface="Courier New"/>
                <a:sym typeface="Courier New"/>
              </a:rPr>
              <a:t>30</a:t>
            </a:r>
            <a:r>
              <a:rPr lang="en" sz="1050">
                <a:solidFill>
                  <a:srgbClr val="E1E4E8"/>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 Output: 3</a:t>
            </a:r>
            <a:endParaRPr sz="1050">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2"/>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1.3 |</a:t>
            </a:r>
            <a:r>
              <a:rPr b="1" i="0" lang="en" sz="1200" u="none" cap="none" strike="noStrike">
                <a:solidFill>
                  <a:schemeClr val="dk1"/>
                </a:solidFill>
                <a:latin typeface="Roboto"/>
                <a:ea typeface="Roboto"/>
                <a:cs typeface="Roboto"/>
                <a:sym typeface="Roboto"/>
              </a:rPr>
              <a:t> Polymorphism</a:t>
            </a:r>
            <a:endParaRPr b="1" i="0" sz="1200" u="none" cap="none" strike="noStrike">
              <a:solidFill>
                <a:schemeClr val="dk1"/>
              </a:solidFill>
              <a:latin typeface="Roboto"/>
              <a:ea typeface="Roboto"/>
              <a:cs typeface="Roboto"/>
              <a:sym typeface="Roboto"/>
            </a:endParaRPr>
          </a:p>
        </p:txBody>
      </p:sp>
      <p:sp>
        <p:nvSpPr>
          <p:cNvPr id="311" name="Google Shape;311;p12"/>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i="0" lang="en" sz="4100" u="none" cap="none" strike="noStrike">
                <a:solidFill>
                  <a:srgbClr val="2C1A32"/>
                </a:solidFill>
                <a:latin typeface="Poppins"/>
                <a:ea typeface="Poppins"/>
                <a:cs typeface="Poppins"/>
                <a:sym typeface="Poppins"/>
              </a:rPr>
              <a:t>…</a:t>
            </a:r>
            <a:r>
              <a:rPr b="1" i="0" lang="en" sz="4100" u="none" cap="none" strike="noStrike">
                <a:solidFill>
                  <a:srgbClr val="F07A5A"/>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312" name="Google Shape;312;p12"/>
          <p:cNvSpPr txBox="1"/>
          <p:nvPr/>
        </p:nvSpPr>
        <p:spPr>
          <a:xfrm>
            <a:off x="448525" y="588200"/>
            <a:ext cx="2474700" cy="2124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i="1" lang="en" sz="900">
                <a:solidFill>
                  <a:srgbClr val="6C7086"/>
                </a:solidFill>
                <a:highlight>
                  <a:srgbClr val="1E1E2E"/>
                </a:highlight>
                <a:latin typeface="Courier New"/>
                <a:ea typeface="Courier New"/>
                <a:cs typeface="Courier New"/>
                <a:sym typeface="Courier New"/>
              </a:rPr>
              <a:t>#A simple Python function to demonstrate Polymorphism</a:t>
            </a:r>
            <a:endParaRPr sz="900">
              <a:solidFill>
                <a:srgbClr val="CDD6F4"/>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def</a:t>
            </a:r>
            <a:r>
              <a:rPr lang="en" sz="900">
                <a:solidFill>
                  <a:srgbClr val="CDD6F4"/>
                </a:solidFill>
                <a:highlight>
                  <a:srgbClr val="1E1E2E"/>
                </a:highlight>
                <a:latin typeface="Courier New"/>
                <a:ea typeface="Courier New"/>
                <a:cs typeface="Courier New"/>
                <a:sym typeface="Courier New"/>
              </a:rPr>
              <a:t> </a:t>
            </a:r>
            <a:r>
              <a:rPr i="1" lang="en" sz="900">
                <a:solidFill>
                  <a:srgbClr val="89B4FA"/>
                </a:solidFill>
                <a:highlight>
                  <a:srgbClr val="1E1E2E"/>
                </a:highlight>
                <a:latin typeface="Courier New"/>
                <a:ea typeface="Courier New"/>
                <a:cs typeface="Courier New"/>
                <a:sym typeface="Courier New"/>
              </a:rPr>
              <a:t>add</a:t>
            </a:r>
            <a:r>
              <a:rPr lang="en" sz="900">
                <a:solidFill>
                  <a:srgbClr val="9399B2"/>
                </a:solidFill>
                <a:highlight>
                  <a:srgbClr val="1E1E2E"/>
                </a:highlight>
                <a:latin typeface="Courier New"/>
                <a:ea typeface="Courier New"/>
                <a:cs typeface="Courier New"/>
                <a:sym typeface="Courier New"/>
              </a:rPr>
              <a:t>(</a:t>
            </a:r>
            <a:r>
              <a:rPr i="1" lang="en" sz="900">
                <a:solidFill>
                  <a:srgbClr val="EBA0AC"/>
                </a:solidFill>
                <a:highlight>
                  <a:srgbClr val="1E1E2E"/>
                </a:highlight>
                <a:latin typeface="Courier New"/>
                <a:ea typeface="Courier New"/>
                <a:cs typeface="Courier New"/>
                <a:sym typeface="Courier New"/>
              </a:rPr>
              <a:t>a</a:t>
            </a:r>
            <a:r>
              <a:rPr lang="en" sz="900">
                <a:solidFill>
                  <a:srgbClr val="9399B2"/>
                </a:solidFill>
                <a:highlight>
                  <a:srgbClr val="1E1E2E"/>
                </a:highlight>
                <a:latin typeface="Courier New"/>
                <a:ea typeface="Courier New"/>
                <a:cs typeface="Courier New"/>
                <a:sym typeface="Courier New"/>
              </a:rPr>
              <a:t>,</a:t>
            </a:r>
            <a:r>
              <a:rPr lang="en" sz="900">
                <a:solidFill>
                  <a:srgbClr val="EBA0AC"/>
                </a:solidFill>
                <a:highlight>
                  <a:srgbClr val="1E1E2E"/>
                </a:highlight>
                <a:latin typeface="Courier New"/>
                <a:ea typeface="Courier New"/>
                <a:cs typeface="Courier New"/>
                <a:sym typeface="Courier New"/>
              </a:rPr>
              <a:t> </a:t>
            </a:r>
            <a:r>
              <a:rPr i="1" lang="en" sz="900">
                <a:solidFill>
                  <a:srgbClr val="EBA0AC"/>
                </a:solidFill>
                <a:highlight>
                  <a:srgbClr val="1E1E2E"/>
                </a:highlight>
                <a:latin typeface="Courier New"/>
                <a:ea typeface="Courier New"/>
                <a:cs typeface="Courier New"/>
                <a:sym typeface="Courier New"/>
              </a:rPr>
              <a:t>b</a:t>
            </a:r>
            <a:r>
              <a:rPr lang="en" sz="900">
                <a:solidFill>
                  <a:srgbClr val="9399B2"/>
                </a:solidFill>
                <a:highlight>
                  <a:srgbClr val="1E1E2E"/>
                </a:highlight>
                <a:latin typeface="Courier New"/>
                <a:ea typeface="Courier New"/>
                <a:cs typeface="Courier New"/>
                <a:sym typeface="Courier New"/>
              </a:rPr>
              <a:t>,</a:t>
            </a:r>
            <a:r>
              <a:rPr lang="en" sz="900">
                <a:solidFill>
                  <a:srgbClr val="EBA0AC"/>
                </a:solidFill>
                <a:highlight>
                  <a:srgbClr val="1E1E2E"/>
                </a:highlight>
                <a:latin typeface="Courier New"/>
                <a:ea typeface="Courier New"/>
                <a:cs typeface="Courier New"/>
                <a:sym typeface="Courier New"/>
              </a:rPr>
              <a:t> </a:t>
            </a:r>
            <a:r>
              <a:rPr i="1" lang="en" sz="900">
                <a:solidFill>
                  <a:srgbClr val="EBA0AC"/>
                </a:solidFill>
                <a:highlight>
                  <a:srgbClr val="1E1E2E"/>
                </a:highlight>
                <a:latin typeface="Courier New"/>
                <a:ea typeface="Courier New"/>
                <a:cs typeface="Courier New"/>
                <a:sym typeface="Courier New"/>
              </a:rPr>
              <a:t>c</a:t>
            </a:r>
            <a:r>
              <a:rPr lang="en" sz="900">
                <a:solidFill>
                  <a:srgbClr val="EBA0AC"/>
                </a:solidFill>
                <a:highlight>
                  <a:srgbClr val="1E1E2E"/>
                </a:highlight>
                <a:latin typeface="Courier New"/>
                <a:ea typeface="Courier New"/>
                <a:cs typeface="Courier New"/>
                <a:sym typeface="Courier New"/>
              </a:rPr>
              <a:t> </a:t>
            </a:r>
            <a:r>
              <a:rPr lang="en" sz="900">
                <a:solidFill>
                  <a:srgbClr val="94E2D5"/>
                </a:solidFill>
                <a:highlight>
                  <a:srgbClr val="1E1E2E"/>
                </a:highlight>
                <a:latin typeface="Courier New"/>
                <a:ea typeface="Courier New"/>
                <a:cs typeface="Courier New"/>
                <a:sym typeface="Courier New"/>
              </a:rPr>
              <a:t>=</a:t>
            </a:r>
            <a:r>
              <a:rPr lang="en" sz="900">
                <a:solidFill>
                  <a:srgbClr val="EBA0AC"/>
                </a:solidFill>
                <a:highlight>
                  <a:srgbClr val="1E1E2E"/>
                </a:highlight>
                <a:latin typeface="Courier New"/>
                <a:ea typeface="Courier New"/>
                <a:cs typeface="Courier New"/>
                <a:sym typeface="Courier New"/>
              </a:rPr>
              <a:t> </a:t>
            </a:r>
            <a:r>
              <a:rPr lang="en" sz="900">
                <a:solidFill>
                  <a:srgbClr val="FAB387"/>
                </a:solidFill>
                <a:highlight>
                  <a:srgbClr val="1E1E2E"/>
                </a:highlight>
                <a:latin typeface="Courier New"/>
                <a:ea typeface="Courier New"/>
                <a:cs typeface="Courier New"/>
                <a:sym typeface="Courier New"/>
              </a:rPr>
              <a:t>0</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   return</a:t>
            </a:r>
            <a:r>
              <a:rPr lang="en" sz="900">
                <a:solidFill>
                  <a:srgbClr val="CDD6F4"/>
                </a:solidFill>
                <a:highlight>
                  <a:srgbClr val="1E1E2E"/>
                </a:highlight>
                <a:latin typeface="Courier New"/>
                <a:ea typeface="Courier New"/>
                <a:cs typeface="Courier New"/>
                <a:sym typeface="Courier New"/>
              </a:rPr>
              <a:t> </a:t>
            </a:r>
            <a:r>
              <a:rPr i="1" lang="en" sz="900">
                <a:solidFill>
                  <a:srgbClr val="EBA0AC"/>
                </a:solidFill>
                <a:highlight>
                  <a:srgbClr val="1E1E2E"/>
                </a:highlight>
                <a:latin typeface="Courier New"/>
                <a:ea typeface="Courier New"/>
                <a:cs typeface="Courier New"/>
                <a:sym typeface="Courier New"/>
              </a:rPr>
              <a:t>a</a:t>
            </a:r>
            <a:r>
              <a:rPr lang="en" sz="900">
                <a:solidFill>
                  <a:srgbClr val="CDD6F4"/>
                </a:solidFill>
                <a:highlight>
                  <a:srgbClr val="1E1E2E"/>
                </a:highlight>
                <a:latin typeface="Courier New"/>
                <a:ea typeface="Courier New"/>
                <a:cs typeface="Courier New"/>
                <a:sym typeface="Courier New"/>
              </a:rPr>
              <a:t> </a:t>
            </a:r>
            <a:r>
              <a:rPr lang="en" sz="900">
                <a:solidFill>
                  <a:srgbClr val="94E2D5"/>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i="1" lang="en" sz="900">
                <a:solidFill>
                  <a:srgbClr val="EBA0AC"/>
                </a:solidFill>
                <a:highlight>
                  <a:srgbClr val="1E1E2E"/>
                </a:highlight>
                <a:latin typeface="Courier New"/>
                <a:ea typeface="Courier New"/>
                <a:cs typeface="Courier New"/>
                <a:sym typeface="Courier New"/>
              </a:rPr>
              <a:t>b</a:t>
            </a:r>
            <a:r>
              <a:rPr lang="en" sz="900">
                <a:solidFill>
                  <a:srgbClr val="CDD6F4"/>
                </a:solidFill>
                <a:highlight>
                  <a:srgbClr val="1E1E2E"/>
                </a:highlight>
                <a:latin typeface="Courier New"/>
                <a:ea typeface="Courier New"/>
                <a:cs typeface="Courier New"/>
                <a:sym typeface="Courier New"/>
              </a:rPr>
              <a:t> </a:t>
            </a:r>
            <a:r>
              <a:rPr lang="en" sz="900">
                <a:solidFill>
                  <a:srgbClr val="94E2D5"/>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i="1" lang="en" sz="900">
                <a:solidFill>
                  <a:srgbClr val="EBA0AC"/>
                </a:solidFill>
                <a:highlight>
                  <a:srgbClr val="1E1E2E"/>
                </a:highlight>
                <a:latin typeface="Courier New"/>
                <a:ea typeface="Courier New"/>
                <a:cs typeface="Courier New"/>
                <a:sym typeface="Courier New"/>
              </a:rPr>
              <a:t>c</a:t>
            </a:r>
            <a:endParaRPr i="1" sz="900">
              <a:solidFill>
                <a:srgbClr val="EBA0AC"/>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6C7086"/>
                </a:solidFill>
                <a:highlight>
                  <a:srgbClr val="1E1E2E"/>
                </a:highlight>
                <a:latin typeface="Courier New"/>
                <a:ea typeface="Courier New"/>
                <a:cs typeface="Courier New"/>
                <a:sym typeface="Courier New"/>
              </a:rPr>
              <a:t># Driver code</a:t>
            </a:r>
            <a:endParaRPr i="1" sz="900">
              <a:solidFill>
                <a:srgbClr val="6C7086"/>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print</a:t>
            </a:r>
            <a:r>
              <a:rPr lang="en" sz="900">
                <a:solidFill>
                  <a:srgbClr val="9399B2"/>
                </a:solidFill>
                <a:highlight>
                  <a:srgbClr val="1E1E2E"/>
                </a:highlight>
                <a:latin typeface="Courier New"/>
                <a:ea typeface="Courier New"/>
                <a:cs typeface="Courier New"/>
                <a:sym typeface="Courier New"/>
              </a:rPr>
              <a:t>(</a:t>
            </a:r>
            <a:r>
              <a:rPr i="1" lang="en" sz="900">
                <a:solidFill>
                  <a:srgbClr val="89B4FA"/>
                </a:solidFill>
                <a:highlight>
                  <a:srgbClr val="1E1E2E"/>
                </a:highlight>
                <a:latin typeface="Courier New"/>
                <a:ea typeface="Courier New"/>
                <a:cs typeface="Courier New"/>
                <a:sym typeface="Courier New"/>
              </a:rPr>
              <a:t>add</a:t>
            </a:r>
            <a:r>
              <a:rPr lang="en" sz="900">
                <a:solidFill>
                  <a:srgbClr val="9399B2"/>
                </a:solidFill>
                <a:highlight>
                  <a:srgbClr val="1E1E2E"/>
                </a:highlight>
                <a:latin typeface="Courier New"/>
                <a:ea typeface="Courier New"/>
                <a:cs typeface="Courier New"/>
                <a:sym typeface="Courier New"/>
              </a:rPr>
              <a:t>(</a:t>
            </a:r>
            <a:r>
              <a:rPr lang="en" sz="900">
                <a:solidFill>
                  <a:srgbClr val="FAB387"/>
                </a:solidFill>
                <a:highlight>
                  <a:srgbClr val="1E1E2E"/>
                </a:highlight>
                <a:latin typeface="Courier New"/>
                <a:ea typeface="Courier New"/>
                <a:cs typeface="Courier New"/>
                <a:sym typeface="Courier New"/>
              </a:rPr>
              <a:t>2</a:t>
            </a:r>
            <a:r>
              <a:rPr lang="en" sz="900">
                <a:solidFill>
                  <a:srgbClr val="9399B2"/>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lang="en" sz="900">
                <a:solidFill>
                  <a:srgbClr val="FAB387"/>
                </a:solidFill>
                <a:highlight>
                  <a:srgbClr val="1E1E2E"/>
                </a:highlight>
                <a:latin typeface="Courier New"/>
                <a:ea typeface="Courier New"/>
                <a:cs typeface="Courier New"/>
                <a:sym typeface="Courier New"/>
              </a:rPr>
              <a:t>3</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print</a:t>
            </a:r>
            <a:r>
              <a:rPr lang="en" sz="900">
                <a:solidFill>
                  <a:srgbClr val="9399B2"/>
                </a:solidFill>
                <a:highlight>
                  <a:srgbClr val="1E1E2E"/>
                </a:highlight>
                <a:latin typeface="Courier New"/>
                <a:ea typeface="Courier New"/>
                <a:cs typeface="Courier New"/>
                <a:sym typeface="Courier New"/>
              </a:rPr>
              <a:t>(</a:t>
            </a:r>
            <a:r>
              <a:rPr i="1" lang="en" sz="900">
                <a:solidFill>
                  <a:srgbClr val="89B4FA"/>
                </a:solidFill>
                <a:highlight>
                  <a:srgbClr val="1E1E2E"/>
                </a:highlight>
                <a:latin typeface="Courier New"/>
                <a:ea typeface="Courier New"/>
                <a:cs typeface="Courier New"/>
                <a:sym typeface="Courier New"/>
              </a:rPr>
              <a:t>add</a:t>
            </a:r>
            <a:r>
              <a:rPr lang="en" sz="900">
                <a:solidFill>
                  <a:srgbClr val="9399B2"/>
                </a:solidFill>
                <a:highlight>
                  <a:srgbClr val="1E1E2E"/>
                </a:highlight>
                <a:latin typeface="Courier New"/>
                <a:ea typeface="Courier New"/>
                <a:cs typeface="Courier New"/>
                <a:sym typeface="Courier New"/>
              </a:rPr>
              <a:t>(</a:t>
            </a:r>
            <a:r>
              <a:rPr lang="en" sz="900">
                <a:solidFill>
                  <a:srgbClr val="FAB387"/>
                </a:solidFill>
                <a:highlight>
                  <a:srgbClr val="1E1E2E"/>
                </a:highlight>
                <a:latin typeface="Courier New"/>
                <a:ea typeface="Courier New"/>
                <a:cs typeface="Courier New"/>
                <a:sym typeface="Courier New"/>
              </a:rPr>
              <a:t>2</a:t>
            </a:r>
            <a:r>
              <a:rPr lang="en" sz="900">
                <a:solidFill>
                  <a:srgbClr val="9399B2"/>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lang="en" sz="900">
                <a:solidFill>
                  <a:srgbClr val="FAB387"/>
                </a:solidFill>
                <a:highlight>
                  <a:srgbClr val="1E1E2E"/>
                </a:highlight>
                <a:latin typeface="Courier New"/>
                <a:ea typeface="Courier New"/>
                <a:cs typeface="Courier New"/>
                <a:sym typeface="Courier New"/>
              </a:rPr>
              <a:t>3</a:t>
            </a:r>
            <a:r>
              <a:rPr lang="en" sz="900">
                <a:solidFill>
                  <a:srgbClr val="9399B2"/>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lang="en" sz="900">
                <a:solidFill>
                  <a:srgbClr val="FAB387"/>
                </a:solidFill>
                <a:highlight>
                  <a:srgbClr val="1E1E2E"/>
                </a:highlight>
                <a:latin typeface="Courier New"/>
                <a:ea typeface="Courier New"/>
                <a:cs typeface="Courier New"/>
                <a:sym typeface="Courier New"/>
              </a:rPr>
              <a:t>4</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rgbClr val="2C1A32"/>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050"/>
              <a:buFont typeface="Arial"/>
              <a:buNone/>
            </a:pPr>
            <a:r>
              <a:t/>
            </a:r>
            <a:endParaRPr sz="1050">
              <a:solidFill>
                <a:srgbClr val="2C1A32"/>
              </a:solidFill>
              <a:latin typeface="Roboto Light"/>
              <a:ea typeface="Roboto Light"/>
              <a:cs typeface="Roboto Light"/>
              <a:sym typeface="Roboto Light"/>
            </a:endParaRPr>
          </a:p>
        </p:txBody>
      </p:sp>
      <p:sp>
        <p:nvSpPr>
          <p:cNvPr id="313" name="Google Shape;313;p12"/>
          <p:cNvSpPr txBox="1"/>
          <p:nvPr/>
        </p:nvSpPr>
        <p:spPr>
          <a:xfrm>
            <a:off x="3090250" y="521500"/>
            <a:ext cx="5358000" cy="3648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i="1" lang="en" sz="900">
                <a:solidFill>
                  <a:srgbClr val="6C7086"/>
                </a:solidFill>
                <a:highlight>
                  <a:srgbClr val="1E1E2E"/>
                </a:highlight>
                <a:latin typeface="Courier New"/>
                <a:ea typeface="Courier New"/>
                <a:cs typeface="Courier New"/>
                <a:sym typeface="Courier New"/>
              </a:rPr>
              <a:t>#Polymorphism in Class Methods</a:t>
            </a:r>
            <a:endParaRPr sz="900">
              <a:solidFill>
                <a:srgbClr val="CDD6F4"/>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class</a:t>
            </a:r>
            <a:r>
              <a:rPr lang="en" sz="900">
                <a:solidFill>
                  <a:srgbClr val="CDD6F4"/>
                </a:solidFill>
                <a:highlight>
                  <a:srgbClr val="1E1E2E"/>
                </a:highlight>
                <a:latin typeface="Courier New"/>
                <a:ea typeface="Courier New"/>
                <a:cs typeface="Courier New"/>
                <a:sym typeface="Courier New"/>
              </a:rPr>
              <a:t> </a:t>
            </a:r>
            <a:r>
              <a:rPr i="1" lang="en" sz="900">
                <a:solidFill>
                  <a:srgbClr val="F9E2AF"/>
                </a:solidFill>
                <a:highlight>
                  <a:srgbClr val="1E1E2E"/>
                </a:highlight>
                <a:latin typeface="Courier New"/>
                <a:ea typeface="Courier New"/>
                <a:cs typeface="Courier New"/>
                <a:sym typeface="Courier New"/>
              </a:rPr>
              <a:t>Indonesia</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   def</a:t>
            </a:r>
            <a:r>
              <a:rPr lang="en" sz="900">
                <a:solidFill>
                  <a:srgbClr val="CDD6F4"/>
                </a:solidFill>
                <a:highlight>
                  <a:srgbClr val="1E1E2E"/>
                </a:highlight>
                <a:latin typeface="Courier New"/>
                <a:ea typeface="Courier New"/>
                <a:cs typeface="Courier New"/>
                <a:sym typeface="Courier New"/>
              </a:rPr>
              <a:t> </a:t>
            </a:r>
            <a:r>
              <a:rPr i="1" lang="en" sz="900">
                <a:solidFill>
                  <a:srgbClr val="89B4FA"/>
                </a:solidFill>
                <a:highlight>
                  <a:srgbClr val="1E1E2E"/>
                </a:highlight>
                <a:latin typeface="Courier New"/>
                <a:ea typeface="Courier New"/>
                <a:cs typeface="Courier New"/>
                <a:sym typeface="Courier New"/>
              </a:rPr>
              <a:t>capital</a:t>
            </a:r>
            <a:r>
              <a:rPr lang="en" sz="900">
                <a:solidFill>
                  <a:srgbClr val="9399B2"/>
                </a:solidFill>
                <a:highlight>
                  <a:srgbClr val="1E1E2E"/>
                </a:highlight>
                <a:latin typeface="Courier New"/>
                <a:ea typeface="Courier New"/>
                <a:cs typeface="Courier New"/>
                <a:sym typeface="Courier New"/>
              </a:rPr>
              <a:t>(</a:t>
            </a:r>
            <a:r>
              <a:rPr i="1" lang="en" sz="900">
                <a:solidFill>
                  <a:srgbClr val="F38BA8"/>
                </a:solidFill>
                <a:highlight>
                  <a:srgbClr val="1E1E2E"/>
                </a:highlight>
                <a:latin typeface="Courier New"/>
                <a:ea typeface="Courier New"/>
                <a:cs typeface="Courier New"/>
                <a:sym typeface="Courier New"/>
              </a:rPr>
              <a:t>self</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     print</a:t>
            </a:r>
            <a:r>
              <a:rPr lang="en" sz="900">
                <a:solidFill>
                  <a:srgbClr val="9399B2"/>
                </a:solidFill>
                <a:highlight>
                  <a:srgbClr val="1E1E2E"/>
                </a:highlight>
                <a:latin typeface="Courier New"/>
                <a:ea typeface="Courier New"/>
                <a:cs typeface="Courier New"/>
                <a:sym typeface="Courier New"/>
              </a:rPr>
              <a:t>(</a:t>
            </a:r>
            <a:r>
              <a:rPr lang="en" sz="900">
                <a:solidFill>
                  <a:srgbClr val="A6E3A1"/>
                </a:solidFill>
                <a:highlight>
                  <a:srgbClr val="1E1E2E"/>
                </a:highlight>
                <a:latin typeface="Courier New"/>
                <a:ea typeface="Courier New"/>
                <a:cs typeface="Courier New"/>
                <a:sym typeface="Courier New"/>
              </a:rPr>
              <a:t>"Jakarta is the capital of Indonesia"</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   def</a:t>
            </a:r>
            <a:r>
              <a:rPr lang="en" sz="900">
                <a:solidFill>
                  <a:srgbClr val="CDD6F4"/>
                </a:solidFill>
                <a:highlight>
                  <a:srgbClr val="1E1E2E"/>
                </a:highlight>
                <a:latin typeface="Courier New"/>
                <a:ea typeface="Courier New"/>
                <a:cs typeface="Courier New"/>
                <a:sym typeface="Courier New"/>
              </a:rPr>
              <a:t> </a:t>
            </a:r>
            <a:r>
              <a:rPr i="1" lang="en" sz="900">
                <a:solidFill>
                  <a:srgbClr val="89B4FA"/>
                </a:solidFill>
                <a:highlight>
                  <a:srgbClr val="1E1E2E"/>
                </a:highlight>
                <a:latin typeface="Courier New"/>
                <a:ea typeface="Courier New"/>
                <a:cs typeface="Courier New"/>
                <a:sym typeface="Courier New"/>
              </a:rPr>
              <a:t>language</a:t>
            </a:r>
            <a:r>
              <a:rPr lang="en" sz="900">
                <a:solidFill>
                  <a:srgbClr val="9399B2"/>
                </a:solidFill>
                <a:highlight>
                  <a:srgbClr val="1E1E2E"/>
                </a:highlight>
                <a:latin typeface="Courier New"/>
                <a:ea typeface="Courier New"/>
                <a:cs typeface="Courier New"/>
                <a:sym typeface="Courier New"/>
              </a:rPr>
              <a:t>(</a:t>
            </a:r>
            <a:r>
              <a:rPr i="1" lang="en" sz="900">
                <a:solidFill>
                  <a:srgbClr val="F38BA8"/>
                </a:solidFill>
                <a:highlight>
                  <a:srgbClr val="1E1E2E"/>
                </a:highlight>
                <a:latin typeface="Courier New"/>
                <a:ea typeface="Courier New"/>
                <a:cs typeface="Courier New"/>
                <a:sym typeface="Courier New"/>
              </a:rPr>
              <a:t>self</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     print</a:t>
            </a:r>
            <a:r>
              <a:rPr lang="en" sz="900">
                <a:solidFill>
                  <a:srgbClr val="9399B2"/>
                </a:solidFill>
                <a:highlight>
                  <a:srgbClr val="1E1E2E"/>
                </a:highlight>
                <a:latin typeface="Courier New"/>
                <a:ea typeface="Courier New"/>
                <a:cs typeface="Courier New"/>
                <a:sym typeface="Courier New"/>
              </a:rPr>
              <a:t>(</a:t>
            </a:r>
            <a:r>
              <a:rPr lang="en" sz="900">
                <a:solidFill>
                  <a:srgbClr val="A6E3A1"/>
                </a:solidFill>
                <a:highlight>
                  <a:srgbClr val="1E1E2E"/>
                </a:highlight>
                <a:latin typeface="Courier New"/>
                <a:ea typeface="Courier New"/>
                <a:cs typeface="Courier New"/>
                <a:sym typeface="Courier New"/>
              </a:rPr>
              <a:t>"Bahasa Indonesia the primary language of Indonesia"</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class</a:t>
            </a:r>
            <a:r>
              <a:rPr lang="en" sz="900">
                <a:solidFill>
                  <a:srgbClr val="CDD6F4"/>
                </a:solidFill>
                <a:highlight>
                  <a:srgbClr val="1E1E2E"/>
                </a:highlight>
                <a:latin typeface="Courier New"/>
                <a:ea typeface="Courier New"/>
                <a:cs typeface="Courier New"/>
                <a:sym typeface="Courier New"/>
              </a:rPr>
              <a:t> </a:t>
            </a:r>
            <a:r>
              <a:rPr i="1" lang="en" sz="900">
                <a:solidFill>
                  <a:srgbClr val="F9E2AF"/>
                </a:solidFill>
                <a:highlight>
                  <a:srgbClr val="1E1E2E"/>
                </a:highlight>
                <a:latin typeface="Courier New"/>
                <a:ea typeface="Courier New"/>
                <a:cs typeface="Courier New"/>
                <a:sym typeface="Courier New"/>
              </a:rPr>
              <a:t>Peru</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   def</a:t>
            </a:r>
            <a:r>
              <a:rPr lang="en" sz="900">
                <a:solidFill>
                  <a:srgbClr val="CDD6F4"/>
                </a:solidFill>
                <a:highlight>
                  <a:srgbClr val="1E1E2E"/>
                </a:highlight>
                <a:latin typeface="Courier New"/>
                <a:ea typeface="Courier New"/>
                <a:cs typeface="Courier New"/>
                <a:sym typeface="Courier New"/>
              </a:rPr>
              <a:t> </a:t>
            </a:r>
            <a:r>
              <a:rPr i="1" lang="en" sz="900">
                <a:solidFill>
                  <a:srgbClr val="89B4FA"/>
                </a:solidFill>
                <a:highlight>
                  <a:srgbClr val="1E1E2E"/>
                </a:highlight>
                <a:latin typeface="Courier New"/>
                <a:ea typeface="Courier New"/>
                <a:cs typeface="Courier New"/>
                <a:sym typeface="Courier New"/>
              </a:rPr>
              <a:t>capital</a:t>
            </a:r>
            <a:r>
              <a:rPr lang="en" sz="900">
                <a:solidFill>
                  <a:srgbClr val="9399B2"/>
                </a:solidFill>
                <a:highlight>
                  <a:srgbClr val="1E1E2E"/>
                </a:highlight>
                <a:latin typeface="Courier New"/>
                <a:ea typeface="Courier New"/>
                <a:cs typeface="Courier New"/>
                <a:sym typeface="Courier New"/>
              </a:rPr>
              <a:t>(</a:t>
            </a:r>
            <a:r>
              <a:rPr i="1" lang="en" sz="900">
                <a:solidFill>
                  <a:srgbClr val="F38BA8"/>
                </a:solidFill>
                <a:highlight>
                  <a:srgbClr val="1E1E2E"/>
                </a:highlight>
                <a:latin typeface="Courier New"/>
                <a:ea typeface="Courier New"/>
                <a:cs typeface="Courier New"/>
                <a:sym typeface="Courier New"/>
              </a:rPr>
              <a:t>self</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     print</a:t>
            </a:r>
            <a:r>
              <a:rPr lang="en" sz="900">
                <a:solidFill>
                  <a:srgbClr val="9399B2"/>
                </a:solidFill>
                <a:highlight>
                  <a:srgbClr val="1E1E2E"/>
                </a:highlight>
                <a:latin typeface="Courier New"/>
                <a:ea typeface="Courier New"/>
                <a:cs typeface="Courier New"/>
                <a:sym typeface="Courier New"/>
              </a:rPr>
              <a:t>(</a:t>
            </a:r>
            <a:r>
              <a:rPr lang="en" sz="900">
                <a:solidFill>
                  <a:srgbClr val="A6E3A1"/>
                </a:solidFill>
                <a:highlight>
                  <a:srgbClr val="1E1E2E"/>
                </a:highlight>
                <a:latin typeface="Courier New"/>
                <a:ea typeface="Courier New"/>
                <a:cs typeface="Courier New"/>
                <a:sym typeface="Courier New"/>
              </a:rPr>
              <a:t>"Lima is the capital of Peru"</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   def</a:t>
            </a:r>
            <a:r>
              <a:rPr lang="en" sz="900">
                <a:solidFill>
                  <a:srgbClr val="CDD6F4"/>
                </a:solidFill>
                <a:highlight>
                  <a:srgbClr val="1E1E2E"/>
                </a:highlight>
                <a:latin typeface="Courier New"/>
                <a:ea typeface="Courier New"/>
                <a:cs typeface="Courier New"/>
                <a:sym typeface="Courier New"/>
              </a:rPr>
              <a:t> </a:t>
            </a:r>
            <a:r>
              <a:rPr i="1" lang="en" sz="900">
                <a:solidFill>
                  <a:srgbClr val="89B4FA"/>
                </a:solidFill>
                <a:highlight>
                  <a:srgbClr val="1E1E2E"/>
                </a:highlight>
                <a:latin typeface="Courier New"/>
                <a:ea typeface="Courier New"/>
                <a:cs typeface="Courier New"/>
                <a:sym typeface="Courier New"/>
              </a:rPr>
              <a:t>language</a:t>
            </a:r>
            <a:r>
              <a:rPr lang="en" sz="900">
                <a:solidFill>
                  <a:srgbClr val="9399B2"/>
                </a:solidFill>
                <a:highlight>
                  <a:srgbClr val="1E1E2E"/>
                </a:highlight>
                <a:latin typeface="Courier New"/>
                <a:ea typeface="Courier New"/>
                <a:cs typeface="Courier New"/>
                <a:sym typeface="Courier New"/>
              </a:rPr>
              <a:t>(</a:t>
            </a:r>
            <a:r>
              <a:rPr i="1" lang="en" sz="900">
                <a:solidFill>
                  <a:srgbClr val="F38BA8"/>
                </a:solidFill>
                <a:highlight>
                  <a:srgbClr val="1E1E2E"/>
                </a:highlight>
                <a:latin typeface="Courier New"/>
                <a:ea typeface="Courier New"/>
                <a:cs typeface="Courier New"/>
                <a:sym typeface="Courier New"/>
              </a:rPr>
              <a:t>self</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i="1" lang="en" sz="900">
                <a:solidFill>
                  <a:srgbClr val="89B4FA"/>
                </a:solidFill>
                <a:highlight>
                  <a:srgbClr val="1E1E2E"/>
                </a:highlight>
                <a:latin typeface="Courier New"/>
                <a:ea typeface="Courier New"/>
                <a:cs typeface="Courier New"/>
                <a:sym typeface="Courier New"/>
              </a:rPr>
              <a:t>     print</a:t>
            </a:r>
            <a:r>
              <a:rPr lang="en" sz="900">
                <a:solidFill>
                  <a:srgbClr val="9399B2"/>
                </a:solidFill>
                <a:highlight>
                  <a:srgbClr val="1E1E2E"/>
                </a:highlight>
                <a:latin typeface="Courier New"/>
                <a:ea typeface="Courier New"/>
                <a:cs typeface="Courier New"/>
                <a:sym typeface="Courier New"/>
              </a:rPr>
              <a:t>(</a:t>
            </a:r>
            <a:r>
              <a:rPr lang="en" sz="900">
                <a:solidFill>
                  <a:srgbClr val="A6E3A1"/>
                </a:solidFill>
                <a:highlight>
                  <a:srgbClr val="1E1E2E"/>
                </a:highlight>
                <a:latin typeface="Courier New"/>
                <a:ea typeface="Courier New"/>
                <a:cs typeface="Courier New"/>
                <a:sym typeface="Courier New"/>
              </a:rPr>
              <a:t>"Peru has many languages in use, with its official languages being Spanish, Quechua and Aymara"</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DD6F4"/>
                </a:solidFill>
                <a:highlight>
                  <a:srgbClr val="1E1E2E"/>
                </a:highlight>
                <a:latin typeface="Courier New"/>
                <a:ea typeface="Courier New"/>
                <a:cs typeface="Courier New"/>
                <a:sym typeface="Courier New"/>
              </a:rPr>
              <a:t>obj_ina </a:t>
            </a:r>
            <a:r>
              <a:rPr lang="en" sz="900">
                <a:solidFill>
                  <a:srgbClr val="94E2D5"/>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i="1" lang="en" sz="900">
                <a:solidFill>
                  <a:srgbClr val="F9E2AF"/>
                </a:solidFill>
                <a:highlight>
                  <a:srgbClr val="1E1E2E"/>
                </a:highlight>
                <a:latin typeface="Courier New"/>
                <a:ea typeface="Courier New"/>
                <a:cs typeface="Courier New"/>
                <a:sym typeface="Courier New"/>
              </a:rPr>
              <a:t>Indonesia</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DD6F4"/>
                </a:solidFill>
                <a:highlight>
                  <a:srgbClr val="1E1E2E"/>
                </a:highlight>
                <a:latin typeface="Courier New"/>
                <a:ea typeface="Courier New"/>
                <a:cs typeface="Courier New"/>
                <a:sym typeface="Courier New"/>
              </a:rPr>
              <a:t>obj_peru </a:t>
            </a:r>
            <a:r>
              <a:rPr lang="en" sz="900">
                <a:solidFill>
                  <a:srgbClr val="94E2D5"/>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a:t>
            </a:r>
            <a:r>
              <a:rPr i="1" lang="en" sz="900">
                <a:solidFill>
                  <a:srgbClr val="F9E2AF"/>
                </a:solidFill>
                <a:highlight>
                  <a:srgbClr val="1E1E2E"/>
                </a:highlight>
                <a:latin typeface="Courier New"/>
                <a:ea typeface="Courier New"/>
                <a:cs typeface="Courier New"/>
                <a:sym typeface="Courier New"/>
              </a:rPr>
              <a:t>Peru</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BA6F7"/>
                </a:solidFill>
                <a:highlight>
                  <a:srgbClr val="1E1E2E"/>
                </a:highlight>
                <a:latin typeface="Courier New"/>
                <a:ea typeface="Courier New"/>
                <a:cs typeface="Courier New"/>
                <a:sym typeface="Courier New"/>
              </a:rPr>
              <a:t>for</a:t>
            </a:r>
            <a:r>
              <a:rPr lang="en" sz="900">
                <a:solidFill>
                  <a:srgbClr val="CDD6F4"/>
                </a:solidFill>
                <a:highlight>
                  <a:srgbClr val="1E1E2E"/>
                </a:highlight>
                <a:latin typeface="Courier New"/>
                <a:ea typeface="Courier New"/>
                <a:cs typeface="Courier New"/>
                <a:sym typeface="Courier New"/>
              </a:rPr>
              <a:t> country </a:t>
            </a:r>
            <a:r>
              <a:rPr lang="en" sz="900">
                <a:solidFill>
                  <a:srgbClr val="CBA6F7"/>
                </a:solidFill>
                <a:highlight>
                  <a:srgbClr val="1E1E2E"/>
                </a:highlight>
                <a:latin typeface="Courier New"/>
                <a:ea typeface="Courier New"/>
                <a:cs typeface="Courier New"/>
                <a:sym typeface="Courier New"/>
              </a:rPr>
              <a:t>in</a:t>
            </a:r>
            <a:r>
              <a:rPr lang="en" sz="900">
                <a:solidFill>
                  <a:srgbClr val="CDD6F4"/>
                </a:solidFill>
                <a:highlight>
                  <a:srgbClr val="1E1E2E"/>
                </a:highlight>
                <a:latin typeface="Courier New"/>
                <a:ea typeface="Courier New"/>
                <a:cs typeface="Courier New"/>
                <a:sym typeface="Courier New"/>
              </a:rPr>
              <a:t> </a:t>
            </a:r>
            <a:r>
              <a:rPr lang="en" sz="900">
                <a:solidFill>
                  <a:srgbClr val="9399B2"/>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obj_ina</a:t>
            </a:r>
            <a:r>
              <a:rPr lang="en" sz="900">
                <a:solidFill>
                  <a:srgbClr val="9399B2"/>
                </a:solidFill>
                <a:highlight>
                  <a:srgbClr val="1E1E2E"/>
                </a:highlight>
                <a:latin typeface="Courier New"/>
                <a:ea typeface="Courier New"/>
                <a:cs typeface="Courier New"/>
                <a:sym typeface="Courier New"/>
              </a:rPr>
              <a:t>,</a:t>
            </a:r>
            <a:r>
              <a:rPr lang="en" sz="900">
                <a:solidFill>
                  <a:srgbClr val="CDD6F4"/>
                </a:solidFill>
                <a:highlight>
                  <a:srgbClr val="1E1E2E"/>
                </a:highlight>
                <a:latin typeface="Courier New"/>
                <a:ea typeface="Courier New"/>
                <a:cs typeface="Courier New"/>
                <a:sym typeface="Courier New"/>
              </a:rPr>
              <a:t> obj_peru</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DD6F4"/>
                </a:solidFill>
                <a:highlight>
                  <a:srgbClr val="1E1E2E"/>
                </a:highlight>
                <a:latin typeface="Courier New"/>
                <a:ea typeface="Courier New"/>
                <a:cs typeface="Courier New"/>
                <a:sym typeface="Courier New"/>
              </a:rPr>
              <a:t>   country</a:t>
            </a:r>
            <a:r>
              <a:rPr lang="en" sz="900">
                <a:solidFill>
                  <a:srgbClr val="9399B2"/>
                </a:solidFill>
                <a:highlight>
                  <a:srgbClr val="1E1E2E"/>
                </a:highlight>
                <a:latin typeface="Courier New"/>
                <a:ea typeface="Courier New"/>
                <a:cs typeface="Courier New"/>
                <a:sym typeface="Courier New"/>
              </a:rPr>
              <a:t>.</a:t>
            </a:r>
            <a:r>
              <a:rPr i="1" lang="en" sz="900">
                <a:solidFill>
                  <a:srgbClr val="89B4FA"/>
                </a:solidFill>
                <a:highlight>
                  <a:srgbClr val="1E1E2E"/>
                </a:highlight>
                <a:latin typeface="Courier New"/>
                <a:ea typeface="Courier New"/>
                <a:cs typeface="Courier New"/>
                <a:sym typeface="Courier New"/>
              </a:rPr>
              <a:t>capital</a:t>
            </a:r>
            <a:r>
              <a:rPr lang="en" sz="900">
                <a:solidFill>
                  <a:srgbClr val="9399B2"/>
                </a:solidFill>
                <a:highlight>
                  <a:srgbClr val="1E1E2E"/>
                </a:highlight>
                <a:latin typeface="Courier New"/>
                <a:ea typeface="Courier New"/>
                <a:cs typeface="Courier New"/>
                <a:sym typeface="Courier New"/>
              </a:rPr>
              <a:t>()</a:t>
            </a:r>
            <a:endParaRPr sz="900">
              <a:solidFill>
                <a:srgbClr val="9399B2"/>
              </a:solidFill>
              <a:highlight>
                <a:srgbClr val="1E1E2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CDD6F4"/>
                </a:solidFill>
                <a:highlight>
                  <a:srgbClr val="1E1E2E"/>
                </a:highlight>
                <a:latin typeface="Courier New"/>
                <a:ea typeface="Courier New"/>
                <a:cs typeface="Courier New"/>
                <a:sym typeface="Courier New"/>
              </a:rPr>
              <a:t>   country</a:t>
            </a:r>
            <a:r>
              <a:rPr lang="en" sz="900">
                <a:solidFill>
                  <a:srgbClr val="9399B2"/>
                </a:solidFill>
                <a:highlight>
                  <a:srgbClr val="1E1E2E"/>
                </a:highlight>
                <a:latin typeface="Courier New"/>
                <a:ea typeface="Courier New"/>
                <a:cs typeface="Courier New"/>
                <a:sym typeface="Courier New"/>
              </a:rPr>
              <a:t>.</a:t>
            </a:r>
            <a:r>
              <a:rPr i="1" lang="en" sz="900">
                <a:solidFill>
                  <a:srgbClr val="89B4FA"/>
                </a:solidFill>
                <a:highlight>
                  <a:srgbClr val="1E1E2E"/>
                </a:highlight>
                <a:latin typeface="Courier New"/>
                <a:ea typeface="Courier New"/>
                <a:cs typeface="Courier New"/>
                <a:sym typeface="Courier New"/>
              </a:rPr>
              <a:t>language</a:t>
            </a:r>
            <a:r>
              <a:rPr lang="en" sz="900">
                <a:solidFill>
                  <a:srgbClr val="9399B2"/>
                </a:solidFill>
                <a:highlight>
                  <a:srgbClr val="1E1E2E"/>
                </a:highlight>
                <a:latin typeface="Courier New"/>
                <a:ea typeface="Courier New"/>
                <a:cs typeface="Courier New"/>
                <a:sym typeface="Courier New"/>
              </a:rPr>
              <a:t>()</a:t>
            </a:r>
            <a:endParaRPr sz="1050">
              <a:solidFill>
                <a:srgbClr val="2C1A32"/>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13"/>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1.4</a:t>
            </a:r>
            <a:endParaRPr b="0" i="0" sz="5000" u="none" cap="none" strike="noStrike">
              <a:solidFill>
                <a:schemeClr val="dk1"/>
              </a:solidFill>
              <a:latin typeface="Poppins ExtraBold"/>
              <a:ea typeface="Poppins ExtraBold"/>
              <a:cs typeface="Poppins ExtraBold"/>
              <a:sym typeface="Poppins ExtraBold"/>
            </a:endParaRPr>
          </a:p>
        </p:txBody>
      </p:sp>
      <p:sp>
        <p:nvSpPr>
          <p:cNvPr id="319" name="Google Shape;319;p13"/>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3"/>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Encapsulation</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p14"/>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Encapsulation</a:t>
            </a:r>
            <a:endParaRPr b="1" i="0" sz="1200" u="none" cap="none" strike="noStrike">
              <a:solidFill>
                <a:schemeClr val="dk1"/>
              </a:solidFill>
              <a:latin typeface="Roboto"/>
              <a:ea typeface="Roboto"/>
              <a:cs typeface="Roboto"/>
              <a:sym typeface="Roboto"/>
            </a:endParaRPr>
          </a:p>
        </p:txBody>
      </p:sp>
      <p:sp>
        <p:nvSpPr>
          <p:cNvPr id="326" name="Google Shape;326;p14"/>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Apa itu Encapsulation </a:t>
            </a:r>
            <a:r>
              <a:rPr b="1" lang="en" sz="4100">
                <a:solidFill>
                  <a:schemeClr val="accent3"/>
                </a:solidFill>
                <a:latin typeface="Poppins"/>
                <a:ea typeface="Poppins"/>
                <a:cs typeface="Poppins"/>
                <a:sym typeface="Poppins"/>
              </a:rPr>
              <a:t>?</a:t>
            </a:r>
            <a:endParaRPr b="1" i="0" sz="4100" u="none" cap="none" strike="noStrike">
              <a:solidFill>
                <a:srgbClr val="F07A5A"/>
              </a:solidFill>
              <a:latin typeface="Poppins"/>
              <a:ea typeface="Poppins"/>
              <a:cs typeface="Poppins"/>
              <a:sym typeface="Poppins"/>
            </a:endParaRPr>
          </a:p>
        </p:txBody>
      </p:sp>
      <p:sp>
        <p:nvSpPr>
          <p:cNvPr id="327" name="Google Shape;327;p14"/>
          <p:cNvSpPr txBox="1"/>
          <p:nvPr/>
        </p:nvSpPr>
        <p:spPr>
          <a:xfrm>
            <a:off x="566100" y="1910100"/>
            <a:ext cx="5268900" cy="34621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328" name="Google Shape;328;p14"/>
          <p:cNvSpPr txBox="1"/>
          <p:nvPr/>
        </p:nvSpPr>
        <p:spPr>
          <a:xfrm>
            <a:off x="566100" y="212365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lang="en" sz="1050">
                <a:latin typeface="Roboto Light"/>
                <a:ea typeface="Roboto Light"/>
                <a:cs typeface="Roboto Light"/>
                <a:sym typeface="Roboto Light"/>
              </a:rPr>
              <a:t>Encapsulation adalah Cara untuk mendefinisikan komponen dalam suatu Class sehingga tidak dapat diakses secara langsung dari luar kelas.</a:t>
            </a:r>
            <a:endParaRPr b="0" i="0" sz="1050" u="none" cap="none" strike="noStrike">
              <a:solidFill>
                <a:srgbClr val="2C1A32"/>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g26f008db321_0_14"/>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Encapsulation</a:t>
            </a:r>
            <a:endParaRPr b="1" i="0" sz="1200" u="none" cap="none" strike="noStrike">
              <a:solidFill>
                <a:schemeClr val="dk1"/>
              </a:solidFill>
              <a:latin typeface="Roboto"/>
              <a:ea typeface="Roboto"/>
              <a:cs typeface="Roboto"/>
              <a:sym typeface="Roboto"/>
            </a:endParaRPr>
          </a:p>
        </p:txBody>
      </p:sp>
      <p:sp>
        <p:nvSpPr>
          <p:cNvPr id="334" name="Google Shape;334;g26f008db321_0_14"/>
          <p:cNvSpPr/>
          <p:nvPr/>
        </p:nvSpPr>
        <p:spPr>
          <a:xfrm>
            <a:off x="448525" y="472800"/>
            <a:ext cx="7945800" cy="672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Atribut Protected </a:t>
            </a:r>
            <a:endParaRPr b="1" i="0" sz="4100" u="none" cap="none" strike="noStrike">
              <a:solidFill>
                <a:srgbClr val="F07A5A"/>
              </a:solidFill>
              <a:latin typeface="Poppins"/>
              <a:ea typeface="Poppins"/>
              <a:cs typeface="Poppins"/>
              <a:sym typeface="Poppins"/>
            </a:endParaRPr>
          </a:p>
        </p:txBody>
      </p:sp>
      <p:sp>
        <p:nvSpPr>
          <p:cNvPr id="335" name="Google Shape;335;g26f008db321_0_14"/>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336" name="Google Shape;336;g26f008db321_0_14"/>
          <p:cNvSpPr txBox="1"/>
          <p:nvPr/>
        </p:nvSpPr>
        <p:spPr>
          <a:xfrm>
            <a:off x="365075" y="1047475"/>
            <a:ext cx="4924500" cy="40602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Creating a base class</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latin typeface="Courier New"/>
                <a:ea typeface="Courier New"/>
                <a:cs typeface="Courier New"/>
                <a:sym typeface="Courier New"/>
              </a:rPr>
              <a:t>class</a:t>
            </a:r>
            <a:r>
              <a:rPr lang="en" sz="750">
                <a:solidFill>
                  <a:schemeClr val="dk1"/>
                </a:solidFill>
                <a:latin typeface="Courier New"/>
                <a:ea typeface="Courier New"/>
                <a:cs typeface="Courier New"/>
                <a:sym typeface="Courier New"/>
              </a:rPr>
              <a:t> Base:</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00FF"/>
                </a:solidFill>
                <a:latin typeface="Courier New"/>
                <a:ea typeface="Courier New"/>
                <a:cs typeface="Courier New"/>
                <a:sym typeface="Courier New"/>
              </a:rPr>
              <a:t>def</a:t>
            </a:r>
            <a:r>
              <a:rPr lang="en" sz="750">
                <a:solidFill>
                  <a:schemeClr val="dk1"/>
                </a:solidFill>
                <a:latin typeface="Courier New"/>
                <a:ea typeface="Courier New"/>
                <a:cs typeface="Courier New"/>
                <a:sym typeface="Courier New"/>
              </a:rPr>
              <a:t> </a:t>
            </a:r>
            <a:r>
              <a:rPr lang="en" sz="750">
                <a:solidFill>
                  <a:srgbClr val="795E26"/>
                </a:solidFill>
                <a:latin typeface="Courier New"/>
                <a:ea typeface="Courier New"/>
                <a:cs typeface="Courier New"/>
                <a:sym typeface="Courier New"/>
              </a:rPr>
              <a:t>__init__</a:t>
            </a:r>
            <a:r>
              <a:rPr lang="en" sz="750">
                <a:solidFill>
                  <a:schemeClr val="dk1"/>
                </a:solidFill>
                <a:latin typeface="Courier New"/>
                <a:ea typeface="Courier New"/>
                <a:cs typeface="Courier New"/>
                <a:sym typeface="Courier New"/>
              </a:rPr>
              <a:t>(</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Protected member</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._a = </a:t>
            </a:r>
            <a:r>
              <a:rPr lang="en" sz="750">
                <a:solidFill>
                  <a:srgbClr val="116644"/>
                </a:solidFill>
                <a:latin typeface="Courier New"/>
                <a:ea typeface="Courier New"/>
                <a:cs typeface="Courier New"/>
                <a:sym typeface="Courier New"/>
              </a:rPr>
              <a:t>2</a:t>
            </a:r>
            <a:endParaRPr sz="750">
              <a:solidFill>
                <a:srgbClr val="11664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Creating a derived class</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latin typeface="Courier New"/>
                <a:ea typeface="Courier New"/>
                <a:cs typeface="Courier New"/>
                <a:sym typeface="Courier New"/>
              </a:rPr>
              <a:t>class</a:t>
            </a:r>
            <a:r>
              <a:rPr lang="en" sz="750">
                <a:solidFill>
                  <a:schemeClr val="dk1"/>
                </a:solidFill>
                <a:latin typeface="Courier New"/>
                <a:ea typeface="Courier New"/>
                <a:cs typeface="Courier New"/>
                <a:sym typeface="Courier New"/>
              </a:rPr>
              <a:t> </a:t>
            </a:r>
            <a:r>
              <a:rPr lang="en" sz="750">
                <a:solidFill>
                  <a:srgbClr val="257693"/>
                </a:solidFill>
                <a:latin typeface="Courier New"/>
                <a:ea typeface="Courier New"/>
                <a:cs typeface="Courier New"/>
                <a:sym typeface="Courier New"/>
              </a:rPr>
              <a:t>Derived</a:t>
            </a:r>
            <a:r>
              <a:rPr lang="en" sz="750">
                <a:solidFill>
                  <a:schemeClr val="dk1"/>
                </a:solidFill>
                <a:latin typeface="Courier New"/>
                <a:ea typeface="Courier New"/>
                <a:cs typeface="Courier New"/>
                <a:sym typeface="Courier New"/>
              </a:rPr>
              <a:t>(</a:t>
            </a:r>
            <a:r>
              <a:rPr lang="en" sz="750">
                <a:solidFill>
                  <a:srgbClr val="257693"/>
                </a:solidFill>
                <a:latin typeface="Courier New"/>
                <a:ea typeface="Courier New"/>
                <a:cs typeface="Courier New"/>
                <a:sym typeface="Courier New"/>
              </a:rPr>
              <a:t>Base</a:t>
            </a:r>
            <a:r>
              <a:rPr lang="en" sz="750">
                <a:solidFill>
                  <a:schemeClr val="dk1"/>
                </a:solidFill>
                <a:latin typeface="Courier New"/>
                <a:ea typeface="Courier New"/>
                <a:cs typeface="Courier New"/>
                <a:sym typeface="Courier New"/>
              </a:rPr>
              <a:t>):</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00FF"/>
                </a:solidFill>
                <a:latin typeface="Courier New"/>
                <a:ea typeface="Courier New"/>
                <a:cs typeface="Courier New"/>
                <a:sym typeface="Courier New"/>
              </a:rPr>
              <a:t>def</a:t>
            </a:r>
            <a:r>
              <a:rPr lang="en" sz="750">
                <a:solidFill>
                  <a:schemeClr val="dk1"/>
                </a:solidFill>
                <a:latin typeface="Courier New"/>
                <a:ea typeface="Courier New"/>
                <a:cs typeface="Courier New"/>
                <a:sym typeface="Courier New"/>
              </a:rPr>
              <a:t> </a:t>
            </a:r>
            <a:r>
              <a:rPr lang="en" sz="750">
                <a:solidFill>
                  <a:srgbClr val="795E26"/>
                </a:solidFill>
                <a:latin typeface="Courier New"/>
                <a:ea typeface="Courier New"/>
                <a:cs typeface="Courier New"/>
                <a:sym typeface="Courier New"/>
              </a:rPr>
              <a:t>__init__</a:t>
            </a:r>
            <a:r>
              <a:rPr lang="en" sz="750">
                <a:solidFill>
                  <a:schemeClr val="dk1"/>
                </a:solidFill>
                <a:latin typeface="Courier New"/>
                <a:ea typeface="Courier New"/>
                <a:cs typeface="Courier New"/>
                <a:sym typeface="Courier New"/>
              </a:rPr>
              <a:t>(</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Calling constructor of</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Base class</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Base.</a:t>
            </a:r>
            <a:r>
              <a:rPr lang="en" sz="750">
                <a:solidFill>
                  <a:srgbClr val="795E26"/>
                </a:solidFill>
                <a:latin typeface="Courier New"/>
                <a:ea typeface="Courier New"/>
                <a:cs typeface="Courier New"/>
                <a:sym typeface="Courier New"/>
              </a:rPr>
              <a:t>__init__</a:t>
            </a:r>
            <a:r>
              <a:rPr lang="en" sz="750">
                <a:solidFill>
                  <a:schemeClr val="dk1"/>
                </a:solidFill>
                <a:latin typeface="Courier New"/>
                <a:ea typeface="Courier New"/>
                <a:cs typeface="Courier New"/>
                <a:sym typeface="Courier New"/>
              </a:rPr>
              <a:t>(</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795E26"/>
                </a:solidFill>
                <a:latin typeface="Courier New"/>
                <a:ea typeface="Courier New"/>
                <a:cs typeface="Courier New"/>
                <a:sym typeface="Courier New"/>
              </a:rPr>
              <a:t>print</a:t>
            </a:r>
            <a:r>
              <a:rPr lang="en" sz="750">
                <a:solidFill>
                  <a:schemeClr val="dk1"/>
                </a:solidFill>
                <a:latin typeface="Courier New"/>
                <a:ea typeface="Courier New"/>
                <a:cs typeface="Courier New"/>
                <a:sym typeface="Courier New"/>
              </a:rPr>
              <a:t>(</a:t>
            </a:r>
            <a:r>
              <a:rPr lang="en" sz="750">
                <a:solidFill>
                  <a:srgbClr val="A31515"/>
                </a:solidFill>
                <a:latin typeface="Courier New"/>
                <a:ea typeface="Courier New"/>
                <a:cs typeface="Courier New"/>
                <a:sym typeface="Courier New"/>
              </a:rPr>
              <a:t>"Calling protected member of base class: "</a:t>
            </a:r>
            <a:r>
              <a:rPr lang="en" sz="750">
                <a:solidFill>
                  <a:schemeClr val="dk1"/>
                </a:solidFill>
                <a:latin typeface="Courier New"/>
                <a:ea typeface="Courier New"/>
                <a:cs typeface="Courier New"/>
                <a:sym typeface="Courier New"/>
              </a:rPr>
              <a:t>, </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._a)</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Modify the protected variable:</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._a = </a:t>
            </a:r>
            <a:r>
              <a:rPr lang="en" sz="750">
                <a:solidFill>
                  <a:srgbClr val="116644"/>
                </a:solidFill>
                <a:latin typeface="Courier New"/>
                <a:ea typeface="Courier New"/>
                <a:cs typeface="Courier New"/>
                <a:sym typeface="Courier New"/>
              </a:rPr>
              <a:t>3</a:t>
            </a:r>
            <a:endParaRPr sz="750">
              <a:solidFill>
                <a:srgbClr val="11664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795E26"/>
                </a:solidFill>
                <a:latin typeface="Courier New"/>
                <a:ea typeface="Courier New"/>
                <a:cs typeface="Courier New"/>
                <a:sym typeface="Courier New"/>
              </a:rPr>
              <a:t>print</a:t>
            </a:r>
            <a:r>
              <a:rPr lang="en" sz="750">
                <a:solidFill>
                  <a:schemeClr val="dk1"/>
                </a:solidFill>
                <a:latin typeface="Courier New"/>
                <a:ea typeface="Courier New"/>
                <a:cs typeface="Courier New"/>
                <a:sym typeface="Courier New"/>
              </a:rPr>
              <a:t>(</a:t>
            </a:r>
            <a:r>
              <a:rPr lang="en" sz="750">
                <a:solidFill>
                  <a:srgbClr val="A31515"/>
                </a:solidFill>
                <a:latin typeface="Courier New"/>
                <a:ea typeface="Courier New"/>
                <a:cs typeface="Courier New"/>
                <a:sym typeface="Courier New"/>
              </a:rPr>
              <a:t>"Calling modified protected member outside class: "</a:t>
            </a:r>
            <a:r>
              <a:rPr lang="en" sz="750">
                <a:solidFill>
                  <a:schemeClr val="dk1"/>
                </a:solidFill>
                <a:latin typeface="Courier New"/>
                <a:ea typeface="Courier New"/>
                <a:cs typeface="Courier New"/>
                <a:sym typeface="Courier New"/>
              </a:rPr>
              <a:t>,</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1080"/>
                </a:solidFill>
                <a:latin typeface="Courier New"/>
                <a:ea typeface="Courier New"/>
                <a:cs typeface="Courier New"/>
                <a:sym typeface="Courier New"/>
              </a:rPr>
              <a:t>self</a:t>
            </a:r>
            <a:r>
              <a:rPr lang="en" sz="750">
                <a:solidFill>
                  <a:schemeClr val="dk1"/>
                </a:solidFill>
                <a:latin typeface="Courier New"/>
                <a:ea typeface="Courier New"/>
                <a:cs typeface="Courier New"/>
                <a:sym typeface="Courier New"/>
              </a:rPr>
              <a:t>._a)</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obj1 = Derived()</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obj2 = Base()</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Calling protected member</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8000"/>
                </a:solidFill>
                <a:latin typeface="Courier New"/>
                <a:ea typeface="Courier New"/>
                <a:cs typeface="Courier New"/>
                <a:sym typeface="Courier New"/>
              </a:rPr>
              <a:t># Can be accessed but should not be done due to convention</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795E26"/>
                </a:solidFill>
                <a:latin typeface="Courier New"/>
                <a:ea typeface="Courier New"/>
                <a:cs typeface="Courier New"/>
                <a:sym typeface="Courier New"/>
              </a:rPr>
              <a:t>print</a:t>
            </a:r>
            <a:r>
              <a:rPr lang="en" sz="750">
                <a:solidFill>
                  <a:schemeClr val="dk1"/>
                </a:solidFill>
                <a:latin typeface="Courier New"/>
                <a:ea typeface="Courier New"/>
                <a:cs typeface="Courier New"/>
                <a:sym typeface="Courier New"/>
              </a:rPr>
              <a:t>(</a:t>
            </a:r>
            <a:r>
              <a:rPr lang="en" sz="750">
                <a:solidFill>
                  <a:srgbClr val="A31515"/>
                </a:solidFill>
                <a:latin typeface="Courier New"/>
                <a:ea typeface="Courier New"/>
                <a:cs typeface="Courier New"/>
                <a:sym typeface="Courier New"/>
              </a:rPr>
              <a:t>"Accessing protected member of obj1: "</a:t>
            </a:r>
            <a:r>
              <a:rPr lang="en" sz="750">
                <a:solidFill>
                  <a:schemeClr val="dk1"/>
                </a:solidFill>
                <a:latin typeface="Courier New"/>
                <a:ea typeface="Courier New"/>
                <a:cs typeface="Courier New"/>
                <a:sym typeface="Courier New"/>
              </a:rPr>
              <a:t>, obj1._a)</a:t>
            </a:r>
            <a:endParaRPr sz="7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latin typeface="Courier New"/>
                <a:ea typeface="Courier New"/>
                <a:cs typeface="Courier New"/>
                <a:sym typeface="Courier New"/>
              </a:rPr>
              <a:t> </a:t>
            </a:r>
            <a:r>
              <a:rPr lang="en" sz="750">
                <a:solidFill>
                  <a:srgbClr val="008000"/>
                </a:solidFill>
                <a:latin typeface="Courier New"/>
                <a:ea typeface="Courier New"/>
                <a:cs typeface="Courier New"/>
                <a:sym typeface="Courier New"/>
              </a:rPr>
              <a:t># Accessing the protected variable outside</a:t>
            </a:r>
            <a:endParaRPr sz="7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795E26"/>
                </a:solidFill>
                <a:latin typeface="Courier New"/>
                <a:ea typeface="Courier New"/>
                <a:cs typeface="Courier New"/>
                <a:sym typeface="Courier New"/>
              </a:rPr>
              <a:t>print</a:t>
            </a:r>
            <a:r>
              <a:rPr lang="en" sz="750">
                <a:solidFill>
                  <a:schemeClr val="dk1"/>
                </a:solidFill>
                <a:latin typeface="Courier New"/>
                <a:ea typeface="Courier New"/>
                <a:cs typeface="Courier New"/>
                <a:sym typeface="Courier New"/>
              </a:rPr>
              <a:t>(</a:t>
            </a:r>
            <a:r>
              <a:rPr lang="en" sz="750">
                <a:solidFill>
                  <a:srgbClr val="A31515"/>
                </a:solidFill>
                <a:latin typeface="Courier New"/>
                <a:ea typeface="Courier New"/>
                <a:cs typeface="Courier New"/>
                <a:sym typeface="Courier New"/>
              </a:rPr>
              <a:t>"Accessing protected member of obj2: "</a:t>
            </a:r>
            <a:r>
              <a:rPr lang="en" sz="750">
                <a:solidFill>
                  <a:schemeClr val="dk1"/>
                </a:solidFill>
                <a:latin typeface="Courier New"/>
                <a:ea typeface="Courier New"/>
                <a:cs typeface="Courier New"/>
                <a:sym typeface="Courier New"/>
              </a:rPr>
              <a:t>, obj2._a)</a:t>
            </a:r>
            <a:endParaRPr sz="750">
              <a:solidFill>
                <a:srgbClr val="0000FF"/>
              </a:solidFill>
              <a:latin typeface="Courier New"/>
              <a:ea typeface="Courier New"/>
              <a:cs typeface="Courier New"/>
              <a:sym typeface="Courier New"/>
            </a:endParaRPr>
          </a:p>
        </p:txBody>
      </p:sp>
      <p:sp>
        <p:nvSpPr>
          <p:cNvPr id="337" name="Google Shape;337;g26f008db321_0_14"/>
          <p:cNvSpPr txBox="1"/>
          <p:nvPr/>
        </p:nvSpPr>
        <p:spPr>
          <a:xfrm>
            <a:off x="5289425" y="1273650"/>
            <a:ext cx="35043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1" lang="en" sz="1050">
                <a:latin typeface="Roboto"/>
                <a:ea typeface="Roboto"/>
                <a:cs typeface="Roboto"/>
                <a:sym typeface="Roboto"/>
              </a:rPr>
              <a:t>Atribut protected hanya dapat diakses oleh turunan Class</a:t>
            </a:r>
            <a:endParaRPr b="1" i="0" sz="1050" u="none" cap="none" strike="noStrike">
              <a:solidFill>
                <a:srgbClr val="2C1A3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g26f008db321_0_23"/>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1.4 |</a:t>
            </a:r>
            <a:r>
              <a:rPr b="1" i="0" lang="en" sz="1200" u="none" cap="none" strike="noStrike">
                <a:solidFill>
                  <a:schemeClr val="dk1"/>
                </a:solidFill>
                <a:latin typeface="Roboto"/>
                <a:ea typeface="Roboto"/>
                <a:cs typeface="Roboto"/>
                <a:sym typeface="Roboto"/>
              </a:rPr>
              <a:t> Encapsulation</a:t>
            </a:r>
            <a:endParaRPr b="1" i="0" sz="1200" u="none" cap="none" strike="noStrike">
              <a:solidFill>
                <a:schemeClr val="dk1"/>
              </a:solidFill>
              <a:latin typeface="Roboto"/>
              <a:ea typeface="Roboto"/>
              <a:cs typeface="Roboto"/>
              <a:sym typeface="Roboto"/>
            </a:endParaRPr>
          </a:p>
        </p:txBody>
      </p:sp>
      <p:sp>
        <p:nvSpPr>
          <p:cNvPr id="343" name="Google Shape;343;g26f008db321_0_23"/>
          <p:cNvSpPr/>
          <p:nvPr/>
        </p:nvSpPr>
        <p:spPr>
          <a:xfrm>
            <a:off x="448525" y="472800"/>
            <a:ext cx="7945800" cy="672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Atribut Private </a:t>
            </a:r>
            <a:endParaRPr b="1" i="0" sz="4100" u="none" cap="none" strike="noStrike">
              <a:solidFill>
                <a:srgbClr val="F07A5A"/>
              </a:solidFill>
              <a:latin typeface="Poppins"/>
              <a:ea typeface="Poppins"/>
              <a:cs typeface="Poppins"/>
              <a:sym typeface="Poppins"/>
            </a:endParaRPr>
          </a:p>
        </p:txBody>
      </p:sp>
      <p:sp>
        <p:nvSpPr>
          <p:cNvPr id="344" name="Google Shape;344;g26f008db321_0_23"/>
          <p:cNvSpPr txBox="1"/>
          <p:nvPr/>
        </p:nvSpPr>
        <p:spPr>
          <a:xfrm>
            <a:off x="566100" y="19101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345" name="Google Shape;345;g26f008db321_0_23"/>
          <p:cNvSpPr txBox="1"/>
          <p:nvPr/>
        </p:nvSpPr>
        <p:spPr>
          <a:xfrm>
            <a:off x="352875" y="1145100"/>
            <a:ext cx="4849500" cy="38097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class</a:t>
            </a:r>
            <a:r>
              <a:rPr lang="en" sz="1050">
                <a:solidFill>
                  <a:schemeClr val="dk1"/>
                </a:solidFill>
                <a:latin typeface="Courier New"/>
                <a:ea typeface="Courier New"/>
                <a:cs typeface="Courier New"/>
                <a:sym typeface="Courier New"/>
              </a:rPr>
              <a:t> Base: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__init__</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.a = </a:t>
            </a:r>
            <a:r>
              <a:rPr lang="en" sz="1050">
                <a:solidFill>
                  <a:srgbClr val="A31515"/>
                </a:solidFill>
                <a:latin typeface="Courier New"/>
                <a:ea typeface="Courier New"/>
                <a:cs typeface="Courier New"/>
                <a:sym typeface="Courier New"/>
              </a:rPr>
              <a:t>"GeeksforGeeks"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.__c = </a:t>
            </a:r>
            <a:r>
              <a:rPr lang="en" sz="1050">
                <a:solidFill>
                  <a:srgbClr val="A31515"/>
                </a:solidFill>
                <a:latin typeface="Courier New"/>
                <a:ea typeface="Courier New"/>
                <a:cs typeface="Courier New"/>
                <a:sym typeface="Courier New"/>
              </a:rPr>
              <a:t>"GeeksforGeeks"</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 Creating a derived class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class</a:t>
            </a:r>
            <a:r>
              <a:rPr lang="en" sz="1050">
                <a:solidFill>
                  <a:schemeClr val="dk1"/>
                </a:solidFill>
                <a:latin typeface="Courier New"/>
                <a:ea typeface="Courier New"/>
                <a:cs typeface="Courier New"/>
                <a:sym typeface="Courier New"/>
              </a:rPr>
              <a:t> </a:t>
            </a:r>
            <a:r>
              <a:rPr lang="en" sz="1050">
                <a:solidFill>
                  <a:srgbClr val="257693"/>
                </a:solidFill>
                <a:latin typeface="Courier New"/>
                <a:ea typeface="Courier New"/>
                <a:cs typeface="Courier New"/>
                <a:sym typeface="Courier New"/>
              </a:rPr>
              <a:t>Derived</a:t>
            </a:r>
            <a:r>
              <a:rPr lang="en" sz="1050">
                <a:solidFill>
                  <a:schemeClr val="dk1"/>
                </a:solidFill>
                <a:latin typeface="Courier New"/>
                <a:ea typeface="Courier New"/>
                <a:cs typeface="Courier New"/>
                <a:sym typeface="Courier New"/>
              </a:rPr>
              <a:t>(</a:t>
            </a:r>
            <a:r>
              <a:rPr lang="en" sz="1050">
                <a:solidFill>
                  <a:srgbClr val="257693"/>
                </a:solidFill>
                <a:latin typeface="Courier New"/>
                <a:ea typeface="Courier New"/>
                <a:cs typeface="Courier New"/>
                <a:sym typeface="Courier New"/>
              </a:rPr>
              <a:t>Base</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__init__</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 Calling constructor of</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 Base class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Base.</a:t>
            </a:r>
            <a:r>
              <a:rPr lang="en" sz="1050">
                <a:solidFill>
                  <a:srgbClr val="795E26"/>
                </a:solidFill>
                <a:latin typeface="Courier New"/>
                <a:ea typeface="Courier New"/>
                <a:cs typeface="Courier New"/>
                <a:sym typeface="Courier New"/>
              </a:rPr>
              <a:t>__init__</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print</a:t>
            </a:r>
            <a:r>
              <a:rPr lang="en" sz="1050">
                <a:solidFill>
                  <a:schemeClr val="dk1"/>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"Calling private member of base class: "</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print</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self</a:t>
            </a:r>
            <a:r>
              <a:rPr lang="en" sz="1050">
                <a:solidFill>
                  <a:schemeClr val="dk1"/>
                </a:solidFill>
                <a:latin typeface="Courier New"/>
                <a:ea typeface="Courier New"/>
                <a:cs typeface="Courier New"/>
                <a:sym typeface="Courier New"/>
              </a:rPr>
              <a:t>.__c)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Driver code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obj1 = Base()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chemeClr val="dk1"/>
                </a:solidFill>
                <a:latin typeface="Courier New"/>
                <a:ea typeface="Courier New"/>
                <a:cs typeface="Courier New"/>
                <a:sym typeface="Courier New"/>
              </a:rPr>
              <a:t>(obj1.a)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chemeClr val="dk1"/>
              </a:solidFill>
              <a:latin typeface="Courier New"/>
              <a:ea typeface="Courier New"/>
              <a:cs typeface="Courier New"/>
              <a:sym typeface="Courier New"/>
            </a:endParaRPr>
          </a:p>
        </p:txBody>
      </p:sp>
      <p:sp>
        <p:nvSpPr>
          <p:cNvPr id="346" name="Google Shape;346;g26f008db321_0_23"/>
          <p:cNvSpPr txBox="1"/>
          <p:nvPr/>
        </p:nvSpPr>
        <p:spPr>
          <a:xfrm>
            <a:off x="5289425" y="1273650"/>
            <a:ext cx="35043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1" lang="en" sz="1050">
                <a:latin typeface="Roboto"/>
                <a:ea typeface="Roboto"/>
                <a:cs typeface="Roboto"/>
                <a:sym typeface="Roboto"/>
              </a:rPr>
              <a:t>Atribut private tidak seharusnya dipanggil dari luar Class maupun dari Class turunan</a:t>
            </a:r>
            <a:endParaRPr b="1" i="0" sz="1050" u="none" cap="none" strike="noStrike">
              <a:solidFill>
                <a:srgbClr val="2C1A3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26f008db321_3_0"/>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a:t>
            </a:r>
            <a:r>
              <a:rPr lang="en" sz="5000">
                <a:solidFill>
                  <a:schemeClr val="dk1"/>
                </a:solidFill>
                <a:latin typeface="Poppins ExtraBold"/>
                <a:ea typeface="Poppins ExtraBold"/>
                <a:cs typeface="Poppins ExtraBold"/>
                <a:sym typeface="Poppins ExtraBold"/>
              </a:rPr>
              <a:t>5</a:t>
            </a:r>
            <a:endParaRPr b="0" i="0" sz="5000" u="none" cap="none" strike="noStrike">
              <a:solidFill>
                <a:schemeClr val="dk1"/>
              </a:solidFill>
              <a:latin typeface="Poppins ExtraBold"/>
              <a:ea typeface="Poppins ExtraBold"/>
              <a:cs typeface="Poppins ExtraBold"/>
              <a:sym typeface="Poppins ExtraBold"/>
            </a:endParaRPr>
          </a:p>
        </p:txBody>
      </p:sp>
      <p:sp>
        <p:nvSpPr>
          <p:cNvPr id="352" name="Google Shape;352;g26f008db321_3_0"/>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6f008db321_3_0"/>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lang="en" sz="4500">
                <a:solidFill>
                  <a:schemeClr val="dk1"/>
                </a:solidFill>
                <a:latin typeface="Poppins"/>
                <a:ea typeface="Poppins"/>
                <a:cs typeface="Poppins"/>
                <a:sym typeface="Poppins"/>
              </a:rPr>
              <a:t>Inheritance</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pic>
        <p:nvPicPr>
          <p:cNvPr id="201" name="Google Shape;201;p2"/>
          <p:cNvPicPr preferRelativeResize="0"/>
          <p:nvPr/>
        </p:nvPicPr>
        <p:blipFill rotWithShape="1">
          <a:blip r:embed="rId4">
            <a:alphaModFix/>
          </a:blip>
          <a:srcRect b="0" l="0" r="0" t="0"/>
          <a:stretch/>
        </p:blipFill>
        <p:spPr>
          <a:xfrm>
            <a:off x="758500" y="1035100"/>
            <a:ext cx="2762550" cy="2898675"/>
          </a:xfrm>
          <a:prstGeom prst="rect">
            <a:avLst/>
          </a:prstGeom>
          <a:noFill/>
          <a:ln>
            <a:noFill/>
          </a:ln>
        </p:spPr>
      </p:pic>
      <p:sp>
        <p:nvSpPr>
          <p:cNvPr id="202" name="Google Shape;202;p2"/>
          <p:cNvSpPr/>
          <p:nvPr/>
        </p:nvSpPr>
        <p:spPr>
          <a:xfrm>
            <a:off x="4422850" y="1123521"/>
            <a:ext cx="3949500" cy="789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900" u="none" cap="none" strike="noStrike">
                <a:solidFill>
                  <a:srgbClr val="000000"/>
                </a:solidFill>
                <a:latin typeface="Poppins"/>
                <a:ea typeface="Poppins"/>
                <a:cs typeface="Poppins"/>
                <a:sym typeface="Poppins"/>
              </a:rPr>
              <a:t>Nama Pengajar</a:t>
            </a:r>
            <a:endParaRPr b="0" i="0" sz="2000" u="none" cap="none" strike="noStrike">
              <a:solidFill>
                <a:srgbClr val="000000"/>
              </a:solidFill>
              <a:latin typeface="Poppins"/>
              <a:ea typeface="Poppins"/>
              <a:cs typeface="Poppins"/>
              <a:sym typeface="Poppins"/>
            </a:endParaRPr>
          </a:p>
        </p:txBody>
      </p:sp>
      <p:sp>
        <p:nvSpPr>
          <p:cNvPr id="203" name="Google Shape;203;p2"/>
          <p:cNvSpPr txBox="1"/>
          <p:nvPr/>
        </p:nvSpPr>
        <p:spPr>
          <a:xfrm>
            <a:off x="4422850" y="1992750"/>
            <a:ext cx="4181700" cy="768642"/>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 sz="1100" u="none" cap="none" strike="noStrike">
                <a:solidFill>
                  <a:srgbClr val="2C1A32"/>
                </a:solidFill>
                <a:highlight>
                  <a:srgbClr val="FFFFFF"/>
                </a:highlight>
                <a:latin typeface="Poppins"/>
                <a:ea typeface="Poppins"/>
                <a:cs typeface="Poppins"/>
                <a:sym typeface="Poppins"/>
              </a:rPr>
              <a:t>Profile singkat atau pengalaman yang berhubungan dengan materi pelatihan.</a:t>
            </a:r>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rgbClr val="2C1A32"/>
              </a:solidFill>
              <a:highlight>
                <a:srgbClr val="FFFFFF"/>
              </a:highlight>
              <a:latin typeface="Poppins"/>
              <a:ea typeface="Poppins"/>
              <a:cs typeface="Poppins"/>
              <a:sym typeface="Poppins"/>
            </a:endParaRPr>
          </a:p>
        </p:txBody>
      </p:sp>
      <p:sp>
        <p:nvSpPr>
          <p:cNvPr id="204" name="Google Shape;204;p2"/>
          <p:cNvSpPr/>
          <p:nvPr/>
        </p:nvSpPr>
        <p:spPr>
          <a:xfrm>
            <a:off x="907675" y="3583075"/>
            <a:ext cx="3073800" cy="477600"/>
          </a:xfrm>
          <a:prstGeom prst="roundRect">
            <a:avLst>
              <a:gd fmla="val 16667" name="adj"/>
            </a:avLst>
          </a:prstGeom>
          <a:solidFill>
            <a:srgbClr val="F07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850075" y="3592075"/>
            <a:ext cx="3189000" cy="459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5600"/>
              <a:buFont typeface="Arial"/>
              <a:buNone/>
            </a:pPr>
            <a:r>
              <a:rPr b="1" i="0" lang="en" sz="1800" u="none" cap="none" strike="noStrike">
                <a:solidFill>
                  <a:srgbClr val="000000"/>
                </a:solidFill>
                <a:latin typeface="Poppins"/>
                <a:ea typeface="Poppins"/>
                <a:cs typeface="Poppins"/>
                <a:sym typeface="Poppins"/>
              </a:rPr>
              <a:t>Nama Pengajar</a:t>
            </a:r>
            <a:endParaRPr b="1" i="0" sz="1800" u="none" cap="none" strike="noStrike">
              <a:solidFill>
                <a:srgbClr val="2C1A32"/>
              </a:solidFill>
              <a:latin typeface="Poppins"/>
              <a:ea typeface="Poppins"/>
              <a:cs typeface="Poppins"/>
              <a:sym typeface="Poppins"/>
            </a:endParaRPr>
          </a:p>
        </p:txBody>
      </p:sp>
      <p:sp>
        <p:nvSpPr>
          <p:cNvPr id="206" name="Google Shape;206;p2"/>
          <p:cNvSpPr txBox="1"/>
          <p:nvPr/>
        </p:nvSpPr>
        <p:spPr>
          <a:xfrm>
            <a:off x="4422850" y="3595175"/>
            <a:ext cx="3949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1" lang="en" sz="1500" u="none" cap="none" strike="noStrike">
                <a:solidFill>
                  <a:srgbClr val="2C1A32"/>
                </a:solidFill>
                <a:highlight>
                  <a:srgbClr val="FFFFFF"/>
                </a:highlight>
                <a:latin typeface="Poppins"/>
                <a:ea typeface="Poppins"/>
                <a:cs typeface="Poppins"/>
                <a:sym typeface="Poppins"/>
              </a:rPr>
              <a:t>Link to Professional Platform:</a:t>
            </a:r>
            <a:endParaRPr b="1" i="1" sz="1500" u="none" cap="none" strike="noStrike">
              <a:solidFill>
                <a:srgbClr val="2C1A32"/>
              </a:solidFill>
              <a:highlight>
                <a:srgbClr val="FFFFFF"/>
              </a:highlight>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rPr b="0" i="0" lang="en" sz="1000" u="sng" cap="none" strike="noStrike">
                <a:solidFill>
                  <a:srgbClr val="0097A7"/>
                </a:solidFill>
                <a:latin typeface="Poppins"/>
                <a:ea typeface="Poppins"/>
                <a:cs typeface="Poppins"/>
                <a:sym typeface="Poppins"/>
                <a:hlinkClick r:id="rId5">
                  <a:extLst>
                    <a:ext uri="{A12FA001-AC4F-418D-AE19-62706E023703}">
                      <ahyp:hlinkClr val="tx"/>
                    </a:ext>
                  </a:extLst>
                </a:hlinkClick>
              </a:rPr>
              <a:t>https://www</a:t>
            </a:r>
            <a:r>
              <a:rPr b="0" i="0" lang="en" sz="1000" u="sng" cap="none" strike="noStrike">
                <a:solidFill>
                  <a:srgbClr val="0097A7"/>
                </a:solidFill>
                <a:latin typeface="Poppins"/>
                <a:ea typeface="Poppins"/>
                <a:cs typeface="Poppins"/>
                <a:sym typeface="Poppins"/>
              </a:rPr>
              <a:t>. ….</a:t>
            </a:r>
            <a:endParaRPr b="0" i="0" sz="1500" u="none" cap="none" strike="noStrike">
              <a:solidFill>
                <a:srgbClr val="2C1A32"/>
              </a:solidFill>
              <a:highlight>
                <a:srgbClr val="FFFFFF"/>
              </a:highlight>
              <a:latin typeface="Poppins"/>
              <a:ea typeface="Poppins"/>
              <a:cs typeface="Poppins"/>
              <a:sym typeface="Poppins"/>
            </a:endParaRPr>
          </a:p>
        </p:txBody>
      </p:sp>
      <p:sp>
        <p:nvSpPr>
          <p:cNvPr id="207" name="Google Shape;207;p2"/>
          <p:cNvSpPr/>
          <p:nvPr/>
        </p:nvSpPr>
        <p:spPr>
          <a:xfrm>
            <a:off x="850075" y="4071438"/>
            <a:ext cx="3189000" cy="4596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5600"/>
              <a:buFont typeface="Arial"/>
              <a:buNone/>
            </a:pPr>
            <a:r>
              <a:rPr b="1" i="0" lang="en" sz="1200" u="none" cap="none" strike="noStrike">
                <a:solidFill>
                  <a:srgbClr val="000000"/>
                </a:solidFill>
                <a:latin typeface="Poppins"/>
                <a:ea typeface="Poppins"/>
                <a:cs typeface="Poppins"/>
                <a:sym typeface="Poppins"/>
              </a:rPr>
              <a:t>Jabatan - Asal Perusahaan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g26f008db321_3_6"/>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1.5 |</a:t>
            </a:r>
            <a:r>
              <a:rPr b="1" lang="en" sz="1200">
                <a:solidFill>
                  <a:schemeClr val="dk1"/>
                </a:solidFill>
                <a:latin typeface="Roboto"/>
                <a:ea typeface="Roboto"/>
                <a:cs typeface="Roboto"/>
                <a:sym typeface="Roboto"/>
              </a:rPr>
              <a:t> Inheritance</a:t>
            </a:r>
            <a:endParaRPr b="1" i="0" sz="1200" u="none" cap="none" strike="noStrike">
              <a:solidFill>
                <a:schemeClr val="dk1"/>
              </a:solidFill>
              <a:latin typeface="Roboto"/>
              <a:ea typeface="Roboto"/>
              <a:cs typeface="Roboto"/>
              <a:sym typeface="Roboto"/>
            </a:endParaRPr>
          </a:p>
        </p:txBody>
      </p:sp>
      <p:sp>
        <p:nvSpPr>
          <p:cNvPr id="359" name="Google Shape;359;g26f008db321_3_6"/>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Inheritance</a:t>
            </a:r>
            <a:endParaRPr b="1" i="0" sz="4100" u="none" cap="none" strike="noStrike">
              <a:solidFill>
                <a:srgbClr val="F07A5A"/>
              </a:solidFill>
              <a:latin typeface="Poppins"/>
              <a:ea typeface="Poppins"/>
              <a:cs typeface="Poppins"/>
              <a:sym typeface="Poppins"/>
            </a:endParaRPr>
          </a:p>
        </p:txBody>
      </p:sp>
      <p:sp>
        <p:nvSpPr>
          <p:cNvPr id="360" name="Google Shape;360;g26f008db321_3_6"/>
          <p:cNvSpPr txBox="1"/>
          <p:nvPr/>
        </p:nvSpPr>
        <p:spPr>
          <a:xfrm>
            <a:off x="566100" y="1910100"/>
            <a:ext cx="5268900" cy="50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b="0" i="0" sz="1050" u="none" cap="none" strike="noStrike">
              <a:solidFill>
                <a:schemeClr val="dk1"/>
              </a:solidFill>
              <a:latin typeface="Roboto Light"/>
              <a:ea typeface="Roboto Light"/>
              <a:cs typeface="Roboto Light"/>
              <a:sym typeface="Roboto Light"/>
            </a:endParaRPr>
          </a:p>
        </p:txBody>
      </p:sp>
      <p:sp>
        <p:nvSpPr>
          <p:cNvPr id="361" name="Google Shape;361;g26f008db321_3_6"/>
          <p:cNvSpPr txBox="1"/>
          <p:nvPr/>
        </p:nvSpPr>
        <p:spPr>
          <a:xfrm>
            <a:off x="566100" y="1509350"/>
            <a:ext cx="5268900" cy="669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sz="1050">
                <a:solidFill>
                  <a:srgbClr val="2C1A32"/>
                </a:solidFill>
                <a:latin typeface="Roboto Light"/>
                <a:ea typeface="Roboto Light"/>
                <a:cs typeface="Roboto Light"/>
                <a:sym typeface="Roboto Light"/>
              </a:rPr>
              <a:t>Inheritance adalah konsep di mana sebuah </a:t>
            </a:r>
            <a:r>
              <a:rPr i="1" lang="en" sz="1050">
                <a:solidFill>
                  <a:srgbClr val="2C1A32"/>
                </a:solidFill>
                <a:latin typeface="Roboto Light"/>
                <a:ea typeface="Roboto Light"/>
                <a:cs typeface="Roboto Light"/>
                <a:sym typeface="Roboto Light"/>
              </a:rPr>
              <a:t>class</a:t>
            </a:r>
            <a:r>
              <a:rPr lang="en" sz="1050">
                <a:solidFill>
                  <a:srgbClr val="2C1A32"/>
                </a:solidFill>
                <a:latin typeface="Roboto Light"/>
                <a:ea typeface="Roboto Light"/>
                <a:cs typeface="Roboto Light"/>
                <a:sym typeface="Roboto Light"/>
              </a:rPr>
              <a:t> dapat mewarisi properti dan metode dari class lain, memungkinkan untuk penggunaan kembali kode dan memperluas </a:t>
            </a:r>
            <a:r>
              <a:rPr b="1" lang="en" sz="1050">
                <a:solidFill>
                  <a:srgbClr val="2C1A32"/>
                </a:solidFill>
                <a:latin typeface="Roboto"/>
                <a:ea typeface="Roboto"/>
                <a:cs typeface="Roboto"/>
                <a:sym typeface="Roboto"/>
              </a:rPr>
              <a:t>fungsionalitas</a:t>
            </a:r>
            <a:r>
              <a:rPr lang="en" sz="1050">
                <a:solidFill>
                  <a:srgbClr val="2C1A32"/>
                </a:solidFill>
                <a:latin typeface="Roboto Light"/>
                <a:ea typeface="Roboto Light"/>
                <a:cs typeface="Roboto Light"/>
                <a:sym typeface="Roboto Light"/>
              </a:rPr>
              <a:t>.</a:t>
            </a:r>
            <a:endParaRPr sz="1050">
              <a:solidFill>
                <a:schemeClr val="dk1"/>
              </a:solidFill>
              <a:latin typeface="Roboto Light"/>
              <a:ea typeface="Roboto Light"/>
              <a:cs typeface="Roboto Light"/>
              <a:sym typeface="Roboto Light"/>
            </a:endParaRPr>
          </a:p>
        </p:txBody>
      </p:sp>
      <p:cxnSp>
        <p:nvCxnSpPr>
          <p:cNvPr id="362" name="Google Shape;362;g26f008db321_3_6"/>
          <p:cNvCxnSpPr/>
          <p:nvPr/>
        </p:nvCxnSpPr>
        <p:spPr>
          <a:xfrm flipH="1" rot="10800000">
            <a:off x="4071350" y="3312225"/>
            <a:ext cx="1246800" cy="96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g26f008db321_3_6"/>
          <p:cNvSpPr txBox="1"/>
          <p:nvPr/>
        </p:nvSpPr>
        <p:spPr>
          <a:xfrm>
            <a:off x="3986700" y="3090800"/>
            <a:ext cx="1848300" cy="3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850">
                <a:solidFill>
                  <a:srgbClr val="2C1A32"/>
                </a:solidFill>
                <a:latin typeface="Roboto Light"/>
                <a:ea typeface="Roboto Light"/>
                <a:cs typeface="Roboto Light"/>
                <a:sym typeface="Roboto Light"/>
              </a:rPr>
              <a:t>Penerapan inheritance</a:t>
            </a:r>
            <a:endParaRPr sz="1200"/>
          </a:p>
        </p:txBody>
      </p:sp>
      <p:pic>
        <p:nvPicPr>
          <p:cNvPr id="364" name="Google Shape;364;g26f008db321_3_6"/>
          <p:cNvPicPr preferRelativeResize="0"/>
          <p:nvPr/>
        </p:nvPicPr>
        <p:blipFill>
          <a:blip r:embed="rId4">
            <a:alphaModFix/>
          </a:blip>
          <a:stretch>
            <a:fillRect/>
          </a:stretch>
        </p:blipFill>
        <p:spPr>
          <a:xfrm>
            <a:off x="5110625" y="2062500"/>
            <a:ext cx="3004202" cy="2888951"/>
          </a:xfrm>
          <a:prstGeom prst="rect">
            <a:avLst/>
          </a:prstGeom>
          <a:noFill/>
          <a:ln>
            <a:noFill/>
          </a:ln>
        </p:spPr>
      </p:pic>
      <p:pic>
        <p:nvPicPr>
          <p:cNvPr id="365" name="Google Shape;365;g26f008db321_3_6"/>
          <p:cNvPicPr preferRelativeResize="0"/>
          <p:nvPr/>
        </p:nvPicPr>
        <p:blipFill>
          <a:blip r:embed="rId5">
            <a:alphaModFix/>
          </a:blip>
          <a:stretch>
            <a:fillRect/>
          </a:stretch>
        </p:blipFill>
        <p:spPr>
          <a:xfrm>
            <a:off x="627550" y="2418000"/>
            <a:ext cx="3156451" cy="20465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g26f008db321_3_85"/>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1.5 |</a:t>
            </a:r>
            <a:r>
              <a:rPr b="1" lang="en" sz="1200">
                <a:solidFill>
                  <a:schemeClr val="dk1"/>
                </a:solidFill>
                <a:latin typeface="Roboto"/>
                <a:ea typeface="Roboto"/>
                <a:cs typeface="Roboto"/>
                <a:sym typeface="Roboto"/>
              </a:rPr>
              <a:t> Inheritance</a:t>
            </a:r>
            <a:endParaRPr b="1" i="0" sz="1200" u="none" cap="none" strike="noStrike">
              <a:solidFill>
                <a:schemeClr val="dk1"/>
              </a:solidFill>
              <a:latin typeface="Roboto"/>
              <a:ea typeface="Roboto"/>
              <a:cs typeface="Roboto"/>
              <a:sym typeface="Roboto"/>
            </a:endParaRPr>
          </a:p>
        </p:txBody>
      </p:sp>
      <p:sp>
        <p:nvSpPr>
          <p:cNvPr id="371" name="Google Shape;371;g26f008db321_3_85"/>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Inheritance</a:t>
            </a:r>
            <a:endParaRPr b="1" i="0" sz="4100" u="none" cap="none" strike="noStrike">
              <a:solidFill>
                <a:srgbClr val="F07A5A"/>
              </a:solidFill>
              <a:latin typeface="Poppins"/>
              <a:ea typeface="Poppins"/>
              <a:cs typeface="Poppins"/>
              <a:sym typeface="Poppins"/>
            </a:endParaRPr>
          </a:p>
        </p:txBody>
      </p:sp>
      <p:sp>
        <p:nvSpPr>
          <p:cNvPr id="372" name="Google Shape;372;g26f008db321_3_85"/>
          <p:cNvSpPr txBox="1"/>
          <p:nvPr/>
        </p:nvSpPr>
        <p:spPr>
          <a:xfrm>
            <a:off x="566100" y="1910100"/>
            <a:ext cx="5846400" cy="203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sz="1550">
                <a:solidFill>
                  <a:schemeClr val="dk1"/>
                </a:solidFill>
                <a:latin typeface="Roboto Light"/>
                <a:ea typeface="Roboto Light"/>
                <a:cs typeface="Roboto Light"/>
                <a:sym typeface="Roboto Light"/>
              </a:rPr>
              <a:t>Dalam penerapan Inheritance terdapat konsep:</a:t>
            </a:r>
            <a:endParaRPr sz="15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314325" lvl="0" marL="457200" marR="0" rtl="0" algn="just">
              <a:lnSpc>
                <a:spcPct val="100000"/>
              </a:lnSpc>
              <a:spcBef>
                <a:spcPts val="0"/>
              </a:spcBef>
              <a:spcAft>
                <a:spcPts val="0"/>
              </a:spcAft>
              <a:buClr>
                <a:schemeClr val="dk1"/>
              </a:buClr>
              <a:buSzPts val="1350"/>
              <a:buFont typeface="Roboto Light"/>
              <a:buChar char="-"/>
            </a:pPr>
            <a:r>
              <a:rPr lang="en" sz="1350">
                <a:solidFill>
                  <a:schemeClr val="dk1"/>
                </a:solidFill>
                <a:latin typeface="Roboto Light"/>
                <a:ea typeface="Roboto Light"/>
                <a:cs typeface="Roboto Light"/>
                <a:sym typeface="Roboto Light"/>
              </a:rPr>
              <a:t>Hirarki</a:t>
            </a:r>
            <a:r>
              <a:rPr lang="en" sz="1350">
                <a:solidFill>
                  <a:schemeClr val="dk1"/>
                </a:solidFill>
                <a:latin typeface="Roboto Light"/>
                <a:ea typeface="Roboto Light"/>
                <a:cs typeface="Roboto Light"/>
                <a:sym typeface="Roboto Light"/>
              </a:rPr>
              <a:t> Kelas : Dimana kelas induk (superclass) berada di atas kelas anak (subclass)</a:t>
            </a:r>
            <a:endParaRPr sz="1350">
              <a:solidFill>
                <a:schemeClr val="dk1"/>
              </a:solidFill>
              <a:latin typeface="Roboto Light"/>
              <a:ea typeface="Roboto Light"/>
              <a:cs typeface="Roboto Light"/>
              <a:sym typeface="Roboto Light"/>
            </a:endParaRPr>
          </a:p>
          <a:p>
            <a:pPr indent="-314325" lvl="0" marL="457200" marR="0" rtl="0" algn="just">
              <a:lnSpc>
                <a:spcPct val="100000"/>
              </a:lnSpc>
              <a:spcBef>
                <a:spcPts val="0"/>
              </a:spcBef>
              <a:spcAft>
                <a:spcPts val="0"/>
              </a:spcAft>
              <a:buClr>
                <a:schemeClr val="dk1"/>
              </a:buClr>
              <a:buSzPts val="1350"/>
              <a:buFont typeface="Roboto Light"/>
              <a:buChar char="-"/>
            </a:pPr>
            <a:r>
              <a:rPr lang="en" sz="1350">
                <a:solidFill>
                  <a:schemeClr val="dk1"/>
                </a:solidFill>
                <a:latin typeface="Roboto Light"/>
                <a:ea typeface="Roboto Light"/>
                <a:cs typeface="Roboto Light"/>
                <a:sym typeface="Roboto Light"/>
              </a:rPr>
              <a:t>Pewarisan Sifat (Method) : Dimana subclass mewarisi sifat (method) yang dimiliki oleh superclass. </a:t>
            </a:r>
            <a:endParaRPr sz="1350">
              <a:solidFill>
                <a:schemeClr val="dk1"/>
              </a:solidFill>
              <a:latin typeface="Roboto Light"/>
              <a:ea typeface="Roboto Light"/>
              <a:cs typeface="Roboto Light"/>
              <a:sym typeface="Roboto Light"/>
            </a:endParaRPr>
          </a:p>
          <a:p>
            <a:pPr indent="-314325" lvl="0" marL="457200" marR="0" rtl="0" algn="just">
              <a:lnSpc>
                <a:spcPct val="100000"/>
              </a:lnSpc>
              <a:spcBef>
                <a:spcPts val="0"/>
              </a:spcBef>
              <a:spcAft>
                <a:spcPts val="0"/>
              </a:spcAft>
              <a:buClr>
                <a:schemeClr val="dk1"/>
              </a:buClr>
              <a:buSzPts val="1350"/>
              <a:buFont typeface="Roboto Light"/>
              <a:buChar char="-"/>
            </a:pPr>
            <a:r>
              <a:rPr lang="en" sz="1350">
                <a:solidFill>
                  <a:schemeClr val="dk1"/>
                </a:solidFill>
                <a:latin typeface="Roboto Light"/>
                <a:ea typeface="Roboto Light"/>
                <a:cs typeface="Roboto Light"/>
                <a:sym typeface="Roboto Light"/>
              </a:rPr>
              <a:t>Overriding</a:t>
            </a:r>
            <a:r>
              <a:rPr lang="en" sz="1350">
                <a:solidFill>
                  <a:schemeClr val="dk1"/>
                </a:solidFill>
                <a:latin typeface="Roboto Light"/>
                <a:ea typeface="Roboto Light"/>
                <a:cs typeface="Roboto Light"/>
                <a:sym typeface="Roboto Light"/>
              </a:rPr>
              <a:t> : Memungkinkan subclass menganti (override) </a:t>
            </a:r>
            <a:r>
              <a:rPr lang="en" sz="1350">
                <a:solidFill>
                  <a:schemeClr val="dk1"/>
                </a:solidFill>
                <a:latin typeface="Roboto Light"/>
                <a:ea typeface="Roboto Light"/>
                <a:cs typeface="Roboto Light"/>
                <a:sym typeface="Roboto Light"/>
              </a:rPr>
              <a:t>perilaku</a:t>
            </a:r>
            <a:r>
              <a:rPr lang="en" sz="1350">
                <a:solidFill>
                  <a:schemeClr val="dk1"/>
                </a:solidFill>
                <a:latin typeface="Roboto Light"/>
                <a:ea typeface="Roboto Light"/>
                <a:cs typeface="Roboto Light"/>
                <a:sym typeface="Roboto Light"/>
              </a:rPr>
              <a:t> (method) yang diwarisi superclass.</a:t>
            </a:r>
            <a:endParaRPr sz="1350">
              <a:solidFill>
                <a:schemeClr val="dk1"/>
              </a:solidFill>
              <a:latin typeface="Roboto Light"/>
              <a:ea typeface="Roboto Light"/>
              <a:cs typeface="Roboto Light"/>
              <a:sym typeface="Roboto Light"/>
            </a:endParaRPr>
          </a:p>
          <a:p>
            <a:pPr indent="-314325" lvl="0" marL="457200" marR="0" rtl="0" algn="just">
              <a:lnSpc>
                <a:spcPct val="100000"/>
              </a:lnSpc>
              <a:spcBef>
                <a:spcPts val="0"/>
              </a:spcBef>
              <a:spcAft>
                <a:spcPts val="0"/>
              </a:spcAft>
              <a:buClr>
                <a:schemeClr val="dk1"/>
              </a:buClr>
              <a:buSzPts val="1350"/>
              <a:buFont typeface="Roboto Light"/>
              <a:buChar char="-"/>
            </a:pPr>
            <a:r>
              <a:rPr lang="en" sz="1350">
                <a:solidFill>
                  <a:schemeClr val="dk1"/>
                </a:solidFill>
                <a:latin typeface="Roboto Light"/>
                <a:ea typeface="Roboto Light"/>
                <a:cs typeface="Roboto Light"/>
                <a:sym typeface="Roboto Light"/>
              </a:rPr>
              <a:t>Polimorfisme: Dimana suatu method memiliki banyak bentuk.</a:t>
            </a:r>
            <a:endParaRPr sz="1350">
              <a:solidFill>
                <a:schemeClr val="dk1"/>
              </a:solidFill>
              <a:latin typeface="Roboto Light"/>
              <a:ea typeface="Roboto Light"/>
              <a:cs typeface="Roboto Light"/>
              <a:sym typeface="Roboto Light"/>
            </a:endParaRPr>
          </a:p>
        </p:txBody>
      </p:sp>
      <p:sp>
        <p:nvSpPr>
          <p:cNvPr id="373" name="Google Shape;373;g26f008db321_3_85"/>
          <p:cNvSpPr txBox="1"/>
          <p:nvPr/>
        </p:nvSpPr>
        <p:spPr>
          <a:xfrm>
            <a:off x="566100" y="150935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g26f008db321_3_45"/>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1.5 |</a:t>
            </a:r>
            <a:r>
              <a:rPr b="1" i="0" lang="en" sz="1200" u="none" cap="none" strike="noStrike">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Inheritance</a:t>
            </a:r>
            <a:endParaRPr b="1" i="0" sz="1200" u="none" cap="none" strike="noStrike">
              <a:solidFill>
                <a:schemeClr val="dk1"/>
              </a:solidFill>
              <a:latin typeface="Roboto"/>
              <a:ea typeface="Roboto"/>
              <a:cs typeface="Roboto"/>
              <a:sym typeface="Roboto"/>
            </a:endParaRPr>
          </a:p>
        </p:txBody>
      </p:sp>
      <p:sp>
        <p:nvSpPr>
          <p:cNvPr id="379" name="Google Shape;379;g26f008db321_3_45"/>
          <p:cNvSpPr txBox="1"/>
          <p:nvPr/>
        </p:nvSpPr>
        <p:spPr>
          <a:xfrm>
            <a:off x="332300" y="345000"/>
            <a:ext cx="5268900" cy="346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sz="1050">
                <a:solidFill>
                  <a:schemeClr val="dk1"/>
                </a:solidFill>
                <a:latin typeface="Roboto Light"/>
                <a:ea typeface="Roboto Light"/>
                <a:cs typeface="Roboto Light"/>
                <a:sym typeface="Roboto Light"/>
              </a:rPr>
              <a:t>Konsep Hirarki Class</a:t>
            </a:r>
            <a:endParaRPr b="0" i="0" sz="1050" u="none" cap="none" strike="noStrike">
              <a:solidFill>
                <a:schemeClr val="dk1"/>
              </a:solidFill>
              <a:latin typeface="Roboto Light"/>
              <a:ea typeface="Roboto Light"/>
              <a:cs typeface="Roboto Light"/>
              <a:sym typeface="Roboto Light"/>
            </a:endParaRPr>
          </a:p>
        </p:txBody>
      </p:sp>
      <p:sp>
        <p:nvSpPr>
          <p:cNvPr id="380" name="Google Shape;380;g26f008db321_3_45"/>
          <p:cNvSpPr/>
          <p:nvPr/>
        </p:nvSpPr>
        <p:spPr>
          <a:xfrm>
            <a:off x="2266100" y="419700"/>
            <a:ext cx="4167600" cy="1233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26f008db321_3_45"/>
          <p:cNvSpPr/>
          <p:nvPr/>
        </p:nvSpPr>
        <p:spPr>
          <a:xfrm>
            <a:off x="2266100" y="419700"/>
            <a:ext cx="38433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1600">
                <a:solidFill>
                  <a:srgbClr val="2C1A32"/>
                </a:solidFill>
                <a:latin typeface="Poppins"/>
                <a:ea typeface="Poppins"/>
                <a:cs typeface="Poppins"/>
                <a:sym typeface="Poppins"/>
              </a:rPr>
              <a:t>Class Hewan (SuperClass)</a:t>
            </a:r>
            <a:endParaRPr b="1" i="0" sz="1600" u="none" cap="none" strike="noStrike">
              <a:solidFill>
                <a:srgbClr val="F07A5A"/>
              </a:solidFill>
              <a:latin typeface="Poppins"/>
              <a:ea typeface="Poppins"/>
              <a:cs typeface="Poppins"/>
              <a:sym typeface="Poppins"/>
            </a:endParaRPr>
          </a:p>
        </p:txBody>
      </p:sp>
      <p:sp>
        <p:nvSpPr>
          <p:cNvPr id="382" name="Google Shape;382;g26f008db321_3_45"/>
          <p:cNvSpPr txBox="1"/>
          <p:nvPr/>
        </p:nvSpPr>
        <p:spPr>
          <a:xfrm>
            <a:off x="2266100" y="868300"/>
            <a:ext cx="4167600" cy="1223700"/>
          </a:xfrm>
          <a:prstGeom prst="rect">
            <a:avLst/>
          </a:prstGeom>
          <a:solidFill>
            <a:srgbClr val="0000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class</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Hewan</a:t>
            </a:r>
            <a:r>
              <a:rPr lang="en" sz="1050">
                <a:solidFill>
                  <a:srgbClr val="FFFFFF"/>
                </a:solidFill>
                <a:highlight>
                  <a:srgbClr val="0D0D0D"/>
                </a:highlight>
                <a:latin typeface="Courier New"/>
                <a:ea typeface="Courier New"/>
                <a:cs typeface="Courier New"/>
                <a:sym typeface="Courier New"/>
              </a:rPr>
              <a:t>: </a:t>
            </a:r>
            <a:r>
              <a:rPr lang="en" sz="1050">
                <a:solidFill>
                  <a:schemeClr val="lt1"/>
                </a:solidFill>
                <a:highlight>
                  <a:srgbClr val="0D0D0D"/>
                </a:highlight>
                <a:latin typeface="Courier New"/>
                <a:ea typeface="Courier New"/>
                <a:cs typeface="Courier New"/>
                <a:sym typeface="Courier New"/>
              </a:rPr>
              <a:t># superclass (Parent)</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bersuara</a:t>
            </a:r>
            <a:r>
              <a:rPr lang="en" sz="1050">
                <a:solidFill>
                  <a:srgbClr val="FFFFFF"/>
                </a:solidFill>
                <a:highlight>
                  <a:srgbClr val="0D0D0D"/>
                </a:highlight>
                <a:latin typeface="Courier New"/>
                <a:ea typeface="Courier New"/>
                <a:cs typeface="Courier New"/>
                <a:sym typeface="Courier New"/>
              </a:rPr>
              <a:t>(self): </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"Some sound"</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aksi</a:t>
            </a:r>
            <a:r>
              <a:rPr lang="en" sz="1050">
                <a:solidFill>
                  <a:srgbClr val="FFFFFF"/>
                </a:solidFill>
                <a:highlight>
                  <a:srgbClr val="0D0D0D"/>
                </a:highlight>
                <a:latin typeface="Courier New"/>
                <a:ea typeface="Courier New"/>
                <a:cs typeface="Courier New"/>
                <a:sym typeface="Courier New"/>
              </a:rPr>
              <a:t>(self):</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"Melakukan sesuatu"</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p:txBody>
      </p:sp>
      <p:sp>
        <p:nvSpPr>
          <p:cNvPr id="383" name="Google Shape;383;g26f008db321_3_45"/>
          <p:cNvSpPr/>
          <p:nvPr/>
        </p:nvSpPr>
        <p:spPr>
          <a:xfrm>
            <a:off x="244525" y="2237900"/>
            <a:ext cx="4167600" cy="1891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6f008db321_3_45"/>
          <p:cNvSpPr/>
          <p:nvPr/>
        </p:nvSpPr>
        <p:spPr>
          <a:xfrm>
            <a:off x="244525" y="223790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1600">
                <a:solidFill>
                  <a:srgbClr val="2C1A32"/>
                </a:solidFill>
                <a:latin typeface="Poppins"/>
                <a:ea typeface="Poppins"/>
                <a:cs typeface="Poppins"/>
                <a:sym typeface="Poppins"/>
              </a:rPr>
              <a:t>Class Anjing </a:t>
            </a:r>
            <a:r>
              <a:rPr b="1" lang="en" sz="1600">
                <a:solidFill>
                  <a:srgbClr val="2C1A32"/>
                </a:solidFill>
                <a:latin typeface="Poppins"/>
                <a:ea typeface="Poppins"/>
                <a:cs typeface="Poppins"/>
                <a:sym typeface="Poppins"/>
              </a:rPr>
              <a:t>(SubClass)</a:t>
            </a:r>
            <a:endParaRPr b="1" i="0" sz="1600" u="none" cap="none" strike="noStrike">
              <a:solidFill>
                <a:srgbClr val="F07A5A"/>
              </a:solidFill>
              <a:latin typeface="Poppins"/>
              <a:ea typeface="Poppins"/>
              <a:cs typeface="Poppins"/>
              <a:sym typeface="Poppins"/>
            </a:endParaRPr>
          </a:p>
        </p:txBody>
      </p:sp>
      <p:sp>
        <p:nvSpPr>
          <p:cNvPr id="385" name="Google Shape;385;g26f008db321_3_45"/>
          <p:cNvSpPr txBox="1"/>
          <p:nvPr/>
        </p:nvSpPr>
        <p:spPr>
          <a:xfrm>
            <a:off x="244525" y="2686500"/>
            <a:ext cx="4167600" cy="1443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class</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Anjing</a:t>
            </a:r>
            <a:r>
              <a:rPr lang="en" sz="1050">
                <a:solidFill>
                  <a:srgbClr val="FFFFFF"/>
                </a:solidFill>
                <a:highlight>
                  <a:srgbClr val="0D0D0D"/>
                </a:highlight>
                <a:latin typeface="Courier New"/>
                <a:ea typeface="Courier New"/>
                <a:cs typeface="Courier New"/>
                <a:sym typeface="Courier New"/>
              </a:rPr>
              <a:t>(</a:t>
            </a:r>
            <a:r>
              <a:rPr lang="en" sz="1050">
                <a:solidFill>
                  <a:srgbClr val="F22C3D"/>
                </a:solidFill>
                <a:highlight>
                  <a:srgbClr val="0D0D0D"/>
                </a:highlight>
                <a:latin typeface="Courier New"/>
                <a:ea typeface="Courier New"/>
                <a:cs typeface="Courier New"/>
                <a:sym typeface="Courier New"/>
              </a:rPr>
              <a:t>Hewan</a:t>
            </a:r>
            <a:r>
              <a:rPr lang="en" sz="1050">
                <a:solidFill>
                  <a:srgbClr val="FFFFFF"/>
                </a:solidFill>
                <a:highlight>
                  <a:srgbClr val="0D0D0D"/>
                </a:highlight>
                <a:latin typeface="Courier New"/>
                <a:ea typeface="Courier New"/>
                <a:cs typeface="Courier New"/>
                <a:sym typeface="Courier New"/>
              </a:rPr>
              <a:t>):</a:t>
            </a:r>
            <a:r>
              <a:rPr lang="en" sz="1050">
                <a:solidFill>
                  <a:schemeClr val="lt1"/>
                </a:solidFill>
                <a:highlight>
                  <a:srgbClr val="0D0D0D"/>
                </a:highlight>
                <a:latin typeface="Courier New"/>
                <a:ea typeface="Courier New"/>
                <a:cs typeface="Courier New"/>
                <a:sym typeface="Courier New"/>
              </a:rPr>
              <a:t> # subclass (Child) </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bersuara</a:t>
            </a:r>
            <a:r>
              <a:rPr lang="en" sz="1050">
                <a:solidFill>
                  <a:srgbClr val="FFFFFF"/>
                </a:solidFill>
                <a:highlight>
                  <a:srgbClr val="0D0D0D"/>
                </a:highlight>
                <a:latin typeface="Courier New"/>
                <a:ea typeface="Courier New"/>
                <a:cs typeface="Courier New"/>
                <a:sym typeface="Courier New"/>
              </a:rPr>
              <a:t>(self): # pewarisan sifat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super</a:t>
            </a:r>
            <a:r>
              <a:rPr lang="en" sz="1050">
                <a:solidFill>
                  <a:srgbClr val="FFFFFF"/>
                </a:solidFill>
                <a:highlight>
                  <a:srgbClr val="0D0D0D"/>
                </a:highlight>
                <a:latin typeface="Courier New"/>
                <a:ea typeface="Courier New"/>
                <a:cs typeface="Courier New"/>
                <a:sym typeface="Courier New"/>
              </a:rPr>
              <a:t>().bersuara()</a:t>
            </a:r>
            <a:r>
              <a:rPr lang="en" sz="1050">
                <a:solidFill>
                  <a:schemeClr val="lt1"/>
                </a:solidFill>
                <a:highlight>
                  <a:srgbClr val="0D0D0D"/>
                </a:highlight>
                <a:latin typeface="Courier New"/>
                <a:ea typeface="Courier New"/>
                <a:cs typeface="Courier New"/>
                <a:sym typeface="Courier New"/>
              </a:rPr>
              <a:t> # memanggil fungsi </a:t>
            </a:r>
            <a:r>
              <a:rPr lang="en" sz="1050">
                <a:solidFill>
                  <a:schemeClr val="dk1"/>
                </a:solidFill>
                <a:highlight>
                  <a:srgbClr val="0D0D0D"/>
                </a:highlight>
                <a:latin typeface="Courier New"/>
                <a:ea typeface="Courier New"/>
                <a:cs typeface="Courier New"/>
                <a:sym typeface="Courier New"/>
              </a:rPr>
              <a:t>Parent </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mengejar</a:t>
            </a:r>
            <a:r>
              <a:rPr lang="en" sz="1050">
                <a:solidFill>
                  <a:srgbClr val="FFFFFF"/>
                </a:solidFill>
                <a:highlight>
                  <a:srgbClr val="0D0D0D"/>
                </a:highlight>
                <a:latin typeface="Courier New"/>
                <a:ea typeface="Courier New"/>
                <a:cs typeface="Courier New"/>
                <a:sym typeface="Courier New"/>
              </a:rPr>
              <a:t>(self):</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"mengejar"</a:t>
            </a:r>
            <a:r>
              <a:rPr lang="en" sz="1050">
                <a:solidFill>
                  <a:srgbClr val="FFFFFF"/>
                </a:solidFill>
                <a:highlight>
                  <a:srgbClr val="0D0D0D"/>
                </a:highlight>
                <a:latin typeface="Courier New"/>
                <a:ea typeface="Courier New"/>
                <a:cs typeface="Courier New"/>
                <a:sym typeface="Courier New"/>
              </a:rPr>
              <a:t>)</a:t>
            </a:r>
            <a:endParaRPr sz="1050">
              <a:solidFill>
                <a:srgbClr val="2E95D3"/>
              </a:solidFill>
              <a:highlight>
                <a:srgbClr val="0D0D0D"/>
              </a:highlight>
              <a:latin typeface="Courier New"/>
              <a:ea typeface="Courier New"/>
              <a:cs typeface="Courier New"/>
              <a:sym typeface="Courier New"/>
            </a:endParaRPr>
          </a:p>
        </p:txBody>
      </p:sp>
      <p:sp>
        <p:nvSpPr>
          <p:cNvPr id="386" name="Google Shape;386;g26f008db321_3_45"/>
          <p:cNvSpPr/>
          <p:nvPr/>
        </p:nvSpPr>
        <p:spPr>
          <a:xfrm>
            <a:off x="4731875" y="2237850"/>
            <a:ext cx="4167600" cy="1672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6f008db321_3_45"/>
          <p:cNvSpPr/>
          <p:nvPr/>
        </p:nvSpPr>
        <p:spPr>
          <a:xfrm>
            <a:off x="4731875" y="223785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1600">
                <a:solidFill>
                  <a:srgbClr val="2C1A32"/>
                </a:solidFill>
                <a:latin typeface="Poppins"/>
                <a:ea typeface="Poppins"/>
                <a:cs typeface="Poppins"/>
                <a:sym typeface="Poppins"/>
              </a:rPr>
              <a:t>Class Kucing </a:t>
            </a:r>
            <a:r>
              <a:rPr b="1" lang="en" sz="1600">
                <a:solidFill>
                  <a:srgbClr val="2C1A32"/>
                </a:solidFill>
                <a:latin typeface="Poppins"/>
                <a:ea typeface="Poppins"/>
                <a:cs typeface="Poppins"/>
                <a:sym typeface="Poppins"/>
              </a:rPr>
              <a:t>(SubClass)</a:t>
            </a:r>
            <a:endParaRPr b="1" sz="1600">
              <a:solidFill>
                <a:srgbClr val="2C1A32"/>
              </a:solidFill>
              <a:latin typeface="Poppins"/>
              <a:ea typeface="Poppins"/>
              <a:cs typeface="Poppins"/>
              <a:sym typeface="Poppins"/>
            </a:endParaRPr>
          </a:p>
        </p:txBody>
      </p:sp>
      <p:sp>
        <p:nvSpPr>
          <p:cNvPr id="388" name="Google Shape;388;g26f008db321_3_45"/>
          <p:cNvSpPr txBox="1"/>
          <p:nvPr/>
        </p:nvSpPr>
        <p:spPr>
          <a:xfrm>
            <a:off x="4731875" y="2686450"/>
            <a:ext cx="4167600" cy="1223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class</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Kucing</a:t>
            </a:r>
            <a:r>
              <a:rPr lang="en" sz="1050">
                <a:solidFill>
                  <a:srgbClr val="FFFFFF"/>
                </a:solidFill>
                <a:highlight>
                  <a:srgbClr val="0D0D0D"/>
                </a:highlight>
                <a:latin typeface="Courier New"/>
                <a:ea typeface="Courier New"/>
                <a:cs typeface="Courier New"/>
                <a:sym typeface="Courier New"/>
              </a:rPr>
              <a:t>(</a:t>
            </a:r>
            <a:r>
              <a:rPr lang="en" sz="1050">
                <a:solidFill>
                  <a:srgbClr val="F22C3D"/>
                </a:solidFill>
                <a:highlight>
                  <a:srgbClr val="0D0D0D"/>
                </a:highlight>
                <a:latin typeface="Courier New"/>
                <a:ea typeface="Courier New"/>
                <a:cs typeface="Courier New"/>
                <a:sym typeface="Courier New"/>
              </a:rPr>
              <a:t>Hewan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bersuara</a:t>
            </a:r>
            <a:r>
              <a:rPr lang="en" sz="1050">
                <a:solidFill>
                  <a:srgbClr val="FFFFFF"/>
                </a:solidFill>
                <a:highlight>
                  <a:srgbClr val="0D0D0D"/>
                </a:highlight>
                <a:latin typeface="Courier New"/>
                <a:ea typeface="Courier New"/>
                <a:cs typeface="Courier New"/>
                <a:sym typeface="Courier New"/>
              </a:rPr>
              <a:t>(self): </a:t>
            </a:r>
            <a:r>
              <a:rPr lang="en" sz="1050">
                <a:solidFill>
                  <a:schemeClr val="lt1"/>
                </a:solidFill>
                <a:highlight>
                  <a:srgbClr val="0D0D0D"/>
                </a:highlight>
                <a:latin typeface="Courier New"/>
                <a:ea typeface="Courier New"/>
                <a:cs typeface="Courier New"/>
                <a:sym typeface="Courier New"/>
              </a:rPr>
              <a:t># overriding</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"Meow"</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memanjat</a:t>
            </a:r>
            <a:r>
              <a:rPr lang="en" sz="1050">
                <a:solidFill>
                  <a:srgbClr val="FFFFFF"/>
                </a:solidFill>
                <a:highlight>
                  <a:srgbClr val="0D0D0D"/>
                </a:highlight>
                <a:latin typeface="Courier New"/>
                <a:ea typeface="Courier New"/>
                <a:cs typeface="Courier New"/>
                <a:sym typeface="Courier New"/>
              </a:rPr>
              <a:t>(self):</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a:t>
            </a: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"Memanjat"</a:t>
            </a:r>
            <a:r>
              <a:rPr lang="en" sz="1050">
                <a:solidFill>
                  <a:srgbClr val="FFFFFF"/>
                </a:solidFill>
                <a:highlight>
                  <a:srgbClr val="0D0D0D"/>
                </a:highlight>
                <a:latin typeface="Courier New"/>
                <a:ea typeface="Courier New"/>
                <a:cs typeface="Courier New"/>
                <a:sym typeface="Courier New"/>
              </a:rPr>
              <a:t>)</a:t>
            </a:r>
            <a:endParaRPr sz="1050">
              <a:solidFill>
                <a:srgbClr val="2E95D3"/>
              </a:solidFill>
              <a:highlight>
                <a:srgbClr val="0D0D0D"/>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g26f008db321_3_97"/>
          <p:cNvSpPr/>
          <p:nvPr/>
        </p:nvSpPr>
        <p:spPr>
          <a:xfrm>
            <a:off x="194800" y="283775"/>
            <a:ext cx="4167600" cy="1891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6f008db321_3_97"/>
          <p:cNvSpPr/>
          <p:nvPr/>
        </p:nvSpPr>
        <p:spPr>
          <a:xfrm>
            <a:off x="194800" y="283775"/>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1600">
                <a:solidFill>
                  <a:srgbClr val="2C1A32"/>
                </a:solidFill>
                <a:latin typeface="Poppins"/>
                <a:ea typeface="Poppins"/>
                <a:cs typeface="Poppins"/>
                <a:sym typeface="Poppins"/>
              </a:rPr>
              <a:t>Polymorphisme</a:t>
            </a:r>
            <a:r>
              <a:rPr b="1" lang="en" sz="1600">
                <a:solidFill>
                  <a:srgbClr val="2C1A32"/>
                </a:solidFill>
                <a:latin typeface="Poppins"/>
                <a:ea typeface="Poppins"/>
                <a:cs typeface="Poppins"/>
                <a:sym typeface="Poppins"/>
              </a:rPr>
              <a:t>  konsep di Inheritance </a:t>
            </a:r>
            <a:endParaRPr b="1" i="0" sz="1600" u="none" cap="none" strike="noStrike">
              <a:solidFill>
                <a:srgbClr val="F07A5A"/>
              </a:solidFill>
              <a:latin typeface="Poppins"/>
              <a:ea typeface="Poppins"/>
              <a:cs typeface="Poppins"/>
              <a:sym typeface="Poppins"/>
            </a:endParaRPr>
          </a:p>
        </p:txBody>
      </p:sp>
      <p:sp>
        <p:nvSpPr>
          <p:cNvPr id="395" name="Google Shape;395;g26f008db321_3_97"/>
          <p:cNvSpPr txBox="1"/>
          <p:nvPr/>
        </p:nvSpPr>
        <p:spPr>
          <a:xfrm>
            <a:off x="194800" y="732375"/>
            <a:ext cx="4167600" cy="4075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0D0D0D"/>
                </a:highlight>
                <a:latin typeface="Courier New"/>
                <a:ea typeface="Courier New"/>
                <a:cs typeface="Courier New"/>
                <a:sym typeface="Courier New"/>
              </a:rPr>
              <a:t># Contoh penggunaan polimorfisme</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def</a:t>
            </a:r>
            <a:r>
              <a:rPr lang="en" sz="1050">
                <a:solidFill>
                  <a:srgbClr val="FFFFFF"/>
                </a:solidFill>
                <a:highlight>
                  <a:srgbClr val="0D0D0D"/>
                </a:highlight>
                <a:latin typeface="Courier New"/>
                <a:ea typeface="Courier New"/>
                <a:cs typeface="Courier New"/>
                <a:sym typeface="Courier New"/>
              </a:rPr>
              <a:t> </a:t>
            </a:r>
            <a:r>
              <a:rPr lang="en" sz="1050">
                <a:solidFill>
                  <a:srgbClr val="F22C3D"/>
                </a:solidFill>
                <a:highlight>
                  <a:srgbClr val="0D0D0D"/>
                </a:highlight>
                <a:latin typeface="Courier New"/>
                <a:ea typeface="Courier New"/>
                <a:cs typeface="Courier New"/>
                <a:sym typeface="Courier New"/>
              </a:rPr>
              <a:t>contoh_polimorfisme</a:t>
            </a:r>
            <a:r>
              <a:rPr lang="en" sz="1050">
                <a:solidFill>
                  <a:srgbClr val="FFFFFF"/>
                </a:solidFill>
                <a:highlight>
                  <a:srgbClr val="0D0D0D"/>
                </a:highlight>
                <a:latin typeface="Courier New"/>
                <a:ea typeface="Courier New"/>
                <a:cs typeface="Courier New"/>
                <a:sym typeface="Courier New"/>
              </a:rPr>
              <a:t>(hewan):</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hewan.bersuara()</a:t>
            </a:r>
            <a:r>
              <a:rPr lang="en" sz="1050">
                <a:solidFill>
                  <a:schemeClr val="lt1"/>
                </a:solidFill>
                <a:highlight>
                  <a:srgbClr val="0D0D0D"/>
                </a:highlight>
                <a:latin typeface="Courier New"/>
                <a:ea typeface="Courier New"/>
                <a:cs typeface="Courier New"/>
                <a:sym typeface="Courier New"/>
              </a:rPr>
              <a:t>  # Polimorfisme: metode yang dijalankan tergantung pada jenis objek</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    hewan.aksi() </a:t>
            </a:r>
            <a:r>
              <a:rPr lang="en" sz="1050">
                <a:solidFill>
                  <a:schemeClr val="lt1"/>
                </a:solidFill>
                <a:highlight>
                  <a:srgbClr val="0D0D0D"/>
                </a:highlight>
                <a:latin typeface="Courier New"/>
                <a:ea typeface="Courier New"/>
                <a:cs typeface="Courier New"/>
                <a:sym typeface="Courier New"/>
              </a:rPr>
              <a:t>     # Polimorfisme: metode yang dijalankan tergantung pada jenis objek</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highlight>
                  <a:srgbClr val="0D0D0D"/>
                </a:highlight>
                <a:latin typeface="Courier New"/>
                <a:ea typeface="Courier New"/>
                <a:cs typeface="Courier New"/>
                <a:sym typeface="Courier New"/>
              </a:rPr>
              <a:t># Membuat objek dari kelas Anjing dan Kucing</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obj_anjing = Anjing()</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obj_kucing = Kucing()</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highlight>
                  <a:srgbClr val="0D0D0D"/>
                </a:highlight>
                <a:latin typeface="Courier New"/>
                <a:ea typeface="Courier New"/>
                <a:cs typeface="Courier New"/>
                <a:sym typeface="Courier New"/>
              </a:rPr>
              <a:t># Menggunakan fungsi yang menggunakan polimorfisme</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"Objek Anjing:"</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contoh_polimorfisme(obj_anjing)</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E9950C"/>
                </a:solidFill>
                <a:highlight>
                  <a:srgbClr val="0D0D0D"/>
                </a:highlight>
                <a:latin typeface="Courier New"/>
                <a:ea typeface="Courier New"/>
                <a:cs typeface="Courier New"/>
                <a:sym typeface="Courier New"/>
              </a:rPr>
              <a:t>print</a:t>
            </a:r>
            <a:r>
              <a:rPr lang="en" sz="1050">
                <a:solidFill>
                  <a:srgbClr val="FFFFFF"/>
                </a:solidFill>
                <a:highlight>
                  <a:srgbClr val="0D0D0D"/>
                </a:highlight>
                <a:latin typeface="Courier New"/>
                <a:ea typeface="Courier New"/>
                <a:cs typeface="Courier New"/>
                <a:sym typeface="Courier New"/>
              </a:rPr>
              <a:t>(</a:t>
            </a:r>
            <a:r>
              <a:rPr lang="en" sz="1050">
                <a:solidFill>
                  <a:srgbClr val="00A67D"/>
                </a:solidFill>
                <a:highlight>
                  <a:srgbClr val="0D0D0D"/>
                </a:highlight>
                <a:latin typeface="Courier New"/>
                <a:ea typeface="Courier New"/>
                <a:cs typeface="Courier New"/>
                <a:sym typeface="Courier New"/>
              </a:rPr>
              <a:t>"\nObjek Kucing:"</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rgbClr val="0D0D0D"/>
                </a:highlight>
                <a:latin typeface="Courier New"/>
                <a:ea typeface="Courier New"/>
                <a:cs typeface="Courier New"/>
                <a:sym typeface="Courier New"/>
              </a:rPr>
              <a:t>contoh_polimorfisme(obj_kucing)</a:t>
            </a:r>
            <a:endParaRPr sz="1050">
              <a:solidFill>
                <a:srgbClr val="2E95D3"/>
              </a:solidFill>
              <a:highlight>
                <a:srgbClr val="0D0D0D"/>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16"/>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a:t>
            </a:r>
            <a:r>
              <a:rPr lang="en" sz="5000">
                <a:solidFill>
                  <a:schemeClr val="dk1"/>
                </a:solidFill>
                <a:latin typeface="Poppins ExtraBold"/>
                <a:ea typeface="Poppins ExtraBold"/>
                <a:cs typeface="Poppins ExtraBold"/>
                <a:sym typeface="Poppins ExtraBold"/>
              </a:rPr>
              <a:t>6</a:t>
            </a:r>
            <a:endParaRPr b="0" i="0" sz="5000" u="none" cap="none" strike="noStrike">
              <a:solidFill>
                <a:schemeClr val="dk1"/>
              </a:solidFill>
              <a:latin typeface="Poppins ExtraBold"/>
              <a:ea typeface="Poppins ExtraBold"/>
              <a:cs typeface="Poppins ExtraBold"/>
              <a:sym typeface="Poppins ExtraBold"/>
            </a:endParaRPr>
          </a:p>
        </p:txBody>
      </p:sp>
      <p:sp>
        <p:nvSpPr>
          <p:cNvPr id="401" name="Google Shape;401;p16"/>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6"/>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Data Abstraction</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17"/>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a:t>
            </a:r>
            <a:r>
              <a:rPr lang="en" sz="1200">
                <a:solidFill>
                  <a:schemeClr val="dk1"/>
                </a:solidFill>
                <a:latin typeface="Roboto Light"/>
                <a:ea typeface="Roboto Light"/>
                <a:cs typeface="Roboto Light"/>
                <a:sym typeface="Roboto Light"/>
              </a:rPr>
              <a:t>6</a:t>
            </a:r>
            <a:r>
              <a:rPr b="0" i="0" lang="en" sz="1200" u="none" cap="none" strike="noStrike">
                <a:solidFill>
                  <a:schemeClr val="dk1"/>
                </a:solidFill>
                <a:latin typeface="Roboto Light"/>
                <a:ea typeface="Roboto Light"/>
                <a:cs typeface="Roboto Light"/>
                <a:sym typeface="Roboto Light"/>
              </a:rPr>
              <a:t> |</a:t>
            </a:r>
            <a:r>
              <a:rPr b="1" i="0" lang="en" sz="1200" u="none" cap="none" strike="noStrike">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Data</a:t>
            </a:r>
            <a:r>
              <a:rPr b="1" i="0" lang="en" sz="1200" u="none" cap="none" strike="noStrike">
                <a:solidFill>
                  <a:schemeClr val="dk1"/>
                </a:solidFill>
                <a:latin typeface="Roboto"/>
                <a:ea typeface="Roboto"/>
                <a:cs typeface="Roboto"/>
                <a:sym typeface="Roboto"/>
              </a:rPr>
              <a:t> Abstraction</a:t>
            </a:r>
            <a:endParaRPr b="1" i="0" sz="1200" u="none" cap="none" strike="noStrike">
              <a:solidFill>
                <a:schemeClr val="dk1"/>
              </a:solidFill>
              <a:latin typeface="Roboto"/>
              <a:ea typeface="Roboto"/>
              <a:cs typeface="Roboto"/>
              <a:sym typeface="Roboto"/>
            </a:endParaRPr>
          </a:p>
        </p:txBody>
      </p:sp>
      <p:sp>
        <p:nvSpPr>
          <p:cNvPr id="408" name="Google Shape;408;p17"/>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Data Abstraction</a:t>
            </a:r>
            <a:endParaRPr b="1" i="0" sz="4100" u="none" cap="none" strike="noStrike">
              <a:solidFill>
                <a:srgbClr val="F07A5A"/>
              </a:solidFill>
              <a:latin typeface="Poppins"/>
              <a:ea typeface="Poppins"/>
              <a:cs typeface="Poppins"/>
              <a:sym typeface="Poppins"/>
            </a:endParaRPr>
          </a:p>
        </p:txBody>
      </p:sp>
      <p:sp>
        <p:nvSpPr>
          <p:cNvPr id="409" name="Google Shape;409;p17"/>
          <p:cNvSpPr txBox="1"/>
          <p:nvPr/>
        </p:nvSpPr>
        <p:spPr>
          <a:xfrm>
            <a:off x="566100" y="1910100"/>
            <a:ext cx="52689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rPr>
              <a:t>Data Abstraction adalah proses “menyembunyikan” suatu implementasi dari fungsi dan hanya mengetahui kegunaan dari fungsi tersebut</a:t>
            </a:r>
            <a:endParaRPr sz="1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rPr>
              <a:t>Abstraction berfokus pada “menyembunyikan” implementasi dari suatu fungsi atau method</a:t>
            </a:r>
            <a:endParaRPr sz="12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sz="1050">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rPr>
              <a:t>Melalui</a:t>
            </a:r>
            <a:r>
              <a:rPr lang="en" sz="1200">
                <a:solidFill>
                  <a:schemeClr val="dk1"/>
                </a:solidFill>
              </a:rPr>
              <a:t> proses abstraction, programmer dapat “menyembunyikan” data tidak </a:t>
            </a:r>
            <a:r>
              <a:rPr lang="en" sz="1200">
                <a:solidFill>
                  <a:schemeClr val="dk1"/>
                </a:solidFill>
              </a:rPr>
              <a:t>relevan</a:t>
            </a:r>
            <a:r>
              <a:rPr lang="en" sz="1200">
                <a:solidFill>
                  <a:schemeClr val="dk1"/>
                </a:solidFill>
              </a:rPr>
              <a:t> untuk </a:t>
            </a:r>
            <a:r>
              <a:rPr lang="en" sz="1200">
                <a:solidFill>
                  <a:schemeClr val="dk1"/>
                </a:solidFill>
              </a:rPr>
              <a:t>mengurangi</a:t>
            </a:r>
            <a:r>
              <a:rPr lang="en" sz="1200">
                <a:solidFill>
                  <a:schemeClr val="dk1"/>
                </a:solidFill>
              </a:rPr>
              <a:t> kompleksitas dan meningkatkan efisiensi</a:t>
            </a:r>
            <a:endParaRPr sz="1200">
              <a:solidFill>
                <a:schemeClr val="dk1"/>
              </a:solidFill>
            </a:endParaRPr>
          </a:p>
        </p:txBody>
      </p:sp>
      <p:sp>
        <p:nvSpPr>
          <p:cNvPr id="410" name="Google Shape;410;p17"/>
          <p:cNvSpPr txBox="1"/>
          <p:nvPr/>
        </p:nvSpPr>
        <p:spPr>
          <a:xfrm>
            <a:off x="566100" y="3090950"/>
            <a:ext cx="4995000" cy="785100"/>
          </a:xfrm>
          <a:prstGeom prst="rect">
            <a:avLst/>
          </a:prstGeom>
          <a:solidFill>
            <a:srgbClr val="0000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from </a:t>
            </a:r>
            <a:r>
              <a:rPr lang="en" sz="1050">
                <a:solidFill>
                  <a:srgbClr val="FFFFFF"/>
                </a:solidFill>
                <a:highlight>
                  <a:srgbClr val="0D0D0D"/>
                </a:highlight>
                <a:latin typeface="Courier New"/>
                <a:ea typeface="Courier New"/>
                <a:cs typeface="Courier New"/>
                <a:sym typeface="Courier New"/>
              </a:rPr>
              <a:t>abc </a:t>
            </a:r>
            <a:r>
              <a:rPr lang="en" sz="1050">
                <a:solidFill>
                  <a:srgbClr val="2E95D3"/>
                </a:solidFill>
                <a:highlight>
                  <a:srgbClr val="0D0D0D"/>
                </a:highlight>
                <a:latin typeface="Courier New"/>
                <a:ea typeface="Courier New"/>
                <a:cs typeface="Courier New"/>
                <a:sym typeface="Courier New"/>
              </a:rPr>
              <a:t>import </a:t>
            </a:r>
            <a:r>
              <a:rPr lang="en" sz="1050">
                <a:solidFill>
                  <a:srgbClr val="A31515"/>
                </a:solidFill>
                <a:highlight>
                  <a:srgbClr val="0D0D0D"/>
                </a:highlight>
                <a:latin typeface="Courier New"/>
                <a:ea typeface="Courier New"/>
                <a:cs typeface="Courier New"/>
                <a:sym typeface="Courier New"/>
              </a:rPr>
              <a:t>ABC</a:t>
            </a:r>
            <a:endParaRPr sz="1050">
              <a:solidFill>
                <a:srgbClr val="A31515"/>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2E95D3"/>
                </a:solidFill>
                <a:highlight>
                  <a:srgbClr val="0D0D0D"/>
                </a:highlight>
                <a:latin typeface="Courier New"/>
                <a:ea typeface="Courier New"/>
                <a:cs typeface="Courier New"/>
                <a:sym typeface="Courier New"/>
              </a:rPr>
              <a:t>class </a:t>
            </a:r>
            <a:r>
              <a:rPr lang="en" sz="1050">
                <a:solidFill>
                  <a:srgbClr val="A31515"/>
                </a:solidFill>
                <a:highlight>
                  <a:srgbClr val="0D0D0D"/>
                </a:highlight>
                <a:latin typeface="Courier New"/>
                <a:ea typeface="Courier New"/>
                <a:cs typeface="Courier New"/>
                <a:sym typeface="Courier New"/>
              </a:rPr>
              <a:t>NamaClass</a:t>
            </a:r>
            <a:r>
              <a:rPr lang="en" sz="1050">
                <a:solidFill>
                  <a:schemeClr val="lt1"/>
                </a:solidFill>
                <a:highlight>
                  <a:srgbClr val="0D0D0D"/>
                </a:highlight>
                <a:latin typeface="Courier New"/>
                <a:ea typeface="Courier New"/>
                <a:cs typeface="Courier New"/>
                <a:sym typeface="Courier New"/>
              </a:rPr>
              <a:t>(</a:t>
            </a:r>
            <a:r>
              <a:rPr lang="en" sz="1050">
                <a:solidFill>
                  <a:srgbClr val="A31515"/>
                </a:solidFill>
                <a:highlight>
                  <a:srgbClr val="0D0D0D"/>
                </a:highlight>
                <a:latin typeface="Courier New"/>
                <a:ea typeface="Courier New"/>
                <a:cs typeface="Courier New"/>
                <a:sym typeface="Courier New"/>
              </a:rPr>
              <a:t>ABC</a:t>
            </a:r>
            <a:r>
              <a:rPr lang="en" sz="1050">
                <a:solidFill>
                  <a:schemeClr val="lt1"/>
                </a:solidFill>
                <a:highlight>
                  <a:srgbClr val="0D0D0D"/>
                </a:highlight>
                <a:latin typeface="Courier New"/>
                <a:ea typeface="Courier New"/>
                <a:cs typeface="Courier New"/>
                <a:sym typeface="Courier New"/>
              </a:rPr>
              <a:t>)</a:t>
            </a:r>
            <a:endParaRPr sz="1050">
              <a:solidFill>
                <a:schemeClr val="lt1"/>
              </a:solidFill>
              <a:highlight>
                <a:srgbClr val="0D0D0D"/>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0D0D0D"/>
                </a:highlight>
                <a:latin typeface="Courier New"/>
                <a:ea typeface="Courier New"/>
                <a:cs typeface="Courier New"/>
                <a:sym typeface="Courier New"/>
              </a:rPr>
              <a:t># Menggunakan ABC tanpa mengetahui proses didalam ABC</a:t>
            </a:r>
            <a:endParaRPr sz="1050">
              <a:solidFill>
                <a:srgbClr val="008000"/>
              </a:solidFill>
              <a:highlight>
                <a:srgbClr val="0D0D0D"/>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sp>
        <p:nvSpPr>
          <p:cNvPr id="415" name="Google Shape;415;p18"/>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a:t>
            </a:r>
            <a:r>
              <a:rPr lang="en" sz="1200">
                <a:solidFill>
                  <a:schemeClr val="dk1"/>
                </a:solidFill>
                <a:latin typeface="Roboto Light"/>
                <a:ea typeface="Roboto Light"/>
                <a:cs typeface="Roboto Light"/>
                <a:sym typeface="Roboto Light"/>
              </a:rPr>
              <a:t>6</a:t>
            </a:r>
            <a:r>
              <a:rPr b="0" i="0" lang="en" sz="1200" u="none" cap="none" strike="noStrike">
                <a:solidFill>
                  <a:schemeClr val="dk1"/>
                </a:solidFill>
                <a:latin typeface="Roboto Light"/>
                <a:ea typeface="Roboto Light"/>
                <a:cs typeface="Roboto Light"/>
                <a:sym typeface="Roboto Light"/>
              </a:rPr>
              <a:t> |</a:t>
            </a:r>
            <a:r>
              <a:rPr b="1" i="0" lang="en" sz="1200" u="none" cap="none" strike="noStrike">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Data</a:t>
            </a:r>
            <a:r>
              <a:rPr b="1" i="0" lang="en" sz="1200" u="none" cap="none" strike="noStrike">
                <a:solidFill>
                  <a:schemeClr val="dk1"/>
                </a:solidFill>
                <a:latin typeface="Roboto"/>
                <a:ea typeface="Roboto"/>
                <a:cs typeface="Roboto"/>
                <a:sym typeface="Roboto"/>
              </a:rPr>
              <a:t> Abstraction</a:t>
            </a:r>
            <a:endParaRPr b="1" i="0" sz="1200" u="none" cap="none" strike="noStrike">
              <a:solidFill>
                <a:schemeClr val="dk1"/>
              </a:solidFill>
              <a:latin typeface="Roboto"/>
              <a:ea typeface="Roboto"/>
              <a:cs typeface="Roboto"/>
              <a:sym typeface="Roboto"/>
            </a:endParaRPr>
          </a:p>
        </p:txBody>
      </p:sp>
      <p:sp>
        <p:nvSpPr>
          <p:cNvPr id="416" name="Google Shape;416;p18"/>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Data Abstraction </a:t>
            </a:r>
            <a:endParaRPr b="1" i="0" sz="4100" u="none" cap="none" strike="noStrike">
              <a:solidFill>
                <a:srgbClr val="F07A5A"/>
              </a:solidFill>
              <a:latin typeface="Poppins"/>
              <a:ea typeface="Poppins"/>
              <a:cs typeface="Poppins"/>
              <a:sym typeface="Poppins"/>
            </a:endParaRPr>
          </a:p>
        </p:txBody>
      </p:sp>
      <p:sp>
        <p:nvSpPr>
          <p:cNvPr id="417" name="Google Shape;417;p18"/>
          <p:cNvSpPr txBox="1"/>
          <p:nvPr/>
        </p:nvSpPr>
        <p:spPr>
          <a:xfrm>
            <a:off x="566100" y="1910100"/>
            <a:ext cx="5268900" cy="1662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sz="1200">
                <a:solidFill>
                  <a:schemeClr val="dk1"/>
                </a:solidFill>
              </a:rPr>
              <a:t>Dalam Abstract Class di Python terdapat beberapa konsep :</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Suatu Class yang memiliki 1 atau lebih Abstract Method merupakan Abstract Class</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Sebagai suatu properti, Abstract Class dapat memiliki beberapa Abstract Method dan juga method lainnya</a:t>
            </a:r>
            <a:endParaRPr sz="1200">
              <a:solidFill>
                <a:schemeClr val="dk1"/>
              </a:solidFill>
            </a:endParaRPr>
          </a:p>
          <a:p>
            <a:pPr indent="-304800" lvl="0" marL="457200" marR="0" rtl="0" algn="just">
              <a:lnSpc>
                <a:spcPct val="100000"/>
              </a:lnSpc>
              <a:spcBef>
                <a:spcPts val="0"/>
              </a:spcBef>
              <a:spcAft>
                <a:spcPts val="0"/>
              </a:spcAft>
              <a:buClr>
                <a:schemeClr val="dk1"/>
              </a:buClr>
              <a:buSzPts val="1200"/>
              <a:buChar char="-"/>
            </a:pPr>
            <a:r>
              <a:rPr lang="en" sz="1200">
                <a:solidFill>
                  <a:schemeClr val="dk1"/>
                </a:solidFill>
              </a:rPr>
              <a:t>Abstract Method (function) tidak memiliki “implementasi”, melainkan implementasi dapat didefinisikan dalam method dari sub-class yang inherit Abstract Class</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g26ef848dca8_0_0"/>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a:t>
            </a:r>
            <a:r>
              <a:rPr lang="en" sz="1200">
                <a:solidFill>
                  <a:schemeClr val="dk1"/>
                </a:solidFill>
                <a:latin typeface="Roboto Light"/>
                <a:ea typeface="Roboto Light"/>
                <a:cs typeface="Roboto Light"/>
                <a:sym typeface="Roboto Light"/>
              </a:rPr>
              <a:t>6</a:t>
            </a:r>
            <a:r>
              <a:rPr b="0" i="0" lang="en" sz="1200" u="none" cap="none" strike="noStrike">
                <a:solidFill>
                  <a:schemeClr val="dk1"/>
                </a:solidFill>
                <a:latin typeface="Roboto Light"/>
                <a:ea typeface="Roboto Light"/>
                <a:cs typeface="Roboto Light"/>
                <a:sym typeface="Roboto Light"/>
              </a:rPr>
              <a:t> |</a:t>
            </a:r>
            <a:r>
              <a:rPr b="1" i="0" lang="en" sz="1200" u="none" cap="none" strike="noStrike">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Data</a:t>
            </a:r>
            <a:r>
              <a:rPr b="1" i="0" lang="en" sz="1200" u="none" cap="none" strike="noStrike">
                <a:solidFill>
                  <a:schemeClr val="dk1"/>
                </a:solidFill>
                <a:latin typeface="Roboto"/>
                <a:ea typeface="Roboto"/>
                <a:cs typeface="Roboto"/>
                <a:sym typeface="Roboto"/>
              </a:rPr>
              <a:t> Abstraction</a:t>
            </a:r>
            <a:endParaRPr b="1" i="0" sz="1200" u="none" cap="none" strike="noStrike">
              <a:solidFill>
                <a:schemeClr val="dk1"/>
              </a:solidFill>
              <a:latin typeface="Roboto"/>
              <a:ea typeface="Roboto"/>
              <a:cs typeface="Roboto"/>
              <a:sym typeface="Roboto"/>
            </a:endParaRPr>
          </a:p>
        </p:txBody>
      </p:sp>
      <p:sp>
        <p:nvSpPr>
          <p:cNvPr id="423" name="Google Shape;423;g26ef848dca8_0_0"/>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Contoh Pemahaman Konsep</a:t>
            </a:r>
            <a:endParaRPr b="1" i="0" sz="4100" u="none" cap="none" strike="noStrike">
              <a:solidFill>
                <a:srgbClr val="F07A5A"/>
              </a:solidFill>
              <a:latin typeface="Poppins"/>
              <a:ea typeface="Poppins"/>
              <a:cs typeface="Poppins"/>
              <a:sym typeface="Poppins"/>
            </a:endParaRPr>
          </a:p>
        </p:txBody>
      </p:sp>
      <p:sp>
        <p:nvSpPr>
          <p:cNvPr id="424" name="Google Shape;424;g26ef848dca8_0_0"/>
          <p:cNvSpPr txBox="1"/>
          <p:nvPr/>
        </p:nvSpPr>
        <p:spPr>
          <a:xfrm>
            <a:off x="2463025" y="1910100"/>
            <a:ext cx="3372000" cy="3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1250">
                <a:solidFill>
                  <a:schemeClr val="dk1"/>
                </a:solidFill>
                <a:latin typeface="Roboto Light"/>
                <a:ea typeface="Roboto Light"/>
                <a:cs typeface="Roboto Light"/>
                <a:sym typeface="Roboto Light"/>
              </a:rPr>
              <a:t>Contoh implementasi </a:t>
            </a:r>
            <a:r>
              <a:rPr lang="en" sz="1250">
                <a:solidFill>
                  <a:schemeClr val="dk1"/>
                </a:solidFill>
                <a:latin typeface="Roboto Light"/>
                <a:ea typeface="Roboto Light"/>
                <a:cs typeface="Roboto Light"/>
                <a:sym typeface="Roboto Light"/>
              </a:rPr>
              <a:t>abstraksi data</a:t>
            </a:r>
            <a:r>
              <a:rPr lang="en" sz="1250">
                <a:solidFill>
                  <a:schemeClr val="dk1"/>
                </a:solidFill>
                <a:latin typeface="Roboto Light"/>
                <a:ea typeface="Roboto Light"/>
                <a:cs typeface="Roboto Light"/>
                <a:sym typeface="Roboto Light"/>
              </a:rPr>
              <a:t> :</a:t>
            </a:r>
            <a:endParaRPr sz="1250">
              <a:solidFill>
                <a:schemeClr val="dk1"/>
              </a:solidFill>
              <a:latin typeface="Roboto Light"/>
              <a:ea typeface="Roboto Light"/>
              <a:cs typeface="Roboto Light"/>
              <a:sym typeface="Roboto Light"/>
            </a:endParaRPr>
          </a:p>
        </p:txBody>
      </p:sp>
      <p:pic>
        <p:nvPicPr>
          <p:cNvPr id="425" name="Google Shape;425;g26ef848dca8_0_0"/>
          <p:cNvPicPr preferRelativeResize="0"/>
          <p:nvPr/>
        </p:nvPicPr>
        <p:blipFill>
          <a:blip r:embed="rId4">
            <a:alphaModFix/>
          </a:blip>
          <a:stretch>
            <a:fillRect/>
          </a:stretch>
        </p:blipFill>
        <p:spPr>
          <a:xfrm>
            <a:off x="448525" y="2501375"/>
            <a:ext cx="1911051" cy="1911051"/>
          </a:xfrm>
          <a:prstGeom prst="rect">
            <a:avLst/>
          </a:prstGeom>
          <a:noFill/>
          <a:ln>
            <a:noFill/>
          </a:ln>
        </p:spPr>
      </p:pic>
      <p:sp>
        <p:nvSpPr>
          <p:cNvPr id="426" name="Google Shape;426;g26ef848dca8_0_0"/>
          <p:cNvSpPr txBox="1"/>
          <p:nvPr/>
        </p:nvSpPr>
        <p:spPr>
          <a:xfrm>
            <a:off x="2548250" y="2256300"/>
            <a:ext cx="30000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rPr>
              <a:t>REMOTE TV.</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lang="en" sz="1200">
                <a:solidFill>
                  <a:schemeClr val="dk1"/>
                </a:solidFill>
              </a:rPr>
              <a:t>Ketika kita menekan tombol (+) untuk meningkatkan volume, kita </a:t>
            </a:r>
            <a:r>
              <a:rPr b="1" lang="en" sz="1200">
                <a:solidFill>
                  <a:schemeClr val="dk1"/>
                </a:solidFill>
              </a:rPr>
              <a:t>hanya tahu</a:t>
            </a:r>
            <a:r>
              <a:rPr lang="en" sz="1200">
                <a:solidFill>
                  <a:schemeClr val="dk1"/>
                </a:solidFill>
              </a:rPr>
              <a:t> bahwa itu akan membuat suara menjadi lebih keras. Namun, kita </a:t>
            </a:r>
            <a:r>
              <a:rPr b="1" lang="en" sz="1200">
                <a:solidFill>
                  <a:schemeClr val="dk1"/>
                </a:solidFill>
              </a:rPr>
              <a:t>tidak perlu tahu</a:t>
            </a:r>
            <a:r>
              <a:rPr lang="en" sz="1200">
                <a:solidFill>
                  <a:schemeClr val="dk1"/>
                </a:solidFill>
              </a:rPr>
              <a:t> secara spesifik bagaimana tekanan pada tombol itu sebenarnya mengirimkan sinyal ke dalam TV, atau bahkan bagaimana sirkuit elektronik di dalamnya bekerja. Itu semua </a:t>
            </a:r>
            <a:r>
              <a:rPr b="1" lang="en" sz="1200">
                <a:solidFill>
                  <a:schemeClr val="dk1"/>
                </a:solidFill>
              </a:rPr>
              <a:t>disembunyikan</a:t>
            </a:r>
            <a:r>
              <a:rPr lang="en" sz="1200">
                <a:solidFill>
                  <a:schemeClr val="dk1"/>
                </a:solidFill>
              </a:rPr>
              <a:t> dari kita.</a:t>
            </a:r>
            <a:endParaRPr sz="1200"/>
          </a:p>
        </p:txBody>
      </p:sp>
      <p:sp>
        <p:nvSpPr>
          <p:cNvPr id="427" name="Google Shape;427;g26ef848dca8_0_0"/>
          <p:cNvSpPr txBox="1"/>
          <p:nvPr/>
        </p:nvSpPr>
        <p:spPr>
          <a:xfrm>
            <a:off x="5736925" y="1709825"/>
            <a:ext cx="29799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AutoNum type="arabicPeriod"/>
            </a:pPr>
            <a:r>
              <a:rPr lang="en" sz="1200">
                <a:solidFill>
                  <a:schemeClr val="dk2"/>
                </a:solidFill>
              </a:rPr>
              <a:t>Pengguna</a:t>
            </a:r>
            <a:r>
              <a:rPr b="1" lang="en" sz="1200">
                <a:solidFill>
                  <a:schemeClr val="dk2"/>
                </a:solidFill>
              </a:rPr>
              <a:t> hanya berinteraksi dengan fitur yang terlihat</a:t>
            </a:r>
            <a:r>
              <a:rPr lang="en" sz="1200">
                <a:solidFill>
                  <a:schemeClr val="dk2"/>
                </a:solidFill>
              </a:rPr>
              <a:t>, seperti metode atau properti, </a:t>
            </a:r>
            <a:r>
              <a:rPr b="1" lang="en" sz="1200">
                <a:solidFill>
                  <a:schemeClr val="dk2"/>
                </a:solidFill>
              </a:rPr>
              <a:t>tanpa perlu mengetahui detail </a:t>
            </a:r>
            <a:r>
              <a:rPr lang="en" sz="1200">
                <a:solidFill>
                  <a:schemeClr val="dk2"/>
                </a:solidFill>
              </a:rPr>
              <a:t>bagaimana setiap langkah kerjanya dilakukan di dalamnya. </a:t>
            </a:r>
            <a:endParaRPr sz="1200">
              <a:solidFill>
                <a:schemeClr val="dk2"/>
              </a:solidFill>
            </a:endParaRPr>
          </a:p>
          <a:p>
            <a:pPr indent="-304800" lvl="0" marL="457200" rtl="0" algn="l">
              <a:spcBef>
                <a:spcPts val="0"/>
              </a:spcBef>
              <a:spcAft>
                <a:spcPts val="0"/>
              </a:spcAft>
              <a:buClr>
                <a:schemeClr val="dk2"/>
              </a:buClr>
              <a:buSzPts val="1200"/>
              <a:buAutoNum type="arabicPeriod"/>
            </a:pPr>
            <a:r>
              <a:rPr lang="en" sz="1200">
                <a:solidFill>
                  <a:schemeClr val="dk2"/>
                </a:solidFill>
              </a:rPr>
              <a:t>Penggunaan kode menjadi </a:t>
            </a:r>
            <a:r>
              <a:rPr b="1" lang="en" sz="1200">
                <a:solidFill>
                  <a:schemeClr val="dk2"/>
                </a:solidFill>
              </a:rPr>
              <a:t>lebih mudah,</a:t>
            </a:r>
            <a:r>
              <a:rPr lang="en" sz="1200">
                <a:solidFill>
                  <a:schemeClr val="dk2"/>
                </a:solidFill>
              </a:rPr>
              <a:t> karena pengguna hanya perlu tahu apa yang bisa dilakukan oleh suatu objek </a:t>
            </a:r>
            <a:r>
              <a:rPr b="1" lang="en" sz="1200">
                <a:solidFill>
                  <a:schemeClr val="dk2"/>
                </a:solidFill>
              </a:rPr>
              <a:t>tanpa harus memahami</a:t>
            </a:r>
            <a:r>
              <a:rPr lang="en" sz="1200">
                <a:solidFill>
                  <a:schemeClr val="dk2"/>
                </a:solidFill>
              </a:rPr>
              <a:t> bagaimana </a:t>
            </a:r>
            <a:r>
              <a:rPr b="1" lang="en" sz="1200">
                <a:solidFill>
                  <a:schemeClr val="dk2"/>
                </a:solidFill>
              </a:rPr>
              <a:t>setiap detailnya </a:t>
            </a:r>
            <a:r>
              <a:rPr lang="en" sz="1200">
                <a:solidFill>
                  <a:schemeClr val="dk2"/>
                </a:solidFill>
              </a:rPr>
              <a:t>diimplementasikan.</a:t>
            </a:r>
            <a:endParaRPr sz="1200">
              <a:solidFill>
                <a:schemeClr val="dk2"/>
              </a:solidFill>
            </a:endParaRPr>
          </a:p>
        </p:txBody>
      </p:sp>
      <p:cxnSp>
        <p:nvCxnSpPr>
          <p:cNvPr id="428" name="Google Shape;428;g26ef848dca8_0_0"/>
          <p:cNvCxnSpPr/>
          <p:nvPr/>
        </p:nvCxnSpPr>
        <p:spPr>
          <a:xfrm>
            <a:off x="5666900" y="1771675"/>
            <a:ext cx="24600" cy="264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2" name="Shape 432"/>
        <p:cNvGrpSpPr/>
        <p:nvPr/>
      </p:nvGrpSpPr>
      <p:grpSpPr>
        <a:xfrm>
          <a:off x="0" y="0"/>
          <a:ext cx="0" cy="0"/>
          <a:chOff x="0" y="0"/>
          <a:chExt cx="0" cy="0"/>
        </a:xfrm>
      </p:grpSpPr>
      <p:sp>
        <p:nvSpPr>
          <p:cNvPr id="433" name="Google Shape;433;g2ce1a8c3d41_0_1"/>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a:t>
            </a:r>
            <a:r>
              <a:rPr lang="en" sz="1200">
                <a:solidFill>
                  <a:schemeClr val="dk1"/>
                </a:solidFill>
                <a:latin typeface="Roboto Light"/>
                <a:ea typeface="Roboto Light"/>
                <a:cs typeface="Roboto Light"/>
                <a:sym typeface="Roboto Light"/>
              </a:rPr>
              <a:t>6</a:t>
            </a:r>
            <a:r>
              <a:rPr b="0" i="0" lang="en" sz="1200" u="none" cap="none" strike="noStrike">
                <a:solidFill>
                  <a:schemeClr val="dk1"/>
                </a:solidFill>
                <a:latin typeface="Roboto Light"/>
                <a:ea typeface="Roboto Light"/>
                <a:cs typeface="Roboto Light"/>
                <a:sym typeface="Roboto Light"/>
              </a:rPr>
              <a:t> |</a:t>
            </a:r>
            <a:r>
              <a:rPr b="1" i="0" lang="en" sz="1200" u="none" cap="none" strike="noStrike">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Data</a:t>
            </a:r>
            <a:r>
              <a:rPr b="1" i="0" lang="en" sz="1200" u="none" cap="none" strike="noStrike">
                <a:solidFill>
                  <a:schemeClr val="dk1"/>
                </a:solidFill>
                <a:latin typeface="Roboto"/>
                <a:ea typeface="Roboto"/>
                <a:cs typeface="Roboto"/>
                <a:sym typeface="Roboto"/>
              </a:rPr>
              <a:t> Abstraction</a:t>
            </a:r>
            <a:endParaRPr b="1" i="0" sz="1200" u="none" cap="none" strike="noStrike">
              <a:solidFill>
                <a:schemeClr val="dk1"/>
              </a:solidFill>
              <a:latin typeface="Roboto"/>
              <a:ea typeface="Roboto"/>
              <a:cs typeface="Roboto"/>
              <a:sym typeface="Roboto"/>
            </a:endParaRPr>
          </a:p>
        </p:txBody>
      </p:sp>
      <p:sp>
        <p:nvSpPr>
          <p:cNvPr id="434" name="Google Shape;434;g2ce1a8c3d41_0_1"/>
          <p:cNvSpPr txBox="1"/>
          <p:nvPr/>
        </p:nvSpPr>
        <p:spPr>
          <a:xfrm>
            <a:off x="448525" y="521500"/>
            <a:ext cx="6948900" cy="4468200"/>
          </a:xfrm>
          <a:prstGeom prst="rect">
            <a:avLst/>
          </a:prstGeom>
          <a:solidFill>
            <a:srgbClr val="0000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from</a:t>
            </a:r>
            <a:r>
              <a:rPr lang="en" sz="950">
                <a:solidFill>
                  <a:srgbClr val="D1EDFF"/>
                </a:solidFill>
                <a:highlight>
                  <a:srgbClr val="0F192A"/>
                </a:highlight>
                <a:latin typeface="Courier New"/>
                <a:ea typeface="Courier New"/>
                <a:cs typeface="Courier New"/>
                <a:sym typeface="Courier New"/>
              </a:rPr>
              <a:t> abc </a:t>
            </a:r>
            <a:r>
              <a:rPr lang="en" sz="950">
                <a:solidFill>
                  <a:srgbClr val="E06B74"/>
                </a:solidFill>
                <a:highlight>
                  <a:srgbClr val="0F192A"/>
                </a:highlight>
                <a:latin typeface="Courier New"/>
                <a:ea typeface="Courier New"/>
                <a:cs typeface="Courier New"/>
                <a:sym typeface="Courier New"/>
              </a:rPr>
              <a:t>import</a:t>
            </a:r>
            <a:r>
              <a:rPr lang="en" sz="950">
                <a:solidFill>
                  <a:srgbClr val="D1EDFF"/>
                </a:solidFill>
                <a:highlight>
                  <a:srgbClr val="0F192A"/>
                </a:highlight>
                <a:latin typeface="Courier New"/>
                <a:ea typeface="Courier New"/>
                <a:cs typeface="Courier New"/>
                <a:sym typeface="Courier New"/>
              </a:rPr>
              <a:t> ABC</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class</a:t>
            </a:r>
            <a:r>
              <a:rPr lang="en" sz="950">
                <a:solidFill>
                  <a:srgbClr val="D1EDFF"/>
                </a:solidFill>
                <a:highlight>
                  <a:srgbClr val="0F192A"/>
                </a:highlight>
                <a:latin typeface="Courier New"/>
                <a:ea typeface="Courier New"/>
                <a:cs typeface="Courier New"/>
                <a:sym typeface="Courier New"/>
              </a:rPr>
              <a:t> llgm(ABC): </a:t>
            </a:r>
            <a:r>
              <a:rPr lang="en" sz="950">
                <a:solidFill>
                  <a:srgbClr val="428BDD"/>
                </a:solidFill>
                <a:highlight>
                  <a:srgbClr val="0F192A"/>
                </a:highlight>
                <a:latin typeface="Courier New"/>
                <a:ea typeface="Courier New"/>
                <a:cs typeface="Courier New"/>
                <a:sym typeface="Courier New"/>
              </a:rPr>
              <a:t>#abstract classdef calculate_area(self): #abstract methodpass</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pass</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class</a:t>
            </a:r>
            <a:r>
              <a:rPr lang="en" sz="950">
                <a:solidFill>
                  <a:srgbClr val="D1EDFF"/>
                </a:solidFill>
                <a:highlight>
                  <a:srgbClr val="0F192A"/>
                </a:highlight>
                <a:latin typeface="Courier New"/>
                <a:ea typeface="Courier New"/>
                <a:cs typeface="Courier New"/>
                <a:sym typeface="Courier New"/>
              </a:rPr>
              <a:t> Square(llgm):</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length = 5</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def</a:t>
            </a:r>
            <a:r>
              <a:rPr lang="en" sz="950">
                <a:solidFill>
                  <a:srgbClr val="D1EDFF"/>
                </a:solidFill>
                <a:highlight>
                  <a:srgbClr val="0F192A"/>
                </a:highlight>
                <a:latin typeface="Courier New"/>
                <a:ea typeface="Courier New"/>
                <a:cs typeface="Courier New"/>
                <a:sym typeface="Courier New"/>
              </a:rPr>
              <a:t> Area(</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return</a:t>
            </a: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.length * </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.length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class</a:t>
            </a:r>
            <a:r>
              <a:rPr lang="en" sz="950">
                <a:solidFill>
                  <a:srgbClr val="D1EDFF"/>
                </a:solidFill>
                <a:highlight>
                  <a:srgbClr val="0F192A"/>
                </a:highlight>
                <a:latin typeface="Courier New"/>
                <a:ea typeface="Courier New"/>
                <a:cs typeface="Courier New"/>
                <a:sym typeface="Courier New"/>
              </a:rPr>
              <a:t> Circle(llgm):</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radius =4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def</a:t>
            </a:r>
            <a:r>
              <a:rPr lang="en" sz="950">
                <a:solidFill>
                  <a:srgbClr val="D1EDFF"/>
                </a:solidFill>
                <a:highlight>
                  <a:srgbClr val="0F192A"/>
                </a:highlight>
                <a:latin typeface="Courier New"/>
                <a:ea typeface="Courier New"/>
                <a:cs typeface="Courier New"/>
                <a:sym typeface="Courier New"/>
              </a:rPr>
              <a:t> Area(</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    </a:t>
            </a:r>
            <a:r>
              <a:rPr lang="en" sz="950">
                <a:solidFill>
                  <a:srgbClr val="E06B74"/>
                </a:solidFill>
                <a:highlight>
                  <a:srgbClr val="0F192A"/>
                </a:highlight>
                <a:latin typeface="Courier New"/>
                <a:ea typeface="Courier New"/>
                <a:cs typeface="Courier New"/>
                <a:sym typeface="Courier New"/>
              </a:rPr>
              <a:t>return</a:t>
            </a:r>
            <a:r>
              <a:rPr lang="en" sz="950">
                <a:solidFill>
                  <a:srgbClr val="D1EDFF"/>
                </a:solidFill>
                <a:highlight>
                  <a:srgbClr val="0F192A"/>
                </a:highlight>
                <a:latin typeface="Courier New"/>
                <a:ea typeface="Courier New"/>
                <a:cs typeface="Courier New"/>
                <a:sym typeface="Courier New"/>
              </a:rPr>
              <a:t> 3.14 * </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.radius * </a:t>
            </a:r>
            <a:r>
              <a:rPr lang="en" sz="950">
                <a:solidFill>
                  <a:srgbClr val="E06B74"/>
                </a:solidFill>
                <a:highlight>
                  <a:srgbClr val="0F192A"/>
                </a:highlight>
                <a:latin typeface="Courier New"/>
                <a:ea typeface="Courier New"/>
                <a:cs typeface="Courier New"/>
                <a:sym typeface="Courier New"/>
              </a:rPr>
              <a:t>self</a:t>
            </a:r>
            <a:r>
              <a:rPr lang="en" sz="950">
                <a:solidFill>
                  <a:srgbClr val="D1EDFF"/>
                </a:solidFill>
                <a:highlight>
                  <a:srgbClr val="0F192A"/>
                </a:highlight>
                <a:latin typeface="Courier New"/>
                <a:ea typeface="Courier New"/>
                <a:cs typeface="Courier New"/>
                <a:sym typeface="Courier New"/>
              </a:rPr>
              <a:t>.radius</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sq = Square() </a:t>
            </a:r>
            <a:r>
              <a:rPr lang="en" sz="950">
                <a:solidFill>
                  <a:srgbClr val="428BDD"/>
                </a:solidFill>
                <a:highlight>
                  <a:srgbClr val="0F192A"/>
                </a:highlight>
                <a:latin typeface="Courier New"/>
                <a:ea typeface="Courier New"/>
                <a:cs typeface="Courier New"/>
                <a:sym typeface="Courier New"/>
              </a:rPr>
              <a:t>#object created for the class ‘Square’</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1EDFF"/>
                </a:solidFill>
                <a:highlight>
                  <a:srgbClr val="0F192A"/>
                </a:highlight>
                <a:latin typeface="Courier New"/>
                <a:ea typeface="Courier New"/>
                <a:cs typeface="Courier New"/>
                <a:sym typeface="Courier New"/>
              </a:rPr>
              <a:t>cir = Circle() </a:t>
            </a:r>
            <a:r>
              <a:rPr lang="en" sz="950">
                <a:solidFill>
                  <a:srgbClr val="428BDD"/>
                </a:solidFill>
                <a:highlight>
                  <a:srgbClr val="0F192A"/>
                </a:highlight>
                <a:latin typeface="Courier New"/>
                <a:ea typeface="Courier New"/>
                <a:cs typeface="Courier New"/>
                <a:sym typeface="Courier New"/>
              </a:rPr>
              <a:t>#object created for the class ‘Circle’</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print</a:t>
            </a:r>
            <a:r>
              <a:rPr lang="en" sz="950">
                <a:solidFill>
                  <a:srgbClr val="D1EDFF"/>
                </a:solidFill>
                <a:highlight>
                  <a:srgbClr val="0F192A"/>
                </a:highlight>
                <a:latin typeface="Courier New"/>
                <a:ea typeface="Courier New"/>
                <a:cs typeface="Courier New"/>
                <a:sym typeface="Courier New"/>
              </a:rPr>
              <a:t>(</a:t>
            </a:r>
            <a:r>
              <a:rPr lang="en" sz="950">
                <a:solidFill>
                  <a:srgbClr val="1DC116"/>
                </a:solidFill>
                <a:highlight>
                  <a:srgbClr val="0F192A"/>
                </a:highlight>
                <a:latin typeface="Courier New"/>
                <a:ea typeface="Courier New"/>
                <a:cs typeface="Courier New"/>
                <a:sym typeface="Courier New"/>
              </a:rPr>
              <a:t>"Area of a Square:"</a:t>
            </a:r>
            <a:r>
              <a:rPr lang="en" sz="950">
                <a:solidFill>
                  <a:srgbClr val="D1EDFF"/>
                </a:solidFill>
                <a:highlight>
                  <a:srgbClr val="0F192A"/>
                </a:highlight>
                <a:latin typeface="Courier New"/>
                <a:ea typeface="Courier New"/>
                <a:cs typeface="Courier New"/>
                <a:sym typeface="Courier New"/>
              </a:rPr>
              <a:t>, sq.Area()) </a:t>
            </a:r>
            <a:r>
              <a:rPr lang="en" sz="950">
                <a:solidFill>
                  <a:srgbClr val="428BDD"/>
                </a:solidFill>
                <a:highlight>
                  <a:srgbClr val="0F192A"/>
                </a:highlight>
                <a:latin typeface="Courier New"/>
                <a:ea typeface="Courier New"/>
                <a:cs typeface="Courier New"/>
                <a:sym typeface="Courier New"/>
              </a:rPr>
              <a:t>#call to ‘calculate_area’ method defined inside the class ‘Square’</a:t>
            </a:r>
            <a:endParaRPr sz="950">
              <a:solidFill>
                <a:srgbClr val="D1EDFF"/>
              </a:solidFill>
              <a:highlight>
                <a:srgbClr val="0F192A"/>
              </a:highlight>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 sz="950">
                <a:solidFill>
                  <a:srgbClr val="E06B74"/>
                </a:solidFill>
                <a:highlight>
                  <a:srgbClr val="0F192A"/>
                </a:highlight>
                <a:latin typeface="Courier New"/>
                <a:ea typeface="Courier New"/>
                <a:cs typeface="Courier New"/>
                <a:sym typeface="Courier New"/>
              </a:rPr>
              <a:t>print</a:t>
            </a:r>
            <a:r>
              <a:rPr lang="en" sz="950">
                <a:solidFill>
                  <a:srgbClr val="D1EDFF"/>
                </a:solidFill>
                <a:highlight>
                  <a:srgbClr val="0F192A"/>
                </a:highlight>
                <a:latin typeface="Courier New"/>
                <a:ea typeface="Courier New"/>
                <a:cs typeface="Courier New"/>
                <a:sym typeface="Courier New"/>
              </a:rPr>
              <a:t>(</a:t>
            </a:r>
            <a:r>
              <a:rPr lang="en" sz="950">
                <a:solidFill>
                  <a:srgbClr val="1DC116"/>
                </a:solidFill>
                <a:highlight>
                  <a:srgbClr val="0F192A"/>
                </a:highlight>
                <a:latin typeface="Courier New"/>
                <a:ea typeface="Courier New"/>
                <a:cs typeface="Courier New"/>
                <a:sym typeface="Courier New"/>
              </a:rPr>
              <a:t>"Area of a circle:"</a:t>
            </a:r>
            <a:r>
              <a:rPr lang="en" sz="950">
                <a:solidFill>
                  <a:srgbClr val="D1EDFF"/>
                </a:solidFill>
                <a:highlight>
                  <a:srgbClr val="0F192A"/>
                </a:highlight>
                <a:latin typeface="Courier New"/>
                <a:ea typeface="Courier New"/>
                <a:cs typeface="Courier New"/>
                <a:sym typeface="Courier New"/>
              </a:rPr>
              <a:t>, cir.Area())</a:t>
            </a:r>
            <a:endParaRPr sz="950">
              <a:solidFill>
                <a:srgbClr val="D1EDFF"/>
              </a:solidFill>
              <a:highlight>
                <a:srgbClr val="0F192A"/>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2E95D3"/>
              </a:solidFill>
              <a:highlight>
                <a:srgbClr val="0D0D0D"/>
              </a:highlight>
              <a:latin typeface="Courier New"/>
              <a:ea typeface="Courier New"/>
              <a:cs typeface="Courier New"/>
              <a:sym typeface="Courier New"/>
            </a:endParaRPr>
          </a:p>
        </p:txBody>
      </p:sp>
      <p:sp>
        <p:nvSpPr>
          <p:cNvPr id="435" name="Google Shape;435;g2ce1a8c3d41_0_1"/>
          <p:cNvSpPr txBox="1"/>
          <p:nvPr/>
        </p:nvSpPr>
        <p:spPr>
          <a:xfrm>
            <a:off x="4149000" y="2008425"/>
            <a:ext cx="4263900" cy="785100"/>
          </a:xfrm>
          <a:prstGeom prst="rect">
            <a:avLst/>
          </a:prstGeom>
          <a:solidFill>
            <a:srgbClr val="0080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Output : </a:t>
            </a:r>
            <a:br>
              <a:rPr lang="en" sz="1050">
                <a:solidFill>
                  <a:schemeClr val="lt1"/>
                </a:solidFill>
                <a:latin typeface="Courier New"/>
                <a:ea typeface="Courier New"/>
                <a:cs typeface="Courier New"/>
                <a:sym typeface="Courier New"/>
              </a:rPr>
            </a:br>
            <a:r>
              <a:rPr lang="en" sz="1050">
                <a:solidFill>
                  <a:schemeClr val="lt1"/>
                </a:solidFill>
                <a:latin typeface="Courier New"/>
                <a:ea typeface="Courier New"/>
                <a:cs typeface="Courier New"/>
                <a:sym typeface="Courier New"/>
              </a:rPr>
              <a:t>Area of a Square: 25</a:t>
            </a:r>
            <a:endParaRPr sz="105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lt1"/>
                </a:solidFill>
                <a:latin typeface="Courier New"/>
                <a:ea typeface="Courier New"/>
                <a:cs typeface="Courier New"/>
                <a:sym typeface="Courier New"/>
              </a:rPr>
              <a:t>Area of a circle: 50.24</a:t>
            </a:r>
            <a:endParaRPr sz="1050">
              <a:solidFill>
                <a:schemeClr val="lt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p19"/>
          <p:cNvSpPr/>
          <p:nvPr/>
        </p:nvSpPr>
        <p:spPr>
          <a:xfrm>
            <a:off x="1921350" y="1939038"/>
            <a:ext cx="5301300" cy="14373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5600"/>
              <a:buFont typeface="Arial"/>
              <a:buNone/>
            </a:pPr>
            <a:r>
              <a:rPr b="0" i="0" lang="en" sz="5600" u="none" cap="none" strike="noStrike">
                <a:solidFill>
                  <a:schemeClr val="lt1"/>
                </a:solidFill>
                <a:latin typeface="Poppins ExtraBold"/>
                <a:ea typeface="Poppins ExtraBold"/>
                <a:cs typeface="Poppins ExtraBold"/>
                <a:sym typeface="Poppins ExtraBold"/>
              </a:rPr>
              <a:t>THANK YOU</a:t>
            </a:r>
            <a:endParaRPr b="0" i="0" sz="5600" u="none" cap="none" strike="noStrike">
              <a:solidFill>
                <a:schemeClr val="lt1"/>
              </a:solidFill>
              <a:latin typeface="Poppins ExtraBold"/>
              <a:ea typeface="Poppins ExtraBold"/>
              <a:cs typeface="Poppins ExtraBold"/>
              <a:sym typeface="Poppins ExtraBold"/>
            </a:endParaRPr>
          </a:p>
        </p:txBody>
      </p:sp>
      <p:pic>
        <p:nvPicPr>
          <p:cNvPr id="441" name="Google Shape;441;p19"/>
          <p:cNvPicPr preferRelativeResize="0"/>
          <p:nvPr/>
        </p:nvPicPr>
        <p:blipFill rotWithShape="1">
          <a:blip r:embed="rId4">
            <a:alphaModFix/>
          </a:blip>
          <a:srcRect b="0" l="0" r="0" t="0"/>
          <a:stretch/>
        </p:blipFill>
        <p:spPr>
          <a:xfrm>
            <a:off x="3340900" y="1428750"/>
            <a:ext cx="2659849" cy="769956"/>
          </a:xfrm>
          <a:prstGeom prst="rect">
            <a:avLst/>
          </a:prstGeom>
          <a:noFill/>
          <a:ln>
            <a:noFill/>
          </a:ln>
        </p:spPr>
      </p:pic>
      <p:sp>
        <p:nvSpPr>
          <p:cNvPr id="442" name="Google Shape;442;p19"/>
          <p:cNvSpPr/>
          <p:nvPr/>
        </p:nvSpPr>
        <p:spPr>
          <a:xfrm>
            <a:off x="0" y="4322675"/>
            <a:ext cx="1544400" cy="770100"/>
          </a:xfrm>
          <a:prstGeom prst="rect">
            <a:avLst/>
          </a:prstGeom>
          <a:solidFill>
            <a:srgbClr val="00A5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
          <p:cNvSpPr/>
          <p:nvPr/>
        </p:nvSpPr>
        <p:spPr>
          <a:xfrm>
            <a:off x="152650" y="4685825"/>
            <a:ext cx="10281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1"/>
                </a:solidFill>
                <a:latin typeface="Roboto Light"/>
                <a:ea typeface="Roboto Light"/>
                <a:cs typeface="Roboto Light"/>
                <a:sym typeface="Roboto Light"/>
              </a:rPr>
              <a:t>Prepared in </a:t>
            </a:r>
            <a:r>
              <a:rPr b="1" i="0" lang="en" sz="800" u="none" cap="none" strike="noStrike">
                <a:solidFill>
                  <a:schemeClr val="lt1"/>
                </a:solidFill>
                <a:latin typeface="Roboto"/>
                <a:ea typeface="Roboto"/>
                <a:cs typeface="Roboto"/>
                <a:sym typeface="Roboto"/>
              </a:rPr>
              <a:t>2023</a:t>
            </a:r>
            <a:endParaRPr b="1" i="0" sz="800" u="none" cap="none" strike="noStrike">
              <a:solidFill>
                <a:schemeClr val="lt1"/>
              </a:solidFill>
              <a:latin typeface="Roboto"/>
              <a:ea typeface="Roboto"/>
              <a:cs typeface="Roboto"/>
              <a:sym typeface="Roboto"/>
            </a:endParaRPr>
          </a:p>
        </p:txBody>
      </p:sp>
      <p:sp>
        <p:nvSpPr>
          <p:cNvPr id="213" name="Google Shape;213;p3"/>
          <p:cNvSpPr/>
          <p:nvPr/>
        </p:nvSpPr>
        <p:spPr>
          <a:xfrm>
            <a:off x="0" y="4494675"/>
            <a:ext cx="2119200" cy="563100"/>
          </a:xfrm>
          <a:prstGeom prst="rect">
            <a:avLst/>
          </a:prstGeom>
          <a:solidFill>
            <a:srgbClr val="FF72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3"/>
          <p:cNvPicPr preferRelativeResize="0"/>
          <p:nvPr/>
        </p:nvPicPr>
        <p:blipFill rotWithShape="1">
          <a:blip r:embed="rId4">
            <a:alphaModFix/>
          </a:blip>
          <a:srcRect b="0" l="0" r="0" t="0"/>
          <a:stretch/>
        </p:blipFill>
        <p:spPr>
          <a:xfrm>
            <a:off x="83700" y="4493736"/>
            <a:ext cx="1951800" cy="564990"/>
          </a:xfrm>
          <a:prstGeom prst="rect">
            <a:avLst/>
          </a:prstGeom>
          <a:noFill/>
          <a:ln>
            <a:noFill/>
          </a:ln>
        </p:spPr>
      </p:pic>
      <p:sp>
        <p:nvSpPr>
          <p:cNvPr id="215" name="Google Shape;215;p3"/>
          <p:cNvSpPr/>
          <p:nvPr/>
        </p:nvSpPr>
        <p:spPr>
          <a:xfrm>
            <a:off x="304225" y="158700"/>
            <a:ext cx="2279100" cy="101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Poppins ExtraBold"/>
                <a:ea typeface="Poppins ExtraBold"/>
                <a:cs typeface="Poppins ExtraBold"/>
                <a:sym typeface="Poppins ExtraBold"/>
              </a:rPr>
              <a:t>Table of Contents</a:t>
            </a:r>
            <a:r>
              <a:rPr b="0" i="0" lang="en" sz="3000" u="none" cap="none" strike="noStrike">
                <a:solidFill>
                  <a:srgbClr val="F1C232"/>
                </a:solidFill>
                <a:latin typeface="Poppins ExtraBold"/>
                <a:ea typeface="Poppins ExtraBold"/>
                <a:cs typeface="Poppins ExtraBold"/>
                <a:sym typeface="Poppins ExtraBold"/>
              </a:rPr>
              <a:t>.</a:t>
            </a:r>
            <a:endParaRPr b="0" i="0" sz="3000" u="none" cap="none" strike="noStrike">
              <a:solidFill>
                <a:srgbClr val="F1C232"/>
              </a:solidFill>
              <a:latin typeface="Poppins ExtraBold"/>
              <a:ea typeface="Poppins ExtraBold"/>
              <a:cs typeface="Poppins ExtraBold"/>
              <a:sym typeface="Poppins ExtraBold"/>
            </a:endParaRPr>
          </a:p>
        </p:txBody>
      </p:sp>
      <p:grpSp>
        <p:nvGrpSpPr>
          <p:cNvPr id="216" name="Google Shape;216;p3"/>
          <p:cNvGrpSpPr/>
          <p:nvPr/>
        </p:nvGrpSpPr>
        <p:grpSpPr>
          <a:xfrm>
            <a:off x="304225" y="1507088"/>
            <a:ext cx="432300" cy="432300"/>
            <a:chOff x="1227625" y="2299913"/>
            <a:chExt cx="432300" cy="432300"/>
          </a:xfrm>
        </p:grpSpPr>
        <p:sp>
          <p:nvSpPr>
            <p:cNvPr id="217" name="Google Shape;217;p3"/>
            <p:cNvSpPr/>
            <p:nvPr/>
          </p:nvSpPr>
          <p:spPr>
            <a:xfrm>
              <a:off x="1227625" y="2299913"/>
              <a:ext cx="432300" cy="432300"/>
            </a:xfrm>
            <a:prstGeom prst="ellipse">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txBox="1"/>
            <p:nvPr/>
          </p:nvSpPr>
          <p:spPr>
            <a:xfrm>
              <a:off x="1227625" y="2299913"/>
              <a:ext cx="4323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Light"/>
                  <a:ea typeface="Roboto Light"/>
                  <a:cs typeface="Roboto Light"/>
                  <a:sym typeface="Roboto Light"/>
                </a:rPr>
                <a:t>01</a:t>
              </a:r>
              <a:endParaRPr b="0" i="0" sz="1400" u="none" cap="none" strike="noStrike">
                <a:solidFill>
                  <a:srgbClr val="FFFFFF"/>
                </a:solidFill>
                <a:latin typeface="Roboto Light"/>
                <a:ea typeface="Roboto Light"/>
                <a:cs typeface="Roboto Light"/>
                <a:sym typeface="Roboto Light"/>
              </a:endParaRPr>
            </a:p>
          </p:txBody>
        </p:sp>
      </p:grpSp>
      <p:sp>
        <p:nvSpPr>
          <p:cNvPr id="219" name="Google Shape;219;p3"/>
          <p:cNvSpPr txBox="1"/>
          <p:nvPr/>
        </p:nvSpPr>
        <p:spPr>
          <a:xfrm>
            <a:off x="893425" y="1430900"/>
            <a:ext cx="3009000" cy="141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OOP:</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Class</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Objects</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Polymorphism</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Encapsulation</a:t>
            </a:r>
            <a:endParaRPr b="1" i="0" sz="1400" u="none" cap="none" strike="noStrike">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Inheritance</a:t>
            </a:r>
            <a:endParaRPr/>
          </a:p>
          <a:p>
            <a:pPr indent="-317500" lvl="0" marL="457200" marR="0" rtl="0" algn="l">
              <a:lnSpc>
                <a:spcPct val="100000"/>
              </a:lnSpc>
              <a:spcBef>
                <a:spcPts val="0"/>
              </a:spcBef>
              <a:spcAft>
                <a:spcPts val="0"/>
              </a:spcAft>
              <a:buClr>
                <a:srgbClr val="FFFFFF"/>
              </a:buClr>
              <a:buSzPts val="1400"/>
              <a:buFont typeface="Roboto"/>
              <a:buAutoNum type="arabicPeriod"/>
            </a:pPr>
            <a:r>
              <a:rPr b="1" i="0" lang="en" sz="1400" u="none" cap="none" strike="noStrike">
                <a:solidFill>
                  <a:srgbClr val="FFFFFF"/>
                </a:solidFill>
                <a:latin typeface="Roboto"/>
                <a:ea typeface="Roboto"/>
                <a:cs typeface="Roboto"/>
                <a:sym typeface="Roboto"/>
              </a:rPr>
              <a:t>Data Abstraction</a:t>
            </a:r>
            <a:endParaRPr b="1" i="0" sz="1400" u="none" cap="none" strike="noStrike">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4"/>
          <p:cNvSpPr txBox="1"/>
          <p:nvPr/>
        </p:nvSpPr>
        <p:spPr>
          <a:xfrm>
            <a:off x="419225" y="2074925"/>
            <a:ext cx="1098900" cy="110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01</a:t>
            </a:r>
            <a:endParaRPr b="0" i="0" sz="5000" u="none" cap="none" strike="noStrike">
              <a:solidFill>
                <a:schemeClr val="dk1"/>
              </a:solidFill>
              <a:latin typeface="Poppins ExtraBold"/>
              <a:ea typeface="Poppins ExtraBold"/>
              <a:cs typeface="Poppins ExtraBold"/>
              <a:sym typeface="Poppins ExtraBold"/>
            </a:endParaRPr>
          </a:p>
        </p:txBody>
      </p:sp>
      <p:sp>
        <p:nvSpPr>
          <p:cNvPr id="225" name="Google Shape;225;p4"/>
          <p:cNvSpPr/>
          <p:nvPr/>
        </p:nvSpPr>
        <p:spPr>
          <a:xfrm>
            <a:off x="15706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
          <p:cNvSpPr/>
          <p:nvPr/>
        </p:nvSpPr>
        <p:spPr>
          <a:xfrm>
            <a:off x="1763700" y="2074975"/>
            <a:ext cx="7075500" cy="906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chemeClr val="dk1"/>
                </a:solidFill>
                <a:latin typeface="Poppins"/>
                <a:ea typeface="Poppins"/>
                <a:cs typeface="Poppins"/>
                <a:sym typeface="Poppins"/>
              </a:rPr>
              <a:t>The Object-oriented</a:t>
            </a:r>
            <a:endParaRPr/>
          </a:p>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chemeClr val="dk1"/>
                </a:solidFill>
                <a:latin typeface="Poppins"/>
                <a:ea typeface="Poppins"/>
                <a:cs typeface="Poppins"/>
                <a:sym typeface="Poppins"/>
              </a:rPr>
              <a:t>Programming</a:t>
            </a:r>
            <a:endParaRPr b="0" i="0" sz="4500" u="none" cap="none" strike="noStrike">
              <a:solidFill>
                <a:schemeClr val="dk1"/>
              </a:solidFill>
              <a:latin typeface="Poppins ExtraBold"/>
              <a:ea typeface="Poppins ExtraBold"/>
              <a:cs typeface="Poppins ExtraBold"/>
              <a:sym typeface="Poppins ExtraBold"/>
            </a:endParaRPr>
          </a:p>
        </p:txBody>
      </p:sp>
      <p:pic>
        <p:nvPicPr>
          <p:cNvPr id="227" name="Google Shape;227;p4"/>
          <p:cNvPicPr preferRelativeResize="0"/>
          <p:nvPr/>
        </p:nvPicPr>
        <p:blipFill rotWithShape="1">
          <a:blip r:embed="rId4">
            <a:alphaModFix/>
          </a:blip>
          <a:srcRect b="0" l="0" r="0" t="0"/>
          <a:stretch/>
        </p:blipFill>
        <p:spPr>
          <a:xfrm>
            <a:off x="6484150" y="0"/>
            <a:ext cx="2659849" cy="769956"/>
          </a:xfrm>
          <a:prstGeom prst="rect">
            <a:avLst/>
          </a:prstGeom>
          <a:noFill/>
          <a:ln>
            <a:noFill/>
          </a:ln>
        </p:spPr>
      </p:pic>
      <p:sp>
        <p:nvSpPr>
          <p:cNvPr id="228" name="Google Shape;228;p4"/>
          <p:cNvSpPr/>
          <p:nvPr/>
        </p:nvSpPr>
        <p:spPr>
          <a:xfrm>
            <a:off x="0" y="4322675"/>
            <a:ext cx="1544400" cy="770100"/>
          </a:xfrm>
          <a:prstGeom prst="rect">
            <a:avLst/>
          </a:prstGeom>
          <a:solidFill>
            <a:srgbClr val="FDC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5"/>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1.1</a:t>
            </a:r>
            <a:endParaRPr b="0" i="0" sz="5000" u="none" cap="none" strike="noStrike">
              <a:solidFill>
                <a:schemeClr val="dk1"/>
              </a:solidFill>
              <a:latin typeface="Poppins ExtraBold"/>
              <a:ea typeface="Poppins ExtraBold"/>
              <a:cs typeface="Poppins ExtraBold"/>
              <a:sym typeface="Poppins ExtraBold"/>
            </a:endParaRPr>
          </a:p>
        </p:txBody>
      </p:sp>
      <p:sp>
        <p:nvSpPr>
          <p:cNvPr id="234" name="Google Shape;234;p5"/>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Class</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6"/>
          <p:cNvSpPr txBox="1"/>
          <p:nvPr/>
        </p:nvSpPr>
        <p:spPr>
          <a:xfrm>
            <a:off x="448525" y="1634150"/>
            <a:ext cx="5268900" cy="34621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050"/>
              <a:buFont typeface="Arial"/>
              <a:buNone/>
            </a:pPr>
            <a:r>
              <a:rPr b="0" i="0" lang="en" sz="1050" u="none" cap="none" strike="noStrike">
                <a:solidFill>
                  <a:srgbClr val="2C1A32"/>
                </a:solidFill>
                <a:latin typeface="Roboto Light"/>
                <a:ea typeface="Roboto Light"/>
                <a:cs typeface="Roboto Light"/>
                <a:sym typeface="Roboto Light"/>
              </a:rPr>
              <a:t>….</a:t>
            </a:r>
            <a:endParaRPr b="0" i="0" sz="1050" u="none" cap="none" strike="noStrike">
              <a:solidFill>
                <a:srgbClr val="2C1A32"/>
              </a:solidFill>
              <a:latin typeface="Roboto Thin"/>
              <a:ea typeface="Roboto Thin"/>
              <a:cs typeface="Roboto Thin"/>
              <a:sym typeface="Roboto Thin"/>
            </a:endParaRPr>
          </a:p>
        </p:txBody>
      </p:sp>
      <p:sp>
        <p:nvSpPr>
          <p:cNvPr id="241" name="Google Shape;241;p6"/>
          <p:cNvSpPr/>
          <p:nvPr/>
        </p:nvSpPr>
        <p:spPr>
          <a:xfrm>
            <a:off x="121975" y="63700"/>
            <a:ext cx="32199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01 |</a:t>
            </a:r>
            <a:r>
              <a:rPr b="1" i="0" lang="en" sz="1200" u="none" cap="none" strike="noStrike">
                <a:solidFill>
                  <a:schemeClr val="dk1"/>
                </a:solidFill>
                <a:latin typeface="Roboto"/>
                <a:ea typeface="Roboto"/>
                <a:cs typeface="Roboto"/>
                <a:sym typeface="Roboto"/>
              </a:rPr>
              <a:t> Class</a:t>
            </a:r>
            <a:endParaRPr b="1" i="0" sz="1200" u="none" cap="none" strike="noStrike">
              <a:solidFill>
                <a:schemeClr val="dk1"/>
              </a:solidFill>
              <a:latin typeface="Roboto"/>
              <a:ea typeface="Roboto"/>
              <a:cs typeface="Roboto"/>
              <a:sym typeface="Roboto"/>
            </a:endParaRPr>
          </a:p>
        </p:txBody>
      </p:sp>
      <p:sp>
        <p:nvSpPr>
          <p:cNvPr id="242" name="Google Shape;242;p6"/>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Apa itu Class</a:t>
            </a:r>
            <a:r>
              <a:rPr b="1" lang="en" sz="4100">
                <a:solidFill>
                  <a:srgbClr val="F07A5A"/>
                </a:solidFill>
                <a:latin typeface="Poppins"/>
                <a:ea typeface="Poppins"/>
                <a:cs typeface="Poppins"/>
                <a:sym typeface="Poppins"/>
              </a:rPr>
              <a:t>?</a:t>
            </a:r>
            <a:endParaRPr b="1" sz="4100">
              <a:solidFill>
                <a:srgbClr val="2C1A32"/>
              </a:solidFill>
              <a:latin typeface="Poppins"/>
              <a:ea typeface="Poppins"/>
              <a:cs typeface="Poppins"/>
              <a:sym typeface="Poppins"/>
            </a:endParaRPr>
          </a:p>
        </p:txBody>
      </p:sp>
      <p:sp>
        <p:nvSpPr>
          <p:cNvPr id="243" name="Google Shape;243;p6"/>
          <p:cNvSpPr txBox="1"/>
          <p:nvPr/>
        </p:nvSpPr>
        <p:spPr>
          <a:xfrm>
            <a:off x="520025" y="1697950"/>
            <a:ext cx="830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Class dalam Python merupakan suatu struktur dasar dalam pemrograman berorientasi objek yang digunakan untuk menciptakan objek. Class bisa dipahami sebagai cetakan atau blueprint untuk menciptakan instance (objek) yang memiliki variabel (disebut atribut) dan fungsi (disebut metode) tertentu.</a:t>
            </a:r>
            <a:endParaRPr>
              <a:solidFill>
                <a:schemeClr val="dk1"/>
              </a:solidFill>
              <a:highlight>
                <a:schemeClr val="lt1"/>
              </a:highlight>
            </a:endParaRPr>
          </a:p>
        </p:txBody>
      </p:sp>
      <p:sp>
        <p:nvSpPr>
          <p:cNvPr id="244" name="Google Shape;244;p6"/>
          <p:cNvSpPr txBox="1"/>
          <p:nvPr/>
        </p:nvSpPr>
        <p:spPr>
          <a:xfrm>
            <a:off x="593800" y="2571750"/>
            <a:ext cx="70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Membuat Class</a:t>
            </a:r>
            <a:endParaRPr b="1" sz="1800">
              <a:solidFill>
                <a:schemeClr val="dk2"/>
              </a:solidFill>
            </a:endParaRPr>
          </a:p>
        </p:txBody>
      </p:sp>
      <p:pic>
        <p:nvPicPr>
          <p:cNvPr id="245" name="Google Shape;245;p6"/>
          <p:cNvPicPr preferRelativeResize="0"/>
          <p:nvPr/>
        </p:nvPicPr>
        <p:blipFill>
          <a:blip r:embed="rId4">
            <a:alphaModFix/>
          </a:blip>
          <a:stretch>
            <a:fillRect/>
          </a:stretch>
        </p:blipFill>
        <p:spPr>
          <a:xfrm>
            <a:off x="647825" y="2972600"/>
            <a:ext cx="3924178" cy="18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7"/>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1.1 |</a:t>
            </a:r>
            <a:r>
              <a:rPr b="1" i="0" lang="en" sz="1200" u="none" cap="none" strike="noStrike">
                <a:solidFill>
                  <a:schemeClr val="dk1"/>
                </a:solidFill>
                <a:latin typeface="Roboto"/>
                <a:ea typeface="Roboto"/>
                <a:cs typeface="Roboto"/>
                <a:sym typeface="Roboto"/>
              </a:rPr>
              <a:t> Class</a:t>
            </a:r>
            <a:endParaRPr b="1" i="0" sz="1200" u="none" cap="none" strike="noStrike">
              <a:solidFill>
                <a:schemeClr val="dk1"/>
              </a:solidFill>
              <a:latin typeface="Roboto"/>
              <a:ea typeface="Roboto"/>
              <a:cs typeface="Roboto"/>
              <a:sym typeface="Roboto"/>
            </a:endParaRPr>
          </a:p>
        </p:txBody>
      </p:sp>
      <p:sp>
        <p:nvSpPr>
          <p:cNvPr id="251" name="Google Shape;251;p7"/>
          <p:cNvSpPr txBox="1"/>
          <p:nvPr/>
        </p:nvSpPr>
        <p:spPr>
          <a:xfrm>
            <a:off x="557675" y="1516300"/>
            <a:ext cx="79158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Roboto Light"/>
              <a:buAutoNum type="arabicPeriod"/>
            </a:pPr>
            <a:r>
              <a:rPr b="1" lang="en">
                <a:solidFill>
                  <a:schemeClr val="dk1"/>
                </a:solidFill>
                <a:latin typeface="Roboto"/>
                <a:ea typeface="Roboto"/>
                <a:cs typeface="Roboto"/>
                <a:sym typeface="Roboto"/>
              </a:rPr>
              <a:t>Definis</a:t>
            </a:r>
            <a:r>
              <a:rPr lang="en">
                <a:solidFill>
                  <a:schemeClr val="dk1"/>
                </a:solidFill>
                <a:latin typeface="Roboto Light"/>
                <a:ea typeface="Roboto Light"/>
                <a:cs typeface="Roboto Light"/>
                <a:sym typeface="Roboto Light"/>
              </a:rPr>
              <a:t>i Class: class Kucing: mendefinisikan class baru dengan nama Kucing.</a:t>
            </a:r>
            <a:endParaRPr>
              <a:solidFill>
                <a:schemeClr val="dk1"/>
              </a:solidFill>
              <a:latin typeface="Roboto Light"/>
              <a:ea typeface="Roboto Light"/>
              <a:cs typeface="Roboto Light"/>
              <a:sym typeface="Roboto Light"/>
            </a:endParaRPr>
          </a:p>
          <a:p>
            <a:pPr indent="-317500" lvl="0" marL="457200" rtl="0" algn="just">
              <a:spcBef>
                <a:spcPts val="0"/>
              </a:spcBef>
              <a:spcAft>
                <a:spcPts val="0"/>
              </a:spcAft>
              <a:buClr>
                <a:schemeClr val="dk1"/>
              </a:buClr>
              <a:buSzPts val="1400"/>
              <a:buFont typeface="Roboto Light"/>
              <a:buAutoNum type="arabicPeriod"/>
            </a:pPr>
            <a:r>
              <a:rPr b="1" lang="en">
                <a:solidFill>
                  <a:schemeClr val="dk1"/>
                </a:solidFill>
                <a:latin typeface="Roboto"/>
                <a:ea typeface="Roboto"/>
                <a:cs typeface="Roboto"/>
                <a:sym typeface="Roboto"/>
              </a:rPr>
              <a:t>Konstruktor</a:t>
            </a:r>
            <a:r>
              <a:rPr lang="en">
                <a:solidFill>
                  <a:schemeClr val="dk1"/>
                </a:solidFill>
                <a:latin typeface="Roboto Light"/>
                <a:ea typeface="Roboto Light"/>
                <a:cs typeface="Roboto Light"/>
                <a:sym typeface="Roboto Light"/>
              </a:rPr>
              <a:t> __init__: Metode __init__ adalah konstruktor yang digunakan untuk menginisialisasi objek baru. Ketika kita membuat instance baru dari class, metode __init__ otomatis dipanggil dengan argumen yang kita berikan. self mengacu pada instance objek saat ini.</a:t>
            </a:r>
            <a:endParaRPr>
              <a:solidFill>
                <a:schemeClr val="dk1"/>
              </a:solidFill>
              <a:latin typeface="Roboto Light"/>
              <a:ea typeface="Roboto Light"/>
              <a:cs typeface="Roboto Light"/>
              <a:sym typeface="Roboto Light"/>
            </a:endParaRPr>
          </a:p>
          <a:p>
            <a:pPr indent="457200" lvl="0" marL="0" rtl="0" algn="just">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self.nama = nama: Atribut nama dari class Kucing diinisialisasi dengan nilai parameter nama.</a:t>
            </a:r>
            <a:endParaRPr>
              <a:solidFill>
                <a:schemeClr val="dk1"/>
              </a:solidFill>
              <a:latin typeface="Roboto Light"/>
              <a:ea typeface="Roboto Light"/>
              <a:cs typeface="Roboto Light"/>
              <a:sym typeface="Roboto Light"/>
            </a:endParaRPr>
          </a:p>
          <a:p>
            <a:pPr indent="457200" lvl="0" marL="0" rtl="0" algn="just">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self.umur = umur: Atribut umur dari class Kucing diinisialisasi dengan nilai parameter umur.</a:t>
            </a:r>
            <a:endParaRPr>
              <a:solidFill>
                <a:schemeClr val="dk1"/>
              </a:solidFill>
              <a:latin typeface="Roboto Light"/>
              <a:ea typeface="Roboto Light"/>
              <a:cs typeface="Roboto Light"/>
              <a:sym typeface="Roboto Light"/>
            </a:endParaRPr>
          </a:p>
          <a:p>
            <a:pPr indent="-317500" lvl="0" marL="457200" rtl="0" algn="just">
              <a:spcBef>
                <a:spcPts val="0"/>
              </a:spcBef>
              <a:spcAft>
                <a:spcPts val="0"/>
              </a:spcAft>
              <a:buClr>
                <a:schemeClr val="dk1"/>
              </a:buClr>
              <a:buSzPts val="1400"/>
              <a:buFont typeface="Roboto Light"/>
              <a:buAutoNum type="arabicPeriod"/>
            </a:pPr>
            <a:r>
              <a:rPr b="1" lang="en">
                <a:solidFill>
                  <a:schemeClr val="dk1"/>
                </a:solidFill>
                <a:latin typeface="Roboto"/>
                <a:ea typeface="Roboto"/>
                <a:cs typeface="Roboto"/>
                <a:sym typeface="Roboto"/>
              </a:rPr>
              <a:t>Metode</a:t>
            </a:r>
            <a:r>
              <a:rPr lang="en">
                <a:solidFill>
                  <a:schemeClr val="dk1"/>
                </a:solidFill>
                <a:latin typeface="Roboto Light"/>
                <a:ea typeface="Roboto Light"/>
                <a:cs typeface="Roboto Light"/>
                <a:sym typeface="Roboto Light"/>
              </a:rPr>
              <a:t> suara: Ini adalah metode yang menampilkan suara dari kucing. Ketika dipanggil, metode ini mengembalikan string "Meow".</a:t>
            </a:r>
            <a:endParaRPr>
              <a:solidFill>
                <a:schemeClr val="dk1"/>
              </a:solidFill>
              <a:latin typeface="Roboto Light"/>
              <a:ea typeface="Roboto Light"/>
              <a:cs typeface="Roboto Light"/>
              <a:sym typeface="Roboto Light"/>
            </a:endParaRPr>
          </a:p>
          <a:p>
            <a:pPr indent="0" lvl="0" marL="0" marR="0" rtl="0" algn="just">
              <a:lnSpc>
                <a:spcPct val="100000"/>
              </a:lnSpc>
              <a:spcBef>
                <a:spcPts val="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p:txBody>
      </p:sp>
      <p:sp>
        <p:nvSpPr>
          <p:cNvPr id="252" name="Google Shape;252;p7"/>
          <p:cNvSpPr/>
          <p:nvPr/>
        </p:nvSpPr>
        <p:spPr>
          <a:xfrm>
            <a:off x="557675" y="684800"/>
            <a:ext cx="4167600" cy="4935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1600">
                <a:solidFill>
                  <a:srgbClr val="2C1A32"/>
                </a:solidFill>
                <a:latin typeface="Poppins"/>
                <a:ea typeface="Poppins"/>
                <a:cs typeface="Poppins"/>
                <a:sym typeface="Poppins"/>
              </a:rPr>
              <a:t>Penjelasan</a:t>
            </a:r>
            <a:endParaRPr b="1" i="0" sz="1600" u="none" cap="none" strike="noStrike">
              <a:solidFill>
                <a:srgbClr val="F07A5A"/>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8"/>
          <p:cNvSpPr txBox="1"/>
          <p:nvPr/>
        </p:nvSpPr>
        <p:spPr>
          <a:xfrm>
            <a:off x="724025" y="2148113"/>
            <a:ext cx="109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Poppins ExtraBold"/>
                <a:ea typeface="Poppins ExtraBold"/>
                <a:cs typeface="Poppins ExtraBold"/>
                <a:sym typeface="Poppins ExtraBold"/>
              </a:rPr>
              <a:t>1.2</a:t>
            </a:r>
            <a:endParaRPr b="0" i="0" sz="5000" u="none" cap="none" strike="noStrike">
              <a:solidFill>
                <a:schemeClr val="dk1"/>
              </a:solidFill>
              <a:latin typeface="Poppins ExtraBold"/>
              <a:ea typeface="Poppins ExtraBold"/>
              <a:cs typeface="Poppins ExtraBold"/>
              <a:sym typeface="Poppins ExtraBold"/>
            </a:endParaRPr>
          </a:p>
        </p:txBody>
      </p:sp>
      <p:sp>
        <p:nvSpPr>
          <p:cNvPr id="258" name="Google Shape;258;p8"/>
          <p:cNvSpPr/>
          <p:nvPr/>
        </p:nvSpPr>
        <p:spPr>
          <a:xfrm>
            <a:off x="1875425" y="2078750"/>
            <a:ext cx="23700" cy="110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8"/>
          <p:cNvSpPr/>
          <p:nvPr/>
        </p:nvSpPr>
        <p:spPr>
          <a:xfrm>
            <a:off x="2068500" y="2039275"/>
            <a:ext cx="6544200" cy="113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0" lang="en" sz="4500" u="none" cap="none" strike="noStrike">
                <a:solidFill>
                  <a:schemeClr val="dk1"/>
                </a:solidFill>
                <a:latin typeface="Poppins"/>
                <a:ea typeface="Poppins"/>
                <a:cs typeface="Poppins"/>
                <a:sym typeface="Poppins"/>
              </a:rPr>
              <a:t>Object</a:t>
            </a:r>
            <a:endParaRPr b="0" i="0" sz="4500" u="none" cap="none" strike="noStrike">
              <a:solidFill>
                <a:schemeClr val="dk1"/>
              </a:solidFill>
              <a:latin typeface="Poppins ExtraBold"/>
              <a:ea typeface="Poppins ExtraBold"/>
              <a:cs typeface="Poppins ExtraBold"/>
              <a:sym typeface="Poppin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9"/>
          <p:cNvSpPr/>
          <p:nvPr/>
        </p:nvSpPr>
        <p:spPr>
          <a:xfrm>
            <a:off x="121975" y="63700"/>
            <a:ext cx="4167600" cy="45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Roboto Light"/>
                <a:ea typeface="Roboto Light"/>
                <a:cs typeface="Roboto Light"/>
                <a:sym typeface="Roboto Light"/>
              </a:rPr>
              <a:t>1.2 |</a:t>
            </a:r>
            <a:r>
              <a:rPr b="1" i="0" lang="en" sz="1200" u="none" cap="none" strike="noStrike">
                <a:solidFill>
                  <a:schemeClr val="dk1"/>
                </a:solidFill>
                <a:latin typeface="Roboto"/>
                <a:ea typeface="Roboto"/>
                <a:cs typeface="Roboto"/>
                <a:sym typeface="Roboto"/>
              </a:rPr>
              <a:t> Object</a:t>
            </a:r>
            <a:endParaRPr b="1" i="0" sz="1200" u="none" cap="none" strike="noStrike">
              <a:solidFill>
                <a:schemeClr val="dk1"/>
              </a:solidFill>
              <a:latin typeface="Roboto"/>
              <a:ea typeface="Roboto"/>
              <a:cs typeface="Roboto"/>
              <a:sym typeface="Roboto"/>
            </a:endParaRPr>
          </a:p>
        </p:txBody>
      </p:sp>
      <p:sp>
        <p:nvSpPr>
          <p:cNvPr id="265" name="Google Shape;265;p9"/>
          <p:cNvSpPr txBox="1"/>
          <p:nvPr/>
        </p:nvSpPr>
        <p:spPr>
          <a:xfrm>
            <a:off x="557675" y="1516300"/>
            <a:ext cx="5268900" cy="34621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 sz="1050" u="none" cap="none" strike="noStrike">
                <a:solidFill>
                  <a:schemeClr val="dk1"/>
                </a:solidFill>
                <a:latin typeface="Roboto Light"/>
                <a:ea typeface="Roboto Light"/>
                <a:cs typeface="Roboto Light"/>
                <a:sym typeface="Roboto Light"/>
              </a:rPr>
              <a:t>….</a:t>
            </a:r>
            <a:endParaRPr b="0" i="0" sz="1050" u="none" cap="none" strike="noStrike">
              <a:solidFill>
                <a:srgbClr val="2C1A32"/>
              </a:solidFill>
              <a:latin typeface="Roboto Light"/>
              <a:ea typeface="Roboto Light"/>
              <a:cs typeface="Roboto Light"/>
              <a:sym typeface="Roboto Light"/>
            </a:endParaRPr>
          </a:p>
        </p:txBody>
      </p:sp>
      <p:sp>
        <p:nvSpPr>
          <p:cNvPr id="266" name="Google Shape;266;p9"/>
          <p:cNvSpPr/>
          <p:nvPr/>
        </p:nvSpPr>
        <p:spPr>
          <a:xfrm>
            <a:off x="448525" y="472800"/>
            <a:ext cx="6948900" cy="14373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rPr b="1" lang="en" sz="4100">
                <a:solidFill>
                  <a:srgbClr val="2C1A32"/>
                </a:solidFill>
                <a:latin typeface="Poppins"/>
                <a:ea typeface="Poppins"/>
                <a:cs typeface="Poppins"/>
                <a:sym typeface="Poppins"/>
              </a:rPr>
              <a:t>Apa itu Object</a:t>
            </a:r>
            <a:r>
              <a:rPr b="1" lang="en" sz="4100">
                <a:solidFill>
                  <a:srgbClr val="F07A5A"/>
                </a:solidFill>
                <a:latin typeface="Poppins"/>
                <a:ea typeface="Poppins"/>
                <a:cs typeface="Poppins"/>
                <a:sym typeface="Poppins"/>
              </a:rPr>
              <a:t>?</a:t>
            </a:r>
            <a:endParaRPr b="1" sz="4100">
              <a:solidFill>
                <a:srgbClr val="2C1A32"/>
              </a:solidFill>
              <a:latin typeface="Poppins"/>
              <a:ea typeface="Poppins"/>
              <a:cs typeface="Poppins"/>
              <a:sym typeface="Poppins"/>
            </a:endParaRPr>
          </a:p>
        </p:txBody>
      </p:sp>
      <p:sp>
        <p:nvSpPr>
          <p:cNvPr id="267" name="Google Shape;267;p9"/>
          <p:cNvSpPr txBox="1"/>
          <p:nvPr/>
        </p:nvSpPr>
        <p:spPr>
          <a:xfrm>
            <a:off x="520025" y="1697950"/>
            <a:ext cx="8305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Pada dasarnya semua hal di dalam python adalah sebuah Objek.</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Objek adalah bentuk nyata dari sebuah Class, object juga merupakan kumpulan dari variabel-variabel (atribut) dan kumpulan dari fungsi-fungsi (perilaku).</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Atribut adalah semacam identitas atau variabel dari suatu objek, sedangkan perilaku adalah “kemampuan” atau fitur dari objek tersebut.</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F79323"/>
      </a:accent3>
      <a:accent4>
        <a:srgbClr val="EA5504"/>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coreProperties>
</file>