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67" r:id="rId4"/>
    <p:sldId id="266" r:id="rId5"/>
    <p:sldId id="268" r:id="rId6"/>
    <p:sldId id="269" r:id="rId7"/>
    <p:sldId id="270" r:id="rId8"/>
    <p:sldId id="271" r:id="rId9"/>
    <p:sldId id="272" r:id="rId10"/>
    <p:sldId id="275"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55"/>
  </p:normalViewPr>
  <p:slideViewPr>
    <p:cSldViewPr>
      <p:cViewPr varScale="1">
        <p:scale>
          <a:sx n="117" d="100"/>
          <a:sy n="117" d="100"/>
        </p:scale>
        <p:origin x="172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FFCC69AE-6734-438F-892B-ED3D9C962838}" type="slidenum">
              <a:rPr lang="en-US" altLang="en-US"/>
              <a:pPr>
                <a:defRPr/>
              </a:pPr>
              <a:t>‹#›</a:t>
            </a:fld>
            <a:endParaRPr lang="en-US" altLang="en-US"/>
          </a:p>
        </p:txBody>
      </p:sp>
    </p:spTree>
    <p:extLst>
      <p:ext uri="{BB962C8B-B14F-4D97-AF65-F5344CB8AC3E}">
        <p14:creationId xmlns:p14="http://schemas.microsoft.com/office/powerpoint/2010/main" val="60231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DDDF778D-E0BF-4E48-8EB6-BD9EA332D9FA}" type="slidenum">
              <a:rPr lang="en-US" altLang="en-US" smtClean="0">
                <a:latin typeface="Arial" charset="0"/>
              </a:rPr>
              <a:pPr/>
              <a:t>1</a:t>
            </a:fld>
            <a:endParaRPr lang="en-US" altLang="en-US">
              <a:latin typeface="Arial"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757594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5BC66358-7201-4132-A968-D389A68E3931}" type="slidenum">
              <a:rPr lang="en-US" altLang="en-US" smtClean="0">
                <a:latin typeface="Arial" charset="0"/>
              </a:rPr>
              <a:pPr/>
              <a:t>10</a:t>
            </a:fld>
            <a:endParaRPr lang="en-US" altLang="en-US">
              <a:latin typeface="Arial"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889195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p>
            <a:fld id="{5AE10A8F-0483-4ECD-A153-88B423248D44}" type="slidenum">
              <a:rPr lang="en-US" altLang="en-US" smtClean="0">
                <a:latin typeface="Arial" charset="0"/>
              </a:rPr>
              <a:pPr/>
              <a:t>2</a:t>
            </a:fld>
            <a:endParaRPr lang="en-US" altLang="en-US">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501709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FC1F1EC-F982-40CC-8F03-0FF38787D8EE}" type="slidenum">
              <a:rPr lang="en-US" altLang="en-US" smtClean="0">
                <a:latin typeface="Arial" charset="0"/>
              </a:rPr>
              <a:pPr/>
              <a:t>3</a:t>
            </a:fld>
            <a:endParaRPr lang="en-US" altLang="en-US">
              <a:latin typeface="Arial"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284999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19599B9B-5F31-460A-B3EF-6CEC2122DCBB}" type="slidenum">
              <a:rPr lang="en-US" altLang="en-US" smtClean="0">
                <a:latin typeface="Arial" charset="0"/>
              </a:rPr>
              <a:pPr/>
              <a:t>4</a:t>
            </a:fld>
            <a:endParaRPr lang="en-US" altLang="en-US">
              <a:latin typeface="Arial"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66527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DE48841-5AD7-487D-BDBD-B1E103B4DE4D}" type="slidenum">
              <a:rPr lang="en-US" altLang="en-US" smtClean="0">
                <a:latin typeface="Arial" charset="0"/>
              </a:rPr>
              <a:pPr/>
              <a:t>5</a:t>
            </a:fld>
            <a:endParaRPr lang="en-US" altLang="en-US">
              <a:latin typeface="Arial"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27804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0F8C577D-A4F3-454C-852D-8C02704A5B92}" type="slidenum">
              <a:rPr lang="en-US" altLang="en-US" smtClean="0">
                <a:latin typeface="Arial" charset="0"/>
              </a:rPr>
              <a:pPr/>
              <a:t>6</a:t>
            </a:fld>
            <a:endParaRPr lang="en-US" altLang="en-US">
              <a:latin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073523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56768F3-CF57-4B2F-AFA4-133A01A7F00A}" type="slidenum">
              <a:rPr lang="en-US" altLang="en-US" smtClean="0">
                <a:latin typeface="Arial" charset="0"/>
              </a:rPr>
              <a:pPr/>
              <a:t>7</a:t>
            </a:fld>
            <a:endParaRPr lang="en-US" altLang="en-US">
              <a:latin typeface="Arial"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3086961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D49C4662-40A0-4006-9DD1-D7A684F8F3C4}" type="slidenum">
              <a:rPr lang="en-US" altLang="en-US" smtClean="0">
                <a:latin typeface="Arial" charset="0"/>
              </a:rPr>
              <a:pPr/>
              <a:t>8</a:t>
            </a:fld>
            <a:endParaRPr lang="en-US" altLang="en-US">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25892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47F5D610-A9FE-4A8F-8940-1DC94AB2AAC7}" type="slidenum">
              <a:rPr lang="en-US" altLang="en-US" smtClean="0">
                <a:latin typeface="Arial" charset="0"/>
              </a:rPr>
              <a:pPr/>
              <a:t>9</a:t>
            </a:fld>
            <a:endParaRPr lang="en-US" altLang="en-US">
              <a:latin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ltLang="en-US"/>
          </a:p>
        </p:txBody>
      </p:sp>
    </p:spTree>
    <p:extLst>
      <p:ext uri="{BB962C8B-B14F-4D97-AF65-F5344CB8AC3E}">
        <p14:creationId xmlns:p14="http://schemas.microsoft.com/office/powerpoint/2010/main" val="1045199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1DFAF0-DFAC-4C5B-A7E1-06299BBFB6DE}"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CEACF1-7727-4EFB-9CD5-93AB974C0EC2}"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EF27B8-D23F-4AEC-86E3-774AA033E4AC}"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1A83D5-F4CD-4703-B4D0-A385B138FF09}"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69FBA26-A6D4-4F26-B0E0-2744475A6757}"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6E1076-C0A2-4953-AB1D-70ABC8BF5CE5}"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22705EC-93D1-45B9-89AF-5B905FAFA850}"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68DA528-9D79-4B4B-9090-F921A9F68E2C}"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F24C251-B4AC-429D-8265-6A3F0BDE03F0}"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2A03FD-88A2-4833-B6D9-37E6FE00DA92}"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65588-6FA2-4CB6-95DE-593982F64BF8}"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itchFamily="34" charset="0"/>
              </a:defRPr>
            </a:lvl1pPr>
          </a:lstStyle>
          <a:p>
            <a:pPr>
              <a:defRPr/>
            </a:pPr>
            <a:fld id="{54C18A2D-7351-42BC-AC25-B3A600B75C6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C:\Documents and Settings\DE SYSTEMS\Desktop\ON 2013\PPT\CIVIX PPT backgrounds\CIVIX_pp_slides-03.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2051" name="Rectangle 3"/>
          <p:cNvSpPr>
            <a:spLocks noGrp="1" noChangeArrowheads="1"/>
          </p:cNvSpPr>
          <p:nvPr>
            <p:ph type="subTitle" idx="1"/>
          </p:nvPr>
        </p:nvSpPr>
        <p:spPr>
          <a:xfrm>
            <a:off x="1066800" y="2286000"/>
            <a:ext cx="6781800" cy="685800"/>
          </a:xfrm>
        </p:spPr>
        <p:txBody>
          <a:bodyPr/>
          <a:lstStyle/>
          <a:p>
            <a:pPr eaLnBrk="1" hangingPunct="1"/>
            <a:r>
              <a:rPr lang="en-US" altLang="en-US" sz="3600" b="1" dirty="0">
                <a:solidFill>
                  <a:schemeClr val="bg1"/>
                </a:solidFill>
                <a:latin typeface="Calibri" pitchFamily="34" charset="0"/>
              </a:rPr>
              <a:t>PowerPoint 3: </a:t>
            </a:r>
          </a:p>
          <a:p>
            <a:pPr eaLnBrk="1" hangingPunct="1"/>
            <a:r>
              <a:rPr lang="en-US" altLang="en-US" sz="3600" b="1" dirty="0">
                <a:solidFill>
                  <a:schemeClr val="bg1"/>
                </a:solidFill>
                <a:latin typeface="Calibri" pitchFamily="34" charset="0"/>
              </a:rPr>
              <a:t>Government in Canada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1267" name="Rectangle 3"/>
          <p:cNvSpPr>
            <a:spLocks noGrp="1" noChangeArrowheads="1"/>
          </p:cNvSpPr>
          <p:nvPr>
            <p:ph type="title"/>
          </p:nvPr>
        </p:nvSpPr>
        <p:spPr/>
        <p:txBody>
          <a:bodyPr/>
          <a:lstStyle/>
          <a:p>
            <a:pPr eaLnBrk="1" hangingPunct="1"/>
            <a:r>
              <a:rPr lang="en-US" altLang="en-US" sz="4000" b="1" dirty="0">
                <a:solidFill>
                  <a:schemeClr val="bg1"/>
                </a:solidFill>
                <a:latin typeface="Calibri" pitchFamily="34" charset="0"/>
              </a:rPr>
              <a:t>Final Thoughts</a:t>
            </a:r>
          </a:p>
        </p:txBody>
      </p:sp>
      <p:sp>
        <p:nvSpPr>
          <p:cNvPr id="11268" name="Rectangle 4"/>
          <p:cNvSpPr>
            <a:spLocks noGrp="1" noChangeArrowheads="1"/>
          </p:cNvSpPr>
          <p:nvPr>
            <p:ph type="body" idx="1"/>
          </p:nvPr>
        </p:nvSpPr>
        <p:spPr>
          <a:xfrm>
            <a:off x="457200" y="1524000"/>
            <a:ext cx="8229600" cy="4373563"/>
          </a:xfrm>
        </p:spPr>
        <p:txBody>
          <a:bodyPr/>
          <a:lstStyle/>
          <a:p>
            <a:pPr eaLnBrk="1" hangingPunct="1"/>
            <a:r>
              <a:rPr lang="en-US" altLang="en-US" sz="2800" dirty="0">
                <a:solidFill>
                  <a:schemeClr val="bg1"/>
                </a:solidFill>
                <a:latin typeface="Calibri" pitchFamily="34" charset="0"/>
              </a:rPr>
              <a:t>Is government important? Why or why not?</a:t>
            </a:r>
          </a:p>
          <a:p>
            <a:pPr eaLnBrk="1" hangingPunct="1">
              <a:buNone/>
            </a:pPr>
            <a:endParaRPr lang="en-US" altLang="en-US" sz="1600" dirty="0">
              <a:solidFill>
                <a:schemeClr val="bg1"/>
              </a:solidFill>
              <a:latin typeface="Calibri" pitchFamily="34" charset="0"/>
            </a:endParaRPr>
          </a:p>
          <a:p>
            <a:pPr eaLnBrk="1" hangingPunct="1"/>
            <a:r>
              <a:rPr lang="en-US" altLang="en-US" sz="2800" dirty="0">
                <a:solidFill>
                  <a:schemeClr val="bg1"/>
                </a:solidFill>
                <a:latin typeface="Calibri" pitchFamily="34" charset="0"/>
              </a:rPr>
              <a:t>How does government affect your life?</a:t>
            </a:r>
          </a:p>
          <a:p>
            <a:pPr eaLnBrk="1" hangingPunct="1">
              <a:buNone/>
            </a:pPr>
            <a:endParaRPr lang="en-US" altLang="en-US" sz="1600" dirty="0">
              <a:solidFill>
                <a:schemeClr val="bg1"/>
              </a:solidFill>
              <a:latin typeface="Calibri" pitchFamily="34" charset="0"/>
            </a:endParaRPr>
          </a:p>
          <a:p>
            <a:pPr eaLnBrk="1" hangingPunct="1"/>
            <a:r>
              <a:rPr lang="en-US" altLang="en-US" sz="2800" dirty="0">
                <a:solidFill>
                  <a:schemeClr val="bg1"/>
                </a:solidFill>
                <a:latin typeface="Calibri" pitchFamily="34" charset="0"/>
              </a:rPr>
              <a:t>Why is it important to know who your elected representative is?</a:t>
            </a:r>
          </a:p>
          <a:p>
            <a:pPr eaLnBrk="1" hangingPunct="1">
              <a:buNone/>
            </a:pPr>
            <a:endParaRPr lang="en-US" altLang="en-US" sz="2800" dirty="0">
              <a:solidFill>
                <a:schemeClr val="bg1"/>
              </a:solidFill>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3075"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Governments in Canada</a:t>
            </a:r>
          </a:p>
        </p:txBody>
      </p:sp>
      <p:sp>
        <p:nvSpPr>
          <p:cNvPr id="3076"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Canada is a federal state, parliamentary democracy and constitutional monarchy.</a:t>
            </a:r>
          </a:p>
          <a:p>
            <a:pPr eaLnBrk="1" hangingPunct="1"/>
            <a:r>
              <a:rPr lang="en-US" altLang="en-US" sz="2400" dirty="0">
                <a:solidFill>
                  <a:schemeClr val="bg1"/>
                </a:solidFill>
                <a:latin typeface="Calibri" pitchFamily="34" charset="0"/>
              </a:rPr>
              <a:t>A </a:t>
            </a:r>
            <a:r>
              <a:rPr lang="en-US" altLang="en-US" sz="2400" b="1" dirty="0">
                <a:solidFill>
                  <a:srgbClr val="FFC000"/>
                </a:solidFill>
                <a:latin typeface="Calibri" pitchFamily="34" charset="0"/>
              </a:rPr>
              <a:t>federal state</a:t>
            </a:r>
            <a:r>
              <a:rPr lang="en-US" altLang="en-US" sz="2400" dirty="0">
                <a:solidFill>
                  <a:schemeClr val="accent1">
                    <a:lumMod val="75000"/>
                  </a:schemeClr>
                </a:solidFill>
                <a:latin typeface="Calibri" pitchFamily="34" charset="0"/>
              </a:rPr>
              <a:t> </a:t>
            </a:r>
            <a:r>
              <a:rPr lang="en-US" altLang="en-US" sz="2400" dirty="0">
                <a:solidFill>
                  <a:schemeClr val="bg1"/>
                </a:solidFill>
                <a:latin typeface="Calibri" pitchFamily="34" charset="0"/>
              </a:rPr>
              <a:t>brings together a number of different political communities with a central government (federal) for national matters and separate local governments (provincial/territorial) for local affairs.</a:t>
            </a:r>
          </a:p>
          <a:p>
            <a:pPr eaLnBrk="1" hangingPunct="1"/>
            <a:r>
              <a:rPr lang="en-US" altLang="en-US" sz="2400" dirty="0">
                <a:solidFill>
                  <a:schemeClr val="bg1"/>
                </a:solidFill>
                <a:latin typeface="Calibri" pitchFamily="34" charset="0"/>
              </a:rPr>
              <a:t>As a </a:t>
            </a:r>
            <a:r>
              <a:rPr lang="en-US" altLang="en-US" sz="2400" b="1" dirty="0">
                <a:solidFill>
                  <a:srgbClr val="FFC000"/>
                </a:solidFill>
                <a:latin typeface="Calibri" pitchFamily="34" charset="0"/>
              </a:rPr>
              <a:t>parliamentary democracy</a:t>
            </a:r>
            <a:r>
              <a:rPr lang="en-US" altLang="en-US" sz="2400" dirty="0">
                <a:solidFill>
                  <a:schemeClr val="bg1"/>
                </a:solidFill>
                <a:latin typeface="Calibri" pitchFamily="34" charset="0"/>
              </a:rPr>
              <a:t>, we elect members to our parliament and legislatures across the country.</a:t>
            </a:r>
          </a:p>
          <a:p>
            <a:pPr eaLnBrk="1" hangingPunct="1"/>
            <a:r>
              <a:rPr lang="en-US" altLang="en-US" sz="2400" dirty="0">
                <a:solidFill>
                  <a:schemeClr val="bg1"/>
                </a:solidFill>
                <a:latin typeface="Calibri" pitchFamily="34" charset="0"/>
              </a:rPr>
              <a:t>As a </a:t>
            </a:r>
            <a:r>
              <a:rPr lang="en-US" altLang="en-US" sz="2400" b="1" dirty="0">
                <a:solidFill>
                  <a:srgbClr val="FFC000"/>
                </a:solidFill>
                <a:latin typeface="Calibri" pitchFamily="34" charset="0"/>
              </a:rPr>
              <a:t>constitutional monarchy</a:t>
            </a:r>
            <a:r>
              <a:rPr lang="en-US" altLang="en-US" sz="2400" dirty="0">
                <a:solidFill>
                  <a:schemeClr val="bg1"/>
                </a:solidFill>
                <a:latin typeface="Calibri" pitchFamily="34" charset="0"/>
              </a:rPr>
              <a:t>, Canada</a:t>
            </a:r>
            <a:r>
              <a:rPr lang="en-CA" altLang="en-US" sz="2400" dirty="0">
                <a:solidFill>
                  <a:schemeClr val="bg1"/>
                </a:solidFill>
                <a:latin typeface="Calibri" pitchFamily="34" charset="0"/>
              </a:rPr>
              <a:t>’</a:t>
            </a:r>
            <a:r>
              <a:rPr lang="en-US" altLang="ja-JP" sz="2400" dirty="0">
                <a:solidFill>
                  <a:schemeClr val="bg1"/>
                </a:solidFill>
                <a:latin typeface="Calibri" pitchFamily="34" charset="0"/>
              </a:rPr>
              <a:t>s head of state is a hereditary sovereign (queen or king), who reigns in accordance with the Constitution.</a:t>
            </a:r>
          </a:p>
          <a:p>
            <a:pPr eaLnBrk="1" hangingPunct="1"/>
            <a:endParaRPr lang="en-US" altLang="en-US" sz="2400"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5123"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Three Levels of Government</a:t>
            </a:r>
          </a:p>
        </p:txBody>
      </p:sp>
      <p:sp>
        <p:nvSpPr>
          <p:cNvPr id="5124"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Canada is a very large country with different needs and interests. </a:t>
            </a:r>
          </a:p>
          <a:p>
            <a:pPr eaLnBrk="1" hangingPunct="1"/>
            <a:r>
              <a:rPr lang="en-US" altLang="en-US" sz="2400" dirty="0">
                <a:solidFill>
                  <a:schemeClr val="bg1"/>
                </a:solidFill>
                <a:latin typeface="Calibri" pitchFamily="34" charset="0"/>
              </a:rPr>
              <a:t>In order to meet the needs of citizens, the Canadian government is structured into a three-level system: </a:t>
            </a:r>
            <a:r>
              <a:rPr lang="en-US" altLang="en-US" sz="2400" b="1" dirty="0">
                <a:solidFill>
                  <a:srgbClr val="FFC000"/>
                </a:solidFill>
                <a:latin typeface="Calibri" pitchFamily="34" charset="0"/>
              </a:rPr>
              <a:t>federal, provincial/territorial</a:t>
            </a:r>
            <a:r>
              <a:rPr lang="en-US" altLang="en-US" sz="2400" dirty="0">
                <a:solidFill>
                  <a:schemeClr val="bg1"/>
                </a:solidFill>
                <a:latin typeface="Calibri" pitchFamily="34" charset="0"/>
              </a:rPr>
              <a:t> and </a:t>
            </a:r>
            <a:r>
              <a:rPr lang="en-US" altLang="en-US" sz="2400" b="1" dirty="0">
                <a:solidFill>
                  <a:srgbClr val="FFC000"/>
                </a:solidFill>
                <a:latin typeface="Calibri" pitchFamily="34" charset="0"/>
              </a:rPr>
              <a:t>municipal/local</a:t>
            </a:r>
            <a:r>
              <a:rPr lang="en-US" altLang="en-US" sz="2400" dirty="0">
                <a:solidFill>
                  <a:schemeClr val="bg1"/>
                </a:solidFill>
                <a:latin typeface="Calibri" pitchFamily="34" charset="0"/>
              </a:rPr>
              <a:t>.  </a:t>
            </a:r>
          </a:p>
          <a:p>
            <a:pPr eaLnBrk="1" hangingPunct="1"/>
            <a:r>
              <a:rPr lang="en-US" altLang="en-US" sz="2400" dirty="0">
                <a:solidFill>
                  <a:schemeClr val="bg1"/>
                </a:solidFill>
                <a:latin typeface="Calibri" pitchFamily="34" charset="0"/>
              </a:rPr>
              <a:t>Each level has its own arrangement of elected and appointed officials as well as a unique set of responsibilities.</a:t>
            </a:r>
          </a:p>
        </p:txBody>
      </p:sp>
      <p:pic>
        <p:nvPicPr>
          <p:cNvPr id="5" name="Picture 4" descr="Map_Canada.gif"/>
          <p:cNvPicPr>
            <a:picLocks noChangeAspect="1"/>
          </p:cNvPicPr>
          <p:nvPr/>
        </p:nvPicPr>
        <p:blipFill>
          <a:blip r:embed="rId4" cstate="print"/>
          <a:stretch>
            <a:fillRect/>
          </a:stretch>
        </p:blipFill>
        <p:spPr>
          <a:xfrm>
            <a:off x="2667000" y="4191000"/>
            <a:ext cx="3122345"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4099" name="Rectangle 3"/>
          <p:cNvSpPr>
            <a:spLocks noGrp="1" noChangeArrowheads="1"/>
          </p:cNvSpPr>
          <p:nvPr>
            <p:ph type="title"/>
          </p:nvPr>
        </p:nvSpPr>
        <p:spPr/>
        <p:txBody>
          <a:bodyPr/>
          <a:lstStyle/>
          <a:p>
            <a:pPr eaLnBrk="1" hangingPunct="1"/>
            <a:r>
              <a:rPr lang="en-US" altLang="en-US" sz="4000" b="1" dirty="0">
                <a:solidFill>
                  <a:schemeClr val="bg1"/>
                </a:solidFill>
                <a:latin typeface="Calibri" pitchFamily="34" charset="0"/>
              </a:rPr>
              <a:t>Three Branches of Government</a:t>
            </a:r>
          </a:p>
        </p:txBody>
      </p:sp>
      <p:sp>
        <p:nvSpPr>
          <p:cNvPr id="4100" name="Rectangle 4"/>
          <p:cNvSpPr>
            <a:spLocks noGrp="1" noChangeArrowheads="1"/>
          </p:cNvSpPr>
          <p:nvPr>
            <p:ph type="body" idx="1"/>
          </p:nvPr>
        </p:nvSpPr>
        <p:spPr>
          <a:xfrm>
            <a:off x="457200" y="1600200"/>
            <a:ext cx="8229600" cy="4297363"/>
          </a:xfrm>
        </p:spPr>
        <p:txBody>
          <a:bodyPr/>
          <a:lstStyle/>
          <a:p>
            <a:pPr eaLnBrk="1" hangingPunct="1"/>
            <a:r>
              <a:rPr lang="en-US" altLang="en-US" sz="2300" b="1" dirty="0">
                <a:solidFill>
                  <a:srgbClr val="FFC000"/>
                </a:solidFill>
                <a:latin typeface="Calibri" pitchFamily="34" charset="0"/>
              </a:rPr>
              <a:t>Legislative Branch:</a:t>
            </a:r>
            <a:r>
              <a:rPr lang="en-US" altLang="en-US" sz="2300" dirty="0">
                <a:solidFill>
                  <a:srgbClr val="FFC000"/>
                </a:solidFill>
                <a:latin typeface="Calibri" pitchFamily="34" charset="0"/>
              </a:rPr>
              <a:t> </a:t>
            </a:r>
            <a:r>
              <a:rPr lang="en-CA" altLang="en-US" sz="2300" dirty="0">
                <a:solidFill>
                  <a:schemeClr val="bg1"/>
                </a:solidFill>
                <a:latin typeface="Calibri" pitchFamily="34" charset="0"/>
              </a:rPr>
              <a:t>Creates laws, rules and regulations under federal jurisdiction. The legislative branch is made up of federal elected representatives called Members of Parliament.</a:t>
            </a:r>
          </a:p>
          <a:p>
            <a:pPr eaLnBrk="1" hangingPunct="1"/>
            <a:r>
              <a:rPr lang="en-US" altLang="en-US" sz="2300" b="1" dirty="0">
                <a:solidFill>
                  <a:srgbClr val="FFC000"/>
                </a:solidFill>
                <a:latin typeface="Calibri" pitchFamily="34" charset="0"/>
              </a:rPr>
              <a:t>Executive Branch:</a:t>
            </a:r>
            <a:r>
              <a:rPr lang="en-US" altLang="en-US" sz="2300" dirty="0">
                <a:solidFill>
                  <a:srgbClr val="FFC000"/>
                </a:solidFill>
                <a:latin typeface="Calibri" pitchFamily="34" charset="0"/>
              </a:rPr>
              <a:t> </a:t>
            </a:r>
            <a:r>
              <a:rPr lang="en-US" altLang="en-US" sz="2300" dirty="0">
                <a:solidFill>
                  <a:schemeClr val="bg1"/>
                </a:solidFill>
                <a:latin typeface="Calibri" pitchFamily="34" charset="0"/>
              </a:rPr>
              <a:t>Responsible for government operations, and implementing and enforcing laws and regulations. Includes the Queen’s representative (the governor general) and cabinet ministers (appointed by the prime minister). </a:t>
            </a:r>
          </a:p>
          <a:p>
            <a:pPr eaLnBrk="1" hangingPunct="1"/>
            <a:r>
              <a:rPr lang="en-US" altLang="en-US" sz="2300" b="1" dirty="0">
                <a:solidFill>
                  <a:srgbClr val="FFC000"/>
                </a:solidFill>
                <a:latin typeface="Calibri" pitchFamily="34" charset="0"/>
              </a:rPr>
              <a:t>Judicial Branch:</a:t>
            </a:r>
            <a:r>
              <a:rPr lang="en-US" altLang="en-US" sz="2300" dirty="0">
                <a:solidFill>
                  <a:srgbClr val="FFC000"/>
                </a:solidFill>
                <a:latin typeface="Calibri" pitchFamily="34" charset="0"/>
              </a:rPr>
              <a:t> </a:t>
            </a:r>
            <a:r>
              <a:rPr lang="en-CA" altLang="en-US" sz="2300" dirty="0">
                <a:solidFill>
                  <a:schemeClr val="bg1"/>
                </a:solidFill>
                <a:latin typeface="Calibri" pitchFamily="34" charset="0"/>
              </a:rPr>
              <a:t>Interprets the law and determines the penalty for those who violate established laws, rules and regulations. Includes the Canadian court system, which is headed by the Supreme Court and nine appointed judges.</a:t>
            </a:r>
            <a:endParaRPr lang="en-US" altLang="en-US" sz="23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7"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6147"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Federal </a:t>
            </a:r>
          </a:p>
        </p:txBody>
      </p:sp>
      <p:sp>
        <p:nvSpPr>
          <p:cNvPr id="6148"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The elected representative at the federal level is called a </a:t>
            </a:r>
            <a:r>
              <a:rPr lang="en-US" altLang="en-US" sz="2400" b="1" dirty="0">
                <a:solidFill>
                  <a:srgbClr val="FFC000"/>
                </a:solidFill>
                <a:latin typeface="Calibri" pitchFamily="34" charset="0"/>
              </a:rPr>
              <a:t>Member of Parliament</a:t>
            </a:r>
            <a:r>
              <a:rPr lang="en-US" altLang="en-US" sz="2400" dirty="0">
                <a:solidFill>
                  <a:srgbClr val="FFC000"/>
                </a:solidFill>
                <a:latin typeface="Calibri" pitchFamily="34" charset="0"/>
              </a:rPr>
              <a:t> </a:t>
            </a:r>
            <a:r>
              <a:rPr lang="en-US" altLang="en-US" sz="2400" dirty="0">
                <a:solidFill>
                  <a:schemeClr val="bg1"/>
                </a:solidFill>
                <a:latin typeface="Calibri" pitchFamily="34" charset="0"/>
              </a:rPr>
              <a:t>(MP).</a:t>
            </a:r>
          </a:p>
          <a:p>
            <a:pPr eaLnBrk="1" hangingPunct="1"/>
            <a:r>
              <a:rPr lang="en-US" altLang="en-US" sz="2400" dirty="0">
                <a:solidFill>
                  <a:schemeClr val="bg1"/>
                </a:solidFill>
                <a:latin typeface="Calibri" pitchFamily="34" charset="0"/>
              </a:rPr>
              <a:t>Canadians will elect </a:t>
            </a:r>
            <a:r>
              <a:rPr lang="en-US" altLang="en-US" sz="2400" b="1" dirty="0">
                <a:solidFill>
                  <a:srgbClr val="FFC000"/>
                </a:solidFill>
                <a:latin typeface="Calibri" pitchFamily="34" charset="0"/>
              </a:rPr>
              <a:t>338 MPs in the current election</a:t>
            </a:r>
            <a:r>
              <a:rPr lang="en-US" altLang="en-US" sz="2400" b="1" dirty="0">
                <a:solidFill>
                  <a:schemeClr val="bg1"/>
                </a:solidFill>
                <a:latin typeface="Calibri" pitchFamily="34" charset="0"/>
              </a:rPr>
              <a:t>. </a:t>
            </a:r>
            <a:r>
              <a:rPr lang="en-US" altLang="en-US" sz="2400" dirty="0">
                <a:solidFill>
                  <a:schemeClr val="bg1"/>
                </a:solidFill>
                <a:latin typeface="Calibri" pitchFamily="34" charset="0"/>
              </a:rPr>
              <a:t>This is the federal legislative body, which creates or enacts laws.</a:t>
            </a:r>
          </a:p>
          <a:p>
            <a:pPr eaLnBrk="1" hangingPunct="1"/>
            <a:r>
              <a:rPr lang="en-US" altLang="en-US" sz="2400" dirty="0">
                <a:solidFill>
                  <a:schemeClr val="bg1"/>
                </a:solidFill>
                <a:latin typeface="Calibri" pitchFamily="34" charset="0"/>
              </a:rPr>
              <a:t>MPs debate and pass laws in the </a:t>
            </a:r>
            <a:r>
              <a:rPr lang="en-US" altLang="en-US" sz="2400" b="1" dirty="0">
                <a:solidFill>
                  <a:srgbClr val="FFC000"/>
                </a:solidFill>
                <a:latin typeface="Calibri" pitchFamily="34" charset="0"/>
              </a:rPr>
              <a:t>House of Commons </a:t>
            </a:r>
            <a:r>
              <a:rPr lang="en-US" altLang="en-US" sz="2400" dirty="0">
                <a:solidFill>
                  <a:schemeClr val="bg1"/>
                </a:solidFill>
                <a:latin typeface="Calibri" pitchFamily="34" charset="0"/>
              </a:rPr>
              <a:t>in Ottawa. </a:t>
            </a:r>
          </a:p>
          <a:p>
            <a:pPr eaLnBrk="1" hangingPunct="1"/>
            <a:r>
              <a:rPr lang="en-US" altLang="en-US" sz="2400" dirty="0">
                <a:solidFill>
                  <a:schemeClr val="bg1"/>
                </a:solidFill>
                <a:latin typeface="Calibri" pitchFamily="34" charset="0"/>
              </a:rPr>
              <a:t>The leader of the government is called the </a:t>
            </a:r>
            <a:r>
              <a:rPr lang="en-US" altLang="en-US" sz="2400" b="1" dirty="0">
                <a:solidFill>
                  <a:srgbClr val="FFC000"/>
                </a:solidFill>
                <a:latin typeface="Calibri" pitchFamily="34" charset="0"/>
              </a:rPr>
              <a:t>prime minister</a:t>
            </a:r>
            <a:r>
              <a:rPr lang="en-US" altLang="en-US"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The Queen is represented by the </a:t>
            </a:r>
            <a:r>
              <a:rPr lang="en-US" altLang="en-US" sz="2400" b="1" dirty="0">
                <a:solidFill>
                  <a:srgbClr val="FFC000"/>
                </a:solidFill>
                <a:latin typeface="Calibri" pitchFamily="34" charset="0"/>
              </a:rPr>
              <a:t>governor general</a:t>
            </a:r>
            <a:r>
              <a:rPr lang="en-US" altLang="en-US" sz="2400" dirty="0">
                <a:solidFill>
                  <a:schemeClr val="bg1"/>
                </a:solidFill>
                <a:latin typeface="Calibri" pitchFamily="34" charset="0"/>
              </a:rPr>
              <a:t>.</a:t>
            </a:r>
          </a:p>
          <a:p>
            <a:pPr eaLnBrk="1" hangingPunct="1">
              <a:buFontTx/>
              <a:buNone/>
            </a:pPr>
            <a:endParaRPr lang="en-US" altLang="en-US" sz="2400" dirty="0"/>
          </a:p>
        </p:txBody>
      </p:sp>
      <p:pic>
        <p:nvPicPr>
          <p:cNvPr id="6149" name="Picture 14" descr="CanadianFlag"/>
          <p:cNvPicPr>
            <a:picLocks noChangeAspect="1" noChangeArrowheads="1"/>
          </p:cNvPicPr>
          <p:nvPr/>
        </p:nvPicPr>
        <p:blipFill>
          <a:blip r:embed="rId4" cstate="print"/>
          <a:srcRect/>
          <a:stretch>
            <a:fillRect/>
          </a:stretch>
        </p:blipFill>
        <p:spPr bwMode="auto">
          <a:xfrm>
            <a:off x="3505200" y="4953000"/>
            <a:ext cx="2436813" cy="1447800"/>
          </a:xfrm>
          <a:prstGeom prst="rect">
            <a:avLst/>
          </a:prstGeom>
          <a:noFill/>
          <a:ln w="9525">
            <a:noFill/>
            <a:miter lim="800000"/>
            <a:headEnd/>
            <a:tailEnd/>
          </a:ln>
        </p:spPr>
      </p:pic>
      <p:pic>
        <p:nvPicPr>
          <p:cNvPr id="6150" name="Picture 16" descr="Parliament Building Ottawa"/>
          <p:cNvPicPr>
            <a:picLocks noChangeAspect="1" noChangeArrowheads="1"/>
          </p:cNvPicPr>
          <p:nvPr/>
        </p:nvPicPr>
        <p:blipFill>
          <a:blip r:embed="rId5" cstate="print"/>
          <a:srcRect/>
          <a:stretch>
            <a:fillRect/>
          </a:stretch>
        </p:blipFill>
        <p:spPr bwMode="auto">
          <a:xfrm>
            <a:off x="914400" y="4953000"/>
            <a:ext cx="2331720" cy="155448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7171" name="Rectangle 3"/>
          <p:cNvSpPr>
            <a:spLocks noGrp="1" noChangeArrowheads="1"/>
          </p:cNvSpPr>
          <p:nvPr>
            <p:ph type="title"/>
          </p:nvPr>
        </p:nvSpPr>
        <p:spPr/>
        <p:txBody>
          <a:bodyPr/>
          <a:lstStyle/>
          <a:p>
            <a:pPr eaLnBrk="1" hangingPunct="1"/>
            <a:r>
              <a:rPr lang="en-US" altLang="en-US" sz="4000" b="1" dirty="0">
                <a:solidFill>
                  <a:schemeClr val="bg1"/>
                </a:solidFill>
                <a:latin typeface="Calibri" pitchFamily="34" charset="0"/>
              </a:rPr>
              <a:t>Provincial/Territorial</a:t>
            </a:r>
          </a:p>
        </p:txBody>
      </p:sp>
      <p:sp>
        <p:nvSpPr>
          <p:cNvPr id="7172"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The elected representatives </a:t>
            </a:r>
            <a:r>
              <a:rPr lang="en-CA" altLang="en-US" sz="2400" dirty="0">
                <a:solidFill>
                  <a:schemeClr val="bg1"/>
                </a:solidFill>
                <a:latin typeface="Calibri" pitchFamily="34" charset="0"/>
              </a:rPr>
              <a:t>are called </a:t>
            </a:r>
            <a:r>
              <a:rPr lang="en-CA" altLang="en-US" sz="2400" b="1" dirty="0">
                <a:solidFill>
                  <a:srgbClr val="FFC000"/>
                </a:solidFill>
                <a:latin typeface="Calibri" pitchFamily="34" charset="0"/>
              </a:rPr>
              <a:t>Members of the Legislative Assembly (MLAs)</a:t>
            </a:r>
            <a:r>
              <a:rPr lang="en-CA" altLang="en-US" sz="2400" dirty="0">
                <a:solidFill>
                  <a:schemeClr val="bg1"/>
                </a:solidFill>
                <a:latin typeface="Calibri" pitchFamily="34" charset="0"/>
              </a:rPr>
              <a:t>, </a:t>
            </a:r>
            <a:r>
              <a:rPr lang="en-CA" altLang="en-US" sz="2400" b="1" dirty="0">
                <a:solidFill>
                  <a:srgbClr val="FFC000"/>
                </a:solidFill>
                <a:latin typeface="Calibri" pitchFamily="34" charset="0"/>
              </a:rPr>
              <a:t>Members of Provincial Parliament (MPPs)</a:t>
            </a:r>
            <a:r>
              <a:rPr lang="en-CA" altLang="en-US" sz="2400" dirty="0">
                <a:solidFill>
                  <a:schemeClr val="bg1"/>
                </a:solidFill>
                <a:latin typeface="Calibri" pitchFamily="34" charset="0"/>
              </a:rPr>
              <a:t>, </a:t>
            </a:r>
            <a:r>
              <a:rPr lang="en-CA" altLang="en-US" sz="2400" b="1" dirty="0">
                <a:solidFill>
                  <a:srgbClr val="FFC000"/>
                </a:solidFill>
                <a:latin typeface="Calibri" pitchFamily="34" charset="0"/>
              </a:rPr>
              <a:t>Members of the National Assembly (MNAs)</a:t>
            </a:r>
            <a:r>
              <a:rPr lang="en-CA" altLang="en-US" sz="2400" dirty="0">
                <a:solidFill>
                  <a:schemeClr val="bg1"/>
                </a:solidFill>
                <a:latin typeface="Calibri" pitchFamily="34" charset="0"/>
              </a:rPr>
              <a:t> or </a:t>
            </a:r>
            <a:r>
              <a:rPr lang="en-CA" altLang="en-US" sz="2400" b="1" dirty="0">
                <a:solidFill>
                  <a:srgbClr val="FFC000"/>
                </a:solidFill>
                <a:latin typeface="Calibri" pitchFamily="34" charset="0"/>
              </a:rPr>
              <a:t>Members of the House of Assembly (MHAs)</a:t>
            </a:r>
            <a:r>
              <a:rPr lang="en-CA" altLang="en-US" sz="2400" dirty="0">
                <a:solidFill>
                  <a:schemeClr val="bg1"/>
                </a:solidFill>
                <a:latin typeface="Calibri" pitchFamily="34" charset="0"/>
              </a:rPr>
              <a:t>, depending on the province or territory.</a:t>
            </a:r>
          </a:p>
          <a:p>
            <a:pPr eaLnBrk="1" hangingPunct="1"/>
            <a:r>
              <a:rPr lang="en-US" altLang="en-US" sz="2400" dirty="0">
                <a:solidFill>
                  <a:schemeClr val="bg1"/>
                </a:solidFill>
                <a:latin typeface="Calibri" pitchFamily="34" charset="0"/>
              </a:rPr>
              <a:t>Elected representatives debate and pass laws at the provincial or territorial legislature</a:t>
            </a:r>
            <a:r>
              <a:rPr lang="en-US" altLang="ja-JP"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The leader of the government is called the </a:t>
            </a:r>
            <a:r>
              <a:rPr lang="en-US" altLang="en-US" sz="2400" b="1" dirty="0">
                <a:solidFill>
                  <a:srgbClr val="FFC000"/>
                </a:solidFill>
                <a:latin typeface="Calibri" pitchFamily="34" charset="0"/>
              </a:rPr>
              <a:t>premier</a:t>
            </a:r>
            <a:r>
              <a:rPr lang="en-US" altLang="en-US"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The Queen is represented by a </a:t>
            </a:r>
            <a:r>
              <a:rPr lang="en-US" altLang="en-US" sz="2400" b="1" dirty="0">
                <a:solidFill>
                  <a:srgbClr val="FFC000"/>
                </a:solidFill>
                <a:latin typeface="Calibri" pitchFamily="34" charset="0"/>
              </a:rPr>
              <a:t>lieutenant governor</a:t>
            </a:r>
            <a:r>
              <a:rPr lang="en-US" altLang="en-US" sz="2400" dirty="0">
                <a:solidFill>
                  <a:schemeClr val="bg1"/>
                </a:solidFill>
                <a:latin typeface="Calibri" pitchFamily="34" charset="0"/>
              </a:rPr>
              <a:t> in Canada’s ten provinces and by a </a:t>
            </a:r>
            <a:r>
              <a:rPr lang="en-US" altLang="en-US" sz="2400" b="1" dirty="0">
                <a:solidFill>
                  <a:srgbClr val="FFC000"/>
                </a:solidFill>
                <a:latin typeface="Calibri" pitchFamily="34" charset="0"/>
              </a:rPr>
              <a:t>territorial commissioner</a:t>
            </a:r>
            <a:r>
              <a:rPr lang="en-US" altLang="en-US" sz="2400" dirty="0">
                <a:solidFill>
                  <a:schemeClr val="bg1"/>
                </a:solidFill>
                <a:latin typeface="Calibri" pitchFamily="34" charset="0"/>
              </a:rPr>
              <a:t> in the three territories.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8195" name="Rectangle 3"/>
          <p:cNvSpPr>
            <a:spLocks noGrp="1" noChangeArrowheads="1"/>
          </p:cNvSpPr>
          <p:nvPr>
            <p:ph type="title"/>
          </p:nvPr>
        </p:nvSpPr>
        <p:spPr/>
        <p:txBody>
          <a:bodyPr/>
          <a:lstStyle/>
          <a:p>
            <a:pPr eaLnBrk="1" hangingPunct="1"/>
            <a:r>
              <a:rPr lang="en-US" altLang="en-US" sz="4000" b="1" dirty="0">
                <a:solidFill>
                  <a:schemeClr val="bg1"/>
                </a:solidFill>
                <a:latin typeface="Calibri" pitchFamily="34" charset="0"/>
              </a:rPr>
              <a:t>Municipal/Local</a:t>
            </a:r>
          </a:p>
        </p:txBody>
      </p:sp>
      <p:sp>
        <p:nvSpPr>
          <p:cNvPr id="8196"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The elected representative at the municipal level is called a </a:t>
            </a:r>
            <a:r>
              <a:rPr lang="en-US" altLang="en-US" sz="2400" b="1" dirty="0" err="1">
                <a:solidFill>
                  <a:srgbClr val="FFC000"/>
                </a:solidFill>
                <a:latin typeface="Calibri" pitchFamily="34" charset="0"/>
              </a:rPr>
              <a:t>councillor</a:t>
            </a:r>
            <a:r>
              <a:rPr lang="en-US" altLang="en-US" sz="2400" dirty="0">
                <a:solidFill>
                  <a:schemeClr val="bg1"/>
                </a:solidFill>
                <a:latin typeface="Calibri" pitchFamily="34" charset="0"/>
              </a:rPr>
              <a:t> or </a:t>
            </a:r>
            <a:r>
              <a:rPr lang="en-US" altLang="en-US" sz="2400" b="1" dirty="0">
                <a:solidFill>
                  <a:srgbClr val="FFC000"/>
                </a:solidFill>
                <a:latin typeface="Calibri" pitchFamily="34" charset="0"/>
              </a:rPr>
              <a:t>alderman</a:t>
            </a:r>
            <a:r>
              <a:rPr lang="en-US" altLang="en-US"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The head of the council is called a </a:t>
            </a:r>
            <a:r>
              <a:rPr lang="en-US" altLang="en-US" sz="2400" b="1" dirty="0">
                <a:solidFill>
                  <a:srgbClr val="FFC000"/>
                </a:solidFill>
                <a:latin typeface="Calibri" pitchFamily="34" charset="0"/>
              </a:rPr>
              <a:t>mayor</a:t>
            </a:r>
            <a:r>
              <a:rPr lang="en-US" altLang="en-US" sz="2400" b="1" dirty="0">
                <a:solidFill>
                  <a:schemeClr val="bg1"/>
                </a:solidFill>
                <a:latin typeface="Calibri" pitchFamily="34" charset="0"/>
              </a:rPr>
              <a:t>,</a:t>
            </a:r>
            <a:r>
              <a:rPr lang="en-US" altLang="en-US" sz="2400" b="1" dirty="0">
                <a:solidFill>
                  <a:srgbClr val="FFC000"/>
                </a:solidFill>
                <a:latin typeface="Calibri" pitchFamily="34" charset="0"/>
              </a:rPr>
              <a:t> reeve </a:t>
            </a:r>
            <a:r>
              <a:rPr lang="en-US" altLang="en-US" sz="2400" b="1" dirty="0">
                <a:solidFill>
                  <a:schemeClr val="bg1"/>
                </a:solidFill>
                <a:latin typeface="Calibri" pitchFamily="34" charset="0"/>
              </a:rPr>
              <a:t>or</a:t>
            </a:r>
            <a:r>
              <a:rPr lang="en-US" altLang="en-US" sz="2400" b="1" dirty="0">
                <a:solidFill>
                  <a:srgbClr val="FFC000"/>
                </a:solidFill>
                <a:latin typeface="Calibri" pitchFamily="34" charset="0"/>
              </a:rPr>
              <a:t> chairperson</a:t>
            </a:r>
            <a:r>
              <a:rPr lang="en-US" altLang="en-US" sz="2400" b="1" dirty="0">
                <a:solidFill>
                  <a:schemeClr val="bg1"/>
                </a:solidFill>
                <a:latin typeface="Calibri" pitchFamily="34" charset="0"/>
              </a:rPr>
              <a:t>.</a:t>
            </a:r>
          </a:p>
          <a:p>
            <a:pPr eaLnBrk="1" hangingPunct="1"/>
            <a:r>
              <a:rPr lang="en-US" altLang="en-US" sz="2400" dirty="0">
                <a:solidFill>
                  <a:schemeClr val="bg1"/>
                </a:solidFill>
                <a:latin typeface="Calibri" pitchFamily="34" charset="0"/>
              </a:rPr>
              <a:t>The size and structure of the council differs depending on the population it represents.</a:t>
            </a:r>
          </a:p>
        </p:txBody>
      </p:sp>
      <p:pic>
        <p:nvPicPr>
          <p:cNvPr id="2" name="Picture 1"/>
          <p:cNvPicPr>
            <a:picLocks noChangeAspect="1"/>
          </p:cNvPicPr>
          <p:nvPr/>
        </p:nvPicPr>
        <p:blipFill>
          <a:blip r:embed="rId4" cstate="print"/>
          <a:stretch>
            <a:fillRect/>
          </a:stretch>
        </p:blipFill>
        <p:spPr>
          <a:xfrm>
            <a:off x="224589" y="3897313"/>
            <a:ext cx="3033346" cy="2000250"/>
          </a:xfrm>
          <a:prstGeom prst="rect">
            <a:avLst/>
          </a:prstGeom>
        </p:spPr>
      </p:pic>
      <p:pic>
        <p:nvPicPr>
          <p:cNvPr id="3" name="Picture 2"/>
          <p:cNvPicPr>
            <a:picLocks noChangeAspect="1"/>
          </p:cNvPicPr>
          <p:nvPr/>
        </p:nvPicPr>
        <p:blipFill>
          <a:blip r:embed="rId5" cstate="print"/>
          <a:stretch>
            <a:fillRect/>
          </a:stretch>
        </p:blipFill>
        <p:spPr>
          <a:xfrm>
            <a:off x="6248974" y="3871913"/>
            <a:ext cx="2670437" cy="2000250"/>
          </a:xfrm>
          <a:prstGeom prst="rect">
            <a:avLst/>
          </a:prstGeom>
        </p:spPr>
      </p:pic>
      <p:pic>
        <p:nvPicPr>
          <p:cNvPr id="4" name="Picture 3"/>
          <p:cNvPicPr>
            <a:picLocks noChangeAspect="1"/>
          </p:cNvPicPr>
          <p:nvPr/>
        </p:nvPicPr>
        <p:blipFill>
          <a:blip r:embed="rId6" cstate="print"/>
          <a:stretch>
            <a:fillRect/>
          </a:stretch>
        </p:blipFill>
        <p:spPr>
          <a:xfrm>
            <a:off x="3417949" y="3897313"/>
            <a:ext cx="2667000" cy="2000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9219"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Section 91-95, Constitution</a:t>
            </a:r>
          </a:p>
        </p:txBody>
      </p:sp>
      <p:sp>
        <p:nvSpPr>
          <p:cNvPr id="9220" name="Rectangle 4"/>
          <p:cNvSpPr>
            <a:spLocks noGrp="1" noChangeArrowheads="1"/>
          </p:cNvSpPr>
          <p:nvPr>
            <p:ph type="body" idx="1"/>
          </p:nvPr>
        </p:nvSpPr>
        <p:spPr>
          <a:xfrm>
            <a:off x="457200" y="1371600"/>
            <a:ext cx="8229600" cy="4525963"/>
          </a:xfrm>
        </p:spPr>
        <p:txBody>
          <a:bodyPr/>
          <a:lstStyle/>
          <a:p>
            <a:pPr eaLnBrk="1" hangingPunct="1"/>
            <a:r>
              <a:rPr lang="en-US" altLang="en-US" sz="2400" dirty="0">
                <a:solidFill>
                  <a:schemeClr val="bg1"/>
                </a:solidFill>
                <a:latin typeface="Calibri" pitchFamily="34" charset="0"/>
              </a:rPr>
              <a:t>When they chose a federal form of government, the Canadian Fathers of Confederation assigned particular responsibilities to the federal and provincial governments (outlined in Sections 91–95, </a:t>
            </a:r>
            <a:r>
              <a:rPr lang="en-US" altLang="en-US" sz="2400" i="1" dirty="0">
                <a:solidFill>
                  <a:schemeClr val="bg1"/>
                </a:solidFill>
                <a:latin typeface="Calibri" pitchFamily="34" charset="0"/>
              </a:rPr>
              <a:t>Constitution Act</a:t>
            </a:r>
            <a:r>
              <a:rPr lang="en-US" altLang="en-US" sz="2400" dirty="0">
                <a:solidFill>
                  <a:schemeClr val="bg1"/>
                </a:solidFill>
                <a:latin typeface="Calibri" pitchFamily="34" charset="0"/>
              </a:rPr>
              <a:t>).</a:t>
            </a:r>
          </a:p>
          <a:p>
            <a:pPr eaLnBrk="1" hangingPunct="1"/>
            <a:r>
              <a:rPr lang="en-US" altLang="en-US" sz="2400" dirty="0">
                <a:solidFill>
                  <a:schemeClr val="bg1"/>
                </a:solidFill>
                <a:latin typeface="Calibri" pitchFamily="34" charset="0"/>
              </a:rPr>
              <a:t>This division of powers is based on the idea of </a:t>
            </a:r>
            <a:r>
              <a:rPr lang="en-US" altLang="en-US" sz="2400" b="1" dirty="0">
                <a:solidFill>
                  <a:srgbClr val="FFC000"/>
                </a:solidFill>
                <a:latin typeface="Calibri" pitchFamily="34" charset="0"/>
              </a:rPr>
              <a:t>subsidiarity</a:t>
            </a:r>
            <a:r>
              <a:rPr lang="en-US" altLang="en-US" sz="2400" dirty="0">
                <a:solidFill>
                  <a:schemeClr val="bg1"/>
                </a:solidFill>
                <a:latin typeface="Calibri" pitchFamily="34" charset="0"/>
              </a:rPr>
              <a:t>, meaning that the government level closest to the issue governs it.</a:t>
            </a:r>
          </a:p>
          <a:p>
            <a:pPr eaLnBrk="1" hangingPunct="1"/>
            <a:r>
              <a:rPr lang="en-US" altLang="en-US" sz="2400" dirty="0">
                <a:solidFill>
                  <a:schemeClr val="bg1"/>
                </a:solidFill>
                <a:latin typeface="Calibri" pitchFamily="34" charset="0"/>
              </a:rPr>
              <a:t>Municipal/local governments receive powers from their province or territory.</a:t>
            </a:r>
          </a:p>
        </p:txBody>
      </p:sp>
      <p:pic>
        <p:nvPicPr>
          <p:cNvPr id="9221" name="Picture 8" descr="macdonald-chro-1867b"/>
          <p:cNvPicPr>
            <a:picLocks noChangeAspect="1" noChangeArrowheads="1"/>
          </p:cNvPicPr>
          <p:nvPr/>
        </p:nvPicPr>
        <p:blipFill>
          <a:blip r:embed="rId4" cstate="print"/>
          <a:srcRect/>
          <a:stretch>
            <a:fillRect/>
          </a:stretch>
        </p:blipFill>
        <p:spPr bwMode="auto">
          <a:xfrm>
            <a:off x="2133600" y="4876800"/>
            <a:ext cx="3344863" cy="177958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descr="C:\Documents and Settings\DE SYSTEMS\Desktop\ON 2013\PPT\CIVIX PPT backgrounds\CIVIX_pp_slides-02.pn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0243" name="Rectangle 3"/>
          <p:cNvSpPr>
            <a:spLocks noGrp="1" noChangeArrowheads="1"/>
          </p:cNvSpPr>
          <p:nvPr>
            <p:ph type="title"/>
          </p:nvPr>
        </p:nvSpPr>
        <p:spPr/>
        <p:txBody>
          <a:bodyPr/>
          <a:lstStyle/>
          <a:p>
            <a:pPr eaLnBrk="1" hangingPunct="1"/>
            <a:r>
              <a:rPr lang="en-US" altLang="en-US" sz="4000" b="1">
                <a:solidFill>
                  <a:schemeClr val="bg1"/>
                </a:solidFill>
                <a:latin typeface="Calibri" pitchFamily="34" charset="0"/>
              </a:rPr>
              <a:t>Division of Responsibilities</a:t>
            </a:r>
          </a:p>
        </p:txBody>
      </p:sp>
      <p:sp>
        <p:nvSpPr>
          <p:cNvPr id="10244" name="Rectangle 4"/>
          <p:cNvSpPr>
            <a:spLocks noGrp="1" noChangeArrowheads="1"/>
          </p:cNvSpPr>
          <p:nvPr>
            <p:ph type="body" idx="1"/>
          </p:nvPr>
        </p:nvSpPr>
        <p:spPr>
          <a:xfrm>
            <a:off x="457200" y="1371600"/>
            <a:ext cx="8229600" cy="4525963"/>
          </a:xfrm>
        </p:spPr>
        <p:txBody>
          <a:bodyPr/>
          <a:lstStyle/>
          <a:p>
            <a:pPr eaLnBrk="1" hangingPunct="1"/>
            <a:r>
              <a:rPr lang="en-US" altLang="en-US" sz="2600" b="1" dirty="0">
                <a:solidFill>
                  <a:srgbClr val="FFC000"/>
                </a:solidFill>
                <a:latin typeface="Calibri" pitchFamily="34" charset="0"/>
              </a:rPr>
              <a:t>Federal:</a:t>
            </a:r>
            <a:r>
              <a:rPr lang="en-US" altLang="en-US" sz="2600" dirty="0">
                <a:solidFill>
                  <a:schemeClr val="bg1"/>
                </a:solidFill>
                <a:latin typeface="Calibri" pitchFamily="34" charset="0"/>
              </a:rPr>
              <a:t> </a:t>
            </a:r>
            <a:r>
              <a:rPr lang="en-CA" altLang="en-US" sz="2600" dirty="0">
                <a:solidFill>
                  <a:schemeClr val="bg1"/>
                </a:solidFill>
                <a:latin typeface="Calibri" pitchFamily="34" charset="0"/>
              </a:rPr>
              <a:t>Justice, citizenship and immigration, national defence, currency, public safety, fisheries and oceans</a:t>
            </a:r>
          </a:p>
          <a:p>
            <a:pPr eaLnBrk="1" hangingPunct="1"/>
            <a:r>
              <a:rPr lang="en-US" altLang="en-US" sz="2600" b="1" dirty="0">
                <a:solidFill>
                  <a:srgbClr val="FFC000"/>
                </a:solidFill>
                <a:latin typeface="Calibri" pitchFamily="34" charset="0"/>
              </a:rPr>
              <a:t>Provincial/Territorial:</a:t>
            </a:r>
            <a:r>
              <a:rPr lang="en-US" altLang="en-US" sz="2600" dirty="0">
                <a:solidFill>
                  <a:schemeClr val="bg1"/>
                </a:solidFill>
                <a:latin typeface="Calibri" pitchFamily="34" charset="0"/>
              </a:rPr>
              <a:t> </a:t>
            </a:r>
            <a:r>
              <a:rPr lang="en-CA" altLang="en-US" sz="2600" dirty="0">
                <a:solidFill>
                  <a:schemeClr val="bg1"/>
                </a:solidFill>
                <a:latin typeface="Calibri" pitchFamily="34" charset="0"/>
              </a:rPr>
              <a:t>Education, healthcare delivery, environment, energy</a:t>
            </a:r>
          </a:p>
          <a:p>
            <a:pPr eaLnBrk="1" hangingPunct="1"/>
            <a:r>
              <a:rPr lang="en-US" altLang="en-US" sz="2600" b="1" dirty="0">
                <a:solidFill>
                  <a:srgbClr val="FFC000"/>
                </a:solidFill>
                <a:latin typeface="Calibri" pitchFamily="34" charset="0"/>
              </a:rPr>
              <a:t>Municipal/Local:</a:t>
            </a:r>
            <a:r>
              <a:rPr lang="en-US" altLang="en-US" sz="2600" dirty="0">
                <a:solidFill>
                  <a:schemeClr val="bg1"/>
                </a:solidFill>
                <a:latin typeface="Calibri" pitchFamily="34" charset="0"/>
              </a:rPr>
              <a:t> </a:t>
            </a:r>
            <a:r>
              <a:rPr lang="en-CA" altLang="en-US" sz="2600" dirty="0">
                <a:solidFill>
                  <a:schemeClr val="bg1"/>
                </a:solidFill>
                <a:latin typeface="Calibri" pitchFamily="34" charset="0"/>
              </a:rPr>
              <a:t>Road maintenance, water and sewer service, recreation and community facilities, libraries, police protection services</a:t>
            </a:r>
            <a:endParaRPr lang="en-US" altLang="en-US" sz="2600" dirty="0"/>
          </a:p>
        </p:txBody>
      </p:sp>
      <p:pic>
        <p:nvPicPr>
          <p:cNvPr id="10245" name="Picture 14" descr="66229_2"/>
          <p:cNvPicPr>
            <a:picLocks noChangeAspect="1" noChangeArrowheads="1"/>
          </p:cNvPicPr>
          <p:nvPr/>
        </p:nvPicPr>
        <p:blipFill>
          <a:blip r:embed="rId4" cstate="print"/>
          <a:srcRect/>
          <a:stretch>
            <a:fillRect/>
          </a:stretch>
        </p:blipFill>
        <p:spPr bwMode="auto">
          <a:xfrm>
            <a:off x="2971800" y="4495800"/>
            <a:ext cx="2089150" cy="1371600"/>
          </a:xfrm>
          <a:prstGeom prst="rect">
            <a:avLst/>
          </a:prstGeom>
          <a:noFill/>
          <a:ln w="9525">
            <a:noFill/>
            <a:miter lim="800000"/>
            <a:headEnd/>
            <a:tailEnd/>
          </a:ln>
        </p:spPr>
      </p:pic>
      <p:pic>
        <p:nvPicPr>
          <p:cNvPr id="10246" name="Picture 8" descr="alg_doctor_child_patient"/>
          <p:cNvPicPr>
            <a:picLocks noChangeAspect="1" noChangeArrowheads="1"/>
          </p:cNvPicPr>
          <p:nvPr/>
        </p:nvPicPr>
        <p:blipFill>
          <a:blip r:embed="rId5" cstate="print"/>
          <a:srcRect/>
          <a:stretch>
            <a:fillRect/>
          </a:stretch>
        </p:blipFill>
        <p:spPr bwMode="auto">
          <a:xfrm>
            <a:off x="5257800" y="4495800"/>
            <a:ext cx="2057400" cy="1368425"/>
          </a:xfrm>
          <a:prstGeom prst="rect">
            <a:avLst/>
          </a:prstGeom>
          <a:noFill/>
          <a:ln w="9525">
            <a:noFill/>
            <a:miter lim="800000"/>
            <a:headEnd/>
            <a:tailEnd/>
          </a:ln>
        </p:spPr>
      </p:pic>
      <p:pic>
        <p:nvPicPr>
          <p:cNvPr id="10247" name="Picture 12" descr="d1dcea9a4e8880aadf2fed43943f"/>
          <p:cNvPicPr>
            <a:picLocks noChangeAspect="1" noChangeArrowheads="1"/>
          </p:cNvPicPr>
          <p:nvPr/>
        </p:nvPicPr>
        <p:blipFill>
          <a:blip r:embed="rId6" cstate="print"/>
          <a:srcRect/>
          <a:stretch>
            <a:fillRect/>
          </a:stretch>
        </p:blipFill>
        <p:spPr bwMode="auto">
          <a:xfrm>
            <a:off x="838200" y="4495800"/>
            <a:ext cx="1833563" cy="1371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651</Words>
  <Application>Microsoft Macintosh PowerPoint</Application>
  <PresentationFormat>全屏显示(4:3)</PresentationFormat>
  <Paragraphs>54</Paragraphs>
  <Slides>10</Slides>
  <Notes>10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Arial</vt:lpstr>
      <vt:lpstr>Calibri</vt:lpstr>
      <vt:lpstr>Default Design</vt:lpstr>
      <vt:lpstr>PowerPoint 演示文稿</vt:lpstr>
      <vt:lpstr>Governments in Canada</vt:lpstr>
      <vt:lpstr>Three Levels of Government</vt:lpstr>
      <vt:lpstr>Three Branches of Government</vt:lpstr>
      <vt:lpstr>Federal </vt:lpstr>
      <vt:lpstr>Provincial/Territorial</vt:lpstr>
      <vt:lpstr>Municipal/Local</vt:lpstr>
      <vt:lpstr>Section 91-95, Constitution</vt:lpstr>
      <vt:lpstr>Division of Responsibilities</vt:lpstr>
      <vt:lpstr>Final Thoughts</vt:lpstr>
    </vt:vector>
  </TitlesOfParts>
  <Company>DESYSTEMS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 SYSTEMS</dc:creator>
  <cp:lastModifiedBy>a52354</cp:lastModifiedBy>
  <cp:revision>76</cp:revision>
  <dcterms:created xsi:type="dcterms:W3CDTF">2013-04-10T19:19:19Z</dcterms:created>
  <dcterms:modified xsi:type="dcterms:W3CDTF">2025-05-31T20:08:48Z</dcterms:modified>
</cp:coreProperties>
</file>