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5" r:id="rId3"/>
    <p:sldId id="267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5"/>
  </p:normalViewPr>
  <p:slideViewPr>
    <p:cSldViewPr>
      <p:cViewPr varScale="1">
        <p:scale>
          <a:sx n="117" d="100"/>
          <a:sy n="117" d="100"/>
        </p:scale>
        <p:origin x="17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FCC69AE-6734-438F-892B-ED3D9C9628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231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DF778D-E0BF-4E48-8EB6-BD9EA332D9FA}" type="slidenum">
              <a:rPr lang="en-US" altLang="en-US" smtClean="0">
                <a:latin typeface="Arial" charset="0"/>
              </a:rPr>
              <a:pPr/>
              <a:t>1</a:t>
            </a:fld>
            <a:endParaRPr lang="en-US" altLang="en-US">
              <a:latin typeface="Arial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7594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E10A8F-0483-4ECD-A153-88B423248D44}" type="slidenum">
              <a:rPr lang="en-US" altLang="en-US" smtClean="0">
                <a:latin typeface="Arial" charset="0"/>
              </a:rPr>
              <a:pPr/>
              <a:t>2</a:t>
            </a:fld>
            <a:endParaRPr lang="en-US" altLang="en-US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70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C1F1EC-F982-40CC-8F03-0FF38787D8EE}" type="slidenum">
              <a:rPr lang="en-US" altLang="en-US" smtClean="0">
                <a:latin typeface="Arial" charset="0"/>
              </a:rPr>
              <a:pPr/>
              <a:t>3</a:t>
            </a:fld>
            <a:endParaRPr lang="en-US" altLang="en-US">
              <a:latin typeface="Arial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999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DFAF0-DFAC-4C5B-A7E1-06299BBFB6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EACF1-7727-4EFB-9CD5-93AB974C0E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F27B8-D23F-4AEC-86E3-774AA033E4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A83D5-F4CD-4703-B4D0-A385B138FF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FBA26-A6D4-4F26-B0E0-2744475A67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E1076-C0A2-4953-AB1D-70ABC8BF5C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705EC-93D1-45B9-89AF-5B905FAFA8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DA528-9D79-4B4B-9090-F921A9F68E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4C251-B4AC-429D-8265-6A3F0BDE03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A03FD-88A2-4833-B6D9-37E6FE00DA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65588-6FA2-4CB6-95DE-593982F64B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54C18A2D-7351-42BC-AC25-B3A600B75C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C:\Documents and Settings\DE SYSTEMS\Desktop\ON 2013\PPT\CIVIX PPT backgrounds\CIVIX_pp_slides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286000"/>
            <a:ext cx="6781800" cy="6858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bg1"/>
                </a:solidFill>
                <a:latin typeface="Calibri" pitchFamily="34" charset="0"/>
              </a:rPr>
              <a:t>PowerPoint 3: </a:t>
            </a:r>
          </a:p>
          <a:p>
            <a:pPr eaLnBrk="1" hangingPunct="1"/>
            <a:r>
              <a:rPr lang="en-US" altLang="en-US" sz="3600" b="1" dirty="0">
                <a:solidFill>
                  <a:schemeClr val="bg1"/>
                </a:solidFill>
                <a:latin typeface="Calibri" pitchFamily="34" charset="0"/>
              </a:rPr>
              <a:t>Government in Canada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C:\Documents and Settings\DE SYSTEMS\Desktop\ON 2013\PPT\CIVIX PPT backgrounds\CIVIX_pp_slides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Calibri" pitchFamily="34" charset="0"/>
              </a:rPr>
              <a:t>Governments in Canada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latin typeface="Calibri" pitchFamily="34" charset="0"/>
              </a:rPr>
              <a:t>Canada is a federal state, parliamentary democracy and constitutional monarchy.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latin typeface="Calibri" pitchFamily="34" charset="0"/>
              </a:rPr>
              <a:t>A </a:t>
            </a:r>
            <a:r>
              <a:rPr lang="en-US" altLang="en-US" sz="2400" b="1" dirty="0">
                <a:solidFill>
                  <a:srgbClr val="FFC000"/>
                </a:solidFill>
                <a:latin typeface="Calibri" pitchFamily="34" charset="0"/>
              </a:rPr>
              <a:t>federal state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altLang="en-US" sz="2400" dirty="0">
                <a:solidFill>
                  <a:schemeClr val="bg1"/>
                </a:solidFill>
                <a:latin typeface="Calibri" pitchFamily="34" charset="0"/>
              </a:rPr>
              <a:t>brings together a number of different political communities with a central government (federal) for national matters and separate local governments (provincial/territorial) for local affairs.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latin typeface="Calibri" pitchFamily="34" charset="0"/>
              </a:rPr>
              <a:t>As a </a:t>
            </a:r>
            <a:r>
              <a:rPr lang="en-US" altLang="en-US" sz="2400" b="1" dirty="0">
                <a:solidFill>
                  <a:srgbClr val="FFC000"/>
                </a:solidFill>
                <a:latin typeface="Calibri" pitchFamily="34" charset="0"/>
              </a:rPr>
              <a:t>parliamentary democracy</a:t>
            </a:r>
            <a:r>
              <a:rPr lang="en-US" altLang="en-US" sz="2400" dirty="0">
                <a:solidFill>
                  <a:schemeClr val="bg1"/>
                </a:solidFill>
                <a:latin typeface="Calibri" pitchFamily="34" charset="0"/>
              </a:rPr>
              <a:t>, we elect members to our parliament and legislatures across the country.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latin typeface="Calibri" pitchFamily="34" charset="0"/>
              </a:rPr>
              <a:t>As a </a:t>
            </a:r>
            <a:r>
              <a:rPr lang="en-US" altLang="en-US" sz="2400" b="1" dirty="0">
                <a:solidFill>
                  <a:srgbClr val="FFC000"/>
                </a:solidFill>
                <a:latin typeface="Calibri" pitchFamily="34" charset="0"/>
              </a:rPr>
              <a:t>constitutional monarchy</a:t>
            </a:r>
            <a:r>
              <a:rPr lang="en-US" altLang="en-US" sz="2400" dirty="0">
                <a:solidFill>
                  <a:schemeClr val="bg1"/>
                </a:solidFill>
                <a:latin typeface="Calibri" pitchFamily="34" charset="0"/>
              </a:rPr>
              <a:t>, Canada</a:t>
            </a:r>
            <a:r>
              <a:rPr lang="en-CA" altLang="en-US" sz="2400" dirty="0">
                <a:solidFill>
                  <a:schemeClr val="bg1"/>
                </a:solidFill>
                <a:latin typeface="Calibri" pitchFamily="34" charset="0"/>
              </a:rPr>
              <a:t>’</a:t>
            </a:r>
            <a:r>
              <a:rPr lang="en-US" altLang="ja-JP" sz="2400" dirty="0">
                <a:solidFill>
                  <a:schemeClr val="bg1"/>
                </a:solidFill>
                <a:latin typeface="Calibri" pitchFamily="34" charset="0"/>
              </a:rPr>
              <a:t>s head of state is a hereditary sovereign (queen or king), who reigns in accordance with the Constitution.</a:t>
            </a:r>
          </a:p>
          <a:p>
            <a:pPr eaLnBrk="1" hangingPunct="1"/>
            <a:endParaRPr lang="en-US" altLang="en-US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C:\Documents and Settings\DE SYSTEMS\Desktop\ON 2013\PPT\CIVIX PPT backgrounds\CIVIX_pp_slides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Calibri" pitchFamily="34" charset="0"/>
              </a:rPr>
              <a:t>Three Levels of Government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latin typeface="Calibri" pitchFamily="34" charset="0"/>
              </a:rPr>
              <a:t>Canada is a very large country with different needs and interests. 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latin typeface="Calibri" pitchFamily="34" charset="0"/>
              </a:rPr>
              <a:t>In order to meet the needs of citizens, the Canadian government is structured into a three-level system: </a:t>
            </a:r>
            <a:r>
              <a:rPr lang="en-US" altLang="en-US" sz="2400" b="1" dirty="0">
                <a:solidFill>
                  <a:srgbClr val="FFC000"/>
                </a:solidFill>
                <a:latin typeface="Calibri" pitchFamily="34" charset="0"/>
              </a:rPr>
              <a:t>federal, provincial/territorial</a:t>
            </a:r>
            <a:r>
              <a:rPr lang="en-US" altLang="en-US" sz="2400" dirty="0">
                <a:solidFill>
                  <a:schemeClr val="bg1"/>
                </a:solidFill>
                <a:latin typeface="Calibri" pitchFamily="34" charset="0"/>
              </a:rPr>
              <a:t> and </a:t>
            </a:r>
            <a:r>
              <a:rPr lang="en-US" altLang="en-US" sz="2400" b="1" dirty="0">
                <a:solidFill>
                  <a:srgbClr val="FFC000"/>
                </a:solidFill>
                <a:latin typeface="Calibri" pitchFamily="34" charset="0"/>
              </a:rPr>
              <a:t>municipal/local</a:t>
            </a:r>
            <a:r>
              <a:rPr lang="en-US" altLang="en-US" sz="2400" dirty="0">
                <a:solidFill>
                  <a:schemeClr val="bg1"/>
                </a:solidFill>
                <a:latin typeface="Calibri" pitchFamily="34" charset="0"/>
              </a:rPr>
              <a:t>.  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latin typeface="Calibri" pitchFamily="34" charset="0"/>
              </a:rPr>
              <a:t>Each level has its own arrangement of elected and appointed officials as well as a unique set of responsibilities.</a:t>
            </a:r>
          </a:p>
        </p:txBody>
      </p:sp>
      <p:pic>
        <p:nvPicPr>
          <p:cNvPr id="5" name="Picture 4" descr="Map_Canada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7000" y="4191000"/>
            <a:ext cx="3122345" cy="25603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168</Words>
  <Application>Microsoft Macintosh PowerPoint</Application>
  <PresentationFormat>全屏显示(4:3)</PresentationFormat>
  <Paragraphs>14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Calibri</vt:lpstr>
      <vt:lpstr>Default Design</vt:lpstr>
      <vt:lpstr>PowerPoint 演示文稿</vt:lpstr>
      <vt:lpstr>Governments in Canada</vt:lpstr>
      <vt:lpstr>Three Levels of Government</vt:lpstr>
    </vt:vector>
  </TitlesOfParts>
  <Company>DESYSTEMS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 SYSTEMS</dc:creator>
  <cp:lastModifiedBy>a52354</cp:lastModifiedBy>
  <cp:revision>77</cp:revision>
  <dcterms:created xsi:type="dcterms:W3CDTF">2013-04-10T19:19:19Z</dcterms:created>
  <dcterms:modified xsi:type="dcterms:W3CDTF">2025-05-31T23:17:05Z</dcterms:modified>
</cp:coreProperties>
</file>