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5"/>
  </p:notesMasterIdLst>
  <p:sldIdLst>
    <p:sldId id="452" r:id="rId5"/>
    <p:sldId id="453" r:id="rId6"/>
    <p:sldId id="343" r:id="rId7"/>
    <p:sldId id="530" r:id="rId8"/>
    <p:sldId id="470" r:id="rId9"/>
    <p:sldId id="485" r:id="rId10"/>
    <p:sldId id="501" r:id="rId11"/>
    <p:sldId id="486" r:id="rId12"/>
    <p:sldId id="497" r:id="rId13"/>
    <p:sldId id="488" r:id="rId14"/>
    <p:sldId id="487" r:id="rId15"/>
    <p:sldId id="482" r:id="rId16"/>
    <p:sldId id="483" r:id="rId17"/>
    <p:sldId id="499" r:id="rId18"/>
    <p:sldId id="471" r:id="rId19"/>
    <p:sldId id="474" r:id="rId20"/>
    <p:sldId id="476" r:id="rId21"/>
    <p:sldId id="477" r:id="rId22"/>
    <p:sldId id="479" r:id="rId23"/>
    <p:sldId id="503" r:id="rId24"/>
    <p:sldId id="495" r:id="rId25"/>
    <p:sldId id="496" r:id="rId26"/>
    <p:sldId id="507" r:id="rId27"/>
    <p:sldId id="508" r:id="rId28"/>
    <p:sldId id="519" r:id="rId29"/>
    <p:sldId id="522" r:id="rId30"/>
    <p:sldId id="523" r:id="rId31"/>
    <p:sldId id="494" r:id="rId32"/>
    <p:sldId id="535" r:id="rId33"/>
    <p:sldId id="536" r:id="rId34"/>
    <p:sldId id="518" r:id="rId35"/>
    <p:sldId id="504" r:id="rId36"/>
    <p:sldId id="506" r:id="rId37"/>
    <p:sldId id="510" r:id="rId38"/>
    <p:sldId id="514" r:id="rId39"/>
    <p:sldId id="512" r:id="rId40"/>
    <p:sldId id="516" r:id="rId41"/>
    <p:sldId id="502" r:id="rId42"/>
    <p:sldId id="489" r:id="rId43"/>
    <p:sldId id="490" r:id="rId44"/>
    <p:sldId id="491" r:id="rId45"/>
    <p:sldId id="492" r:id="rId46"/>
    <p:sldId id="537" r:id="rId47"/>
    <p:sldId id="457" r:id="rId48"/>
    <p:sldId id="524" r:id="rId49"/>
    <p:sldId id="529" r:id="rId50"/>
    <p:sldId id="458" r:id="rId51"/>
    <p:sldId id="534" r:id="rId52"/>
    <p:sldId id="532" r:id="rId53"/>
    <p:sldId id="533" r:id="rId54"/>
  </p:sldIdLst>
  <p:sldSz cx="12192000" cy="6858000"/>
  <p:notesSz cx="6889750" cy="10021888"/>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3" pos="240" userDrawn="1">
          <p15:clr>
            <a:srgbClr val="A4A3A4"/>
          </p15:clr>
        </p15:guide>
        <p15:guide id="4" pos="6312" userDrawn="1">
          <p15:clr>
            <a:srgbClr val="A4A3A4"/>
          </p15:clr>
        </p15:guide>
        <p15:guide id="5" orient="horz" pos="3816" userDrawn="1">
          <p15:clr>
            <a:srgbClr val="A4A3A4"/>
          </p15:clr>
        </p15:guide>
        <p15:guide id="6" orient="horz" pos="2232" userDrawn="1">
          <p15:clr>
            <a:srgbClr val="A4A3A4"/>
          </p15:clr>
        </p15:guide>
        <p15:guide id="7" orient="horz" pos="2664" userDrawn="1">
          <p15:clr>
            <a:srgbClr val="A4A3A4"/>
          </p15:clr>
        </p15:guide>
        <p15:guide id="8" orient="horz" pos="1392" userDrawn="1">
          <p15:clr>
            <a:srgbClr val="A4A3A4"/>
          </p15:clr>
        </p15:guide>
        <p15:guide id="9" orient="horz" pos="1488" userDrawn="1">
          <p15:clr>
            <a:srgbClr val="A4A3A4"/>
          </p15:clr>
        </p15:guide>
        <p15:guide id="10" orient="horz" pos="34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James, Kevin" initials="JK" lastIdx="3" clrIdx="6">
    <p:extLst>
      <p:ext uri="{19B8F6BF-5375-455C-9EA6-DF929625EA0E}">
        <p15:presenceInfo xmlns:p15="http://schemas.microsoft.com/office/powerpoint/2012/main" userId="S-1-5-21-667784661-3259641414-1538980133-4121" providerId="AD"/>
      </p:ext>
    </p:extLst>
  </p:cmAuthor>
  <p:cmAuthor id="1" name="Sara Plavsic" initials="SP" lastIdx="1" clrIdx="0">
    <p:extLst>
      <p:ext uri="{19B8F6BF-5375-455C-9EA6-DF929625EA0E}">
        <p15:presenceInfo xmlns:p15="http://schemas.microsoft.com/office/powerpoint/2012/main" userId="S::sara.plavsic@environics.ca::b7f61dba-5607-4ad5-a1a4-5935c5045adc" providerId="AD"/>
      </p:ext>
    </p:extLst>
  </p:cmAuthor>
  <p:cmAuthor id="8" name="Shaw-Malvern, Diana" initials="SD" lastIdx="25" clrIdx="7">
    <p:extLst>
      <p:ext uri="{19B8F6BF-5375-455C-9EA6-DF929625EA0E}">
        <p15:presenceInfo xmlns:p15="http://schemas.microsoft.com/office/powerpoint/2012/main" userId="S-1-5-21-667784661-3259641414-1538980133-19538" providerId="AD"/>
      </p:ext>
    </p:extLst>
  </p:cmAuthor>
  <p:cmAuthor id="2" name="John Crockett" initials="JC" lastIdx="2" clrIdx="1">
    <p:extLst>
      <p:ext uri="{19B8F6BF-5375-455C-9EA6-DF929625EA0E}">
        <p15:presenceInfo xmlns:p15="http://schemas.microsoft.com/office/powerpoint/2012/main" userId="John Crockett" providerId="None"/>
      </p:ext>
    </p:extLst>
  </p:cmAuthor>
  <p:cmAuthor id="9" name="Perreault, Kirsten" initials="PK" lastIdx="21" clrIdx="8">
    <p:extLst>
      <p:ext uri="{19B8F6BF-5375-455C-9EA6-DF929625EA0E}">
        <p15:presenceInfo xmlns:p15="http://schemas.microsoft.com/office/powerpoint/2012/main" userId="S-1-5-21-667784661-3259641414-1538980133-4290" providerId="AD"/>
      </p:ext>
    </p:extLst>
  </p:cmAuthor>
  <p:cmAuthor id="3" name="Graham Pressey" initials="GP" lastIdx="23" clrIdx="2">
    <p:extLst>
      <p:ext uri="{19B8F6BF-5375-455C-9EA6-DF929625EA0E}">
        <p15:presenceInfo xmlns:p15="http://schemas.microsoft.com/office/powerpoint/2012/main" userId="S::graham.pressey@environics.ca::31a77d0c-8b27-4cbf-8878-4ecc614556e3" providerId="AD"/>
      </p:ext>
    </p:extLst>
  </p:cmAuthor>
  <p:cmAuthor id="10" name="Shaw-Malvern, Diana" initials="SD [2]" lastIdx="1" clrIdx="9">
    <p:extLst>
      <p:ext uri="{19B8F6BF-5375-455C-9EA6-DF929625EA0E}">
        <p15:presenceInfo xmlns:p15="http://schemas.microsoft.com/office/powerpoint/2012/main" userId="S::DISHAW@tbs-sct.gc.ca::d70d5f15-f2c5-4143-ae87-ae33ec73f954" providerId="AD"/>
      </p:ext>
    </p:extLst>
  </p:cmAuthor>
  <p:cmAuthor id="4" name="Victoria Sicilia" initials="VS" lastIdx="2" clrIdx="3">
    <p:extLst>
      <p:ext uri="{19B8F6BF-5375-455C-9EA6-DF929625EA0E}">
        <p15:presenceInfo xmlns:p15="http://schemas.microsoft.com/office/powerpoint/2012/main" userId="S::victoria.sicilia@Environics.ca::2ecdd23b-6400-4593-a9c3-3148d1d5c612" providerId="AD"/>
      </p:ext>
    </p:extLst>
  </p:cmAuthor>
  <p:cmAuthor id="5" name="Sarah Roberton" initials="SR" lastIdx="10" clrIdx="4">
    <p:extLst>
      <p:ext uri="{19B8F6BF-5375-455C-9EA6-DF929625EA0E}">
        <p15:presenceInfo xmlns:p15="http://schemas.microsoft.com/office/powerpoint/2012/main" userId="Sarah Roberton" providerId="None"/>
      </p:ext>
    </p:extLst>
  </p:cmAuthor>
  <p:cmAuthor id="6" name="Robert Hughes" initials="RH" lastIdx="24" clrIdx="5">
    <p:extLst>
      <p:ext uri="{19B8F6BF-5375-455C-9EA6-DF929625EA0E}">
        <p15:presenceInfo xmlns:p15="http://schemas.microsoft.com/office/powerpoint/2012/main" userId="S-1-5-21-2052860039-705265239-111032338-659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684"/>
    <a:srgbClr val="000000"/>
    <a:srgbClr val="0099FF"/>
    <a:srgbClr val="4E2584"/>
    <a:srgbClr val="4B3280"/>
    <a:srgbClr val="AF2317"/>
    <a:srgbClr val="FCD7A3"/>
    <a:srgbClr val="2E2E2E"/>
    <a:srgbClr val="A076D8"/>
    <a:srgbClr val="43A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10" autoAdjust="0"/>
    <p:restoredTop sz="95921" autoAdjust="0"/>
  </p:normalViewPr>
  <p:slideViewPr>
    <p:cSldViewPr snapToGrid="0">
      <p:cViewPr varScale="1">
        <p:scale>
          <a:sx n="118" d="100"/>
          <a:sy n="118" d="100"/>
        </p:scale>
        <p:origin x="808" y="208"/>
      </p:cViewPr>
      <p:guideLst>
        <p:guide orient="horz" pos="1200"/>
        <p:guide pos="240"/>
        <p:guide pos="6312"/>
        <p:guide orient="horz" pos="3816"/>
        <p:guide orient="horz" pos="2232"/>
        <p:guide orient="horz" pos="2664"/>
        <p:guide orient="horz" pos="1392"/>
        <p:guide orient="horz" pos="1488"/>
        <p:guide orient="horz" pos="3480"/>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84" d="100"/>
          <a:sy n="84" d="100"/>
        </p:scale>
        <p:origin x="379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asonhao/Desktop/LLM%20experiments/translatedocs/fruittest2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jasonhao/Desktop/LLM%20experiments/translatedocs/fruittest25.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1" i="0" u="none" strike="noStrike" kern="1200" spc="0" baseline="0">
                <a:solidFill>
                  <a:schemeClr val="accent1"/>
                </a:solidFill>
                <a:latin typeface="Montserrat" panose="00000500000000000000"/>
                <a:ea typeface="+mn-ea"/>
                <a:cs typeface="+mn-cs"/>
              </a:defRPr>
            </a:pPr>
            <a:r>
              <a:rPr lang="en-US" sz="1800" b="1" i="0" baseline="0" dirty="0">
                <a:effectLst/>
                <a:latin typeface="Arial" panose="020B0604020202020204" pitchFamily="34" charset="0"/>
                <a:cs typeface="Arial" panose="020B0604020202020204" pitchFamily="34" charset="0"/>
              </a:rPr>
              <a:t>Required to get a medical certificate and/or other evidence.</a:t>
            </a:r>
            <a:endParaRPr lang="en-CA" sz="1800" dirty="0">
              <a:effectLst/>
              <a:latin typeface="Arial" panose="020B0604020202020204" pitchFamily="34" charset="0"/>
              <a:cs typeface="Arial" panose="020B0604020202020204" pitchFamily="34" charset="0"/>
            </a:endParaRPr>
          </a:p>
        </c:rich>
      </c:tx>
      <c:layout>
        <c:manualLayout>
          <c:xMode val="edge"/>
          <c:yMode val="edge"/>
          <c:x val="0.18977990045875012"/>
          <c:y val="2.1419497376415356E-2"/>
        </c:manualLayout>
      </c:layout>
      <c:overlay val="0"/>
      <c:spPr>
        <a:noFill/>
        <a:ln>
          <a:noFill/>
        </a:ln>
        <a:effectLst/>
      </c:spPr>
      <c:txPr>
        <a:bodyPr rot="0" spcFirstLastPara="1" vertOverflow="ellipsis" vert="horz" wrap="square" anchor="ctr" anchorCtr="1"/>
        <a:lstStyle/>
        <a:p>
          <a:pPr algn="l">
            <a:defRPr sz="1800" b="1" i="0" u="none" strike="noStrike" kern="1200" spc="0" baseline="0">
              <a:solidFill>
                <a:schemeClr val="accent1"/>
              </a:solidFill>
              <a:latin typeface="Montserrat" panose="00000500000000000000"/>
              <a:ea typeface="+mn-ea"/>
              <a:cs typeface="+mn-cs"/>
            </a:defRPr>
          </a:pPr>
          <a:endParaRPr lang="en-CA"/>
        </a:p>
      </c:txPr>
    </c:title>
    <c:autoTitleDeleted val="0"/>
    <c:plotArea>
      <c:layout>
        <c:manualLayout>
          <c:layoutTarget val="inner"/>
          <c:xMode val="edge"/>
          <c:yMode val="edge"/>
          <c:x val="0.24067025379034571"/>
          <c:y val="0.28549852294194467"/>
          <c:w val="0.64619404896670829"/>
          <c:h val="0.68115783605814872"/>
        </c:manualLayout>
      </c:layout>
      <c:doughnutChart>
        <c:varyColors val="1"/>
        <c:ser>
          <c:idx val="0"/>
          <c:order val="0"/>
          <c:tx>
            <c:strRef>
              <c:f>Sheet1!$B$1</c:f>
              <c:strCache>
                <c:ptCount val="1"/>
                <c:pt idx="0">
                  <c:v>Column1</c:v>
                </c:pt>
              </c:strCache>
            </c:strRef>
          </c:tx>
          <c:spPr>
            <a:solidFill>
              <a:schemeClr val="accent3"/>
            </a:solidFill>
            <a:ln w="38100">
              <a:solidFill>
                <a:schemeClr val="tx1"/>
              </a:solidFill>
            </a:ln>
          </c:spPr>
          <c:dPt>
            <c:idx val="0"/>
            <c:bubble3D val="0"/>
            <c:spPr>
              <a:solidFill>
                <a:schemeClr val="accent2"/>
              </a:solidFill>
              <a:ln w="38100">
                <a:solidFill>
                  <a:schemeClr val="tx1"/>
                </a:solidFill>
              </a:ln>
              <a:effectLst/>
            </c:spPr>
            <c:extLst>
              <c:ext xmlns:c16="http://schemas.microsoft.com/office/drawing/2014/chart" uri="{C3380CC4-5D6E-409C-BE32-E72D297353CC}">
                <c16:uniqueId val="{00000001-77DE-4E41-AB07-1A88B1D5008F}"/>
              </c:ext>
            </c:extLst>
          </c:dPt>
          <c:dPt>
            <c:idx val="1"/>
            <c:bubble3D val="0"/>
            <c:spPr>
              <a:solidFill>
                <a:schemeClr val="accent2">
                  <a:lumMod val="60000"/>
                  <a:lumOff val="40000"/>
                </a:schemeClr>
              </a:solidFill>
              <a:ln w="38100">
                <a:solidFill>
                  <a:schemeClr val="tx1"/>
                </a:solidFill>
              </a:ln>
              <a:effectLst/>
            </c:spPr>
            <c:extLst>
              <c:ext xmlns:c16="http://schemas.microsoft.com/office/drawing/2014/chart" uri="{C3380CC4-5D6E-409C-BE32-E72D297353CC}">
                <c16:uniqueId val="{00000003-77DE-4E41-AB07-1A88B1D5008F}"/>
              </c:ext>
            </c:extLst>
          </c:dPt>
          <c:dPt>
            <c:idx val="2"/>
            <c:bubble3D val="0"/>
            <c:spPr>
              <a:solidFill>
                <a:schemeClr val="bg2"/>
              </a:solidFill>
              <a:ln w="38100">
                <a:solidFill>
                  <a:schemeClr val="tx1"/>
                </a:solidFill>
              </a:ln>
              <a:effectLst/>
            </c:spPr>
            <c:extLst>
              <c:ext xmlns:c16="http://schemas.microsoft.com/office/drawing/2014/chart" uri="{C3380CC4-5D6E-409C-BE32-E72D297353CC}">
                <c16:uniqueId val="{00000005-77DE-4E41-AB07-1A88B1D5008F}"/>
              </c:ext>
            </c:extLst>
          </c:dPt>
          <c:dPt>
            <c:idx val="3"/>
            <c:bubble3D val="0"/>
            <c:spPr>
              <a:solidFill>
                <a:schemeClr val="accent3"/>
              </a:solidFill>
              <a:ln w="38100">
                <a:solidFill>
                  <a:schemeClr val="tx1"/>
                </a:solidFill>
              </a:ln>
              <a:effectLst/>
            </c:spPr>
            <c:extLst>
              <c:ext xmlns:c16="http://schemas.microsoft.com/office/drawing/2014/chart" uri="{C3380CC4-5D6E-409C-BE32-E72D297353CC}">
                <c16:uniqueId val="{00000007-77DE-4E41-AB07-1A88B1D5008F}"/>
              </c:ext>
            </c:extLst>
          </c:dPt>
          <c:dLbls>
            <c:dLbl>
              <c:idx val="2"/>
              <c:layout>
                <c:manualLayout>
                  <c:x val="-0.26497467381694084"/>
                  <c:y val="-3.8716476931251034E-2"/>
                </c:manualLayout>
              </c:layout>
              <c:tx>
                <c:rich>
                  <a:bodyPr/>
                  <a:lstStyle/>
                  <a:p>
                    <a:fld id="{473EB98F-E185-4D3F-BAFE-4A90274E4EA4}" type="CATEGORYNAME">
                      <a:rPr lang="en-US" altLang="zh-CN" sz="1200" baseline="0" dirty="0" smtClean="0">
                        <a:solidFill>
                          <a:schemeClr val="tx1"/>
                        </a:solidFill>
                      </a:rPr>
                      <a:pPr/>
                      <a:t>[类别名称]</a:t>
                    </a:fld>
                    <a:r>
                      <a:rPr lang="en-US" sz="1200" baseline="0" dirty="0">
                        <a:solidFill>
                          <a:schemeClr val="tx1"/>
                        </a:solidFill>
                      </a:rPr>
                      <a:t>
</a:t>
                    </a:r>
                    <a:fld id="{29E7F05E-EE34-4EF5-B520-454B47F88741}" type="VALUE">
                      <a:rPr lang="en-US" altLang="zh-CN" sz="1200" baseline="0" dirty="0" smtClean="0">
                        <a:solidFill>
                          <a:schemeClr val="tx1"/>
                        </a:solidFill>
                      </a:rPr>
                      <a:pPr/>
                      <a:t>[值]</a:t>
                    </a:fld>
                    <a:endParaRPr lang="en-US" sz="1200" baseline="0" dirty="0">
                      <a:solidFill>
                        <a:schemeClr val="tx1"/>
                      </a:solidFill>
                    </a:endParaRP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7DE-4E41-AB07-1A88B1D5008F}"/>
                </c:ext>
              </c:extLst>
            </c:dLbl>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Yes</c:v>
                </c:pt>
                <c:pt idx="1">
                  <c:v>No</c:v>
                </c:pt>
                <c:pt idx="2">
                  <c:v>Prefer not to answer</c:v>
                </c:pt>
              </c:strCache>
            </c:strRef>
          </c:cat>
          <c:val>
            <c:numRef>
              <c:f>Sheet1!$B$2:$B$4</c:f>
              <c:numCache>
                <c:formatCode>###0%</c:formatCode>
                <c:ptCount val="3"/>
                <c:pt idx="0">
                  <c:v>0.79435483870967749</c:v>
                </c:pt>
                <c:pt idx="1">
                  <c:v>0.19086021505376344</c:v>
                </c:pt>
                <c:pt idx="2">
                  <c:v>1.4784946236559141E-2</c:v>
                </c:pt>
              </c:numCache>
            </c:numRef>
          </c:val>
          <c:extLst>
            <c:ext xmlns:c16="http://schemas.microsoft.com/office/drawing/2014/chart" uri="{C3380CC4-5D6E-409C-BE32-E72D297353CC}">
              <c16:uniqueId val="{00000008-77DE-4E41-AB07-1A88B1D5008F}"/>
            </c:ext>
          </c:extLst>
        </c:ser>
        <c:dLbls>
          <c:showLegendKey val="0"/>
          <c:showVal val="0"/>
          <c:showCatName val="0"/>
          <c:showSerName val="0"/>
          <c:showPercent val="0"/>
          <c:showBubbleSize val="0"/>
          <c:showLeaderLines val="1"/>
        </c:dLbls>
        <c:firstSliceAng val="328"/>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1" i="0" u="none" strike="noStrike" kern="1200" spc="0" baseline="0">
                <a:solidFill>
                  <a:schemeClr val="accent1"/>
                </a:solidFill>
                <a:latin typeface="Montserrat" panose="00000500000000000000"/>
                <a:ea typeface="+mn-ea"/>
                <a:cs typeface="+mn-cs"/>
              </a:defRPr>
            </a:pPr>
            <a:r>
              <a:rPr lang="en-US" sz="1800" b="1" i="0" baseline="0" dirty="0">
                <a:effectLst/>
                <a:latin typeface="Arial" panose="020B0604020202020204" pitchFamily="34" charset="0"/>
                <a:cs typeface="Arial" panose="020B0604020202020204" pitchFamily="34" charset="0"/>
              </a:rPr>
              <a:t>Required to get a medical certificate and/or other evidence.</a:t>
            </a:r>
            <a:endParaRPr lang="en-CA" sz="1800" dirty="0">
              <a:effectLst/>
              <a:latin typeface="Arial" panose="020B0604020202020204" pitchFamily="34" charset="0"/>
              <a:cs typeface="Arial" panose="020B0604020202020204" pitchFamily="34" charset="0"/>
            </a:endParaRPr>
          </a:p>
        </c:rich>
      </c:tx>
      <c:layout>
        <c:manualLayout>
          <c:xMode val="edge"/>
          <c:yMode val="edge"/>
          <c:x val="0.18977990045875012"/>
          <c:y val="2.1419497376415356E-2"/>
        </c:manualLayout>
      </c:layout>
      <c:overlay val="0"/>
      <c:spPr>
        <a:noFill/>
        <a:ln>
          <a:noFill/>
        </a:ln>
        <a:effectLst/>
      </c:spPr>
      <c:txPr>
        <a:bodyPr rot="0" spcFirstLastPara="1" vertOverflow="ellipsis" vert="horz" wrap="square" anchor="ctr" anchorCtr="1"/>
        <a:lstStyle/>
        <a:p>
          <a:pPr algn="l">
            <a:defRPr sz="1800" b="1" i="0" u="none" strike="noStrike" kern="1200" spc="0" baseline="0">
              <a:solidFill>
                <a:schemeClr val="accent1"/>
              </a:solidFill>
              <a:latin typeface="Montserrat" panose="00000500000000000000"/>
              <a:ea typeface="+mn-ea"/>
              <a:cs typeface="+mn-cs"/>
            </a:defRPr>
          </a:pPr>
          <a:endParaRPr lang="en-CA"/>
        </a:p>
      </c:txPr>
    </c:title>
    <c:autoTitleDeleted val="0"/>
    <c:plotArea>
      <c:layout>
        <c:manualLayout>
          <c:layoutTarget val="inner"/>
          <c:xMode val="edge"/>
          <c:yMode val="edge"/>
          <c:x val="0.24067025379034571"/>
          <c:y val="0.28549852294194467"/>
          <c:w val="0.64619404896670829"/>
          <c:h val="0.68115783605814872"/>
        </c:manualLayout>
      </c:layout>
      <c:doughnutChart>
        <c:varyColors val="1"/>
        <c:ser>
          <c:idx val="0"/>
          <c:order val="0"/>
          <c:tx>
            <c:strRef>
              <c:f>Sheet1!$B$1</c:f>
              <c:strCache>
                <c:ptCount val="1"/>
                <c:pt idx="0">
                  <c:v>Column1</c:v>
                </c:pt>
              </c:strCache>
            </c:strRef>
          </c:tx>
          <c:spPr>
            <a:solidFill>
              <a:schemeClr val="accent3"/>
            </a:solidFill>
            <a:ln w="38100">
              <a:solidFill>
                <a:schemeClr val="tx1"/>
              </a:solidFill>
            </a:ln>
          </c:spPr>
          <c:dPt>
            <c:idx val="0"/>
            <c:bubble3D val="0"/>
            <c:spPr>
              <a:solidFill>
                <a:schemeClr val="accent2"/>
              </a:solidFill>
              <a:ln w="38100">
                <a:solidFill>
                  <a:schemeClr val="tx1"/>
                </a:solidFill>
              </a:ln>
              <a:effectLst/>
            </c:spPr>
            <c:extLst>
              <c:ext xmlns:c16="http://schemas.microsoft.com/office/drawing/2014/chart" uri="{C3380CC4-5D6E-409C-BE32-E72D297353CC}">
                <c16:uniqueId val="{00000001-77DE-4E41-AB07-1A88B1D5008F}"/>
              </c:ext>
            </c:extLst>
          </c:dPt>
          <c:dPt>
            <c:idx val="1"/>
            <c:bubble3D val="0"/>
            <c:spPr>
              <a:solidFill>
                <a:schemeClr val="accent2">
                  <a:lumMod val="60000"/>
                  <a:lumOff val="40000"/>
                </a:schemeClr>
              </a:solidFill>
              <a:ln w="38100">
                <a:solidFill>
                  <a:schemeClr val="tx1"/>
                </a:solidFill>
              </a:ln>
              <a:effectLst/>
            </c:spPr>
            <c:extLst>
              <c:ext xmlns:c16="http://schemas.microsoft.com/office/drawing/2014/chart" uri="{C3380CC4-5D6E-409C-BE32-E72D297353CC}">
                <c16:uniqueId val="{00000003-77DE-4E41-AB07-1A88B1D5008F}"/>
              </c:ext>
            </c:extLst>
          </c:dPt>
          <c:dPt>
            <c:idx val="2"/>
            <c:bubble3D val="0"/>
            <c:spPr>
              <a:solidFill>
                <a:schemeClr val="bg2"/>
              </a:solidFill>
              <a:ln w="38100">
                <a:solidFill>
                  <a:schemeClr val="tx1"/>
                </a:solidFill>
              </a:ln>
              <a:effectLst/>
            </c:spPr>
            <c:extLst>
              <c:ext xmlns:c16="http://schemas.microsoft.com/office/drawing/2014/chart" uri="{C3380CC4-5D6E-409C-BE32-E72D297353CC}">
                <c16:uniqueId val="{00000005-77DE-4E41-AB07-1A88B1D5008F}"/>
              </c:ext>
            </c:extLst>
          </c:dPt>
          <c:dPt>
            <c:idx val="3"/>
            <c:bubble3D val="0"/>
            <c:spPr>
              <a:solidFill>
                <a:schemeClr val="accent3"/>
              </a:solidFill>
              <a:ln w="38100">
                <a:solidFill>
                  <a:schemeClr val="tx1"/>
                </a:solidFill>
              </a:ln>
              <a:effectLst/>
            </c:spPr>
            <c:extLst>
              <c:ext xmlns:c16="http://schemas.microsoft.com/office/drawing/2014/chart" uri="{C3380CC4-5D6E-409C-BE32-E72D297353CC}">
                <c16:uniqueId val="{00000007-77DE-4E41-AB07-1A88B1D5008F}"/>
              </c:ext>
            </c:extLst>
          </c:dPt>
          <c:dLbls>
            <c:dLbl>
              <c:idx val="2"/>
              <c:layout>
                <c:manualLayout>
                  <c:x val="-0.26497467381694084"/>
                  <c:y val="-3.8716476931251034E-2"/>
                </c:manualLayout>
              </c:layout>
              <c:tx>
                <c:rich>
                  <a:bodyPr/>
                  <a:lstStyle/>
                  <a:p>
                    <a:fld id="{473EB98F-E185-4D3F-BAFE-4A90274E4EA4}" type="CATEGORYNAME">
                      <a:rPr lang="en-US" altLang="zh-CN" sz="1200" baseline="0" dirty="0" smtClean="0">
                        <a:solidFill>
                          <a:schemeClr val="tx1"/>
                        </a:solidFill>
                      </a:rPr>
                      <a:pPr/>
                      <a:t>[类别名称]</a:t>
                    </a:fld>
                    <a:r>
                      <a:rPr lang="en-US" sz="1200" baseline="0" dirty="0">
                        <a:solidFill>
                          <a:schemeClr val="tx1"/>
                        </a:solidFill>
                      </a:rPr>
                      <a:t>
</a:t>
                    </a:r>
                    <a:fld id="{29E7F05E-EE34-4EF5-B520-454B47F88741}" type="VALUE">
                      <a:rPr lang="en-US" altLang="zh-CN" sz="1200" baseline="0" dirty="0" smtClean="0">
                        <a:solidFill>
                          <a:schemeClr val="tx1"/>
                        </a:solidFill>
                      </a:rPr>
                      <a:pPr/>
                      <a:t>[值]</a:t>
                    </a:fld>
                    <a:endParaRPr lang="en-US" sz="1200" baseline="0" dirty="0">
                      <a:solidFill>
                        <a:schemeClr val="tx1"/>
                      </a:solidFill>
                    </a:endParaRP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7DE-4E41-AB07-1A88B1D5008F}"/>
                </c:ext>
              </c:extLst>
            </c:dLbl>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Yes</c:v>
                </c:pt>
                <c:pt idx="1">
                  <c:v>No</c:v>
                </c:pt>
                <c:pt idx="2">
                  <c:v>Prefer not to answer</c:v>
                </c:pt>
              </c:strCache>
            </c:strRef>
          </c:cat>
          <c:val>
            <c:numRef>
              <c:f>Sheet1!$B$2:$B$4</c:f>
              <c:numCache>
                <c:formatCode>###0%</c:formatCode>
                <c:ptCount val="3"/>
                <c:pt idx="0">
                  <c:v>0.79435483870967749</c:v>
                </c:pt>
                <c:pt idx="1">
                  <c:v>0.19086021505376344</c:v>
                </c:pt>
                <c:pt idx="2">
                  <c:v>1.4784946236559141E-2</c:v>
                </c:pt>
              </c:numCache>
            </c:numRef>
          </c:val>
          <c:extLst>
            <c:ext xmlns:c16="http://schemas.microsoft.com/office/drawing/2014/chart" uri="{C3380CC4-5D6E-409C-BE32-E72D297353CC}">
              <c16:uniqueId val="{00000008-77DE-4E41-AB07-1A88B1D5008F}"/>
            </c:ext>
          </c:extLst>
        </c:ser>
        <c:dLbls>
          <c:showLegendKey val="0"/>
          <c:showVal val="0"/>
          <c:showCatName val="0"/>
          <c:showSerName val="0"/>
          <c:showPercent val="0"/>
          <c:showBubbleSize val="0"/>
          <c:showLeaderLines val="1"/>
        </c:dLbls>
        <c:firstSliceAng val="328"/>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ltLang="zh-CN" dirty="0"/>
              <a:t>fruit</a:t>
            </a:r>
            <a:r>
              <a:rPr lang="en-CA" altLang="zh-CN" baseline="0" dirty="0"/>
              <a:t> sale1</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2"/>
          <c:order val="0"/>
          <c:tx>
            <c:strRef>
              <c:f>Sheet1!$D$1</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69B0-1546-A039-16E6389F7C5B}"/>
              </c:ext>
            </c:extLst>
          </c:dPt>
          <c:dPt>
            <c:idx val="1"/>
            <c:bubble3D val="0"/>
            <c:spPr>
              <a:solidFill>
                <a:schemeClr val="accent2"/>
              </a:solidFill>
              <a:ln>
                <a:noFill/>
              </a:ln>
              <a:effectLst/>
            </c:spPr>
            <c:extLst>
              <c:ext xmlns:c16="http://schemas.microsoft.com/office/drawing/2014/chart" uri="{C3380CC4-5D6E-409C-BE32-E72D297353CC}">
                <c16:uniqueId val="{00000003-69B0-1546-A039-16E6389F7C5B}"/>
              </c:ext>
            </c:extLst>
          </c:dPt>
          <c:dPt>
            <c:idx val="2"/>
            <c:bubble3D val="0"/>
            <c:spPr>
              <a:solidFill>
                <a:schemeClr val="accent3"/>
              </a:solidFill>
              <a:ln>
                <a:noFill/>
              </a:ln>
              <a:effectLst/>
            </c:spPr>
            <c:extLst>
              <c:ext xmlns:c16="http://schemas.microsoft.com/office/drawing/2014/chart" uri="{C3380CC4-5D6E-409C-BE32-E72D297353CC}">
                <c16:uniqueId val="{00000005-69B0-1546-A039-16E6389F7C5B}"/>
              </c:ext>
            </c:extLst>
          </c:dPt>
          <c:dPt>
            <c:idx val="3"/>
            <c:bubble3D val="0"/>
            <c:spPr>
              <a:solidFill>
                <a:schemeClr val="accent4"/>
              </a:solidFill>
              <a:ln>
                <a:noFill/>
              </a:ln>
              <a:effectLst/>
            </c:spPr>
            <c:extLst>
              <c:ext xmlns:c16="http://schemas.microsoft.com/office/drawing/2014/chart" uri="{C3380CC4-5D6E-409C-BE32-E72D297353CC}">
                <c16:uniqueId val="{00000007-69B0-1546-A039-16E6389F7C5B}"/>
              </c:ext>
            </c:extLst>
          </c:dPt>
          <c:dPt>
            <c:idx val="4"/>
            <c:bubble3D val="0"/>
            <c:spPr>
              <a:solidFill>
                <a:schemeClr val="accent5"/>
              </a:solidFill>
              <a:ln>
                <a:noFill/>
              </a:ln>
              <a:effectLst/>
            </c:spPr>
            <c:extLst>
              <c:ext xmlns:c16="http://schemas.microsoft.com/office/drawing/2014/chart" uri="{C3380CC4-5D6E-409C-BE32-E72D297353CC}">
                <c16:uniqueId val="{00000009-69B0-1546-A039-16E6389F7C5B}"/>
              </c:ext>
            </c:extLst>
          </c:dPt>
          <c:dPt>
            <c:idx val="5"/>
            <c:bubble3D val="0"/>
            <c:spPr>
              <a:solidFill>
                <a:schemeClr val="accent6"/>
              </a:solidFill>
              <a:ln>
                <a:noFill/>
              </a:ln>
              <a:effectLst/>
            </c:spPr>
            <c:extLst>
              <c:ext xmlns:c16="http://schemas.microsoft.com/office/drawing/2014/chart" uri="{C3380CC4-5D6E-409C-BE32-E72D297353CC}">
                <c16:uniqueId val="{0000000B-69B0-1546-A039-16E6389F7C5B}"/>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69B0-1546-A039-16E6389F7C5B}"/>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69B0-1546-A039-16E6389F7C5B}"/>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69B0-1546-A039-16E6389F7C5B}"/>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69B0-1546-A039-16E6389F7C5B}"/>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Sheet1!$A$2:$A$11</c:f>
              <c:strCache>
                <c:ptCount val="10"/>
                <c:pt idx="0">
                  <c:v>Apple</c:v>
                </c:pt>
                <c:pt idx="1">
                  <c:v>Banana</c:v>
                </c:pt>
                <c:pt idx="2">
                  <c:v>Orange</c:v>
                </c:pt>
                <c:pt idx="3">
                  <c:v>Grape</c:v>
                </c:pt>
                <c:pt idx="4">
                  <c:v>Watermelon</c:v>
                </c:pt>
                <c:pt idx="5">
                  <c:v>Pineapple</c:v>
                </c:pt>
                <c:pt idx="6">
                  <c:v>Mango</c:v>
                </c:pt>
                <c:pt idx="7">
                  <c:v>Strawberry</c:v>
                </c:pt>
                <c:pt idx="8">
                  <c:v>Blueberry</c:v>
                </c:pt>
                <c:pt idx="9">
                  <c:v>Peach</c:v>
                </c:pt>
              </c:strCache>
            </c:strRef>
          </c:cat>
          <c:val>
            <c:numRef>
              <c:f>Sheet1!$D$2:$D$11</c:f>
              <c:numCache>
                <c:formatCode>_(* #,##0_);_(* \(#,##0\);_(* "-"??_);_(@_)</c:formatCode>
                <c:ptCount val="10"/>
                <c:pt idx="0">
                  <c:v>3000</c:v>
                </c:pt>
                <c:pt idx="1">
                  <c:v>2000</c:v>
                </c:pt>
                <c:pt idx="2">
                  <c:v>2560</c:v>
                </c:pt>
                <c:pt idx="3">
                  <c:v>3600</c:v>
                </c:pt>
                <c:pt idx="4">
                  <c:v>4050</c:v>
                </c:pt>
                <c:pt idx="5">
                  <c:v>3300</c:v>
                </c:pt>
                <c:pt idx="6">
                  <c:v>3750</c:v>
                </c:pt>
                <c:pt idx="7">
                  <c:v>4480</c:v>
                </c:pt>
                <c:pt idx="8">
                  <c:v>4000</c:v>
                </c:pt>
                <c:pt idx="9">
                  <c:v>3600</c:v>
                </c:pt>
              </c:numCache>
            </c:numRef>
          </c:val>
          <c:extLst>
            <c:ext xmlns:c16="http://schemas.microsoft.com/office/drawing/2014/chart" uri="{C3380CC4-5D6E-409C-BE32-E72D297353CC}">
              <c16:uniqueId val="{00000014-69B0-1546-A039-16E6389F7C5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ltLang="zh-CN"/>
              <a:t>fruit</a:t>
            </a:r>
            <a:r>
              <a:rPr lang="en-CA" altLang="zh-CN" baseline="0"/>
              <a:t> sale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2"/>
          <c:order val="0"/>
          <c:tx>
            <c:strRef>
              <c:f>Sheet1!$D$1</c:f>
              <c:strCache>
                <c:ptCount val="1"/>
                <c:pt idx="0">
                  <c:v>total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Apple</c:v>
                </c:pt>
                <c:pt idx="1">
                  <c:v>Banana</c:v>
                </c:pt>
                <c:pt idx="2">
                  <c:v>Orange</c:v>
                </c:pt>
                <c:pt idx="3">
                  <c:v>Grape</c:v>
                </c:pt>
                <c:pt idx="4">
                  <c:v>Watermelon</c:v>
                </c:pt>
                <c:pt idx="5">
                  <c:v>Pineapple</c:v>
                </c:pt>
                <c:pt idx="6">
                  <c:v>Mango</c:v>
                </c:pt>
                <c:pt idx="7">
                  <c:v>Strawberry</c:v>
                </c:pt>
                <c:pt idx="8">
                  <c:v>Blueberry</c:v>
                </c:pt>
                <c:pt idx="9">
                  <c:v>Peach</c:v>
                </c:pt>
              </c:strCache>
            </c:strRef>
          </c:cat>
          <c:val>
            <c:numRef>
              <c:f>Sheet1!$D$2:$D$11</c:f>
              <c:numCache>
                <c:formatCode>_(* #,##0_);_(* \(#,##0\);_(* "-"??_);_(@_)</c:formatCode>
                <c:ptCount val="10"/>
                <c:pt idx="0">
                  <c:v>3000</c:v>
                </c:pt>
                <c:pt idx="1">
                  <c:v>2000</c:v>
                </c:pt>
                <c:pt idx="2">
                  <c:v>2560</c:v>
                </c:pt>
                <c:pt idx="3">
                  <c:v>3600</c:v>
                </c:pt>
                <c:pt idx="4">
                  <c:v>4050</c:v>
                </c:pt>
                <c:pt idx="5">
                  <c:v>3300</c:v>
                </c:pt>
                <c:pt idx="6">
                  <c:v>3750</c:v>
                </c:pt>
                <c:pt idx="7">
                  <c:v>4480</c:v>
                </c:pt>
                <c:pt idx="8">
                  <c:v>4000</c:v>
                </c:pt>
                <c:pt idx="9">
                  <c:v>3600</c:v>
                </c:pt>
              </c:numCache>
            </c:numRef>
          </c:val>
          <c:extLst>
            <c:ext xmlns:c16="http://schemas.microsoft.com/office/drawing/2014/chart" uri="{C3380CC4-5D6E-409C-BE32-E72D297353CC}">
              <c16:uniqueId val="{00000000-9B28-134F-9601-497B841857F2}"/>
            </c:ext>
          </c:extLst>
        </c:ser>
        <c:dLbls>
          <c:showLegendKey val="0"/>
          <c:showVal val="0"/>
          <c:showCatName val="0"/>
          <c:showSerName val="0"/>
          <c:showPercent val="0"/>
          <c:showBubbleSize val="0"/>
        </c:dLbls>
        <c:gapWidth val="219"/>
        <c:overlap val="-27"/>
        <c:axId val="1716732432"/>
        <c:axId val="2138135376"/>
      </c:barChart>
      <c:catAx>
        <c:axId val="1716732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138135376"/>
        <c:crosses val="autoZero"/>
        <c:auto val="1"/>
        <c:lblAlgn val="ctr"/>
        <c:lblOffset val="100"/>
        <c:noMultiLvlLbl val="0"/>
      </c:catAx>
      <c:valAx>
        <c:axId val="2138135376"/>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716732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1" i="0" u="none" strike="noStrike" kern="1200" spc="0" baseline="0">
                <a:solidFill>
                  <a:schemeClr val="accent1"/>
                </a:solidFill>
                <a:latin typeface="Montserrat" panose="00000500000000000000"/>
                <a:ea typeface="+mn-ea"/>
                <a:cs typeface="+mn-cs"/>
              </a:defRPr>
            </a:pPr>
            <a:r>
              <a:rPr lang="en-US" sz="1800" b="1" i="0" baseline="0" dirty="0">
                <a:effectLst/>
                <a:latin typeface="Arial" panose="020B0604020202020204" pitchFamily="34" charset="0"/>
                <a:cs typeface="Arial" panose="020B0604020202020204" pitchFamily="34" charset="0"/>
              </a:rPr>
              <a:t>Given enough information explaining why request was denied.</a:t>
            </a:r>
            <a:endParaRPr lang="en-CA" sz="1800" dirty="0">
              <a:effectLst/>
              <a:latin typeface="Arial" panose="020B0604020202020204" pitchFamily="34" charset="0"/>
              <a:cs typeface="Arial" panose="020B0604020202020204" pitchFamily="34" charset="0"/>
            </a:endParaRPr>
          </a:p>
        </c:rich>
      </c:tx>
      <c:layout>
        <c:manualLayout>
          <c:xMode val="edge"/>
          <c:yMode val="edge"/>
          <c:x val="0.15099888235772951"/>
          <c:y val="1.9358238465625517E-2"/>
        </c:manualLayout>
      </c:layout>
      <c:overlay val="0"/>
      <c:spPr>
        <a:noFill/>
        <a:ln>
          <a:noFill/>
        </a:ln>
        <a:effectLst/>
      </c:spPr>
      <c:txPr>
        <a:bodyPr rot="0" spcFirstLastPara="1" vertOverflow="ellipsis" vert="horz" wrap="square" anchor="ctr" anchorCtr="1"/>
        <a:lstStyle/>
        <a:p>
          <a:pPr algn="l">
            <a:defRPr sz="1800" b="1" i="0" u="none" strike="noStrike" kern="1200" spc="0" baseline="0">
              <a:solidFill>
                <a:schemeClr val="accent1"/>
              </a:solidFill>
              <a:latin typeface="Montserrat" panose="00000500000000000000"/>
              <a:ea typeface="+mn-ea"/>
              <a:cs typeface="+mn-cs"/>
            </a:defRPr>
          </a:pPr>
          <a:endParaRPr lang="en-CA"/>
        </a:p>
      </c:txPr>
    </c:title>
    <c:autoTitleDeleted val="0"/>
    <c:plotArea>
      <c:layout>
        <c:manualLayout>
          <c:layoutTarget val="inner"/>
          <c:xMode val="edge"/>
          <c:yMode val="edge"/>
          <c:x val="0.17518318767704272"/>
          <c:y val="0.19626597217988134"/>
          <c:w val="0.64619404896670829"/>
          <c:h val="0.68115783605814872"/>
        </c:manualLayout>
      </c:layout>
      <c:doughnutChart>
        <c:varyColors val="1"/>
        <c:ser>
          <c:idx val="0"/>
          <c:order val="0"/>
          <c:tx>
            <c:strRef>
              <c:f>Sheet1!$B$1</c:f>
              <c:strCache>
                <c:ptCount val="1"/>
                <c:pt idx="0">
                  <c:v>Column1</c:v>
                </c:pt>
              </c:strCache>
            </c:strRef>
          </c:tx>
          <c:spPr>
            <a:solidFill>
              <a:schemeClr val="accent3"/>
            </a:solidFill>
            <a:ln w="38100">
              <a:solidFill>
                <a:schemeClr val="tx1"/>
              </a:solidFill>
            </a:ln>
          </c:spPr>
          <c:dPt>
            <c:idx val="0"/>
            <c:bubble3D val="0"/>
            <c:spPr>
              <a:solidFill>
                <a:schemeClr val="accent2"/>
              </a:solidFill>
              <a:ln w="38100">
                <a:solidFill>
                  <a:schemeClr val="tx1"/>
                </a:solidFill>
              </a:ln>
              <a:effectLst/>
            </c:spPr>
            <c:extLst>
              <c:ext xmlns:c16="http://schemas.microsoft.com/office/drawing/2014/chart" uri="{C3380CC4-5D6E-409C-BE32-E72D297353CC}">
                <c16:uniqueId val="{00000001-C229-4400-A7C3-121A915388F8}"/>
              </c:ext>
            </c:extLst>
          </c:dPt>
          <c:dPt>
            <c:idx val="1"/>
            <c:bubble3D val="0"/>
            <c:spPr>
              <a:solidFill>
                <a:schemeClr val="accent2">
                  <a:lumMod val="60000"/>
                  <a:lumOff val="40000"/>
                </a:schemeClr>
              </a:solidFill>
              <a:ln w="38100">
                <a:solidFill>
                  <a:schemeClr val="tx1"/>
                </a:solidFill>
              </a:ln>
              <a:effectLst/>
            </c:spPr>
            <c:extLst>
              <c:ext xmlns:c16="http://schemas.microsoft.com/office/drawing/2014/chart" uri="{C3380CC4-5D6E-409C-BE32-E72D297353CC}">
                <c16:uniqueId val="{00000003-C229-4400-A7C3-121A915388F8}"/>
              </c:ext>
            </c:extLst>
          </c:dPt>
          <c:dPt>
            <c:idx val="2"/>
            <c:bubble3D val="0"/>
            <c:spPr>
              <a:solidFill>
                <a:schemeClr val="bg2"/>
              </a:solidFill>
              <a:ln w="38100">
                <a:solidFill>
                  <a:schemeClr val="tx1"/>
                </a:solidFill>
              </a:ln>
              <a:effectLst/>
            </c:spPr>
            <c:extLst>
              <c:ext xmlns:c16="http://schemas.microsoft.com/office/drawing/2014/chart" uri="{C3380CC4-5D6E-409C-BE32-E72D297353CC}">
                <c16:uniqueId val="{00000005-C229-4400-A7C3-121A915388F8}"/>
              </c:ext>
            </c:extLst>
          </c:dPt>
          <c:dPt>
            <c:idx val="3"/>
            <c:bubble3D val="0"/>
            <c:spPr>
              <a:solidFill>
                <a:schemeClr val="accent3"/>
              </a:solidFill>
              <a:ln w="38100">
                <a:solidFill>
                  <a:schemeClr val="tx1"/>
                </a:solidFill>
              </a:ln>
              <a:effectLst/>
            </c:spPr>
            <c:extLst>
              <c:ext xmlns:c16="http://schemas.microsoft.com/office/drawing/2014/chart" uri="{C3380CC4-5D6E-409C-BE32-E72D297353CC}">
                <c16:uniqueId val="{00000007-C229-4400-A7C3-121A915388F8}"/>
              </c:ext>
            </c:extLst>
          </c:dPt>
          <c:dLbls>
            <c:dLbl>
              <c:idx val="2"/>
              <c:layout>
                <c:manualLayout>
                  <c:x val="-0.26497467381694084"/>
                  <c:y val="-3.8716476931251034E-2"/>
                </c:manualLayout>
              </c:layout>
              <c:tx>
                <c:rich>
                  <a:bodyPr/>
                  <a:lstStyle/>
                  <a:p>
                    <a:fld id="{B7D493EC-CED8-43AD-A9C7-B934647AAC4B}" type="CATEGORYNAME">
                      <a:rPr lang="en-US" altLang="zh-CN" sz="1200"/>
                      <a:pPr/>
                      <a:t>[类别名称]</a:t>
                    </a:fld>
                    <a:r>
                      <a:rPr lang="en-US" sz="1200" baseline="0" dirty="0"/>
                      <a:t>
less than 1%</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C229-4400-A7C3-121A915388F8}"/>
                </c:ext>
              </c:extLst>
            </c:dLbl>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###0%</c:formatCode>
                <c:ptCount val="2"/>
                <c:pt idx="0">
                  <c:v>0.19400000000000001</c:v>
                </c:pt>
                <c:pt idx="1">
                  <c:v>0.80600000000000005</c:v>
                </c:pt>
              </c:numCache>
            </c:numRef>
          </c:val>
          <c:extLst>
            <c:ext xmlns:c16="http://schemas.microsoft.com/office/drawing/2014/chart" uri="{C3380CC4-5D6E-409C-BE32-E72D297353CC}">
              <c16:uniqueId val="{00000008-C229-4400-A7C3-121A915388F8}"/>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800" b="1" i="0" u="none" strike="noStrike" kern="1200" spc="0" baseline="0">
                <a:solidFill>
                  <a:schemeClr val="accent1"/>
                </a:solidFill>
                <a:latin typeface="Montserrat" panose="00000500000000000000"/>
                <a:ea typeface="+mn-ea"/>
                <a:cs typeface="+mn-cs"/>
              </a:defRPr>
            </a:pPr>
            <a:r>
              <a:rPr lang="en-US" sz="1800" b="1" i="0" u="none" strike="noStrike" kern="1200" spc="0" baseline="0" dirty="0">
                <a:solidFill>
                  <a:srgbClr val="4F2684"/>
                </a:solidFill>
                <a:effectLst/>
                <a:latin typeface="Arial" panose="020B0604020202020204" pitchFamily="34" charset="0"/>
                <a:ea typeface="+mn-ea"/>
                <a:cs typeface="Arial" panose="020B0604020202020204" pitchFamily="34" charset="0"/>
              </a:rPr>
              <a:t>Taken extended sick leave due to chronic condition or disability not being appropriately accommodated.</a:t>
            </a:r>
            <a:endParaRPr lang="en-CA" sz="1800" b="1" i="0" u="none" strike="noStrike" kern="1200" spc="0" baseline="0" dirty="0">
              <a:solidFill>
                <a:srgbClr val="4F2684"/>
              </a:solidFill>
              <a:effectLst/>
              <a:latin typeface="Arial" panose="020B0604020202020204" pitchFamily="34" charset="0"/>
              <a:ea typeface="+mn-ea"/>
              <a:cs typeface="Arial" panose="020B0604020202020204" pitchFamily="34" charset="0"/>
            </a:endParaRPr>
          </a:p>
        </c:rich>
      </c:tx>
      <c:layout>
        <c:manualLayout>
          <c:xMode val="edge"/>
          <c:yMode val="edge"/>
          <c:x val="0.19677960219585114"/>
          <c:y val="3.9075058190735472E-2"/>
        </c:manualLayout>
      </c:layout>
      <c:overlay val="0"/>
      <c:spPr>
        <a:noFill/>
        <a:ln>
          <a:noFill/>
        </a:ln>
        <a:effectLst/>
      </c:spPr>
      <c:txPr>
        <a:bodyPr rot="0" spcFirstLastPara="1" vertOverflow="ellipsis" vert="horz" wrap="square" anchor="ctr" anchorCtr="1"/>
        <a:lstStyle/>
        <a:p>
          <a:pPr algn="l">
            <a:defRPr sz="1800" b="1" i="0" u="none" strike="noStrike" kern="1200" spc="0" baseline="0">
              <a:solidFill>
                <a:schemeClr val="accent1"/>
              </a:solidFill>
              <a:latin typeface="Montserrat" panose="00000500000000000000"/>
              <a:ea typeface="+mn-ea"/>
              <a:cs typeface="+mn-cs"/>
            </a:defRPr>
          </a:pPr>
          <a:endParaRPr lang="en-CA"/>
        </a:p>
      </c:txPr>
    </c:title>
    <c:autoTitleDeleted val="0"/>
    <c:plotArea>
      <c:layout>
        <c:manualLayout>
          <c:layoutTarget val="inner"/>
          <c:xMode val="edge"/>
          <c:yMode val="edge"/>
          <c:x val="0.28256603644084777"/>
          <c:y val="0.31146174134914278"/>
          <c:w val="0.64619404896670829"/>
          <c:h val="0.68115783605814872"/>
        </c:manualLayout>
      </c:layout>
      <c:doughnutChart>
        <c:varyColors val="1"/>
        <c:ser>
          <c:idx val="0"/>
          <c:order val="0"/>
          <c:tx>
            <c:strRef>
              <c:f>Sheet1!$B$1</c:f>
              <c:strCache>
                <c:ptCount val="1"/>
                <c:pt idx="0">
                  <c:v>Column1</c:v>
                </c:pt>
              </c:strCache>
            </c:strRef>
          </c:tx>
          <c:spPr>
            <a:solidFill>
              <a:schemeClr val="accent3"/>
            </a:solidFill>
            <a:ln w="38100">
              <a:solidFill>
                <a:schemeClr val="tx1"/>
              </a:solidFill>
            </a:ln>
          </c:spPr>
          <c:dPt>
            <c:idx val="0"/>
            <c:bubble3D val="0"/>
            <c:spPr>
              <a:solidFill>
                <a:schemeClr val="accent2"/>
              </a:solidFill>
              <a:ln w="38100">
                <a:solidFill>
                  <a:schemeClr val="tx1"/>
                </a:solidFill>
              </a:ln>
              <a:effectLst/>
            </c:spPr>
            <c:extLst>
              <c:ext xmlns:c16="http://schemas.microsoft.com/office/drawing/2014/chart" uri="{C3380CC4-5D6E-409C-BE32-E72D297353CC}">
                <c16:uniqueId val="{00000001-C229-4400-A7C3-121A915388F8}"/>
              </c:ext>
            </c:extLst>
          </c:dPt>
          <c:dPt>
            <c:idx val="1"/>
            <c:bubble3D val="0"/>
            <c:spPr>
              <a:solidFill>
                <a:schemeClr val="accent2">
                  <a:lumMod val="60000"/>
                  <a:lumOff val="40000"/>
                </a:schemeClr>
              </a:solidFill>
              <a:ln w="38100">
                <a:solidFill>
                  <a:schemeClr val="tx1"/>
                </a:solidFill>
              </a:ln>
              <a:effectLst/>
            </c:spPr>
            <c:extLst>
              <c:ext xmlns:c16="http://schemas.microsoft.com/office/drawing/2014/chart" uri="{C3380CC4-5D6E-409C-BE32-E72D297353CC}">
                <c16:uniqueId val="{00000003-C229-4400-A7C3-121A915388F8}"/>
              </c:ext>
            </c:extLst>
          </c:dPt>
          <c:dPt>
            <c:idx val="2"/>
            <c:bubble3D val="0"/>
            <c:spPr>
              <a:solidFill>
                <a:schemeClr val="bg2"/>
              </a:solidFill>
              <a:ln w="38100">
                <a:solidFill>
                  <a:schemeClr val="tx1"/>
                </a:solidFill>
              </a:ln>
              <a:effectLst/>
            </c:spPr>
            <c:extLst>
              <c:ext xmlns:c16="http://schemas.microsoft.com/office/drawing/2014/chart" uri="{C3380CC4-5D6E-409C-BE32-E72D297353CC}">
                <c16:uniqueId val="{00000005-C229-4400-A7C3-121A915388F8}"/>
              </c:ext>
            </c:extLst>
          </c:dPt>
          <c:dPt>
            <c:idx val="3"/>
            <c:bubble3D val="0"/>
            <c:spPr>
              <a:solidFill>
                <a:schemeClr val="accent3"/>
              </a:solidFill>
              <a:ln w="38100">
                <a:solidFill>
                  <a:schemeClr val="tx1"/>
                </a:solidFill>
              </a:ln>
              <a:effectLst/>
            </c:spPr>
            <c:extLst>
              <c:ext xmlns:c16="http://schemas.microsoft.com/office/drawing/2014/chart" uri="{C3380CC4-5D6E-409C-BE32-E72D297353CC}">
                <c16:uniqueId val="{00000007-C229-4400-A7C3-121A915388F8}"/>
              </c:ext>
            </c:extLst>
          </c:dPt>
          <c:dLbls>
            <c:dLbl>
              <c:idx val="2"/>
              <c:layout>
                <c:manualLayout>
                  <c:x val="0.15445851220366852"/>
                  <c:y val="9.5346878182065248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229-4400-A7C3-121A915388F8}"/>
                </c:ext>
              </c:extLst>
            </c:dLbl>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Yes</c:v>
                </c:pt>
                <c:pt idx="1">
                  <c:v>No</c:v>
                </c:pt>
                <c:pt idx="2">
                  <c:v>I prefer not to answer</c:v>
                </c:pt>
              </c:strCache>
            </c:strRef>
          </c:cat>
          <c:val>
            <c:numRef>
              <c:f>Sheet1!$B$2:$B$4</c:f>
              <c:numCache>
                <c:formatCode>###0%</c:formatCode>
                <c:ptCount val="3"/>
                <c:pt idx="0">
                  <c:v>0.39784946236559138</c:v>
                </c:pt>
                <c:pt idx="1">
                  <c:v>0.56048387096774188</c:v>
                </c:pt>
                <c:pt idx="2">
                  <c:v>4.1666666666666657E-2</c:v>
                </c:pt>
              </c:numCache>
            </c:numRef>
          </c:val>
          <c:extLst>
            <c:ext xmlns:c16="http://schemas.microsoft.com/office/drawing/2014/chart" uri="{C3380CC4-5D6E-409C-BE32-E72D297353CC}">
              <c16:uniqueId val="{00000008-C229-4400-A7C3-121A915388F8}"/>
            </c:ext>
          </c:extLst>
        </c:ser>
        <c:dLbls>
          <c:showLegendKey val="0"/>
          <c:showVal val="0"/>
          <c:showCatName val="0"/>
          <c:showSerName val="0"/>
          <c:showPercent val="0"/>
          <c:showBubbleSize val="0"/>
          <c:showLeaderLines val="1"/>
        </c:dLbls>
        <c:firstSliceAng val="132"/>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5558" cy="502835"/>
          </a:xfrm>
          <a:prstGeom prst="rect">
            <a:avLst/>
          </a:prstGeom>
        </p:spPr>
        <p:txBody>
          <a:bodyPr vert="horz" lIns="93176" tIns="46588" rIns="93176" bIns="46588" rtlCol="0"/>
          <a:lstStyle>
            <a:lvl1pPr algn="l">
              <a:defRPr sz="1200"/>
            </a:lvl1pPr>
          </a:lstStyle>
          <a:p>
            <a:endParaRPr lang="en-US" dirty="0"/>
          </a:p>
        </p:txBody>
      </p:sp>
      <p:sp>
        <p:nvSpPr>
          <p:cNvPr id="3" name="Date Placeholder 2"/>
          <p:cNvSpPr>
            <a:spLocks noGrp="1"/>
          </p:cNvSpPr>
          <p:nvPr>
            <p:ph type="dt" idx="1"/>
          </p:nvPr>
        </p:nvSpPr>
        <p:spPr>
          <a:xfrm>
            <a:off x="3902599" y="1"/>
            <a:ext cx="2985558" cy="502835"/>
          </a:xfrm>
          <a:prstGeom prst="rect">
            <a:avLst/>
          </a:prstGeom>
        </p:spPr>
        <p:txBody>
          <a:bodyPr vert="horz" lIns="93176" tIns="46588" rIns="93176" bIns="46588" rtlCol="0"/>
          <a:lstStyle>
            <a:lvl1pPr algn="r">
              <a:defRPr sz="1200"/>
            </a:lvl1pPr>
          </a:lstStyle>
          <a:p>
            <a:fld id="{1D83FBCE-E63F-0640-ADAC-86D74A416E25}" type="datetimeFigureOut">
              <a:rPr lang="en-US" smtClean="0"/>
              <a:t>5/11/25</a:t>
            </a:fld>
            <a:endParaRPr lang="en-US" dirty="0"/>
          </a:p>
        </p:txBody>
      </p:sp>
      <p:sp>
        <p:nvSpPr>
          <p:cNvPr id="4" name="Slide Image Placeholder 3"/>
          <p:cNvSpPr>
            <a:spLocks noGrp="1" noRot="1" noChangeAspect="1"/>
          </p:cNvSpPr>
          <p:nvPr>
            <p:ph type="sldImg" idx="2"/>
          </p:nvPr>
        </p:nvSpPr>
        <p:spPr>
          <a:xfrm>
            <a:off x="438150" y="1252538"/>
            <a:ext cx="6013450" cy="3382962"/>
          </a:xfrm>
          <a:prstGeom prst="rect">
            <a:avLst/>
          </a:prstGeom>
          <a:noFill/>
          <a:ln w="12700">
            <a:solidFill>
              <a:prstClr val="black"/>
            </a:solidFill>
          </a:ln>
        </p:spPr>
        <p:txBody>
          <a:bodyPr vert="horz" lIns="93176" tIns="46588" rIns="93176" bIns="46588" rtlCol="0" anchor="ctr"/>
          <a:lstStyle/>
          <a:p>
            <a:endParaRPr lang="en-US" dirty="0"/>
          </a:p>
        </p:txBody>
      </p:sp>
      <p:sp>
        <p:nvSpPr>
          <p:cNvPr id="5" name="Notes Placeholder 4"/>
          <p:cNvSpPr>
            <a:spLocks noGrp="1"/>
          </p:cNvSpPr>
          <p:nvPr>
            <p:ph type="body" sz="quarter" idx="3"/>
          </p:nvPr>
        </p:nvSpPr>
        <p:spPr>
          <a:xfrm>
            <a:off x="688976" y="4823034"/>
            <a:ext cx="5511800" cy="3946119"/>
          </a:xfrm>
          <a:prstGeom prst="rect">
            <a:avLst/>
          </a:prstGeom>
        </p:spPr>
        <p:txBody>
          <a:bodyPr vert="horz" lIns="93176" tIns="46588" rIns="93176" bIns="4658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9056"/>
            <a:ext cx="2985558" cy="502834"/>
          </a:xfrm>
          <a:prstGeom prst="rect">
            <a:avLst/>
          </a:prstGeom>
        </p:spPr>
        <p:txBody>
          <a:bodyPr vert="horz" lIns="93176" tIns="46588" rIns="93176" bIns="46588"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02599" y="9519056"/>
            <a:ext cx="2985558" cy="502834"/>
          </a:xfrm>
          <a:prstGeom prst="rect">
            <a:avLst/>
          </a:prstGeom>
        </p:spPr>
        <p:txBody>
          <a:bodyPr vert="horz" lIns="93176" tIns="46588" rIns="93176" bIns="46588" rtlCol="0" anchor="b"/>
          <a:lstStyle>
            <a:lvl1pPr algn="r">
              <a:defRPr sz="1200"/>
            </a:lvl1pPr>
          </a:lstStyle>
          <a:p>
            <a:fld id="{CF2D4C54-7660-1541-9B48-4C95857502F1}" type="slidenum">
              <a:rPr lang="en-US" smtClean="0"/>
              <a:t>‹#›</a:t>
            </a:fld>
            <a:endParaRPr lang="en-US" dirty="0"/>
          </a:p>
        </p:txBody>
      </p:sp>
    </p:spTree>
    <p:extLst>
      <p:ext uri="{BB962C8B-B14F-4D97-AF65-F5344CB8AC3E}">
        <p14:creationId xmlns:p14="http://schemas.microsoft.com/office/powerpoint/2010/main" val="270580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F2D4C54-7660-1541-9B48-4C95857502F1}" type="slidenum">
              <a:rPr lang="en-US" smtClean="0"/>
              <a:t>1</a:t>
            </a:fld>
            <a:endParaRPr lang="en-US" dirty="0"/>
          </a:p>
        </p:txBody>
      </p:sp>
    </p:spTree>
    <p:extLst>
      <p:ext uri="{BB962C8B-B14F-4D97-AF65-F5344CB8AC3E}">
        <p14:creationId xmlns:p14="http://schemas.microsoft.com/office/powerpoint/2010/main" val="514216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12</a:t>
            </a:fld>
            <a:endParaRPr lang="en-US" dirty="0"/>
          </a:p>
        </p:txBody>
      </p:sp>
    </p:spTree>
    <p:extLst>
      <p:ext uri="{BB962C8B-B14F-4D97-AF65-F5344CB8AC3E}">
        <p14:creationId xmlns:p14="http://schemas.microsoft.com/office/powerpoint/2010/main" val="3188607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13</a:t>
            </a:fld>
            <a:endParaRPr lang="en-US" dirty="0"/>
          </a:p>
        </p:txBody>
      </p:sp>
    </p:spTree>
    <p:extLst>
      <p:ext uri="{BB962C8B-B14F-4D97-AF65-F5344CB8AC3E}">
        <p14:creationId xmlns:p14="http://schemas.microsoft.com/office/powerpoint/2010/main" val="4021879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14</a:t>
            </a:fld>
            <a:endParaRPr lang="en-US" dirty="0"/>
          </a:p>
        </p:txBody>
      </p:sp>
    </p:spTree>
    <p:extLst>
      <p:ext uri="{BB962C8B-B14F-4D97-AF65-F5344CB8AC3E}">
        <p14:creationId xmlns:p14="http://schemas.microsoft.com/office/powerpoint/2010/main" val="2987701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15</a:t>
            </a:fld>
            <a:endParaRPr lang="en-US" dirty="0"/>
          </a:p>
        </p:txBody>
      </p:sp>
    </p:spTree>
    <p:extLst>
      <p:ext uri="{BB962C8B-B14F-4D97-AF65-F5344CB8AC3E}">
        <p14:creationId xmlns:p14="http://schemas.microsoft.com/office/powerpoint/2010/main" val="3239921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16</a:t>
            </a:fld>
            <a:endParaRPr lang="en-US" dirty="0"/>
          </a:p>
        </p:txBody>
      </p:sp>
    </p:spTree>
    <p:extLst>
      <p:ext uri="{BB962C8B-B14F-4D97-AF65-F5344CB8AC3E}">
        <p14:creationId xmlns:p14="http://schemas.microsoft.com/office/powerpoint/2010/main" val="1188585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17</a:t>
            </a:fld>
            <a:endParaRPr lang="en-US" dirty="0"/>
          </a:p>
        </p:txBody>
      </p:sp>
    </p:spTree>
    <p:extLst>
      <p:ext uri="{BB962C8B-B14F-4D97-AF65-F5344CB8AC3E}">
        <p14:creationId xmlns:p14="http://schemas.microsoft.com/office/powerpoint/2010/main" val="225811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18</a:t>
            </a:fld>
            <a:endParaRPr lang="en-US" dirty="0"/>
          </a:p>
        </p:txBody>
      </p:sp>
    </p:spTree>
    <p:extLst>
      <p:ext uri="{BB962C8B-B14F-4D97-AF65-F5344CB8AC3E}">
        <p14:creationId xmlns:p14="http://schemas.microsoft.com/office/powerpoint/2010/main" val="32013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19</a:t>
            </a:fld>
            <a:endParaRPr lang="en-US" dirty="0"/>
          </a:p>
        </p:txBody>
      </p:sp>
    </p:spTree>
    <p:extLst>
      <p:ext uri="{BB962C8B-B14F-4D97-AF65-F5344CB8AC3E}">
        <p14:creationId xmlns:p14="http://schemas.microsoft.com/office/powerpoint/2010/main" val="1575762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20</a:t>
            </a:fld>
            <a:endParaRPr lang="en-US" dirty="0"/>
          </a:p>
        </p:txBody>
      </p:sp>
    </p:spTree>
    <p:extLst>
      <p:ext uri="{BB962C8B-B14F-4D97-AF65-F5344CB8AC3E}">
        <p14:creationId xmlns:p14="http://schemas.microsoft.com/office/powerpoint/2010/main" val="278835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21</a:t>
            </a:fld>
            <a:endParaRPr lang="en-US" dirty="0"/>
          </a:p>
        </p:txBody>
      </p:sp>
    </p:spTree>
    <p:extLst>
      <p:ext uri="{BB962C8B-B14F-4D97-AF65-F5344CB8AC3E}">
        <p14:creationId xmlns:p14="http://schemas.microsoft.com/office/powerpoint/2010/main" val="400782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F2D4C54-7660-1541-9B48-4C95857502F1}" type="slidenum">
              <a:rPr lang="en-US" smtClean="0"/>
              <a:t>2</a:t>
            </a:fld>
            <a:endParaRPr lang="en-US" dirty="0"/>
          </a:p>
        </p:txBody>
      </p:sp>
    </p:spTree>
    <p:extLst>
      <p:ext uri="{BB962C8B-B14F-4D97-AF65-F5344CB8AC3E}">
        <p14:creationId xmlns:p14="http://schemas.microsoft.com/office/powerpoint/2010/main" val="1690485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1167"/>
            <a:endParaRPr lang="en-CA" dirty="0">
              <a:solidFill>
                <a:schemeClr val="bg1"/>
              </a:solidFill>
              <a:latin typeface="Montserrat" panose="00000500000000000000"/>
            </a:endParaRPr>
          </a:p>
        </p:txBody>
      </p:sp>
      <p:sp>
        <p:nvSpPr>
          <p:cNvPr id="4" name="Slide Number Placeholder 3"/>
          <p:cNvSpPr>
            <a:spLocks noGrp="1"/>
          </p:cNvSpPr>
          <p:nvPr>
            <p:ph type="sldNum" sz="quarter" idx="5"/>
          </p:nvPr>
        </p:nvSpPr>
        <p:spPr/>
        <p:txBody>
          <a:bodyPr/>
          <a:lstStyle/>
          <a:p>
            <a:fld id="{CF2D4C54-7660-1541-9B48-4C95857502F1}" type="slidenum">
              <a:rPr lang="en-US" smtClean="0"/>
              <a:t>22</a:t>
            </a:fld>
            <a:endParaRPr lang="en-US" dirty="0"/>
          </a:p>
        </p:txBody>
      </p:sp>
    </p:spTree>
    <p:extLst>
      <p:ext uri="{BB962C8B-B14F-4D97-AF65-F5344CB8AC3E}">
        <p14:creationId xmlns:p14="http://schemas.microsoft.com/office/powerpoint/2010/main" val="2092809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23</a:t>
            </a:fld>
            <a:endParaRPr lang="en-US" dirty="0"/>
          </a:p>
        </p:txBody>
      </p:sp>
    </p:spTree>
    <p:extLst>
      <p:ext uri="{BB962C8B-B14F-4D97-AF65-F5344CB8AC3E}">
        <p14:creationId xmlns:p14="http://schemas.microsoft.com/office/powerpoint/2010/main" val="1871140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24</a:t>
            </a:fld>
            <a:endParaRPr lang="en-US" dirty="0"/>
          </a:p>
        </p:txBody>
      </p:sp>
    </p:spTree>
    <p:extLst>
      <p:ext uri="{BB962C8B-B14F-4D97-AF65-F5344CB8AC3E}">
        <p14:creationId xmlns:p14="http://schemas.microsoft.com/office/powerpoint/2010/main" val="18983157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1167"/>
            <a:endParaRPr lang="en-CA" dirty="0">
              <a:solidFill>
                <a:schemeClr val="bg1"/>
              </a:solidFill>
              <a:latin typeface="Montserrat" panose="00000500000000000000"/>
            </a:endParaRPr>
          </a:p>
        </p:txBody>
      </p:sp>
      <p:sp>
        <p:nvSpPr>
          <p:cNvPr id="4" name="Slide Number Placeholder 3"/>
          <p:cNvSpPr>
            <a:spLocks noGrp="1"/>
          </p:cNvSpPr>
          <p:nvPr>
            <p:ph type="sldNum" sz="quarter" idx="5"/>
          </p:nvPr>
        </p:nvSpPr>
        <p:spPr/>
        <p:txBody>
          <a:bodyPr/>
          <a:lstStyle/>
          <a:p>
            <a:fld id="{CF2D4C54-7660-1541-9B48-4C95857502F1}" type="slidenum">
              <a:rPr lang="en-US" smtClean="0"/>
              <a:t>25</a:t>
            </a:fld>
            <a:endParaRPr lang="en-US" dirty="0"/>
          </a:p>
        </p:txBody>
      </p:sp>
    </p:spTree>
    <p:extLst>
      <p:ext uri="{BB962C8B-B14F-4D97-AF65-F5344CB8AC3E}">
        <p14:creationId xmlns:p14="http://schemas.microsoft.com/office/powerpoint/2010/main" val="1486223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26</a:t>
            </a:fld>
            <a:endParaRPr lang="en-US" dirty="0"/>
          </a:p>
        </p:txBody>
      </p:sp>
    </p:spTree>
    <p:extLst>
      <p:ext uri="{BB962C8B-B14F-4D97-AF65-F5344CB8AC3E}">
        <p14:creationId xmlns:p14="http://schemas.microsoft.com/office/powerpoint/2010/main" val="3034595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1167"/>
            <a:endParaRPr lang="en-CA" dirty="0">
              <a:solidFill>
                <a:schemeClr val="bg1"/>
              </a:solidFill>
              <a:latin typeface="Montserrat" panose="00000500000000000000"/>
            </a:endParaRPr>
          </a:p>
        </p:txBody>
      </p:sp>
      <p:sp>
        <p:nvSpPr>
          <p:cNvPr id="4" name="Slide Number Placeholder 3"/>
          <p:cNvSpPr>
            <a:spLocks noGrp="1"/>
          </p:cNvSpPr>
          <p:nvPr>
            <p:ph type="sldNum" sz="quarter" idx="5"/>
          </p:nvPr>
        </p:nvSpPr>
        <p:spPr/>
        <p:txBody>
          <a:bodyPr/>
          <a:lstStyle/>
          <a:p>
            <a:fld id="{CF2D4C54-7660-1541-9B48-4C95857502F1}" type="slidenum">
              <a:rPr lang="en-US" smtClean="0"/>
              <a:t>27</a:t>
            </a:fld>
            <a:endParaRPr lang="en-US" dirty="0"/>
          </a:p>
        </p:txBody>
      </p:sp>
    </p:spTree>
    <p:extLst>
      <p:ext uri="{BB962C8B-B14F-4D97-AF65-F5344CB8AC3E}">
        <p14:creationId xmlns:p14="http://schemas.microsoft.com/office/powerpoint/2010/main" val="30410845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1167"/>
            <a:endParaRPr lang="en-CA" dirty="0">
              <a:solidFill>
                <a:schemeClr val="bg1"/>
              </a:solidFill>
              <a:latin typeface="Montserrat" panose="00000500000000000000"/>
            </a:endParaRPr>
          </a:p>
        </p:txBody>
      </p:sp>
      <p:sp>
        <p:nvSpPr>
          <p:cNvPr id="4" name="Slide Number Placeholder 3"/>
          <p:cNvSpPr>
            <a:spLocks noGrp="1"/>
          </p:cNvSpPr>
          <p:nvPr>
            <p:ph type="sldNum" sz="quarter" idx="5"/>
          </p:nvPr>
        </p:nvSpPr>
        <p:spPr/>
        <p:txBody>
          <a:bodyPr/>
          <a:lstStyle/>
          <a:p>
            <a:fld id="{CF2D4C54-7660-1541-9B48-4C95857502F1}" type="slidenum">
              <a:rPr lang="en-US" smtClean="0"/>
              <a:t>28</a:t>
            </a:fld>
            <a:endParaRPr lang="en-US" dirty="0"/>
          </a:p>
        </p:txBody>
      </p:sp>
    </p:spTree>
    <p:extLst>
      <p:ext uri="{BB962C8B-B14F-4D97-AF65-F5344CB8AC3E}">
        <p14:creationId xmlns:p14="http://schemas.microsoft.com/office/powerpoint/2010/main" val="2680128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29</a:t>
            </a:fld>
            <a:endParaRPr lang="en-US" dirty="0"/>
          </a:p>
        </p:txBody>
      </p:sp>
    </p:spTree>
    <p:extLst>
      <p:ext uri="{BB962C8B-B14F-4D97-AF65-F5344CB8AC3E}">
        <p14:creationId xmlns:p14="http://schemas.microsoft.com/office/powerpoint/2010/main" val="3261834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30</a:t>
            </a:fld>
            <a:endParaRPr lang="en-US" dirty="0"/>
          </a:p>
        </p:txBody>
      </p:sp>
    </p:spTree>
    <p:extLst>
      <p:ext uri="{BB962C8B-B14F-4D97-AF65-F5344CB8AC3E}">
        <p14:creationId xmlns:p14="http://schemas.microsoft.com/office/powerpoint/2010/main" val="1832323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31</a:t>
            </a:fld>
            <a:endParaRPr lang="en-US" dirty="0"/>
          </a:p>
        </p:txBody>
      </p:sp>
    </p:spTree>
    <p:extLst>
      <p:ext uri="{BB962C8B-B14F-4D97-AF65-F5344CB8AC3E}">
        <p14:creationId xmlns:p14="http://schemas.microsoft.com/office/powerpoint/2010/main" val="142084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F2D4C54-7660-1541-9B48-4C95857502F1}" type="slidenum">
              <a:rPr lang="en-US" smtClean="0"/>
              <a:t>3</a:t>
            </a:fld>
            <a:endParaRPr lang="en-US" dirty="0"/>
          </a:p>
        </p:txBody>
      </p:sp>
    </p:spTree>
    <p:extLst>
      <p:ext uri="{BB962C8B-B14F-4D97-AF65-F5344CB8AC3E}">
        <p14:creationId xmlns:p14="http://schemas.microsoft.com/office/powerpoint/2010/main" val="39238914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32</a:t>
            </a:fld>
            <a:endParaRPr lang="en-US" dirty="0"/>
          </a:p>
        </p:txBody>
      </p:sp>
    </p:spTree>
    <p:extLst>
      <p:ext uri="{BB962C8B-B14F-4D97-AF65-F5344CB8AC3E}">
        <p14:creationId xmlns:p14="http://schemas.microsoft.com/office/powerpoint/2010/main" val="1904956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33</a:t>
            </a:fld>
            <a:endParaRPr lang="en-US" dirty="0"/>
          </a:p>
        </p:txBody>
      </p:sp>
    </p:spTree>
    <p:extLst>
      <p:ext uri="{BB962C8B-B14F-4D97-AF65-F5344CB8AC3E}">
        <p14:creationId xmlns:p14="http://schemas.microsoft.com/office/powerpoint/2010/main" val="939674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34</a:t>
            </a:fld>
            <a:endParaRPr lang="en-US" dirty="0"/>
          </a:p>
        </p:txBody>
      </p:sp>
    </p:spTree>
    <p:extLst>
      <p:ext uri="{BB962C8B-B14F-4D97-AF65-F5344CB8AC3E}">
        <p14:creationId xmlns:p14="http://schemas.microsoft.com/office/powerpoint/2010/main" val="774568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1167"/>
            <a:endParaRPr lang="en-CA" dirty="0">
              <a:solidFill>
                <a:schemeClr val="bg1"/>
              </a:solidFill>
              <a:latin typeface="Montserrat" panose="00000500000000000000"/>
            </a:endParaRPr>
          </a:p>
        </p:txBody>
      </p:sp>
      <p:sp>
        <p:nvSpPr>
          <p:cNvPr id="4" name="Slide Number Placeholder 3"/>
          <p:cNvSpPr>
            <a:spLocks noGrp="1"/>
          </p:cNvSpPr>
          <p:nvPr>
            <p:ph type="sldNum" sz="quarter" idx="5"/>
          </p:nvPr>
        </p:nvSpPr>
        <p:spPr/>
        <p:txBody>
          <a:bodyPr/>
          <a:lstStyle/>
          <a:p>
            <a:fld id="{CF2D4C54-7660-1541-9B48-4C95857502F1}" type="slidenum">
              <a:rPr lang="en-US" smtClean="0"/>
              <a:t>35</a:t>
            </a:fld>
            <a:endParaRPr lang="en-US" dirty="0"/>
          </a:p>
        </p:txBody>
      </p:sp>
    </p:spTree>
    <p:extLst>
      <p:ext uri="{BB962C8B-B14F-4D97-AF65-F5344CB8AC3E}">
        <p14:creationId xmlns:p14="http://schemas.microsoft.com/office/powerpoint/2010/main" val="1782502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36</a:t>
            </a:fld>
            <a:endParaRPr lang="en-US" dirty="0"/>
          </a:p>
        </p:txBody>
      </p:sp>
    </p:spTree>
    <p:extLst>
      <p:ext uri="{BB962C8B-B14F-4D97-AF65-F5344CB8AC3E}">
        <p14:creationId xmlns:p14="http://schemas.microsoft.com/office/powerpoint/2010/main" val="27823908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37</a:t>
            </a:fld>
            <a:endParaRPr lang="en-US" dirty="0"/>
          </a:p>
        </p:txBody>
      </p:sp>
    </p:spTree>
    <p:extLst>
      <p:ext uri="{BB962C8B-B14F-4D97-AF65-F5344CB8AC3E}">
        <p14:creationId xmlns:p14="http://schemas.microsoft.com/office/powerpoint/2010/main" val="3410917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38</a:t>
            </a:fld>
            <a:endParaRPr lang="en-US" dirty="0"/>
          </a:p>
        </p:txBody>
      </p:sp>
    </p:spTree>
    <p:extLst>
      <p:ext uri="{BB962C8B-B14F-4D97-AF65-F5344CB8AC3E}">
        <p14:creationId xmlns:p14="http://schemas.microsoft.com/office/powerpoint/2010/main" val="31997735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39</a:t>
            </a:fld>
            <a:endParaRPr lang="en-US" dirty="0"/>
          </a:p>
        </p:txBody>
      </p:sp>
    </p:spTree>
    <p:extLst>
      <p:ext uri="{BB962C8B-B14F-4D97-AF65-F5344CB8AC3E}">
        <p14:creationId xmlns:p14="http://schemas.microsoft.com/office/powerpoint/2010/main" val="42086611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40</a:t>
            </a:fld>
            <a:endParaRPr lang="en-US" dirty="0"/>
          </a:p>
        </p:txBody>
      </p:sp>
    </p:spTree>
    <p:extLst>
      <p:ext uri="{BB962C8B-B14F-4D97-AF65-F5344CB8AC3E}">
        <p14:creationId xmlns:p14="http://schemas.microsoft.com/office/powerpoint/2010/main" val="18986918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41</a:t>
            </a:fld>
            <a:endParaRPr lang="en-US" dirty="0"/>
          </a:p>
        </p:txBody>
      </p:sp>
    </p:spTree>
    <p:extLst>
      <p:ext uri="{BB962C8B-B14F-4D97-AF65-F5344CB8AC3E}">
        <p14:creationId xmlns:p14="http://schemas.microsoft.com/office/powerpoint/2010/main" val="272077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5</a:t>
            </a:fld>
            <a:endParaRPr lang="en-US" dirty="0"/>
          </a:p>
        </p:txBody>
      </p:sp>
    </p:spTree>
    <p:extLst>
      <p:ext uri="{BB962C8B-B14F-4D97-AF65-F5344CB8AC3E}">
        <p14:creationId xmlns:p14="http://schemas.microsoft.com/office/powerpoint/2010/main" val="1930095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42</a:t>
            </a:fld>
            <a:endParaRPr lang="en-US" dirty="0"/>
          </a:p>
        </p:txBody>
      </p:sp>
    </p:spTree>
    <p:extLst>
      <p:ext uri="{BB962C8B-B14F-4D97-AF65-F5344CB8AC3E}">
        <p14:creationId xmlns:p14="http://schemas.microsoft.com/office/powerpoint/2010/main" val="14469402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43</a:t>
            </a:fld>
            <a:endParaRPr lang="en-US" dirty="0"/>
          </a:p>
        </p:txBody>
      </p:sp>
    </p:spTree>
    <p:extLst>
      <p:ext uri="{BB962C8B-B14F-4D97-AF65-F5344CB8AC3E}">
        <p14:creationId xmlns:p14="http://schemas.microsoft.com/office/powerpoint/2010/main" val="731333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44</a:t>
            </a:fld>
            <a:endParaRPr lang="en-US" dirty="0"/>
          </a:p>
        </p:txBody>
      </p:sp>
    </p:spTree>
    <p:extLst>
      <p:ext uri="{BB962C8B-B14F-4D97-AF65-F5344CB8AC3E}">
        <p14:creationId xmlns:p14="http://schemas.microsoft.com/office/powerpoint/2010/main" val="3224294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45</a:t>
            </a:fld>
            <a:endParaRPr lang="en-US" dirty="0"/>
          </a:p>
        </p:txBody>
      </p:sp>
    </p:spTree>
    <p:extLst>
      <p:ext uri="{BB962C8B-B14F-4D97-AF65-F5344CB8AC3E}">
        <p14:creationId xmlns:p14="http://schemas.microsoft.com/office/powerpoint/2010/main" val="1634641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46</a:t>
            </a:fld>
            <a:endParaRPr lang="en-US" dirty="0"/>
          </a:p>
        </p:txBody>
      </p:sp>
    </p:spTree>
    <p:extLst>
      <p:ext uri="{BB962C8B-B14F-4D97-AF65-F5344CB8AC3E}">
        <p14:creationId xmlns:p14="http://schemas.microsoft.com/office/powerpoint/2010/main" val="1689453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47</a:t>
            </a:fld>
            <a:endParaRPr lang="en-US" dirty="0"/>
          </a:p>
        </p:txBody>
      </p:sp>
    </p:spTree>
    <p:extLst>
      <p:ext uri="{BB962C8B-B14F-4D97-AF65-F5344CB8AC3E}">
        <p14:creationId xmlns:p14="http://schemas.microsoft.com/office/powerpoint/2010/main" val="29850990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48</a:t>
            </a:fld>
            <a:endParaRPr lang="en-US" dirty="0"/>
          </a:p>
        </p:txBody>
      </p:sp>
    </p:spTree>
    <p:extLst>
      <p:ext uri="{BB962C8B-B14F-4D97-AF65-F5344CB8AC3E}">
        <p14:creationId xmlns:p14="http://schemas.microsoft.com/office/powerpoint/2010/main" val="18455901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49</a:t>
            </a:fld>
            <a:endParaRPr lang="en-US" dirty="0"/>
          </a:p>
        </p:txBody>
      </p:sp>
    </p:spTree>
    <p:extLst>
      <p:ext uri="{BB962C8B-B14F-4D97-AF65-F5344CB8AC3E}">
        <p14:creationId xmlns:p14="http://schemas.microsoft.com/office/powerpoint/2010/main" val="15807177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50</a:t>
            </a:fld>
            <a:endParaRPr lang="en-US" dirty="0"/>
          </a:p>
        </p:txBody>
      </p:sp>
    </p:spTree>
    <p:extLst>
      <p:ext uri="{BB962C8B-B14F-4D97-AF65-F5344CB8AC3E}">
        <p14:creationId xmlns:p14="http://schemas.microsoft.com/office/powerpoint/2010/main" val="3455751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6</a:t>
            </a:fld>
            <a:endParaRPr lang="en-US" dirty="0"/>
          </a:p>
        </p:txBody>
      </p:sp>
    </p:spTree>
    <p:extLst>
      <p:ext uri="{BB962C8B-B14F-4D97-AF65-F5344CB8AC3E}">
        <p14:creationId xmlns:p14="http://schemas.microsoft.com/office/powerpoint/2010/main" val="3586453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8</a:t>
            </a:fld>
            <a:endParaRPr lang="en-US" dirty="0"/>
          </a:p>
        </p:txBody>
      </p:sp>
    </p:spTree>
    <p:extLst>
      <p:ext uri="{BB962C8B-B14F-4D97-AF65-F5344CB8AC3E}">
        <p14:creationId xmlns:p14="http://schemas.microsoft.com/office/powerpoint/2010/main" val="96872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1167"/>
            <a:endParaRPr lang="en-CA" dirty="0">
              <a:solidFill>
                <a:schemeClr val="bg1"/>
              </a:solidFill>
              <a:latin typeface="Montserrat" panose="00000500000000000000"/>
            </a:endParaRPr>
          </a:p>
        </p:txBody>
      </p:sp>
      <p:sp>
        <p:nvSpPr>
          <p:cNvPr id="4" name="Slide Number Placeholder 3"/>
          <p:cNvSpPr>
            <a:spLocks noGrp="1"/>
          </p:cNvSpPr>
          <p:nvPr>
            <p:ph type="sldNum" sz="quarter" idx="5"/>
          </p:nvPr>
        </p:nvSpPr>
        <p:spPr/>
        <p:txBody>
          <a:bodyPr/>
          <a:lstStyle/>
          <a:p>
            <a:fld id="{CF2D4C54-7660-1541-9B48-4C95857502F1}" type="slidenum">
              <a:rPr lang="en-US" smtClean="0"/>
              <a:t>9</a:t>
            </a:fld>
            <a:endParaRPr lang="en-US" dirty="0"/>
          </a:p>
        </p:txBody>
      </p:sp>
    </p:spTree>
    <p:extLst>
      <p:ext uri="{BB962C8B-B14F-4D97-AF65-F5344CB8AC3E}">
        <p14:creationId xmlns:p14="http://schemas.microsoft.com/office/powerpoint/2010/main" val="274945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10</a:t>
            </a:fld>
            <a:endParaRPr lang="en-US" dirty="0"/>
          </a:p>
        </p:txBody>
      </p:sp>
    </p:spTree>
    <p:extLst>
      <p:ext uri="{BB962C8B-B14F-4D97-AF65-F5344CB8AC3E}">
        <p14:creationId xmlns:p14="http://schemas.microsoft.com/office/powerpoint/2010/main" val="70780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2D4C54-7660-1541-9B48-4C95857502F1}" type="slidenum">
              <a:rPr lang="en-US" smtClean="0"/>
              <a:t>11</a:t>
            </a:fld>
            <a:endParaRPr lang="en-US" dirty="0"/>
          </a:p>
        </p:txBody>
      </p:sp>
    </p:spTree>
    <p:extLst>
      <p:ext uri="{BB962C8B-B14F-4D97-AF65-F5344CB8AC3E}">
        <p14:creationId xmlns:p14="http://schemas.microsoft.com/office/powerpoint/2010/main" val="3144313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1F232D0-CBA6-41E7-AD62-6AB2E309AC5A}"/>
              </a:ext>
            </a:extLst>
          </p:cNvPr>
          <p:cNvPicPr>
            <a:picLocks noChangeAspect="1"/>
          </p:cNvPicPr>
          <p:nvPr userDrawn="1"/>
        </p:nvPicPr>
        <p:blipFill>
          <a:blip r:embed="rId2"/>
          <a:stretch>
            <a:fillRect/>
          </a:stretch>
        </p:blipFill>
        <p:spPr>
          <a:xfrm>
            <a:off x="-3" y="-1778"/>
            <a:ext cx="12192001" cy="6857999"/>
          </a:xfrm>
          <a:prstGeom prst="rect">
            <a:avLst/>
          </a:prstGeom>
          <a:solidFill>
            <a:schemeClr val="accent1"/>
          </a:solidFill>
        </p:spPr>
      </p:pic>
      <p:sp>
        <p:nvSpPr>
          <p:cNvPr id="2" name="Title 1">
            <a:extLst>
              <a:ext uri="{FF2B5EF4-FFF2-40B4-BE49-F238E27FC236}">
                <a16:creationId xmlns:a16="http://schemas.microsoft.com/office/drawing/2014/main" id="{F3AF4BD5-0F70-8F48-9082-37765480FD6B}"/>
              </a:ext>
            </a:extLst>
          </p:cNvPr>
          <p:cNvSpPr>
            <a:spLocks noGrp="1"/>
          </p:cNvSpPr>
          <p:nvPr>
            <p:ph type="ctrTitle"/>
          </p:nvPr>
        </p:nvSpPr>
        <p:spPr>
          <a:xfrm>
            <a:off x="1523998" y="1214437"/>
            <a:ext cx="4276725" cy="2387600"/>
          </a:xfrm>
        </p:spPr>
        <p:txBody>
          <a:bodyPr anchor="b">
            <a:normAutofit/>
          </a:bodyPr>
          <a:lstStyle>
            <a:lvl1pPr algn="l">
              <a:defRPr sz="44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F948FF2A-756D-F74B-ABF9-14208C31E7BA}"/>
              </a:ext>
            </a:extLst>
          </p:cNvPr>
          <p:cNvSpPr>
            <a:spLocks noGrp="1"/>
          </p:cNvSpPr>
          <p:nvPr>
            <p:ph type="subTitle" idx="1"/>
          </p:nvPr>
        </p:nvSpPr>
        <p:spPr>
          <a:xfrm>
            <a:off x="1523998" y="3602037"/>
            <a:ext cx="4276725" cy="1655762"/>
          </a:xfrm>
        </p:spPr>
        <p:txBody>
          <a:bodyPr anchor="ctr" anchorCtr="0">
            <a:normAutofit/>
          </a:bodyPr>
          <a:lstStyle>
            <a:lvl1pPr marL="0" indent="0" algn="l">
              <a:buNone/>
              <a:defRPr sz="2000" b="0">
                <a:solidFill>
                  <a:schemeClr val="bg1"/>
                </a:solidFill>
                <a:latin typeface="Montserrat" panose="0000050000000000000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descr="A picture containing object&#10;&#10;Description automatically generated">
            <a:extLst>
              <a:ext uri="{FF2B5EF4-FFF2-40B4-BE49-F238E27FC236}">
                <a16:creationId xmlns:a16="http://schemas.microsoft.com/office/drawing/2014/main" id="{3569F887-B8D4-4209-A81B-6FD89721652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rot="5400000">
            <a:off x="3968011" y="2318295"/>
            <a:ext cx="6857998" cy="2228740"/>
          </a:xfrm>
          <a:prstGeom prst="rect">
            <a:avLst/>
          </a:prstGeom>
        </p:spPr>
      </p:pic>
      <p:sp>
        <p:nvSpPr>
          <p:cNvPr id="4" name="Slide Number Placeholder 3">
            <a:extLst>
              <a:ext uri="{FF2B5EF4-FFF2-40B4-BE49-F238E27FC236}">
                <a16:creationId xmlns:a16="http://schemas.microsoft.com/office/drawing/2014/main" id="{B189E9AB-DC5F-40D7-933D-201A3B869EFA}"/>
              </a:ext>
            </a:extLst>
          </p:cNvPr>
          <p:cNvSpPr>
            <a:spLocks noGrp="1"/>
          </p:cNvSpPr>
          <p:nvPr>
            <p:ph type="sldNum" sz="quarter" idx="10"/>
          </p:nvPr>
        </p:nvSpPr>
        <p:spPr>
          <a:xfrm>
            <a:off x="9169395" y="6370447"/>
            <a:ext cx="2743200" cy="365125"/>
          </a:xfrm>
          <a:prstGeom prst="rect">
            <a:avLst/>
          </a:prstGeom>
        </p:spPr>
        <p:txBody>
          <a:bodyPr/>
          <a:lstStyle/>
          <a:p>
            <a:fld id="{227929AD-272B-2940-8998-9A3EA3187C9C}" type="slidenum">
              <a:rPr lang="en-US" smtClean="0"/>
              <a:pPr/>
              <a:t>‹#›</a:t>
            </a:fld>
            <a:endParaRPr lang="en-US" dirty="0"/>
          </a:p>
        </p:txBody>
      </p:sp>
    </p:spTree>
    <p:extLst>
      <p:ext uri="{BB962C8B-B14F-4D97-AF65-F5344CB8AC3E}">
        <p14:creationId xmlns:p14="http://schemas.microsoft.com/office/powerpoint/2010/main" val="347509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5F2403-DE2B-431A-8EB3-AFC2E972F4BF}"/>
              </a:ext>
            </a:extLst>
          </p:cNvPr>
          <p:cNvSpPr/>
          <p:nvPr userDrawn="1"/>
        </p:nvSpPr>
        <p:spPr>
          <a:xfrm>
            <a:off x="255814" y="217640"/>
            <a:ext cx="11702143" cy="6416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C6E1557-2C3D-4463-9486-D7E5833C4636}"/>
              </a:ext>
            </a:extLst>
          </p:cNvPr>
          <p:cNvSpPr>
            <a:spLocks noGrp="1"/>
          </p:cNvSpPr>
          <p:nvPr>
            <p:ph type="title"/>
          </p:nvPr>
        </p:nvSpPr>
        <p:spPr>
          <a:xfrm>
            <a:off x="2642027" y="689081"/>
            <a:ext cx="6527368" cy="1325563"/>
          </a:xfrm>
        </p:spPr>
        <p:txBody>
          <a:bodyPr/>
          <a:lstStyle>
            <a:lvl1pPr algn="ctr">
              <a:defRPr b="1" cap="none" baseline="0"/>
            </a:lvl1pPr>
          </a:lstStyle>
          <a:p>
            <a:r>
              <a:rPr lang="en-US"/>
              <a:t>Click to edit Master title style</a:t>
            </a:r>
            <a:endParaRPr lang="en-CA"/>
          </a:p>
        </p:txBody>
      </p:sp>
      <p:sp>
        <p:nvSpPr>
          <p:cNvPr id="3" name="Slide Number Placeholder 2">
            <a:extLst>
              <a:ext uri="{FF2B5EF4-FFF2-40B4-BE49-F238E27FC236}">
                <a16:creationId xmlns:a16="http://schemas.microsoft.com/office/drawing/2014/main" id="{E6CEBE36-84B7-4226-8A15-E38C0FCCC194}"/>
              </a:ext>
            </a:extLst>
          </p:cNvPr>
          <p:cNvSpPr>
            <a:spLocks noGrp="1"/>
          </p:cNvSpPr>
          <p:nvPr>
            <p:ph type="sldNum" sz="quarter" idx="10"/>
          </p:nvPr>
        </p:nvSpPr>
        <p:spPr>
          <a:xfrm>
            <a:off x="9169395" y="6370447"/>
            <a:ext cx="2743200" cy="365125"/>
          </a:xfrm>
          <a:prstGeom prst="rect">
            <a:avLst/>
          </a:prstGeom>
        </p:spPr>
        <p:txBody>
          <a:bodyPr/>
          <a:lstStyle/>
          <a:p>
            <a:fld id="{227929AD-272B-2940-8998-9A3EA3187C9C}" type="slidenum">
              <a:rPr lang="en-US" smtClean="0"/>
              <a:pPr/>
              <a:t>‹#›</a:t>
            </a:fld>
            <a:endParaRPr lang="en-US" dirty="0"/>
          </a:p>
        </p:txBody>
      </p:sp>
      <p:sp>
        <p:nvSpPr>
          <p:cNvPr id="6" name="Oval 5">
            <a:extLst>
              <a:ext uri="{FF2B5EF4-FFF2-40B4-BE49-F238E27FC236}">
                <a16:creationId xmlns:a16="http://schemas.microsoft.com/office/drawing/2014/main" id="{D1569A27-B71E-4B90-ABA7-9788A9477453}"/>
              </a:ext>
            </a:extLst>
          </p:cNvPr>
          <p:cNvSpPr/>
          <p:nvPr userDrawn="1"/>
        </p:nvSpPr>
        <p:spPr>
          <a:xfrm>
            <a:off x="3076801" y="2349876"/>
            <a:ext cx="720000" cy="720000"/>
          </a:xfrm>
          <a:prstGeom prst="ellipse">
            <a:avLst/>
          </a:prstGeom>
          <a:solidFill>
            <a:schemeClr val="accent1"/>
          </a:solidFill>
          <a:ln>
            <a:solidFill>
              <a:srgbClr val="4E2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 Placeholder 8">
            <a:extLst>
              <a:ext uri="{FF2B5EF4-FFF2-40B4-BE49-F238E27FC236}">
                <a16:creationId xmlns:a16="http://schemas.microsoft.com/office/drawing/2014/main" id="{DEA9299B-A7DB-4027-A965-F3D931DB23D1}"/>
              </a:ext>
            </a:extLst>
          </p:cNvPr>
          <p:cNvSpPr>
            <a:spLocks noGrp="1"/>
          </p:cNvSpPr>
          <p:nvPr>
            <p:ph type="body" sz="quarter" idx="11"/>
          </p:nvPr>
        </p:nvSpPr>
        <p:spPr>
          <a:xfrm>
            <a:off x="3076801" y="3379644"/>
            <a:ext cx="2504181"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Text Placeholder 8">
            <a:extLst>
              <a:ext uri="{FF2B5EF4-FFF2-40B4-BE49-F238E27FC236}">
                <a16:creationId xmlns:a16="http://schemas.microsoft.com/office/drawing/2014/main" id="{A38A885D-3201-4B4A-B113-A0BE2CE9A387}"/>
              </a:ext>
            </a:extLst>
          </p:cNvPr>
          <p:cNvSpPr>
            <a:spLocks noGrp="1"/>
          </p:cNvSpPr>
          <p:nvPr>
            <p:ph type="body" sz="quarter" idx="12" hasCustomPrompt="1"/>
          </p:nvPr>
        </p:nvSpPr>
        <p:spPr>
          <a:xfrm>
            <a:off x="3935639" y="2468734"/>
            <a:ext cx="1645344" cy="482285"/>
          </a:xfrm>
        </p:spPr>
        <p:txBody>
          <a:bodyPr anchor="ctr" anchorCtr="0">
            <a:normAutofit/>
          </a:bodyPr>
          <a:lstStyle>
            <a:lvl1pPr marL="0" indent="0">
              <a:buNone/>
              <a:defRPr sz="1400" b="1" cap="all" baseline="0">
                <a:solidFill>
                  <a:schemeClr val="tx1">
                    <a:lumMod val="65000"/>
                    <a:lumOff val="35000"/>
                  </a:schemeClr>
                </a:solidFill>
                <a:latin typeface="Montserrat" panose="00000500000000000000"/>
              </a:defRPr>
            </a:lvl1pPr>
          </a:lstStyle>
          <a:p>
            <a:pPr lvl="0"/>
            <a:r>
              <a:rPr lang="en-US"/>
              <a:t>Title</a:t>
            </a:r>
            <a:endParaRPr lang="en-CA"/>
          </a:p>
        </p:txBody>
      </p:sp>
      <p:sp>
        <p:nvSpPr>
          <p:cNvPr id="11" name="Oval 10">
            <a:extLst>
              <a:ext uri="{FF2B5EF4-FFF2-40B4-BE49-F238E27FC236}">
                <a16:creationId xmlns:a16="http://schemas.microsoft.com/office/drawing/2014/main" id="{BB2FDA5E-CAB2-491A-9A55-5BEEA8209B56}"/>
              </a:ext>
            </a:extLst>
          </p:cNvPr>
          <p:cNvSpPr/>
          <p:nvPr userDrawn="1"/>
        </p:nvSpPr>
        <p:spPr>
          <a:xfrm>
            <a:off x="6239101" y="2349876"/>
            <a:ext cx="720000" cy="720000"/>
          </a:xfrm>
          <a:prstGeom prst="ellipse">
            <a:avLst/>
          </a:prstGeom>
          <a:solidFill>
            <a:schemeClr val="accent1"/>
          </a:solidFill>
          <a:ln>
            <a:solidFill>
              <a:srgbClr val="4E2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 Placeholder 8">
            <a:extLst>
              <a:ext uri="{FF2B5EF4-FFF2-40B4-BE49-F238E27FC236}">
                <a16:creationId xmlns:a16="http://schemas.microsoft.com/office/drawing/2014/main" id="{52AD2621-E737-436D-BE4A-602538653579}"/>
              </a:ext>
            </a:extLst>
          </p:cNvPr>
          <p:cNvSpPr>
            <a:spLocks noGrp="1"/>
          </p:cNvSpPr>
          <p:nvPr>
            <p:ph type="body" sz="quarter" idx="13"/>
          </p:nvPr>
        </p:nvSpPr>
        <p:spPr>
          <a:xfrm>
            <a:off x="6239101" y="3379644"/>
            <a:ext cx="2504181"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3" name="Text Placeholder 8">
            <a:extLst>
              <a:ext uri="{FF2B5EF4-FFF2-40B4-BE49-F238E27FC236}">
                <a16:creationId xmlns:a16="http://schemas.microsoft.com/office/drawing/2014/main" id="{6F05B464-A176-4C39-94D4-484098FE83D2}"/>
              </a:ext>
            </a:extLst>
          </p:cNvPr>
          <p:cNvSpPr>
            <a:spLocks noGrp="1"/>
          </p:cNvSpPr>
          <p:nvPr>
            <p:ph type="body" sz="quarter" idx="14" hasCustomPrompt="1"/>
          </p:nvPr>
        </p:nvSpPr>
        <p:spPr>
          <a:xfrm>
            <a:off x="7097939" y="2468734"/>
            <a:ext cx="1645344" cy="482285"/>
          </a:xfrm>
        </p:spPr>
        <p:txBody>
          <a:bodyPr anchor="ctr" anchorCtr="0">
            <a:normAutofit/>
          </a:bodyPr>
          <a:lstStyle>
            <a:lvl1pPr marL="0" indent="0">
              <a:buNone/>
              <a:defRPr sz="1400" b="1" cap="all" baseline="0">
                <a:solidFill>
                  <a:schemeClr val="tx1">
                    <a:lumMod val="65000"/>
                    <a:lumOff val="35000"/>
                  </a:schemeClr>
                </a:solidFill>
                <a:latin typeface="Montserrat" panose="00000500000000000000"/>
              </a:defRPr>
            </a:lvl1pPr>
          </a:lstStyle>
          <a:p>
            <a:pPr lvl="0"/>
            <a:r>
              <a:rPr lang="en-US"/>
              <a:t>Title</a:t>
            </a:r>
            <a:endParaRPr lang="en-CA"/>
          </a:p>
        </p:txBody>
      </p:sp>
    </p:spTree>
    <p:extLst>
      <p:ext uri="{BB962C8B-B14F-4D97-AF65-F5344CB8AC3E}">
        <p14:creationId xmlns:p14="http://schemas.microsoft.com/office/powerpoint/2010/main" val="31168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memb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5F2403-DE2B-431A-8EB3-AFC2E972F4BF}"/>
              </a:ext>
            </a:extLst>
          </p:cNvPr>
          <p:cNvSpPr/>
          <p:nvPr userDrawn="1"/>
        </p:nvSpPr>
        <p:spPr>
          <a:xfrm>
            <a:off x="255814" y="217640"/>
            <a:ext cx="11702143" cy="6416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Picture Placeholder 17">
            <a:extLst>
              <a:ext uri="{FF2B5EF4-FFF2-40B4-BE49-F238E27FC236}">
                <a16:creationId xmlns:a16="http://schemas.microsoft.com/office/drawing/2014/main" id="{357E307C-6197-48F2-BB0B-31FB45110A4B}"/>
              </a:ext>
            </a:extLst>
          </p:cNvPr>
          <p:cNvSpPr>
            <a:spLocks noGrp="1"/>
          </p:cNvSpPr>
          <p:nvPr>
            <p:ph type="pic" sz="quarter" idx="13"/>
          </p:nvPr>
        </p:nvSpPr>
        <p:spPr>
          <a:xfrm>
            <a:off x="1479848" y="1322103"/>
            <a:ext cx="2990552" cy="2987960"/>
          </a:xfrm>
          <a:prstGeom prst="ellipse">
            <a:avLst/>
          </a:prstGeom>
        </p:spPr>
        <p:txBody>
          <a:bodyPr/>
          <a:lstStyle/>
          <a:p>
            <a:endParaRPr lang="en-CA" dirty="0"/>
          </a:p>
        </p:txBody>
      </p:sp>
      <p:sp>
        <p:nvSpPr>
          <p:cNvPr id="7" name="Text Placeholder 6">
            <a:extLst>
              <a:ext uri="{FF2B5EF4-FFF2-40B4-BE49-F238E27FC236}">
                <a16:creationId xmlns:a16="http://schemas.microsoft.com/office/drawing/2014/main" id="{BCB39916-542C-43AF-AD02-2819324B269F}"/>
              </a:ext>
            </a:extLst>
          </p:cNvPr>
          <p:cNvSpPr>
            <a:spLocks noGrp="1"/>
          </p:cNvSpPr>
          <p:nvPr>
            <p:ph type="body" sz="quarter" idx="11"/>
          </p:nvPr>
        </p:nvSpPr>
        <p:spPr>
          <a:xfrm>
            <a:off x="5400675" y="1322388"/>
            <a:ext cx="6048375" cy="409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7" name="Text Placeholder 6">
            <a:extLst>
              <a:ext uri="{FF2B5EF4-FFF2-40B4-BE49-F238E27FC236}">
                <a16:creationId xmlns:a16="http://schemas.microsoft.com/office/drawing/2014/main" id="{27227B57-F72D-44BF-999E-CCA5609C9047}"/>
              </a:ext>
            </a:extLst>
          </p:cNvPr>
          <p:cNvSpPr>
            <a:spLocks noGrp="1"/>
          </p:cNvSpPr>
          <p:nvPr>
            <p:ph type="body" sz="quarter" idx="12" hasCustomPrompt="1"/>
          </p:nvPr>
        </p:nvSpPr>
        <p:spPr>
          <a:xfrm>
            <a:off x="1079501" y="4631206"/>
            <a:ext cx="3812267" cy="783852"/>
          </a:xfrm>
        </p:spPr>
        <p:txBody>
          <a:bodyPr>
            <a:normAutofit/>
          </a:bodyPr>
          <a:lstStyle>
            <a:lvl1pPr marL="0" indent="0" algn="ctr">
              <a:buNone/>
              <a:defRPr sz="1800" b="1">
                <a:latin typeface="Montserrat" panose="00000500000000000000"/>
              </a:defRPr>
            </a:lvl1pPr>
            <a:lvl2pPr marL="457200" indent="0" algn="ctr">
              <a:buNone/>
              <a:defRPr sz="1800">
                <a:latin typeface="Montserrat" panose="00000500000000000000"/>
              </a:defRPr>
            </a:lvl2pPr>
            <a:lvl3pPr>
              <a:defRPr sz="1800">
                <a:latin typeface="Montserrat" panose="00000500000000000000"/>
              </a:defRPr>
            </a:lvl3pPr>
            <a:lvl4pPr>
              <a:defRPr sz="1800">
                <a:latin typeface="Montserrat" panose="00000500000000000000"/>
              </a:defRPr>
            </a:lvl4pPr>
            <a:lvl5pPr>
              <a:defRPr sz="1800">
                <a:latin typeface="Montserrat" panose="00000500000000000000"/>
              </a:defRPr>
            </a:lvl5pPr>
          </a:lstStyle>
          <a:p>
            <a:pPr lvl="0"/>
            <a:r>
              <a:rPr lang="en-US"/>
              <a:t>Name</a:t>
            </a:r>
          </a:p>
          <a:p>
            <a:pPr lvl="1"/>
            <a:r>
              <a:rPr lang="en-US"/>
              <a:t>Title</a:t>
            </a:r>
            <a:endParaRPr lang="en-CA"/>
          </a:p>
        </p:txBody>
      </p:sp>
      <p:sp>
        <p:nvSpPr>
          <p:cNvPr id="3" name="Slide Number Placeholder 2">
            <a:extLst>
              <a:ext uri="{FF2B5EF4-FFF2-40B4-BE49-F238E27FC236}">
                <a16:creationId xmlns:a16="http://schemas.microsoft.com/office/drawing/2014/main" id="{E6CEBE36-84B7-4226-8A15-E38C0FCCC194}"/>
              </a:ext>
            </a:extLst>
          </p:cNvPr>
          <p:cNvSpPr>
            <a:spLocks noGrp="1"/>
          </p:cNvSpPr>
          <p:nvPr>
            <p:ph type="sldNum" sz="quarter" idx="10"/>
          </p:nvPr>
        </p:nvSpPr>
        <p:spPr>
          <a:xfrm>
            <a:off x="9169395" y="6370447"/>
            <a:ext cx="2743200" cy="365125"/>
          </a:xfrm>
          <a:prstGeom prst="rect">
            <a:avLst/>
          </a:prstGeom>
        </p:spPr>
        <p:txBody>
          <a:bodyPr/>
          <a:lstStyle/>
          <a:p>
            <a:fld id="{227929AD-272B-2940-8998-9A3EA3187C9C}" type="slidenum">
              <a:rPr lang="en-US" smtClean="0"/>
              <a:pPr/>
              <a:t>‹#›</a:t>
            </a:fld>
            <a:endParaRPr lang="en-US" dirty="0"/>
          </a:p>
        </p:txBody>
      </p:sp>
    </p:spTree>
    <p:extLst>
      <p:ext uri="{BB962C8B-B14F-4D97-AF65-F5344CB8AC3E}">
        <p14:creationId xmlns:p14="http://schemas.microsoft.com/office/powerpoint/2010/main" val="166430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12DD37-BE4C-4CC4-9E7A-BC276445575A}"/>
              </a:ext>
            </a:extLst>
          </p:cNvPr>
          <p:cNvPicPr>
            <a:picLocks noChangeAspect="1"/>
          </p:cNvPicPr>
          <p:nvPr userDrawn="1"/>
        </p:nvPicPr>
        <p:blipFill>
          <a:blip r:embed="rId2"/>
          <a:stretch>
            <a:fillRect/>
          </a:stretch>
        </p:blipFill>
        <p:spPr>
          <a:xfrm>
            <a:off x="-1" y="0"/>
            <a:ext cx="12191999" cy="6857998"/>
          </a:xfrm>
          <a:prstGeom prst="rect">
            <a:avLst/>
          </a:prstGeom>
          <a:solidFill>
            <a:schemeClr val="accent1"/>
          </a:solidFill>
        </p:spPr>
      </p:pic>
      <p:sp>
        <p:nvSpPr>
          <p:cNvPr id="10" name="Text Placeholder 9">
            <a:extLst>
              <a:ext uri="{FF2B5EF4-FFF2-40B4-BE49-F238E27FC236}">
                <a16:creationId xmlns:a16="http://schemas.microsoft.com/office/drawing/2014/main" id="{7B5794FA-906F-43EB-9A94-7DE54AAE51A7}"/>
              </a:ext>
            </a:extLst>
          </p:cNvPr>
          <p:cNvSpPr>
            <a:spLocks noGrp="1"/>
          </p:cNvSpPr>
          <p:nvPr>
            <p:ph type="body" sz="quarter" idx="10" hasCustomPrompt="1"/>
          </p:nvPr>
        </p:nvSpPr>
        <p:spPr>
          <a:xfrm>
            <a:off x="1200150" y="2114550"/>
            <a:ext cx="3876675" cy="2867025"/>
          </a:xfrm>
        </p:spPr>
        <p:txBody>
          <a:bodyPr>
            <a:normAutofit/>
          </a:bodyPr>
          <a:lstStyle>
            <a:lvl1pPr marL="0" indent="0">
              <a:buNone/>
              <a:defRPr sz="2800" b="1">
                <a:solidFill>
                  <a:schemeClr val="bg1"/>
                </a:solidFill>
                <a:latin typeface="Montserrat" panose="00000500000000000000"/>
              </a:defRPr>
            </a:lvl1pPr>
            <a:lvl2pPr>
              <a:defRPr sz="2800">
                <a:solidFill>
                  <a:schemeClr val="bg1"/>
                </a:solidFill>
                <a:latin typeface="Montserrat" panose="00000500000000000000"/>
              </a:defRPr>
            </a:lvl2pPr>
            <a:lvl3pPr>
              <a:defRPr sz="2800">
                <a:solidFill>
                  <a:schemeClr val="bg1"/>
                </a:solidFill>
                <a:latin typeface="Montserrat" panose="00000500000000000000"/>
              </a:defRPr>
            </a:lvl3pPr>
            <a:lvl4pPr>
              <a:defRPr sz="2800">
                <a:solidFill>
                  <a:schemeClr val="bg1"/>
                </a:solidFill>
                <a:latin typeface="Montserrat" panose="00000500000000000000"/>
              </a:defRPr>
            </a:lvl4pPr>
            <a:lvl5pPr>
              <a:defRPr sz="2800">
                <a:solidFill>
                  <a:schemeClr val="bg1"/>
                </a:solidFill>
                <a:latin typeface="Montserrat" panose="00000500000000000000"/>
              </a:defRPr>
            </a:lvl5pPr>
          </a:lstStyle>
          <a:p>
            <a:pPr lvl="0"/>
            <a:r>
              <a:rPr lang="en-US"/>
              <a:t>CONTACT US</a:t>
            </a:r>
          </a:p>
        </p:txBody>
      </p:sp>
      <p:pic>
        <p:nvPicPr>
          <p:cNvPr id="6" name="Picture 5">
            <a:extLst>
              <a:ext uri="{FF2B5EF4-FFF2-40B4-BE49-F238E27FC236}">
                <a16:creationId xmlns:a16="http://schemas.microsoft.com/office/drawing/2014/main" id="{53D26C81-3880-4A90-B2B4-DBCFA4B4C411}"/>
              </a:ext>
            </a:extLst>
          </p:cNvPr>
          <p:cNvPicPr>
            <a:picLocks noChangeAspect="1"/>
          </p:cNvPicPr>
          <p:nvPr userDrawn="1"/>
        </p:nvPicPr>
        <p:blipFill>
          <a:blip r:embed="rId3"/>
          <a:stretch>
            <a:fillRect/>
          </a:stretch>
        </p:blipFill>
        <p:spPr>
          <a:xfrm>
            <a:off x="8838216" y="5415280"/>
            <a:ext cx="3026945" cy="817143"/>
          </a:xfrm>
          <a:prstGeom prst="rect">
            <a:avLst/>
          </a:prstGeom>
        </p:spPr>
      </p:pic>
      <p:pic>
        <p:nvPicPr>
          <p:cNvPr id="7" name="Picture 6" descr="A picture containing object&#10;&#10;Description automatically generated">
            <a:extLst>
              <a:ext uri="{FF2B5EF4-FFF2-40B4-BE49-F238E27FC236}">
                <a16:creationId xmlns:a16="http://schemas.microsoft.com/office/drawing/2014/main" id="{A50D2D0F-5231-4E9F-857A-3F6DCC792F94}"/>
              </a:ext>
            </a:extLst>
          </p:cNvPr>
          <p:cNvPicPr>
            <a:picLocks noChangeAspect="1"/>
          </p:cNvPicPr>
          <p:nvPr userDrawn="1"/>
        </p:nvPicPr>
        <p:blipFill rotWithShape="1">
          <a:blip r:embed="rId4">
            <a:extLst>
              <a:ext uri="{28A0092B-C50C-407E-A947-70E740481C1C}">
                <a14:useLocalDpi xmlns:a14="http://schemas.microsoft.com/office/drawing/2010/main"/>
              </a:ext>
            </a:extLst>
          </a:blip>
          <a:srcRect l="10374" r="22060"/>
          <a:stretch/>
        </p:blipFill>
        <p:spPr>
          <a:xfrm rot="5400000">
            <a:off x="3968011" y="2314629"/>
            <a:ext cx="6857998" cy="2228740"/>
          </a:xfrm>
          <a:prstGeom prst="rect">
            <a:avLst/>
          </a:prstGeom>
        </p:spPr>
      </p:pic>
      <p:sp>
        <p:nvSpPr>
          <p:cNvPr id="2" name="Slide Number Placeholder 1">
            <a:extLst>
              <a:ext uri="{FF2B5EF4-FFF2-40B4-BE49-F238E27FC236}">
                <a16:creationId xmlns:a16="http://schemas.microsoft.com/office/drawing/2014/main" id="{9DE6FA0C-21C1-422A-B2DC-F30D9B71B2DD}"/>
              </a:ext>
            </a:extLst>
          </p:cNvPr>
          <p:cNvSpPr>
            <a:spLocks noGrp="1"/>
          </p:cNvSpPr>
          <p:nvPr>
            <p:ph type="sldNum" sz="quarter" idx="11"/>
          </p:nvPr>
        </p:nvSpPr>
        <p:spPr>
          <a:xfrm>
            <a:off x="9169395" y="6370447"/>
            <a:ext cx="2743200" cy="365125"/>
          </a:xfrm>
          <a:prstGeom prst="rect">
            <a:avLst/>
          </a:prstGeom>
        </p:spPr>
        <p:txBody>
          <a:bodyPr/>
          <a:lstStyle/>
          <a:p>
            <a:fld id="{227929AD-272B-2940-8998-9A3EA3187C9C}" type="slidenum">
              <a:rPr lang="en-US" smtClean="0"/>
              <a:pPr/>
              <a:t>‹#›</a:t>
            </a:fld>
            <a:endParaRPr lang="en-US" dirty="0"/>
          </a:p>
        </p:txBody>
      </p:sp>
    </p:spTree>
    <p:extLst>
      <p:ext uri="{BB962C8B-B14F-4D97-AF65-F5344CB8AC3E}">
        <p14:creationId xmlns:p14="http://schemas.microsoft.com/office/powerpoint/2010/main" val="3484542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662E86A-3D48-4551-B2B2-254A9DEECE15}"/>
              </a:ext>
            </a:extLst>
          </p:cNvPr>
          <p:cNvSpPr/>
          <p:nvPr userDrawn="1"/>
        </p:nvSpPr>
        <p:spPr>
          <a:xfrm>
            <a:off x="279405" y="216227"/>
            <a:ext cx="6784004" cy="64164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27A6E4-832E-4D52-8167-3822E41869BB}"/>
              </a:ext>
            </a:extLst>
          </p:cNvPr>
          <p:cNvSpPr>
            <a:spLocks noGrp="1"/>
          </p:cNvSpPr>
          <p:nvPr>
            <p:ph type="title"/>
          </p:nvPr>
        </p:nvSpPr>
        <p:spPr>
          <a:xfrm>
            <a:off x="676806" y="1079500"/>
            <a:ext cx="5800725" cy="1325563"/>
          </a:xfrm>
        </p:spPr>
        <p:txBody>
          <a:bodyPr/>
          <a:lstStyle>
            <a:lvl1pPr algn="ctr">
              <a:defRPr b="1" cap="none" baseline="0"/>
            </a:lvl1pPr>
          </a:lstStyle>
          <a:p>
            <a:r>
              <a:rPr lang="en-US"/>
              <a:t>Click to edit Master title style</a:t>
            </a:r>
            <a:endParaRPr lang="en-CA"/>
          </a:p>
        </p:txBody>
      </p:sp>
      <p:sp>
        <p:nvSpPr>
          <p:cNvPr id="5" name="Slide Number Placeholder 4">
            <a:extLst>
              <a:ext uri="{FF2B5EF4-FFF2-40B4-BE49-F238E27FC236}">
                <a16:creationId xmlns:a16="http://schemas.microsoft.com/office/drawing/2014/main" id="{AE0DE48E-6F62-4535-A8DC-CF232F0C975B}"/>
              </a:ext>
            </a:extLst>
          </p:cNvPr>
          <p:cNvSpPr>
            <a:spLocks noGrp="1"/>
          </p:cNvSpPr>
          <p:nvPr>
            <p:ph type="sldNum" sz="quarter" idx="12"/>
          </p:nvPr>
        </p:nvSpPr>
        <p:spPr>
          <a:xfrm>
            <a:off x="9169395" y="6370447"/>
            <a:ext cx="2743200" cy="365125"/>
          </a:xfrm>
          <a:prstGeom prst="rect">
            <a:avLst/>
          </a:prstGeom>
        </p:spPr>
        <p:txBody>
          <a:bodyPr/>
          <a:lstStyle/>
          <a:p>
            <a:fld id="{227929AD-272B-2940-8998-9A3EA3187C9C}" type="slidenum">
              <a:rPr lang="en-US" smtClean="0"/>
              <a:pPr/>
              <a:t>‹#›</a:t>
            </a:fld>
            <a:endParaRPr lang="en-US" dirty="0"/>
          </a:p>
        </p:txBody>
      </p:sp>
      <p:sp>
        <p:nvSpPr>
          <p:cNvPr id="14" name="Text Placeholder 13">
            <a:extLst>
              <a:ext uri="{FF2B5EF4-FFF2-40B4-BE49-F238E27FC236}">
                <a16:creationId xmlns:a16="http://schemas.microsoft.com/office/drawing/2014/main" id="{870CC7BB-2389-45B6-963F-BC6896082F3C}"/>
              </a:ext>
            </a:extLst>
          </p:cNvPr>
          <p:cNvSpPr>
            <a:spLocks noGrp="1"/>
          </p:cNvSpPr>
          <p:nvPr>
            <p:ph type="body" sz="quarter" idx="14"/>
          </p:nvPr>
        </p:nvSpPr>
        <p:spPr>
          <a:xfrm>
            <a:off x="676275" y="2695575"/>
            <a:ext cx="5800725"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a:extLst>
              <a:ext uri="{FF2B5EF4-FFF2-40B4-BE49-F238E27FC236}">
                <a16:creationId xmlns:a16="http://schemas.microsoft.com/office/drawing/2014/main" id="{B0CCE02D-2ADC-487F-A500-451C49113405}"/>
              </a:ext>
            </a:extLst>
          </p:cNvPr>
          <p:cNvSpPr/>
          <p:nvPr userDrawn="1"/>
        </p:nvSpPr>
        <p:spPr>
          <a:xfrm>
            <a:off x="7397363" y="225298"/>
            <a:ext cx="4515232" cy="641647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8" name="Text Placeholder 13">
            <a:extLst>
              <a:ext uri="{FF2B5EF4-FFF2-40B4-BE49-F238E27FC236}">
                <a16:creationId xmlns:a16="http://schemas.microsoft.com/office/drawing/2014/main" id="{D3EEE99C-9D47-4B67-8020-16E767BD875F}"/>
              </a:ext>
            </a:extLst>
          </p:cNvPr>
          <p:cNvSpPr>
            <a:spLocks noGrp="1"/>
          </p:cNvSpPr>
          <p:nvPr>
            <p:ph type="body" sz="quarter" idx="15"/>
          </p:nvPr>
        </p:nvSpPr>
        <p:spPr>
          <a:xfrm>
            <a:off x="7810965" y="1305201"/>
            <a:ext cx="3767676" cy="4198040"/>
          </a:xfrm>
        </p:spPr>
        <p:txBody>
          <a:bodyPr>
            <a:normAutofit/>
          </a:bodyPr>
          <a:lstStyle>
            <a:lvl1pPr marL="0" indent="0" algn="ctr">
              <a:buNone/>
              <a:defRPr sz="2400" b="1">
                <a:solidFill>
                  <a:schemeClr val="bg1"/>
                </a:solidFill>
                <a:latin typeface="Montserrat" panose="00000500000000000000"/>
              </a:defRPr>
            </a:lvl1pPr>
            <a:lvl2pPr>
              <a:defRPr sz="1600">
                <a:solidFill>
                  <a:schemeClr val="bg1"/>
                </a:solidFill>
                <a:latin typeface="Montserrat" panose="00000500000000000000"/>
              </a:defRPr>
            </a:lvl2pPr>
            <a:lvl3pPr>
              <a:defRPr sz="1600">
                <a:solidFill>
                  <a:schemeClr val="bg1"/>
                </a:solidFill>
                <a:latin typeface="Montserrat" panose="00000500000000000000"/>
              </a:defRPr>
            </a:lvl3pPr>
            <a:lvl4pPr>
              <a:defRPr sz="1600">
                <a:solidFill>
                  <a:schemeClr val="bg1"/>
                </a:solidFill>
                <a:latin typeface="Montserrat" panose="00000500000000000000"/>
              </a:defRPr>
            </a:lvl4pPr>
            <a:lvl5pPr>
              <a:defRPr sz="1600">
                <a:solidFill>
                  <a:schemeClr val="bg1"/>
                </a:solidFill>
                <a:latin typeface="Montserrat" panose="000005000000000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Slide Number Placeholder 3">
            <a:extLst>
              <a:ext uri="{FF2B5EF4-FFF2-40B4-BE49-F238E27FC236}">
                <a16:creationId xmlns:a16="http://schemas.microsoft.com/office/drawing/2014/main" id="{932E8EFD-0730-4A51-866B-A4EC749E356D}"/>
              </a:ext>
            </a:extLst>
          </p:cNvPr>
          <p:cNvSpPr txBox="1">
            <a:spLocks/>
          </p:cNvSpPr>
          <p:nvPr userDrawn="1"/>
        </p:nvSpPr>
        <p:spPr>
          <a:xfrm>
            <a:off x="9321795" y="6522847"/>
            <a:ext cx="2743200" cy="365125"/>
          </a:xfrm>
          <a:prstGeom prst="rect">
            <a:avLst/>
          </a:prstGeom>
        </p:spPr>
        <p:txBody>
          <a:bodyPr/>
          <a:lstStyle>
            <a:defPPr>
              <a:defRPr lang="en-US"/>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7929AD-272B-2940-8998-9A3EA3187C9C}" type="slidenum">
              <a:rPr lang="en-US" smtClean="0"/>
              <a:pPr/>
              <a:t>‹#›</a:t>
            </a:fld>
            <a:endParaRPr lang="en-US" dirty="0"/>
          </a:p>
        </p:txBody>
      </p:sp>
    </p:spTree>
    <p:extLst>
      <p:ext uri="{BB962C8B-B14F-4D97-AF65-F5344CB8AC3E}">
        <p14:creationId xmlns:p14="http://schemas.microsoft.com/office/powerpoint/2010/main" val="135186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LINE TIT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0"/>
            <a:ext cx="12192000" cy="6858000"/>
          </a:xfrm>
          <a:prstGeom prst="rect">
            <a:avLst/>
          </a:prstGeom>
        </p:spPr>
      </p:pic>
      <p:sp>
        <p:nvSpPr>
          <p:cNvPr id="4" name="Title Placeholder 1"/>
          <p:cNvSpPr>
            <a:spLocks noGrp="1"/>
          </p:cNvSpPr>
          <p:nvPr>
            <p:ph type="title" hasCustomPrompt="1"/>
          </p:nvPr>
        </p:nvSpPr>
        <p:spPr>
          <a:xfrm>
            <a:off x="409559" y="962288"/>
            <a:ext cx="8436729" cy="424732"/>
          </a:xfrm>
          <a:prstGeom prst="rect">
            <a:avLst/>
          </a:prstGeom>
          <a:ln>
            <a:noFill/>
          </a:ln>
        </p:spPr>
        <p:txBody>
          <a:bodyPr vert="horz" wrap="square" lIns="0" tIns="18288" rIns="0" bIns="18288" rtlCol="0" anchor="t">
            <a:spAutoFit/>
          </a:bodyPr>
          <a:lstStyle>
            <a:lvl1pPr algn="l">
              <a:defRPr sz="2800" b="1" cap="none" spc="-200" baseline="0">
                <a:solidFill>
                  <a:srgbClr val="4F2684"/>
                </a:solidFill>
                <a:latin typeface="Montserrat" panose="00000500000000000000" pitchFamily="50" charset="0"/>
                <a:ea typeface="Verdana" panose="020B0604030504040204" pitchFamily="34" charset="0"/>
                <a:cs typeface="Verdana" panose="020B0604030504040204" pitchFamily="34" charset="0"/>
              </a:defRPr>
            </a:lvl1pPr>
          </a:lstStyle>
          <a:p>
            <a:r>
              <a:rPr lang="en-US"/>
              <a:t>Title</a:t>
            </a:r>
          </a:p>
        </p:txBody>
      </p:sp>
      <p:sp>
        <p:nvSpPr>
          <p:cNvPr id="2" name="Slide Number Placeholder 1">
            <a:extLst>
              <a:ext uri="{FF2B5EF4-FFF2-40B4-BE49-F238E27FC236}">
                <a16:creationId xmlns:a16="http://schemas.microsoft.com/office/drawing/2014/main" id="{390B895C-9EA9-405A-8BD6-343769171A4C}"/>
              </a:ext>
            </a:extLst>
          </p:cNvPr>
          <p:cNvSpPr>
            <a:spLocks noGrp="1"/>
          </p:cNvSpPr>
          <p:nvPr>
            <p:ph type="sldNum" sz="quarter" idx="10"/>
          </p:nvPr>
        </p:nvSpPr>
        <p:spPr>
          <a:xfrm>
            <a:off x="9448800" y="6564086"/>
            <a:ext cx="2743200" cy="293914"/>
          </a:xfrm>
          <a:prstGeom prst="rect">
            <a:avLst/>
          </a:prstGeom>
        </p:spPr>
        <p:txBody>
          <a:bodyPr/>
          <a:lstStyle>
            <a:lvl1pPr>
              <a:defRPr sz="1200" b="1">
                <a:latin typeface="Arial" panose="020B0604020202020204" pitchFamily="34" charset="0"/>
                <a:cs typeface="Arial" panose="020B0604020202020204" pitchFamily="34" charset="0"/>
              </a:defRPr>
            </a:lvl1pPr>
          </a:lstStyle>
          <a:p>
            <a:fld id="{227929AD-272B-2940-8998-9A3EA3187C9C}" type="slidenum">
              <a:rPr lang="en-US" smtClean="0"/>
              <a:pPr/>
              <a:t>‹#›</a:t>
            </a:fld>
            <a:endParaRPr lang="en-US" dirty="0"/>
          </a:p>
        </p:txBody>
      </p:sp>
    </p:spTree>
    <p:extLst>
      <p:ext uri="{BB962C8B-B14F-4D97-AF65-F5344CB8AC3E}">
        <p14:creationId xmlns:p14="http://schemas.microsoft.com/office/powerpoint/2010/main" val="888451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A06E257-1E81-4EFB-A8CC-ED1C4FAE3FE5}"/>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7200"/>
                    </a14:imgEffect>
                    <a14:imgEffect>
                      <a14:saturation sat="150000"/>
                    </a14:imgEffect>
                  </a14:imgLayer>
                </a14:imgProps>
              </a:ext>
            </a:extLst>
          </a:blip>
          <a:stretch>
            <a:fillRect/>
          </a:stretch>
        </p:blipFill>
        <p:spPr>
          <a:xfrm>
            <a:off x="279397" y="220578"/>
            <a:ext cx="11633198" cy="6416844"/>
          </a:xfrm>
          <a:prstGeom prst="rect">
            <a:avLst/>
          </a:prstGeom>
          <a:solidFill>
            <a:srgbClr val="4F2684"/>
          </a:solidFill>
        </p:spPr>
      </p:pic>
      <p:sp>
        <p:nvSpPr>
          <p:cNvPr id="2" name="Title 1">
            <a:extLst>
              <a:ext uri="{FF2B5EF4-FFF2-40B4-BE49-F238E27FC236}">
                <a16:creationId xmlns:a16="http://schemas.microsoft.com/office/drawing/2014/main" id="{0FF23AC8-15F1-1848-B32D-C1CC3275BF89}"/>
              </a:ext>
            </a:extLst>
          </p:cNvPr>
          <p:cNvSpPr>
            <a:spLocks noGrp="1"/>
          </p:cNvSpPr>
          <p:nvPr>
            <p:ph type="title"/>
          </p:nvPr>
        </p:nvSpPr>
        <p:spPr>
          <a:xfrm>
            <a:off x="2181220" y="1050798"/>
            <a:ext cx="7829551" cy="1325563"/>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214776B-49D3-4A46-B684-31BE3A7340AA}"/>
              </a:ext>
            </a:extLst>
          </p:cNvPr>
          <p:cNvSpPr>
            <a:spLocks noGrp="1"/>
          </p:cNvSpPr>
          <p:nvPr>
            <p:ph idx="1" hasCustomPrompt="1"/>
          </p:nvPr>
        </p:nvSpPr>
        <p:spPr>
          <a:xfrm>
            <a:off x="2181221" y="2466973"/>
            <a:ext cx="7829550" cy="3709988"/>
          </a:xfrm>
        </p:spPr>
        <p:txBody>
          <a:bodyPr/>
          <a:lstStyle>
            <a:lvl1pPr algn="ctr">
              <a:defRPr>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a:t>Edit Master text styles</a:t>
            </a:r>
          </a:p>
          <a:p>
            <a:pPr lvl="1"/>
            <a:r>
              <a:rPr lang="en-US"/>
              <a:t>Second level</a:t>
            </a:r>
          </a:p>
        </p:txBody>
      </p:sp>
      <p:sp>
        <p:nvSpPr>
          <p:cNvPr id="4" name="Slide Number Placeholder 3">
            <a:extLst>
              <a:ext uri="{FF2B5EF4-FFF2-40B4-BE49-F238E27FC236}">
                <a16:creationId xmlns:a16="http://schemas.microsoft.com/office/drawing/2014/main" id="{82DB650B-A382-4059-9147-D8050F139751}"/>
              </a:ext>
            </a:extLst>
          </p:cNvPr>
          <p:cNvSpPr>
            <a:spLocks noGrp="1"/>
          </p:cNvSpPr>
          <p:nvPr>
            <p:ph type="sldNum" sz="quarter" idx="10"/>
          </p:nvPr>
        </p:nvSpPr>
        <p:spPr>
          <a:xfrm>
            <a:off x="9448800" y="6542314"/>
            <a:ext cx="2743200" cy="315686"/>
          </a:xfrm>
          <a:prstGeom prst="rect">
            <a:avLst/>
          </a:prstGeom>
        </p:spPr>
        <p:txBody>
          <a:bodyPr/>
          <a:lstStyle>
            <a:lvl1pPr>
              <a:defRPr sz="1200" b="1">
                <a:latin typeface="Arial" panose="020B0604020202020204" pitchFamily="34" charset="0"/>
                <a:cs typeface="Arial" panose="020B0604020202020204" pitchFamily="34" charset="0"/>
              </a:defRPr>
            </a:lvl1pPr>
          </a:lstStyle>
          <a:p>
            <a:fld id="{227929AD-272B-2940-8998-9A3EA3187C9C}" type="slidenum">
              <a:rPr lang="en-US" smtClean="0"/>
              <a:pPr/>
              <a:t>‹#›</a:t>
            </a:fld>
            <a:endParaRPr lang="en-US" dirty="0"/>
          </a:p>
        </p:txBody>
      </p:sp>
    </p:spTree>
    <p:extLst>
      <p:ext uri="{BB962C8B-B14F-4D97-AF65-F5344CB8AC3E}">
        <p14:creationId xmlns:p14="http://schemas.microsoft.com/office/powerpoint/2010/main" val="2831976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19B0A2-691B-48DA-B939-45E24CD6CD45}"/>
              </a:ext>
            </a:extLst>
          </p:cNvPr>
          <p:cNvSpPr/>
          <p:nvPr userDrawn="1"/>
        </p:nvSpPr>
        <p:spPr>
          <a:xfrm>
            <a:off x="279405" y="216227"/>
            <a:ext cx="6784004" cy="64164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27A6E4-832E-4D52-8167-3822E41869BB}"/>
              </a:ext>
            </a:extLst>
          </p:cNvPr>
          <p:cNvSpPr>
            <a:spLocks noGrp="1"/>
          </p:cNvSpPr>
          <p:nvPr>
            <p:ph type="title"/>
          </p:nvPr>
        </p:nvSpPr>
        <p:spPr>
          <a:xfrm>
            <a:off x="676806" y="1079500"/>
            <a:ext cx="5800725" cy="1325563"/>
          </a:xfrm>
        </p:spPr>
        <p:txBody>
          <a:bodyPr/>
          <a:lstStyle>
            <a:lvl1pPr algn="ctr">
              <a:defRPr b="1" cap="none" baseline="0"/>
            </a:lvl1pPr>
          </a:lstStyle>
          <a:p>
            <a:r>
              <a:rPr lang="en-US"/>
              <a:t>Click to edit Master title style</a:t>
            </a:r>
            <a:endParaRPr lang="en-CA"/>
          </a:p>
        </p:txBody>
      </p:sp>
      <p:sp>
        <p:nvSpPr>
          <p:cNvPr id="5" name="Slide Number Placeholder 4">
            <a:extLst>
              <a:ext uri="{FF2B5EF4-FFF2-40B4-BE49-F238E27FC236}">
                <a16:creationId xmlns:a16="http://schemas.microsoft.com/office/drawing/2014/main" id="{AE0DE48E-6F62-4535-A8DC-CF232F0C975B}"/>
              </a:ext>
            </a:extLst>
          </p:cNvPr>
          <p:cNvSpPr>
            <a:spLocks noGrp="1"/>
          </p:cNvSpPr>
          <p:nvPr>
            <p:ph type="sldNum" sz="quarter" idx="12"/>
          </p:nvPr>
        </p:nvSpPr>
        <p:spPr>
          <a:xfrm>
            <a:off x="9169395" y="6370447"/>
            <a:ext cx="2743200" cy="365125"/>
          </a:xfrm>
          <a:prstGeom prst="rect">
            <a:avLst/>
          </a:prstGeom>
        </p:spPr>
        <p:txBody>
          <a:bodyPr/>
          <a:lstStyle/>
          <a:p>
            <a:fld id="{227929AD-272B-2940-8998-9A3EA3187C9C}" type="slidenum">
              <a:rPr lang="en-US" smtClean="0"/>
              <a:pPr/>
              <a:t>‹#›</a:t>
            </a:fld>
            <a:endParaRPr lang="en-US" dirty="0"/>
          </a:p>
        </p:txBody>
      </p:sp>
      <p:sp>
        <p:nvSpPr>
          <p:cNvPr id="11" name="Picture Placeholder 10">
            <a:extLst>
              <a:ext uri="{FF2B5EF4-FFF2-40B4-BE49-F238E27FC236}">
                <a16:creationId xmlns:a16="http://schemas.microsoft.com/office/drawing/2014/main" id="{46E775D6-C10C-4981-8AB0-3D8E2002F903}"/>
              </a:ext>
            </a:extLst>
          </p:cNvPr>
          <p:cNvSpPr>
            <a:spLocks noGrp="1"/>
          </p:cNvSpPr>
          <p:nvPr>
            <p:ph type="pic" sz="quarter" idx="13"/>
          </p:nvPr>
        </p:nvSpPr>
        <p:spPr>
          <a:xfrm>
            <a:off x="7378810" y="220663"/>
            <a:ext cx="4533790" cy="6411912"/>
          </a:xfrm>
        </p:spPr>
        <p:txBody>
          <a:bodyPr/>
          <a:lstStyle/>
          <a:p>
            <a:endParaRPr lang="en-CA" dirty="0"/>
          </a:p>
        </p:txBody>
      </p:sp>
      <p:sp>
        <p:nvSpPr>
          <p:cNvPr id="14" name="Text Placeholder 13">
            <a:extLst>
              <a:ext uri="{FF2B5EF4-FFF2-40B4-BE49-F238E27FC236}">
                <a16:creationId xmlns:a16="http://schemas.microsoft.com/office/drawing/2014/main" id="{870CC7BB-2389-45B6-963F-BC6896082F3C}"/>
              </a:ext>
            </a:extLst>
          </p:cNvPr>
          <p:cNvSpPr>
            <a:spLocks noGrp="1"/>
          </p:cNvSpPr>
          <p:nvPr>
            <p:ph type="body" sz="quarter" idx="14"/>
          </p:nvPr>
        </p:nvSpPr>
        <p:spPr>
          <a:xfrm>
            <a:off x="676275" y="2695575"/>
            <a:ext cx="5800725"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1343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75F530-60CF-4FE5-87AF-A24C0E12D531}"/>
              </a:ext>
            </a:extLst>
          </p:cNvPr>
          <p:cNvSpPr/>
          <p:nvPr userDrawn="1"/>
        </p:nvSpPr>
        <p:spPr>
          <a:xfrm>
            <a:off x="5095875" y="216226"/>
            <a:ext cx="6816719" cy="6416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27A6E4-832E-4D52-8167-3822E41869BB}"/>
              </a:ext>
            </a:extLst>
          </p:cNvPr>
          <p:cNvSpPr>
            <a:spLocks noGrp="1"/>
          </p:cNvSpPr>
          <p:nvPr>
            <p:ph type="title"/>
          </p:nvPr>
        </p:nvSpPr>
        <p:spPr>
          <a:xfrm>
            <a:off x="5534556" y="831850"/>
            <a:ext cx="5800725" cy="1325563"/>
          </a:xfrm>
        </p:spPr>
        <p:txBody>
          <a:bodyPr/>
          <a:lstStyle>
            <a:lvl1pPr algn="ctr">
              <a:defRPr b="1" cap="none" baseline="0"/>
            </a:lvl1pPr>
          </a:lstStyle>
          <a:p>
            <a:r>
              <a:rPr lang="en-US"/>
              <a:t>Click to edit Master title style</a:t>
            </a:r>
            <a:endParaRPr lang="en-CA"/>
          </a:p>
        </p:txBody>
      </p:sp>
      <p:sp>
        <p:nvSpPr>
          <p:cNvPr id="5" name="Slide Number Placeholder 4">
            <a:extLst>
              <a:ext uri="{FF2B5EF4-FFF2-40B4-BE49-F238E27FC236}">
                <a16:creationId xmlns:a16="http://schemas.microsoft.com/office/drawing/2014/main" id="{AE0DE48E-6F62-4535-A8DC-CF232F0C975B}"/>
              </a:ext>
            </a:extLst>
          </p:cNvPr>
          <p:cNvSpPr>
            <a:spLocks noGrp="1"/>
          </p:cNvSpPr>
          <p:nvPr>
            <p:ph type="sldNum" sz="quarter" idx="12"/>
          </p:nvPr>
        </p:nvSpPr>
        <p:spPr>
          <a:xfrm>
            <a:off x="9169395" y="6370447"/>
            <a:ext cx="2743200" cy="365125"/>
          </a:xfrm>
          <a:prstGeom prst="rect">
            <a:avLst/>
          </a:prstGeom>
        </p:spPr>
        <p:txBody>
          <a:bodyPr/>
          <a:lstStyle/>
          <a:p>
            <a:fld id="{227929AD-272B-2940-8998-9A3EA3187C9C}" type="slidenum">
              <a:rPr lang="en-US" smtClean="0"/>
              <a:pPr/>
              <a:t>‹#›</a:t>
            </a:fld>
            <a:endParaRPr lang="en-US" dirty="0"/>
          </a:p>
        </p:txBody>
      </p:sp>
      <p:sp>
        <p:nvSpPr>
          <p:cNvPr id="11" name="Picture Placeholder 10">
            <a:extLst>
              <a:ext uri="{FF2B5EF4-FFF2-40B4-BE49-F238E27FC236}">
                <a16:creationId xmlns:a16="http://schemas.microsoft.com/office/drawing/2014/main" id="{46E775D6-C10C-4981-8AB0-3D8E2002F903}"/>
              </a:ext>
            </a:extLst>
          </p:cNvPr>
          <p:cNvSpPr>
            <a:spLocks noGrp="1"/>
          </p:cNvSpPr>
          <p:nvPr>
            <p:ph type="pic" sz="quarter" idx="13"/>
          </p:nvPr>
        </p:nvSpPr>
        <p:spPr>
          <a:xfrm>
            <a:off x="279405" y="220790"/>
            <a:ext cx="4515232" cy="6411912"/>
          </a:xfrm>
        </p:spPr>
        <p:txBody>
          <a:bodyPr/>
          <a:lstStyle/>
          <a:p>
            <a:endParaRPr lang="en-CA" dirty="0"/>
          </a:p>
        </p:txBody>
      </p:sp>
      <p:sp>
        <p:nvSpPr>
          <p:cNvPr id="14" name="Text Placeholder 13">
            <a:extLst>
              <a:ext uri="{FF2B5EF4-FFF2-40B4-BE49-F238E27FC236}">
                <a16:creationId xmlns:a16="http://schemas.microsoft.com/office/drawing/2014/main" id="{870CC7BB-2389-45B6-963F-BC6896082F3C}"/>
              </a:ext>
            </a:extLst>
          </p:cNvPr>
          <p:cNvSpPr>
            <a:spLocks noGrp="1"/>
          </p:cNvSpPr>
          <p:nvPr>
            <p:ph type="body" sz="quarter" idx="14"/>
          </p:nvPr>
        </p:nvSpPr>
        <p:spPr>
          <a:xfrm>
            <a:off x="5534025" y="2447925"/>
            <a:ext cx="5800725"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8920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75F530-60CF-4FE5-87AF-A24C0E12D531}"/>
              </a:ext>
            </a:extLst>
          </p:cNvPr>
          <p:cNvSpPr/>
          <p:nvPr userDrawn="1"/>
        </p:nvSpPr>
        <p:spPr>
          <a:xfrm>
            <a:off x="5095875" y="216226"/>
            <a:ext cx="6816719" cy="6416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27A6E4-832E-4D52-8167-3822E41869BB}"/>
              </a:ext>
            </a:extLst>
          </p:cNvPr>
          <p:cNvSpPr>
            <a:spLocks noGrp="1"/>
          </p:cNvSpPr>
          <p:nvPr>
            <p:ph type="title"/>
          </p:nvPr>
        </p:nvSpPr>
        <p:spPr>
          <a:xfrm>
            <a:off x="5534556" y="831850"/>
            <a:ext cx="5800725" cy="1325563"/>
          </a:xfrm>
        </p:spPr>
        <p:txBody>
          <a:bodyPr/>
          <a:lstStyle>
            <a:lvl1pPr algn="ctr">
              <a:defRPr b="1" cap="none" baseline="0"/>
            </a:lvl1pPr>
          </a:lstStyle>
          <a:p>
            <a:r>
              <a:rPr lang="en-US"/>
              <a:t>Click to edit Master title style</a:t>
            </a:r>
            <a:endParaRPr lang="en-CA"/>
          </a:p>
        </p:txBody>
      </p:sp>
      <p:sp>
        <p:nvSpPr>
          <p:cNvPr id="5" name="Slide Number Placeholder 4">
            <a:extLst>
              <a:ext uri="{FF2B5EF4-FFF2-40B4-BE49-F238E27FC236}">
                <a16:creationId xmlns:a16="http://schemas.microsoft.com/office/drawing/2014/main" id="{AE0DE48E-6F62-4535-A8DC-CF232F0C975B}"/>
              </a:ext>
            </a:extLst>
          </p:cNvPr>
          <p:cNvSpPr>
            <a:spLocks noGrp="1"/>
          </p:cNvSpPr>
          <p:nvPr>
            <p:ph type="sldNum" sz="quarter" idx="12"/>
          </p:nvPr>
        </p:nvSpPr>
        <p:spPr>
          <a:xfrm>
            <a:off x="9169395" y="6370447"/>
            <a:ext cx="2743200" cy="365125"/>
          </a:xfrm>
          <a:prstGeom prst="rect">
            <a:avLst/>
          </a:prstGeom>
        </p:spPr>
        <p:txBody>
          <a:bodyPr/>
          <a:lstStyle/>
          <a:p>
            <a:fld id="{227929AD-272B-2940-8998-9A3EA3187C9C}" type="slidenum">
              <a:rPr lang="en-US" smtClean="0"/>
              <a:pPr/>
              <a:t>‹#›</a:t>
            </a:fld>
            <a:endParaRPr lang="en-US" dirty="0"/>
          </a:p>
        </p:txBody>
      </p:sp>
      <p:sp>
        <p:nvSpPr>
          <p:cNvPr id="14" name="Text Placeholder 13">
            <a:extLst>
              <a:ext uri="{FF2B5EF4-FFF2-40B4-BE49-F238E27FC236}">
                <a16:creationId xmlns:a16="http://schemas.microsoft.com/office/drawing/2014/main" id="{870CC7BB-2389-45B6-963F-BC6896082F3C}"/>
              </a:ext>
            </a:extLst>
          </p:cNvPr>
          <p:cNvSpPr>
            <a:spLocks noGrp="1"/>
          </p:cNvSpPr>
          <p:nvPr>
            <p:ph type="body" sz="quarter" idx="14"/>
          </p:nvPr>
        </p:nvSpPr>
        <p:spPr>
          <a:xfrm>
            <a:off x="5534025" y="2447925"/>
            <a:ext cx="5800725"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7">
            <a:extLst>
              <a:ext uri="{FF2B5EF4-FFF2-40B4-BE49-F238E27FC236}">
                <a16:creationId xmlns:a16="http://schemas.microsoft.com/office/drawing/2014/main" id="{A819524D-07DC-426F-915E-2A63CEFABD3B}"/>
              </a:ext>
            </a:extLst>
          </p:cNvPr>
          <p:cNvSpPr/>
          <p:nvPr userDrawn="1"/>
        </p:nvSpPr>
        <p:spPr>
          <a:xfrm>
            <a:off x="279405" y="216408"/>
            <a:ext cx="4515232" cy="641647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 Placeholder 13">
            <a:extLst>
              <a:ext uri="{FF2B5EF4-FFF2-40B4-BE49-F238E27FC236}">
                <a16:creationId xmlns:a16="http://schemas.microsoft.com/office/drawing/2014/main" id="{269A2956-79E4-45B0-8694-CCE93169A65B}"/>
              </a:ext>
            </a:extLst>
          </p:cNvPr>
          <p:cNvSpPr>
            <a:spLocks noGrp="1"/>
          </p:cNvSpPr>
          <p:nvPr>
            <p:ph type="body" sz="quarter" idx="15"/>
          </p:nvPr>
        </p:nvSpPr>
        <p:spPr>
          <a:xfrm>
            <a:off x="693007" y="1296311"/>
            <a:ext cx="3767676" cy="4198040"/>
          </a:xfrm>
        </p:spPr>
        <p:txBody>
          <a:bodyPr>
            <a:normAutofit/>
          </a:bodyPr>
          <a:lstStyle>
            <a:lvl1pPr marL="0" indent="0" algn="ctr">
              <a:buNone/>
              <a:defRPr sz="2400" b="1">
                <a:solidFill>
                  <a:schemeClr val="bg1"/>
                </a:solidFill>
                <a:latin typeface="Montserrat" panose="00000500000000000000"/>
              </a:defRPr>
            </a:lvl1pPr>
            <a:lvl2pPr>
              <a:defRPr sz="1600">
                <a:solidFill>
                  <a:schemeClr val="bg1"/>
                </a:solidFill>
                <a:latin typeface="Montserrat" panose="00000500000000000000"/>
              </a:defRPr>
            </a:lvl2pPr>
            <a:lvl3pPr>
              <a:defRPr sz="1600">
                <a:solidFill>
                  <a:schemeClr val="bg1"/>
                </a:solidFill>
                <a:latin typeface="Montserrat" panose="00000500000000000000"/>
              </a:defRPr>
            </a:lvl3pPr>
            <a:lvl4pPr>
              <a:defRPr sz="1600">
                <a:solidFill>
                  <a:schemeClr val="bg1"/>
                </a:solidFill>
                <a:latin typeface="Montserrat" panose="00000500000000000000"/>
              </a:defRPr>
            </a:lvl4pPr>
            <a:lvl5pPr>
              <a:defRPr sz="1600">
                <a:solidFill>
                  <a:schemeClr val="bg1"/>
                </a:solidFill>
                <a:latin typeface="Montserrat" panose="000005000000000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50391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5F2403-DE2B-431A-8EB3-AFC2E972F4BF}"/>
              </a:ext>
            </a:extLst>
          </p:cNvPr>
          <p:cNvSpPr/>
          <p:nvPr userDrawn="1"/>
        </p:nvSpPr>
        <p:spPr>
          <a:xfrm>
            <a:off x="255814" y="217640"/>
            <a:ext cx="11702143" cy="6416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C6E1557-2C3D-4463-9486-D7E5833C4636}"/>
              </a:ext>
            </a:extLst>
          </p:cNvPr>
          <p:cNvSpPr>
            <a:spLocks noGrp="1"/>
          </p:cNvSpPr>
          <p:nvPr>
            <p:ph type="title"/>
          </p:nvPr>
        </p:nvSpPr>
        <p:spPr>
          <a:xfrm>
            <a:off x="2642027" y="689081"/>
            <a:ext cx="6527368" cy="1325563"/>
          </a:xfrm>
        </p:spPr>
        <p:txBody>
          <a:bodyPr/>
          <a:lstStyle>
            <a:lvl1pPr algn="ctr">
              <a:defRPr b="1" cap="none" baseline="0"/>
            </a:lvl1pPr>
          </a:lstStyle>
          <a:p>
            <a:r>
              <a:rPr lang="en-US"/>
              <a:t>Click to edit Master title style</a:t>
            </a:r>
            <a:endParaRPr lang="en-CA"/>
          </a:p>
        </p:txBody>
      </p:sp>
      <p:sp>
        <p:nvSpPr>
          <p:cNvPr id="3" name="Slide Number Placeholder 2">
            <a:extLst>
              <a:ext uri="{FF2B5EF4-FFF2-40B4-BE49-F238E27FC236}">
                <a16:creationId xmlns:a16="http://schemas.microsoft.com/office/drawing/2014/main" id="{E6CEBE36-84B7-4226-8A15-E38C0FCCC194}"/>
              </a:ext>
            </a:extLst>
          </p:cNvPr>
          <p:cNvSpPr>
            <a:spLocks noGrp="1"/>
          </p:cNvSpPr>
          <p:nvPr>
            <p:ph type="sldNum" sz="quarter" idx="10"/>
          </p:nvPr>
        </p:nvSpPr>
        <p:spPr>
          <a:xfrm>
            <a:off x="9169395" y="6370447"/>
            <a:ext cx="2743200" cy="365125"/>
          </a:xfrm>
          <a:prstGeom prst="rect">
            <a:avLst/>
          </a:prstGeom>
        </p:spPr>
        <p:txBody>
          <a:bodyPr/>
          <a:lstStyle/>
          <a:p>
            <a:fld id="{227929AD-272B-2940-8998-9A3EA3187C9C}" type="slidenum">
              <a:rPr lang="en-US" smtClean="0"/>
              <a:pPr/>
              <a:t>‹#›</a:t>
            </a:fld>
            <a:endParaRPr lang="en-US" dirty="0"/>
          </a:p>
        </p:txBody>
      </p:sp>
      <p:sp>
        <p:nvSpPr>
          <p:cNvPr id="6" name="Oval 5">
            <a:extLst>
              <a:ext uri="{FF2B5EF4-FFF2-40B4-BE49-F238E27FC236}">
                <a16:creationId xmlns:a16="http://schemas.microsoft.com/office/drawing/2014/main" id="{D1569A27-B71E-4B90-ABA7-9788A9477453}"/>
              </a:ext>
            </a:extLst>
          </p:cNvPr>
          <p:cNvSpPr/>
          <p:nvPr userDrawn="1"/>
        </p:nvSpPr>
        <p:spPr>
          <a:xfrm>
            <a:off x="3435130" y="2380027"/>
            <a:ext cx="720000" cy="720000"/>
          </a:xfrm>
          <a:prstGeom prst="ellipse">
            <a:avLst/>
          </a:prstGeom>
          <a:solidFill>
            <a:schemeClr val="accent1"/>
          </a:solidFill>
          <a:ln>
            <a:solidFill>
              <a:srgbClr val="4E2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 Placeholder 8">
            <a:extLst>
              <a:ext uri="{FF2B5EF4-FFF2-40B4-BE49-F238E27FC236}">
                <a16:creationId xmlns:a16="http://schemas.microsoft.com/office/drawing/2014/main" id="{DEA9299B-A7DB-4027-A965-F3D931DB23D1}"/>
              </a:ext>
            </a:extLst>
          </p:cNvPr>
          <p:cNvSpPr>
            <a:spLocks noGrp="1"/>
          </p:cNvSpPr>
          <p:nvPr>
            <p:ph type="body" sz="quarter" idx="11"/>
          </p:nvPr>
        </p:nvSpPr>
        <p:spPr>
          <a:xfrm>
            <a:off x="3435130" y="3409795"/>
            <a:ext cx="2504181"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Text Placeholder 8">
            <a:extLst>
              <a:ext uri="{FF2B5EF4-FFF2-40B4-BE49-F238E27FC236}">
                <a16:creationId xmlns:a16="http://schemas.microsoft.com/office/drawing/2014/main" id="{A38A885D-3201-4B4A-B113-A0BE2CE9A387}"/>
              </a:ext>
            </a:extLst>
          </p:cNvPr>
          <p:cNvSpPr>
            <a:spLocks noGrp="1"/>
          </p:cNvSpPr>
          <p:nvPr>
            <p:ph type="body" sz="quarter" idx="12" hasCustomPrompt="1"/>
          </p:nvPr>
        </p:nvSpPr>
        <p:spPr>
          <a:xfrm>
            <a:off x="4293968" y="2498885"/>
            <a:ext cx="1645344" cy="482285"/>
          </a:xfrm>
        </p:spPr>
        <p:txBody>
          <a:bodyPr anchor="ctr" anchorCtr="0">
            <a:normAutofit/>
          </a:bodyPr>
          <a:lstStyle>
            <a:lvl1pPr marL="0" indent="0">
              <a:buNone/>
              <a:defRPr sz="1400" b="1" cap="all" baseline="0">
                <a:solidFill>
                  <a:schemeClr val="tx1">
                    <a:lumMod val="65000"/>
                    <a:lumOff val="35000"/>
                  </a:schemeClr>
                </a:solidFill>
                <a:latin typeface="Montserrat" panose="00000500000000000000"/>
              </a:defRPr>
            </a:lvl1pPr>
          </a:lstStyle>
          <a:p>
            <a:pPr lvl="0"/>
            <a:r>
              <a:rPr lang="en-US"/>
              <a:t>Title</a:t>
            </a:r>
            <a:endParaRPr lang="en-CA"/>
          </a:p>
        </p:txBody>
      </p:sp>
      <p:sp>
        <p:nvSpPr>
          <p:cNvPr id="11" name="Oval 10">
            <a:extLst>
              <a:ext uri="{FF2B5EF4-FFF2-40B4-BE49-F238E27FC236}">
                <a16:creationId xmlns:a16="http://schemas.microsoft.com/office/drawing/2014/main" id="{BB2FDA5E-CAB2-491A-9A55-5BEEA8209B56}"/>
              </a:ext>
            </a:extLst>
          </p:cNvPr>
          <p:cNvSpPr/>
          <p:nvPr userDrawn="1"/>
        </p:nvSpPr>
        <p:spPr>
          <a:xfrm>
            <a:off x="6268371" y="2405939"/>
            <a:ext cx="720000" cy="720000"/>
          </a:xfrm>
          <a:prstGeom prst="ellipse">
            <a:avLst/>
          </a:prstGeom>
          <a:solidFill>
            <a:schemeClr val="accent1"/>
          </a:solidFill>
          <a:ln>
            <a:solidFill>
              <a:srgbClr val="4E2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 Placeholder 8">
            <a:extLst>
              <a:ext uri="{FF2B5EF4-FFF2-40B4-BE49-F238E27FC236}">
                <a16:creationId xmlns:a16="http://schemas.microsoft.com/office/drawing/2014/main" id="{52AD2621-E737-436D-BE4A-602538653579}"/>
              </a:ext>
            </a:extLst>
          </p:cNvPr>
          <p:cNvSpPr>
            <a:spLocks noGrp="1"/>
          </p:cNvSpPr>
          <p:nvPr>
            <p:ph type="body" sz="quarter" idx="13"/>
          </p:nvPr>
        </p:nvSpPr>
        <p:spPr>
          <a:xfrm>
            <a:off x="6268371" y="3435707"/>
            <a:ext cx="2504181"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3" name="Text Placeholder 8">
            <a:extLst>
              <a:ext uri="{FF2B5EF4-FFF2-40B4-BE49-F238E27FC236}">
                <a16:creationId xmlns:a16="http://schemas.microsoft.com/office/drawing/2014/main" id="{6F05B464-A176-4C39-94D4-484098FE83D2}"/>
              </a:ext>
            </a:extLst>
          </p:cNvPr>
          <p:cNvSpPr>
            <a:spLocks noGrp="1"/>
          </p:cNvSpPr>
          <p:nvPr>
            <p:ph type="body" sz="quarter" idx="14" hasCustomPrompt="1"/>
          </p:nvPr>
        </p:nvSpPr>
        <p:spPr>
          <a:xfrm>
            <a:off x="7127209" y="2524797"/>
            <a:ext cx="1645344" cy="482285"/>
          </a:xfrm>
        </p:spPr>
        <p:txBody>
          <a:bodyPr anchor="ctr" anchorCtr="0">
            <a:normAutofit/>
          </a:bodyPr>
          <a:lstStyle>
            <a:lvl1pPr marL="0" indent="0">
              <a:buNone/>
              <a:defRPr sz="1400" b="1" cap="all" baseline="0">
                <a:solidFill>
                  <a:schemeClr val="tx1">
                    <a:lumMod val="65000"/>
                    <a:lumOff val="35000"/>
                  </a:schemeClr>
                </a:solidFill>
                <a:latin typeface="Montserrat" panose="00000500000000000000"/>
              </a:defRPr>
            </a:lvl1pPr>
          </a:lstStyle>
          <a:p>
            <a:pPr lvl="0"/>
            <a:r>
              <a:rPr lang="en-US"/>
              <a:t>Title</a:t>
            </a:r>
            <a:endParaRPr lang="en-CA"/>
          </a:p>
        </p:txBody>
      </p:sp>
      <p:sp>
        <p:nvSpPr>
          <p:cNvPr id="14" name="Oval 13">
            <a:extLst>
              <a:ext uri="{FF2B5EF4-FFF2-40B4-BE49-F238E27FC236}">
                <a16:creationId xmlns:a16="http://schemas.microsoft.com/office/drawing/2014/main" id="{3C4A3642-6B83-4CA2-8819-6326EF60B81B}"/>
              </a:ext>
            </a:extLst>
          </p:cNvPr>
          <p:cNvSpPr/>
          <p:nvPr userDrawn="1"/>
        </p:nvSpPr>
        <p:spPr>
          <a:xfrm>
            <a:off x="9101612" y="2405619"/>
            <a:ext cx="720000" cy="720000"/>
          </a:xfrm>
          <a:prstGeom prst="ellipse">
            <a:avLst/>
          </a:prstGeom>
          <a:solidFill>
            <a:schemeClr val="accent1"/>
          </a:solidFill>
          <a:ln>
            <a:solidFill>
              <a:srgbClr val="4E2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 Placeholder 8">
            <a:extLst>
              <a:ext uri="{FF2B5EF4-FFF2-40B4-BE49-F238E27FC236}">
                <a16:creationId xmlns:a16="http://schemas.microsoft.com/office/drawing/2014/main" id="{0A7C5015-2982-4FCE-B212-119A15918A39}"/>
              </a:ext>
            </a:extLst>
          </p:cNvPr>
          <p:cNvSpPr>
            <a:spLocks noGrp="1"/>
          </p:cNvSpPr>
          <p:nvPr>
            <p:ph type="body" sz="quarter" idx="15"/>
          </p:nvPr>
        </p:nvSpPr>
        <p:spPr>
          <a:xfrm>
            <a:off x="9101612" y="3435387"/>
            <a:ext cx="2504181"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6" name="Text Placeholder 8">
            <a:extLst>
              <a:ext uri="{FF2B5EF4-FFF2-40B4-BE49-F238E27FC236}">
                <a16:creationId xmlns:a16="http://schemas.microsoft.com/office/drawing/2014/main" id="{34D7CB32-9228-4074-A872-206724CED12C}"/>
              </a:ext>
            </a:extLst>
          </p:cNvPr>
          <p:cNvSpPr>
            <a:spLocks noGrp="1"/>
          </p:cNvSpPr>
          <p:nvPr>
            <p:ph type="body" sz="quarter" idx="16" hasCustomPrompt="1"/>
          </p:nvPr>
        </p:nvSpPr>
        <p:spPr>
          <a:xfrm>
            <a:off x="9960450" y="2524477"/>
            <a:ext cx="1645344" cy="482285"/>
          </a:xfrm>
        </p:spPr>
        <p:txBody>
          <a:bodyPr anchor="ctr" anchorCtr="0">
            <a:normAutofit/>
          </a:bodyPr>
          <a:lstStyle>
            <a:lvl1pPr marL="0" indent="0">
              <a:buNone/>
              <a:defRPr sz="1400" b="1" cap="all" baseline="0">
                <a:solidFill>
                  <a:schemeClr val="tx1">
                    <a:lumMod val="65000"/>
                    <a:lumOff val="35000"/>
                  </a:schemeClr>
                </a:solidFill>
                <a:latin typeface="Montserrat" panose="00000500000000000000"/>
              </a:defRPr>
            </a:lvl1pPr>
          </a:lstStyle>
          <a:p>
            <a:pPr lvl="0"/>
            <a:r>
              <a:rPr lang="en-US"/>
              <a:t>Title</a:t>
            </a:r>
            <a:endParaRPr lang="en-CA"/>
          </a:p>
        </p:txBody>
      </p:sp>
      <p:sp>
        <p:nvSpPr>
          <p:cNvPr id="17" name="Oval 16">
            <a:extLst>
              <a:ext uri="{FF2B5EF4-FFF2-40B4-BE49-F238E27FC236}">
                <a16:creationId xmlns:a16="http://schemas.microsoft.com/office/drawing/2014/main" id="{645FEF33-8548-49D4-8986-8990A7C27DFA}"/>
              </a:ext>
            </a:extLst>
          </p:cNvPr>
          <p:cNvSpPr/>
          <p:nvPr userDrawn="1"/>
        </p:nvSpPr>
        <p:spPr>
          <a:xfrm>
            <a:off x="601889" y="2373933"/>
            <a:ext cx="720000" cy="720000"/>
          </a:xfrm>
          <a:prstGeom prst="ellipse">
            <a:avLst/>
          </a:prstGeom>
          <a:solidFill>
            <a:schemeClr val="accent1"/>
          </a:solidFill>
          <a:ln>
            <a:solidFill>
              <a:srgbClr val="4E2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8" name="Text Placeholder 8">
            <a:extLst>
              <a:ext uri="{FF2B5EF4-FFF2-40B4-BE49-F238E27FC236}">
                <a16:creationId xmlns:a16="http://schemas.microsoft.com/office/drawing/2014/main" id="{0BAA159C-4F3C-4D03-80AF-E9D27C82D590}"/>
              </a:ext>
            </a:extLst>
          </p:cNvPr>
          <p:cNvSpPr>
            <a:spLocks noGrp="1"/>
          </p:cNvSpPr>
          <p:nvPr>
            <p:ph type="body" sz="quarter" idx="17"/>
          </p:nvPr>
        </p:nvSpPr>
        <p:spPr>
          <a:xfrm>
            <a:off x="601889" y="3403701"/>
            <a:ext cx="2504181"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9" name="Text Placeholder 8">
            <a:extLst>
              <a:ext uri="{FF2B5EF4-FFF2-40B4-BE49-F238E27FC236}">
                <a16:creationId xmlns:a16="http://schemas.microsoft.com/office/drawing/2014/main" id="{6CA72950-9448-4BDF-89EA-1EC4933E57B8}"/>
              </a:ext>
            </a:extLst>
          </p:cNvPr>
          <p:cNvSpPr>
            <a:spLocks noGrp="1"/>
          </p:cNvSpPr>
          <p:nvPr>
            <p:ph type="body" sz="quarter" idx="18" hasCustomPrompt="1"/>
          </p:nvPr>
        </p:nvSpPr>
        <p:spPr>
          <a:xfrm>
            <a:off x="1460727" y="2492791"/>
            <a:ext cx="1645344" cy="482285"/>
          </a:xfrm>
        </p:spPr>
        <p:txBody>
          <a:bodyPr anchor="ctr" anchorCtr="0">
            <a:normAutofit/>
          </a:bodyPr>
          <a:lstStyle>
            <a:lvl1pPr marL="0" indent="0">
              <a:buNone/>
              <a:defRPr sz="1400" b="1" cap="all" baseline="0">
                <a:solidFill>
                  <a:schemeClr val="tx1">
                    <a:lumMod val="65000"/>
                    <a:lumOff val="35000"/>
                  </a:schemeClr>
                </a:solidFill>
                <a:latin typeface="Montserrat" panose="00000500000000000000"/>
              </a:defRPr>
            </a:lvl1pPr>
          </a:lstStyle>
          <a:p>
            <a:pPr lvl="0"/>
            <a:r>
              <a:rPr lang="en-US"/>
              <a:t>Title</a:t>
            </a:r>
            <a:endParaRPr lang="en-CA"/>
          </a:p>
        </p:txBody>
      </p:sp>
    </p:spTree>
    <p:extLst>
      <p:ext uri="{BB962C8B-B14F-4D97-AF65-F5344CB8AC3E}">
        <p14:creationId xmlns:p14="http://schemas.microsoft.com/office/powerpoint/2010/main" val="317368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5F2403-DE2B-431A-8EB3-AFC2E972F4BF}"/>
              </a:ext>
            </a:extLst>
          </p:cNvPr>
          <p:cNvSpPr/>
          <p:nvPr userDrawn="1"/>
        </p:nvSpPr>
        <p:spPr>
          <a:xfrm>
            <a:off x="255814" y="217640"/>
            <a:ext cx="11702143" cy="6416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2C6E1557-2C3D-4463-9486-D7E5833C4636}"/>
              </a:ext>
            </a:extLst>
          </p:cNvPr>
          <p:cNvSpPr>
            <a:spLocks noGrp="1"/>
          </p:cNvSpPr>
          <p:nvPr>
            <p:ph type="title"/>
          </p:nvPr>
        </p:nvSpPr>
        <p:spPr>
          <a:xfrm>
            <a:off x="2642027" y="689081"/>
            <a:ext cx="6527368" cy="1325563"/>
          </a:xfrm>
        </p:spPr>
        <p:txBody>
          <a:bodyPr/>
          <a:lstStyle>
            <a:lvl1pPr algn="ctr">
              <a:defRPr b="1" cap="none" baseline="0"/>
            </a:lvl1pPr>
          </a:lstStyle>
          <a:p>
            <a:r>
              <a:rPr lang="en-US"/>
              <a:t>Click to edit Master title style</a:t>
            </a:r>
            <a:endParaRPr lang="en-CA"/>
          </a:p>
        </p:txBody>
      </p:sp>
      <p:sp>
        <p:nvSpPr>
          <p:cNvPr id="3" name="Slide Number Placeholder 2">
            <a:extLst>
              <a:ext uri="{FF2B5EF4-FFF2-40B4-BE49-F238E27FC236}">
                <a16:creationId xmlns:a16="http://schemas.microsoft.com/office/drawing/2014/main" id="{E6CEBE36-84B7-4226-8A15-E38C0FCCC194}"/>
              </a:ext>
            </a:extLst>
          </p:cNvPr>
          <p:cNvSpPr>
            <a:spLocks noGrp="1"/>
          </p:cNvSpPr>
          <p:nvPr>
            <p:ph type="sldNum" sz="quarter" idx="10"/>
          </p:nvPr>
        </p:nvSpPr>
        <p:spPr>
          <a:xfrm>
            <a:off x="9169395" y="6370447"/>
            <a:ext cx="2743200" cy="365125"/>
          </a:xfrm>
          <a:prstGeom prst="rect">
            <a:avLst/>
          </a:prstGeom>
        </p:spPr>
        <p:txBody>
          <a:bodyPr/>
          <a:lstStyle/>
          <a:p>
            <a:fld id="{227929AD-272B-2940-8998-9A3EA3187C9C}" type="slidenum">
              <a:rPr lang="en-US" smtClean="0"/>
              <a:pPr/>
              <a:t>‹#›</a:t>
            </a:fld>
            <a:endParaRPr lang="en-US" dirty="0"/>
          </a:p>
        </p:txBody>
      </p:sp>
      <p:sp>
        <p:nvSpPr>
          <p:cNvPr id="6" name="Oval 5">
            <a:extLst>
              <a:ext uri="{FF2B5EF4-FFF2-40B4-BE49-F238E27FC236}">
                <a16:creationId xmlns:a16="http://schemas.microsoft.com/office/drawing/2014/main" id="{D1569A27-B71E-4B90-ABA7-9788A9477453}"/>
              </a:ext>
            </a:extLst>
          </p:cNvPr>
          <p:cNvSpPr/>
          <p:nvPr userDrawn="1"/>
        </p:nvSpPr>
        <p:spPr>
          <a:xfrm>
            <a:off x="1600426" y="2367226"/>
            <a:ext cx="720000" cy="720000"/>
          </a:xfrm>
          <a:prstGeom prst="ellipse">
            <a:avLst/>
          </a:prstGeom>
          <a:solidFill>
            <a:schemeClr val="accent1"/>
          </a:solidFill>
          <a:ln>
            <a:solidFill>
              <a:srgbClr val="4E2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 Placeholder 8">
            <a:extLst>
              <a:ext uri="{FF2B5EF4-FFF2-40B4-BE49-F238E27FC236}">
                <a16:creationId xmlns:a16="http://schemas.microsoft.com/office/drawing/2014/main" id="{DEA9299B-A7DB-4027-A965-F3D931DB23D1}"/>
              </a:ext>
            </a:extLst>
          </p:cNvPr>
          <p:cNvSpPr>
            <a:spLocks noGrp="1"/>
          </p:cNvSpPr>
          <p:nvPr>
            <p:ph type="body" sz="quarter" idx="11"/>
          </p:nvPr>
        </p:nvSpPr>
        <p:spPr>
          <a:xfrm>
            <a:off x="1600426" y="3396994"/>
            <a:ext cx="2504181"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Text Placeholder 8">
            <a:extLst>
              <a:ext uri="{FF2B5EF4-FFF2-40B4-BE49-F238E27FC236}">
                <a16:creationId xmlns:a16="http://schemas.microsoft.com/office/drawing/2014/main" id="{A38A885D-3201-4B4A-B113-A0BE2CE9A387}"/>
              </a:ext>
            </a:extLst>
          </p:cNvPr>
          <p:cNvSpPr>
            <a:spLocks noGrp="1"/>
          </p:cNvSpPr>
          <p:nvPr>
            <p:ph type="body" sz="quarter" idx="12" hasCustomPrompt="1"/>
          </p:nvPr>
        </p:nvSpPr>
        <p:spPr>
          <a:xfrm>
            <a:off x="2459264" y="2486084"/>
            <a:ext cx="1645344" cy="482285"/>
          </a:xfrm>
        </p:spPr>
        <p:txBody>
          <a:bodyPr anchor="ctr" anchorCtr="0">
            <a:normAutofit/>
          </a:bodyPr>
          <a:lstStyle>
            <a:lvl1pPr marL="0" indent="0">
              <a:buNone/>
              <a:defRPr sz="1400" b="1" cap="all" baseline="0">
                <a:solidFill>
                  <a:schemeClr val="tx1">
                    <a:lumMod val="65000"/>
                    <a:lumOff val="35000"/>
                  </a:schemeClr>
                </a:solidFill>
                <a:latin typeface="Montserrat" panose="00000500000000000000"/>
              </a:defRPr>
            </a:lvl1pPr>
          </a:lstStyle>
          <a:p>
            <a:pPr lvl="0"/>
            <a:r>
              <a:rPr lang="en-US"/>
              <a:t>Title</a:t>
            </a:r>
            <a:endParaRPr lang="en-CA"/>
          </a:p>
        </p:txBody>
      </p:sp>
      <p:sp>
        <p:nvSpPr>
          <p:cNvPr id="11" name="Oval 10">
            <a:extLst>
              <a:ext uri="{FF2B5EF4-FFF2-40B4-BE49-F238E27FC236}">
                <a16:creationId xmlns:a16="http://schemas.microsoft.com/office/drawing/2014/main" id="{BB2FDA5E-CAB2-491A-9A55-5BEEA8209B56}"/>
              </a:ext>
            </a:extLst>
          </p:cNvPr>
          <p:cNvSpPr/>
          <p:nvPr userDrawn="1"/>
        </p:nvSpPr>
        <p:spPr>
          <a:xfrm>
            <a:off x="4762726" y="2367226"/>
            <a:ext cx="720000" cy="720000"/>
          </a:xfrm>
          <a:prstGeom prst="ellipse">
            <a:avLst/>
          </a:prstGeom>
          <a:solidFill>
            <a:schemeClr val="accent1"/>
          </a:solidFill>
          <a:ln>
            <a:solidFill>
              <a:srgbClr val="4E2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 Placeholder 8">
            <a:extLst>
              <a:ext uri="{FF2B5EF4-FFF2-40B4-BE49-F238E27FC236}">
                <a16:creationId xmlns:a16="http://schemas.microsoft.com/office/drawing/2014/main" id="{52AD2621-E737-436D-BE4A-602538653579}"/>
              </a:ext>
            </a:extLst>
          </p:cNvPr>
          <p:cNvSpPr>
            <a:spLocks noGrp="1"/>
          </p:cNvSpPr>
          <p:nvPr>
            <p:ph type="body" sz="quarter" idx="13"/>
          </p:nvPr>
        </p:nvSpPr>
        <p:spPr>
          <a:xfrm>
            <a:off x="4762726" y="3396994"/>
            <a:ext cx="2504181"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3" name="Text Placeholder 8">
            <a:extLst>
              <a:ext uri="{FF2B5EF4-FFF2-40B4-BE49-F238E27FC236}">
                <a16:creationId xmlns:a16="http://schemas.microsoft.com/office/drawing/2014/main" id="{6F05B464-A176-4C39-94D4-484098FE83D2}"/>
              </a:ext>
            </a:extLst>
          </p:cNvPr>
          <p:cNvSpPr>
            <a:spLocks noGrp="1"/>
          </p:cNvSpPr>
          <p:nvPr>
            <p:ph type="body" sz="quarter" idx="14" hasCustomPrompt="1"/>
          </p:nvPr>
        </p:nvSpPr>
        <p:spPr>
          <a:xfrm>
            <a:off x="5621564" y="2486084"/>
            <a:ext cx="1645344" cy="482285"/>
          </a:xfrm>
        </p:spPr>
        <p:txBody>
          <a:bodyPr anchor="ctr" anchorCtr="0">
            <a:normAutofit/>
          </a:bodyPr>
          <a:lstStyle>
            <a:lvl1pPr marL="0" indent="0">
              <a:buNone/>
              <a:defRPr sz="1400" b="1" cap="all" baseline="0">
                <a:solidFill>
                  <a:schemeClr val="tx1">
                    <a:lumMod val="65000"/>
                    <a:lumOff val="35000"/>
                  </a:schemeClr>
                </a:solidFill>
                <a:latin typeface="Montserrat" panose="00000500000000000000"/>
              </a:defRPr>
            </a:lvl1pPr>
          </a:lstStyle>
          <a:p>
            <a:pPr lvl="0"/>
            <a:r>
              <a:rPr lang="en-US"/>
              <a:t>Title</a:t>
            </a:r>
            <a:endParaRPr lang="en-CA"/>
          </a:p>
        </p:txBody>
      </p:sp>
      <p:sp>
        <p:nvSpPr>
          <p:cNvPr id="14" name="Oval 13">
            <a:extLst>
              <a:ext uri="{FF2B5EF4-FFF2-40B4-BE49-F238E27FC236}">
                <a16:creationId xmlns:a16="http://schemas.microsoft.com/office/drawing/2014/main" id="{3C4A3642-6B83-4CA2-8819-6326EF60B81B}"/>
              </a:ext>
            </a:extLst>
          </p:cNvPr>
          <p:cNvSpPr/>
          <p:nvPr userDrawn="1"/>
        </p:nvSpPr>
        <p:spPr>
          <a:xfrm>
            <a:off x="7925026" y="2367226"/>
            <a:ext cx="720000" cy="720000"/>
          </a:xfrm>
          <a:prstGeom prst="ellipse">
            <a:avLst/>
          </a:prstGeom>
          <a:solidFill>
            <a:schemeClr val="accent1"/>
          </a:solidFill>
          <a:ln>
            <a:solidFill>
              <a:srgbClr val="4E2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 Placeholder 8">
            <a:extLst>
              <a:ext uri="{FF2B5EF4-FFF2-40B4-BE49-F238E27FC236}">
                <a16:creationId xmlns:a16="http://schemas.microsoft.com/office/drawing/2014/main" id="{0A7C5015-2982-4FCE-B212-119A15918A39}"/>
              </a:ext>
            </a:extLst>
          </p:cNvPr>
          <p:cNvSpPr>
            <a:spLocks noGrp="1"/>
          </p:cNvSpPr>
          <p:nvPr>
            <p:ph type="body" sz="quarter" idx="15"/>
          </p:nvPr>
        </p:nvSpPr>
        <p:spPr>
          <a:xfrm>
            <a:off x="7925026" y="3396994"/>
            <a:ext cx="2504181"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6" name="Text Placeholder 8">
            <a:extLst>
              <a:ext uri="{FF2B5EF4-FFF2-40B4-BE49-F238E27FC236}">
                <a16:creationId xmlns:a16="http://schemas.microsoft.com/office/drawing/2014/main" id="{34D7CB32-9228-4074-A872-206724CED12C}"/>
              </a:ext>
            </a:extLst>
          </p:cNvPr>
          <p:cNvSpPr>
            <a:spLocks noGrp="1"/>
          </p:cNvSpPr>
          <p:nvPr>
            <p:ph type="body" sz="quarter" idx="16" hasCustomPrompt="1"/>
          </p:nvPr>
        </p:nvSpPr>
        <p:spPr>
          <a:xfrm>
            <a:off x="8783864" y="2486084"/>
            <a:ext cx="1645344" cy="482285"/>
          </a:xfrm>
        </p:spPr>
        <p:txBody>
          <a:bodyPr anchor="ctr" anchorCtr="0">
            <a:normAutofit/>
          </a:bodyPr>
          <a:lstStyle>
            <a:lvl1pPr marL="0" indent="0">
              <a:buNone/>
              <a:defRPr sz="1400" b="1" cap="all" baseline="0">
                <a:solidFill>
                  <a:schemeClr val="tx1">
                    <a:lumMod val="65000"/>
                    <a:lumOff val="35000"/>
                  </a:schemeClr>
                </a:solidFill>
                <a:latin typeface="Montserrat" panose="00000500000000000000"/>
              </a:defRPr>
            </a:lvl1pPr>
          </a:lstStyle>
          <a:p>
            <a:pPr lvl="0"/>
            <a:r>
              <a:rPr lang="en-US"/>
              <a:t>Title</a:t>
            </a:r>
            <a:endParaRPr lang="en-CA"/>
          </a:p>
        </p:txBody>
      </p:sp>
    </p:spTree>
    <p:extLst>
      <p:ext uri="{BB962C8B-B14F-4D97-AF65-F5344CB8AC3E}">
        <p14:creationId xmlns:p14="http://schemas.microsoft.com/office/powerpoint/2010/main" val="166536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D4F315-412B-404C-9FA2-D085DA903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38D31B7-F96F-6D48-898A-74D9FF82C2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
        <p:nvSpPr>
          <p:cNvPr id="4" name="hl"/>
          <p:cNvSpPr txBox="1"/>
          <p:nvPr userDrawn="1"/>
        </p:nvSpPr>
        <p:spPr>
          <a:xfrm>
            <a:off x="0" y="0"/>
            <a:ext cx="12192000" cy="369332"/>
          </a:xfrm>
          <a:prstGeom prst="rect">
            <a:avLst/>
          </a:prstGeom>
          <a:noFill/>
        </p:spPr>
        <p:txBody>
          <a:bodyPr vert="horz" rtlCol="0">
            <a:spAutoFit/>
          </a:bodyPr>
          <a:lstStyle/>
          <a:p>
            <a:endParaRPr lang="en-CA" dirty="0">
              <a:solidFill>
                <a:schemeClr val="tx1"/>
              </a:solidFill>
            </a:endParaRPr>
          </a:p>
        </p:txBody>
      </p:sp>
      <p:sp>
        <p:nvSpPr>
          <p:cNvPr id="8" name="Slide Number Placeholder 3">
            <a:extLst>
              <a:ext uri="{FF2B5EF4-FFF2-40B4-BE49-F238E27FC236}">
                <a16:creationId xmlns:a16="http://schemas.microsoft.com/office/drawing/2014/main" id="{3622480A-B9F3-485D-8FB6-5DFDC358BE97}"/>
              </a:ext>
            </a:extLst>
          </p:cNvPr>
          <p:cNvSpPr>
            <a:spLocks noGrp="1"/>
          </p:cNvSpPr>
          <p:nvPr>
            <p:ph type="sldNum" sz="quarter" idx="4"/>
          </p:nvPr>
        </p:nvSpPr>
        <p:spPr>
          <a:xfrm>
            <a:off x="9448800" y="6553200"/>
            <a:ext cx="2743200" cy="304800"/>
          </a:xfrm>
          <a:prstGeom prst="rect">
            <a:avLst/>
          </a:prstGeom>
        </p:spPr>
        <p:txBody>
          <a:bodyPr/>
          <a:lstStyle>
            <a:lvl1pPr algn="r">
              <a:defRPr sz="1200">
                <a:latin typeface="Arial" panose="020B0604020202020204" pitchFamily="34" charset="0"/>
                <a:cs typeface="Arial" panose="020B0604020202020204" pitchFamily="34" charset="0"/>
              </a:defRPr>
            </a:lvl1pPr>
          </a:lstStyle>
          <a:p>
            <a:fld id="{227929AD-272B-2940-8998-9A3EA3187C9C}" type="slidenum">
              <a:rPr lang="en-US" smtClean="0"/>
              <a:pPr/>
              <a:t>‹#›</a:t>
            </a:fld>
            <a:endParaRPr lang="en-US" dirty="0"/>
          </a:p>
        </p:txBody>
      </p:sp>
    </p:spTree>
    <p:extLst>
      <p:ext uri="{BB962C8B-B14F-4D97-AF65-F5344CB8AC3E}">
        <p14:creationId xmlns:p14="http://schemas.microsoft.com/office/powerpoint/2010/main" val="396503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70" r:id="rId3"/>
    <p:sldLayoutId id="2147483650" r:id="rId4"/>
    <p:sldLayoutId id="2147483660" r:id="rId5"/>
    <p:sldLayoutId id="2147483661" r:id="rId6"/>
    <p:sldLayoutId id="2147483667" r:id="rId7"/>
    <p:sldLayoutId id="2147483664" r:id="rId8"/>
    <p:sldLayoutId id="2147483662" r:id="rId9"/>
    <p:sldLayoutId id="2147483663" r:id="rId10"/>
    <p:sldLayoutId id="2147483665" r:id="rId11"/>
    <p:sldLayoutId id="2147483655" r:id="rId12"/>
  </p:sldLayoutIdLst>
  <p:hf hdr="0" ftr="0" dt="0"/>
  <p:txStyles>
    <p:titleStyle>
      <a:lvl1pPr algn="l" defTabSz="914400" rtl="0" eaLnBrk="1" latinLnBrk="0" hangingPunct="1">
        <a:lnSpc>
          <a:spcPct val="90000"/>
        </a:lnSpc>
        <a:spcBef>
          <a:spcPct val="0"/>
        </a:spcBef>
        <a:buNone/>
        <a:defRPr sz="4400" kern="1200">
          <a:solidFill>
            <a:schemeClr val="accent1"/>
          </a:solidFill>
          <a:latin typeface="Montserra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Cordia New" panose="020B0304020202020204" pitchFamily="34" charset="-34"/>
          <a:ea typeface="+mn-ea"/>
          <a:cs typeface="Cordia New" panose="020B0304020202020204" pitchFamily="34" charset="-34"/>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ordia New" panose="020B0304020202020204" pitchFamily="34" charset="-34"/>
          <a:ea typeface="+mn-ea"/>
          <a:cs typeface="Cordia New" panose="020B0304020202020204" pitchFamily="34" charset="-34"/>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ordia New" panose="020B0304020202020204" pitchFamily="34" charset="-34"/>
          <a:ea typeface="+mn-ea"/>
          <a:cs typeface="Cordia New" panose="020B0304020202020204" pitchFamily="34" charset="-34"/>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Cordia New" panose="020B0304020202020204" pitchFamily="34" charset="-34"/>
          <a:ea typeface="+mn-ea"/>
          <a:cs typeface="Cordia New" panose="020B0304020202020204" pitchFamily="34" charset="-34"/>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Cordia New" panose="020B0304020202020204" pitchFamily="34" charset="-34"/>
          <a:ea typeface="+mn-ea"/>
          <a:cs typeface="Cordia New" panose="020B0304020202020204" pitchFamily="34"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ccessibility-accessibilite@tbs-sct.gc.ca"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canada.ca/en/government/publicservice/wellness-inclusion-diversity-public-service/diversity-inclusion-public-service/accessibility-public-service/baseline-analysis-2019-survey-workplace-accommodations-federal-public-service.htm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slide" Target="slide8.xml"/><Relationship Id="rId7" Type="http://schemas.openxmlformats.org/officeDocument/2006/relationships/slide" Target="slide24.xml"/><Relationship Id="rId12" Type="http://schemas.openxmlformats.org/officeDocument/2006/relationships/slide" Target="slide41.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slide" Target="slide18.xml"/><Relationship Id="rId11" Type="http://schemas.openxmlformats.org/officeDocument/2006/relationships/slide" Target="slide11.xml"/><Relationship Id="rId5" Type="http://schemas.openxmlformats.org/officeDocument/2006/relationships/slide" Target="slide10.xml"/><Relationship Id="rId10" Type="http://schemas.openxmlformats.org/officeDocument/2006/relationships/slide" Target="slide13.xml"/><Relationship Id="rId4" Type="http://schemas.openxmlformats.org/officeDocument/2006/relationships/slide" Target="slide9.xml"/><Relationship Id="rId9" Type="http://schemas.openxmlformats.org/officeDocument/2006/relationships/slide" Target="slide12.xml"/></Relationships>
</file>

<file path=ppt/slides/_rels/slide45.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slide" Target="slide19.xml"/><Relationship Id="rId7" Type="http://schemas.openxmlformats.org/officeDocument/2006/relationships/slide" Target="slide11.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slide" Target="slide41.xml"/><Relationship Id="rId11" Type="http://schemas.openxmlformats.org/officeDocument/2006/relationships/slide" Target="slide23.xml"/><Relationship Id="rId5" Type="http://schemas.openxmlformats.org/officeDocument/2006/relationships/slide" Target="slide26.xml"/><Relationship Id="rId10" Type="http://schemas.openxmlformats.org/officeDocument/2006/relationships/slide" Target="slide17.xml"/><Relationship Id="rId4" Type="http://schemas.openxmlformats.org/officeDocument/2006/relationships/slide" Target="slide25.xml"/><Relationship Id="rId9" Type="http://schemas.openxmlformats.org/officeDocument/2006/relationships/slide" Target="slide15.xml"/></Relationships>
</file>

<file path=ppt/slides/_rels/slide46.xml.rels><?xml version="1.0" encoding="UTF-8" standalone="yes"?>
<Relationships xmlns="http://schemas.openxmlformats.org/package/2006/relationships"><Relationship Id="rId8" Type="http://schemas.openxmlformats.org/officeDocument/2006/relationships/slide" Target="slide24.xml"/><Relationship Id="rId3" Type="http://schemas.openxmlformats.org/officeDocument/2006/relationships/slide" Target="slide11.xml"/><Relationship Id="rId7" Type="http://schemas.openxmlformats.org/officeDocument/2006/relationships/slide" Target="slide17.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slide" Target="slide18.xml"/><Relationship Id="rId5" Type="http://schemas.openxmlformats.org/officeDocument/2006/relationships/slide" Target="slide39.xml"/><Relationship Id="rId10" Type="http://schemas.openxmlformats.org/officeDocument/2006/relationships/slide" Target="slide28.xml"/><Relationship Id="rId4" Type="http://schemas.openxmlformats.org/officeDocument/2006/relationships/slide" Target="slide15.xml"/><Relationship Id="rId9" Type="http://schemas.openxmlformats.org/officeDocument/2006/relationships/slide" Target="slide26.xml"/></Relationships>
</file>

<file path=ppt/slides/_rels/slide47.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11.xml"/><Relationship Id="rId7" Type="http://schemas.openxmlformats.org/officeDocument/2006/relationships/slide" Target="slide17.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slide" Target="slide13.xml"/><Relationship Id="rId11" Type="http://schemas.openxmlformats.org/officeDocument/2006/relationships/slide" Target="slide36.xml"/><Relationship Id="rId5" Type="http://schemas.openxmlformats.org/officeDocument/2006/relationships/slide" Target="slide23.xml"/><Relationship Id="rId10" Type="http://schemas.openxmlformats.org/officeDocument/2006/relationships/slide" Target="slide35.xml"/><Relationship Id="rId4" Type="http://schemas.openxmlformats.org/officeDocument/2006/relationships/slide" Target="slide26.xml"/><Relationship Id="rId9" Type="http://schemas.openxmlformats.org/officeDocument/2006/relationships/slide" Target="slide34.xml"/></Relationships>
</file>

<file path=ppt/slides/_rels/slide48.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30.xml"/><Relationship Id="rId7" Type="http://schemas.openxmlformats.org/officeDocument/2006/relationships/slide" Target="slide17.xm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slide" Target="slide16.xml"/><Relationship Id="rId5" Type="http://schemas.openxmlformats.org/officeDocument/2006/relationships/slide" Target="slide21.xml"/><Relationship Id="rId4" Type="http://schemas.openxmlformats.org/officeDocument/2006/relationships/slide" Target="slide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E085507-D20C-452A-B732-34BBC0DCABEB}"/>
              </a:ext>
            </a:extLst>
          </p:cNvPr>
          <p:cNvSpPr txBox="1"/>
          <p:nvPr/>
        </p:nvSpPr>
        <p:spPr>
          <a:xfrm>
            <a:off x="6676521" y="6134100"/>
            <a:ext cx="5736590" cy="707886"/>
          </a:xfrm>
          <a:prstGeom prst="rect">
            <a:avLst/>
          </a:prstGeom>
          <a:noFill/>
        </p:spPr>
        <p:txBody>
          <a:bodyPr wrap="square" rtlCol="0">
            <a:spAutoFit/>
          </a:bodyPr>
          <a:lstStyle/>
          <a:p>
            <a:r>
              <a:rPr lang="en-US" sz="4000" dirty="0">
                <a:solidFill>
                  <a:schemeClr val="accent1"/>
                </a:solidFill>
                <a:latin typeface="Arial" panose="020B0604020202020204" pitchFamily="34" charset="0"/>
                <a:cs typeface="Arial" panose="020B0604020202020204" pitchFamily="34" charset="0"/>
              </a:rPr>
              <a:t>Environics Research</a:t>
            </a:r>
            <a:endParaRPr lang="en-CA" sz="4000" dirty="0">
              <a:solidFill>
                <a:schemeClr val="accent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2245D5E8-21A8-4CF3-B538-43DA9B55AB1F}"/>
              </a:ext>
            </a:extLst>
          </p:cNvPr>
          <p:cNvSpPr txBox="1"/>
          <p:nvPr/>
        </p:nvSpPr>
        <p:spPr>
          <a:xfrm>
            <a:off x="667407" y="-691333"/>
            <a:ext cx="11209761" cy="646331"/>
          </a:xfrm>
          <a:prstGeom prst="rect">
            <a:avLst/>
          </a:prstGeom>
          <a:noFill/>
        </p:spPr>
        <p:txBody>
          <a:bodyPr wrap="square" rtlCol="0">
            <a:spAutoFit/>
          </a:bodyPr>
          <a:lstStyle/>
          <a:p>
            <a:r>
              <a:rPr lang="en-US" dirty="0"/>
              <a:t>Slide description: Title page for a deck that presents results from the October 2019 follow-up survey of federal public servants regarding their experience with the current workplace accommodation process. </a:t>
            </a:r>
            <a:endParaRPr lang="en-CA" dirty="0"/>
          </a:p>
        </p:txBody>
      </p:sp>
      <p:sp>
        <p:nvSpPr>
          <p:cNvPr id="2" name="Title 1">
            <a:extLst>
              <a:ext uri="{FF2B5EF4-FFF2-40B4-BE49-F238E27FC236}">
                <a16:creationId xmlns:a16="http://schemas.microsoft.com/office/drawing/2014/main" id="{737262D7-70D6-446B-BD6D-9A6630201735}"/>
              </a:ext>
            </a:extLst>
          </p:cNvPr>
          <p:cNvSpPr>
            <a:spLocks noGrp="1"/>
          </p:cNvSpPr>
          <p:nvPr>
            <p:ph type="title"/>
          </p:nvPr>
        </p:nvSpPr>
        <p:spPr>
          <a:xfrm>
            <a:off x="580103" y="966936"/>
            <a:ext cx="10991213" cy="2502223"/>
          </a:xfrm>
        </p:spPr>
        <p:txBody>
          <a:bodyPr/>
          <a:lstStyle/>
          <a:p>
            <a:pPr>
              <a:spcAft>
                <a:spcPts val="4800"/>
              </a:spcAft>
            </a:pPr>
            <a:r>
              <a:rPr lang="en-US" sz="4000" b="0" dirty="0">
                <a:latin typeface="Arial" panose="020B0604020202020204" pitchFamily="34" charset="0"/>
                <a:cs typeface="Arial" panose="020B0604020202020204" pitchFamily="34" charset="0"/>
              </a:rPr>
              <a:t>Federal Public Servants with Disabilities: Follow Up Survey on Workplace Accommodations – Final Report on the October 2019 Follow Up Survey</a:t>
            </a:r>
            <a:r>
              <a:rPr lang="en-US" sz="2800" b="0" kern="1200" cap="none" spc="-200" baseline="0" dirty="0">
                <a:solidFill>
                  <a:srgbClr val="4F2684"/>
                </a:solidFill>
                <a:effectLst/>
                <a:latin typeface="Montserrat" panose="00000500000000000000" pitchFamily="50" charset="0"/>
                <a:ea typeface="Verdana" panose="020B0604030504040204" pitchFamily="34" charset="0"/>
                <a:cs typeface="Verdana" panose="020B0604030504040204" pitchFamily="34" charset="0"/>
              </a:rPr>
              <a:t> </a:t>
            </a:r>
            <a:br>
              <a:rPr lang="en-US" sz="2800" b="0" kern="1200" cap="none" spc="-200" baseline="0" dirty="0">
                <a:solidFill>
                  <a:srgbClr val="4F2684"/>
                </a:solidFill>
                <a:effectLst/>
                <a:latin typeface="Montserrat" panose="00000500000000000000" pitchFamily="50" charset="0"/>
                <a:ea typeface="Verdana" panose="020B0604030504040204" pitchFamily="34" charset="0"/>
                <a:cs typeface="Verdana" panose="020B0604030504040204" pitchFamily="34" charset="0"/>
              </a:rPr>
            </a:br>
            <a:br>
              <a:rPr lang="en-US" sz="2800" b="0" kern="1200" cap="none" spc="-200" baseline="0" dirty="0">
                <a:solidFill>
                  <a:srgbClr val="4F2684"/>
                </a:solidFill>
                <a:effectLst/>
                <a:latin typeface="Montserrat" panose="00000500000000000000" pitchFamily="50" charset="0"/>
                <a:ea typeface="Verdana" panose="020B0604030504040204" pitchFamily="34" charset="0"/>
                <a:cs typeface="Verdana" panose="020B0604030504040204" pitchFamily="34" charset="0"/>
              </a:rPr>
            </a:br>
            <a:r>
              <a:rPr lang="en-US" sz="3000" b="0" kern="1200" cap="none" spc="-200" baseline="0" dirty="0">
                <a:solidFill>
                  <a:srgbClr val="4F2684"/>
                </a:solidFill>
                <a:effectLst/>
                <a:latin typeface="Arial" panose="020B0604020202020204" pitchFamily="34" charset="0"/>
                <a:cs typeface="Arial" panose="020B0604020202020204" pitchFamily="34" charset="0"/>
              </a:rPr>
              <a:t>Presentation deck – March 2020</a:t>
            </a:r>
            <a:endParaRPr lang="en-CA" sz="3000" b="0" dirty="0">
              <a:effectLst/>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08C97C9C-69A7-476D-B21B-4D47D3374215}"/>
              </a:ext>
            </a:extLst>
          </p:cNvPr>
          <p:cNvSpPr txBox="1">
            <a:spLocks/>
          </p:cNvSpPr>
          <p:nvPr/>
        </p:nvSpPr>
        <p:spPr>
          <a:xfrm>
            <a:off x="580103" y="3861877"/>
            <a:ext cx="4845796" cy="12150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Cordia New" panose="020B0304020202020204" pitchFamily="34" charset="-34"/>
                <a:ea typeface="+mn-ea"/>
                <a:cs typeface="Cordia New" panose="020B0304020202020204" pitchFamily="34" charset="-34"/>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Cordia New" panose="020B0304020202020204" pitchFamily="34" charset="-34"/>
                <a:ea typeface="+mn-ea"/>
                <a:cs typeface="Cordia New" panose="020B0304020202020204" pitchFamily="34" charset="-34"/>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ordia New" panose="020B0304020202020204" pitchFamily="34" charset="-34"/>
                <a:ea typeface="+mn-ea"/>
                <a:cs typeface="Cordia New" panose="020B0304020202020204" pitchFamily="34" charset="-34"/>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Cordia New" panose="020B0304020202020204" pitchFamily="34" charset="-34"/>
                <a:ea typeface="+mn-ea"/>
                <a:cs typeface="Cordia New" panose="020B0304020202020204" pitchFamily="34" charset="-34"/>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Cordia New" panose="020B0304020202020204" pitchFamily="34" charset="-34"/>
                <a:ea typeface="+mn-ea"/>
                <a:cs typeface="Cordia New" panose="020B0304020202020204" pitchFamily="34" charset="-34"/>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CA" sz="2000" dirty="0">
                <a:solidFill>
                  <a:schemeClr val="accent1"/>
                </a:solidFill>
                <a:latin typeface="Arial" panose="020B0604020202020204" pitchFamily="34" charset="0"/>
                <a:cs typeface="Arial" panose="020B0604020202020204" pitchFamily="34" charset="0"/>
              </a:rPr>
              <a:t>For the </a:t>
            </a:r>
            <a:r>
              <a:rPr lang="en-US" sz="2000" dirty="0">
                <a:solidFill>
                  <a:schemeClr val="accent1"/>
                </a:solidFill>
                <a:latin typeface="Arial" panose="020B0604020202020204" pitchFamily="34" charset="0"/>
                <a:cs typeface="Arial" panose="020B0604020202020204" pitchFamily="34" charset="0"/>
              </a:rPr>
              <a:t>Office of Public Service Accessibility (OPSA), Treasury Board of Canada Secretariat.</a:t>
            </a:r>
            <a:endParaRPr lang="en-CA" sz="2000" dirty="0">
              <a:solidFill>
                <a:schemeClr val="accent1"/>
              </a:solidFill>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266FAC92-D8E8-493F-A921-376A1A0C8C4C}"/>
              </a:ext>
            </a:extLst>
          </p:cNvPr>
          <p:cNvSpPr txBox="1">
            <a:spLocks/>
          </p:cNvSpPr>
          <p:nvPr/>
        </p:nvSpPr>
        <p:spPr>
          <a:xfrm>
            <a:off x="929638" y="5076902"/>
            <a:ext cx="4276725" cy="898480"/>
          </a:xfrm>
          <a:prstGeom prst="rect">
            <a:avLst/>
          </a:prstGeom>
        </p:spPr>
        <p:txBody>
          <a:bodyPr vert="horz" lIns="91440" tIns="45720" rIns="91440" bIns="45720" rtlCol="0" anchor="ctr"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a:solidFill>
                  <a:schemeClr val="bg1"/>
                </a:solidFill>
                <a:latin typeface="Montserrat" panose="00000500000000000000"/>
                <a:ea typeface="+mn-ea"/>
                <a:cs typeface="Cordia New" panose="020B0304020202020204" pitchFamily="34" charset="-34"/>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ordia New" panose="020B0304020202020204" pitchFamily="34" charset="-34"/>
                <a:ea typeface="+mn-ea"/>
                <a:cs typeface="Cordia New" panose="020B0304020202020204" pitchFamily="34" charset="-34"/>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ordia New" panose="020B0304020202020204" pitchFamily="34" charset="-34"/>
                <a:ea typeface="+mn-ea"/>
                <a:cs typeface="Cordia New" panose="020B0304020202020204" pitchFamily="34" charset="-34"/>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ordia New" panose="020B0304020202020204" pitchFamily="34" charset="-34"/>
                <a:ea typeface="+mn-ea"/>
                <a:cs typeface="Cordia New" panose="020B0304020202020204" pitchFamily="34" charset="-34"/>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ordia New" panose="020B0304020202020204" pitchFamily="34" charset="-34"/>
                <a:ea typeface="+mn-ea"/>
                <a:cs typeface="Cordia New" panose="020B0304020202020204" pitchFamily="34" charset="-34"/>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1600" dirty="0">
                <a:solidFill>
                  <a:schemeClr val="accent1"/>
                </a:solidFill>
                <a:latin typeface="Arial" panose="020B0604020202020204" pitchFamily="34" charset="0"/>
                <a:cs typeface="Arial" panose="020B0604020202020204" pitchFamily="34" charset="0"/>
              </a:rPr>
              <a:t>Call-up Number: 24062-200341/001/CY</a:t>
            </a:r>
          </a:p>
          <a:p>
            <a:r>
              <a:rPr lang="en-CA" sz="1600" dirty="0">
                <a:solidFill>
                  <a:schemeClr val="accent1"/>
                </a:solidFill>
                <a:latin typeface="Arial" panose="020B0604020202020204" pitchFamily="34" charset="0"/>
                <a:ea typeface="Times New Roman" panose="02020603050405020304" pitchFamily="18" charset="0"/>
                <a:cs typeface="Arial" panose="020B0604020202020204" pitchFamily="34" charset="0"/>
              </a:rPr>
              <a:t>Original </a:t>
            </a:r>
            <a:r>
              <a:rPr lang="en-CA" sz="1600" dirty="0">
                <a:solidFill>
                  <a:schemeClr val="accent1"/>
                </a:solidFill>
                <a:latin typeface="Arial" panose="020B0604020202020204" pitchFamily="34" charset="0"/>
                <a:cs typeface="Arial" panose="020B0604020202020204" pitchFamily="34" charset="0"/>
              </a:rPr>
              <a:t>contract date: August 15</a:t>
            </a:r>
            <a:r>
              <a:rPr lang="en-US" sz="1600" dirty="0">
                <a:solidFill>
                  <a:schemeClr val="accent1"/>
                </a:solidFill>
                <a:latin typeface="Arial" panose="020B0604020202020204" pitchFamily="34" charset="0"/>
                <a:cs typeface="Arial" panose="020B0604020202020204" pitchFamily="34" charset="0"/>
              </a:rPr>
              <a:t>, 2019</a:t>
            </a:r>
          </a:p>
        </p:txBody>
      </p:sp>
      <p:sp>
        <p:nvSpPr>
          <p:cNvPr id="3" name="TextBox 2">
            <a:extLst>
              <a:ext uri="{FF2B5EF4-FFF2-40B4-BE49-F238E27FC236}">
                <a16:creationId xmlns:a16="http://schemas.microsoft.com/office/drawing/2014/main" id="{84250812-3F49-4B41-A501-B797E9DBC452}"/>
              </a:ext>
            </a:extLst>
          </p:cNvPr>
          <p:cNvSpPr txBox="1"/>
          <p:nvPr/>
        </p:nvSpPr>
        <p:spPr>
          <a:xfrm>
            <a:off x="6185002" y="4873127"/>
            <a:ext cx="5576074" cy="1169551"/>
          </a:xfrm>
          <a:prstGeom prst="rect">
            <a:avLst/>
          </a:prstGeom>
          <a:noFill/>
        </p:spPr>
        <p:txBody>
          <a:bodyPr wrap="square" rtlCol="0">
            <a:spAutoFit/>
          </a:bodyPr>
          <a:lstStyle/>
          <a:p>
            <a:r>
              <a:rPr lang="en-CA" sz="1400" dirty="0">
                <a:solidFill>
                  <a:schemeClr val="accent1"/>
                </a:solidFill>
                <a:latin typeface="Arial" panose="020B0604020202020204" pitchFamily="34" charset="0"/>
                <a:cs typeface="Arial" panose="020B0604020202020204" pitchFamily="34" charset="0"/>
              </a:rPr>
              <a:t>The Office of Public Service Accessibility has endeavoured to ensure that this document is accessible. Alternative formats are available or may be provided upon request. To request an alternative format or to provide feedback on the accessibility of this document, email </a:t>
            </a:r>
            <a:r>
              <a:rPr lang="en-CA" sz="1400" dirty="0">
                <a:hlinkClick r:id="rId3"/>
              </a:rPr>
              <a:t>accessibility-accessibilite@tbs-sct.gc.ca</a:t>
            </a:r>
            <a:r>
              <a:rPr lang="en-CA" sz="1400" dirty="0"/>
              <a:t>.</a:t>
            </a:r>
            <a:endParaRPr lang="en-CA" sz="1400" u="sng"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6156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5866B5C-3C5B-486A-BB05-B0CABB6058D4}"/>
              </a:ext>
            </a:extLst>
          </p:cNvPr>
          <p:cNvSpPr txBox="1"/>
          <p:nvPr/>
        </p:nvSpPr>
        <p:spPr>
          <a:xfrm>
            <a:off x="380999" y="-677826"/>
            <a:ext cx="1171214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two tables summarizing results about choosing not to make an accommodation request previously.</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241657" y="354768"/>
            <a:ext cx="11529392" cy="1034129"/>
          </a:xfrm>
        </p:spPr>
        <p:txBody>
          <a:bodyPr/>
          <a:lstStyle/>
          <a:p>
            <a:r>
              <a:rPr lang="en-US" sz="2400" b="0" spc="0" dirty="0">
                <a:latin typeface="Arial" panose="020B0604020202020204" pitchFamily="34" charset="0"/>
                <a:cs typeface="Arial" panose="020B0604020202020204" pitchFamily="34" charset="0"/>
              </a:rPr>
              <a:t>More than four in ten employees previously did not request an accommodation that would have improved their ability to do their job, often due to concerns about management perceptions and negative career implications.</a:t>
            </a:r>
          </a:p>
        </p:txBody>
      </p:sp>
      <p:graphicFrame>
        <p:nvGraphicFramePr>
          <p:cNvPr id="7" name="Table 4" descr="Table 8.">
            <a:extLst>
              <a:ext uri="{FF2B5EF4-FFF2-40B4-BE49-F238E27FC236}">
                <a16:creationId xmlns:a16="http://schemas.microsoft.com/office/drawing/2014/main" id="{33A560F3-5AF9-4A2D-9876-4AF0C7EF8C4D}"/>
              </a:ext>
            </a:extLst>
          </p:cNvPr>
          <p:cNvGraphicFramePr>
            <a:graphicFrameLocks noGrp="1"/>
          </p:cNvGraphicFramePr>
          <p:nvPr>
            <p:extLst>
              <p:ext uri="{D42A27DB-BD31-4B8C-83A1-F6EECF244321}">
                <p14:modId xmlns:p14="http://schemas.microsoft.com/office/powerpoint/2010/main" val="3028573942"/>
              </p:ext>
            </p:extLst>
          </p:nvPr>
        </p:nvGraphicFramePr>
        <p:xfrm>
          <a:off x="241656" y="2007803"/>
          <a:ext cx="4255582" cy="2270760"/>
        </p:xfrm>
        <a:graphic>
          <a:graphicData uri="http://schemas.openxmlformats.org/drawingml/2006/table">
            <a:tbl>
              <a:tblPr firstRow="1" bandRow="1">
                <a:tableStyleId>{5C22544A-7EE6-4342-B048-85BDC9FD1C3A}</a:tableStyleId>
              </a:tblPr>
              <a:tblGrid>
                <a:gridCol w="3011169">
                  <a:extLst>
                    <a:ext uri="{9D8B030D-6E8A-4147-A177-3AD203B41FA5}">
                      <a16:colId xmlns:a16="http://schemas.microsoft.com/office/drawing/2014/main" val="1885620763"/>
                    </a:ext>
                  </a:extLst>
                </a:gridCol>
                <a:gridCol w="1244413">
                  <a:extLst>
                    <a:ext uri="{9D8B030D-6E8A-4147-A177-3AD203B41FA5}">
                      <a16:colId xmlns:a16="http://schemas.microsoft.com/office/drawing/2014/main" val="728183811"/>
                    </a:ext>
                  </a:extLst>
                </a:gridCol>
              </a:tblGrid>
              <a:tr h="348623">
                <a:tc>
                  <a:txBody>
                    <a:bodyPr/>
                    <a:lstStyle/>
                    <a:p>
                      <a:r>
                        <a:rPr lang="en-US" sz="1400" b="1" kern="1200" dirty="0">
                          <a:solidFill>
                            <a:schemeClr val="accent1"/>
                          </a:solidFill>
                          <a:latin typeface="Arial" panose="020B0604020202020204" pitchFamily="34" charset="0"/>
                          <a:ea typeface="+mn-ea"/>
                          <a:cs typeface="Arial" panose="020B0604020202020204" pitchFamily="34" charset="0"/>
                        </a:rPr>
                        <a:t>Have chosen </a:t>
                      </a:r>
                      <a:r>
                        <a:rPr lang="en-US" sz="1400" u="none" dirty="0">
                          <a:solidFill>
                            <a:schemeClr val="accent1"/>
                          </a:solidFill>
                          <a:latin typeface="Arial" panose="020B0604020202020204" pitchFamily="34" charset="0"/>
                          <a:cs typeface="Arial" panose="020B0604020202020204" pitchFamily="34" charset="0"/>
                        </a:rPr>
                        <a:t>not </a:t>
                      </a:r>
                      <a:r>
                        <a:rPr lang="en-US" sz="1400" dirty="0">
                          <a:solidFill>
                            <a:schemeClr val="accent1"/>
                          </a:solidFill>
                          <a:latin typeface="Arial" panose="020B0604020202020204" pitchFamily="34" charset="0"/>
                          <a:cs typeface="Arial" panose="020B0604020202020204" pitchFamily="34" charset="0"/>
                        </a:rPr>
                        <a:t>to request an accommodation.</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1" dirty="0">
                          <a:solidFill>
                            <a:schemeClr val="accent1"/>
                          </a:solidFill>
                          <a:latin typeface="Arial" panose="020B0604020202020204" pitchFamily="34" charset="0"/>
                          <a:cs typeface="Arial" panose="020B0604020202020204" pitchFamily="34" charset="0"/>
                        </a:rPr>
                        <a:t>Employees.</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411480">
                <a:tc>
                  <a:txBody>
                    <a:bodyPr/>
                    <a:lstStyle/>
                    <a:p>
                      <a:pPr algn="l" fontAlgn="ctr"/>
                      <a:r>
                        <a:rPr lang="en-CA" sz="1400" b="0" i="0" u="none" strike="noStrike" dirty="0">
                          <a:solidFill>
                            <a:srgbClr val="000000"/>
                          </a:solidFill>
                          <a:effectLst/>
                          <a:latin typeface="Arial" panose="020B060402020202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400" b="0" i="0" u="none" strike="noStrike" dirty="0">
                          <a:solidFill>
                            <a:srgbClr val="000000"/>
                          </a:solidFill>
                          <a:effectLst/>
                          <a:latin typeface="Arial" panose="020B0604020202020204" pitchFamily="34" charset="0"/>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411480">
                <a:tc>
                  <a:txBody>
                    <a:bodyPr/>
                    <a:lstStyle/>
                    <a:p>
                      <a:pPr algn="l" fontAlgn="ctr"/>
                      <a:r>
                        <a:rPr lang="en-CA" sz="1400" b="0" i="0" u="none" strike="noStrike" dirty="0">
                          <a:solidFill>
                            <a:srgbClr val="000000"/>
                          </a:solidFill>
                          <a:effectLst/>
                          <a:latin typeface="Arial" panose="020B0604020202020204" pitchFamily="34" charset="0"/>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400" b="0" i="0" u="none" strike="noStrike" dirty="0">
                          <a:solidFill>
                            <a:srgbClr val="000000"/>
                          </a:solidFill>
                          <a:effectLst/>
                          <a:latin typeface="Arial" panose="020B0604020202020204" pitchFamily="34" charset="0"/>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083523"/>
                  </a:ext>
                </a:extLst>
              </a:tr>
              <a:tr h="411480">
                <a:tc>
                  <a:txBody>
                    <a:bodyPr/>
                    <a:lstStyle/>
                    <a:p>
                      <a:pPr algn="l" fontAlgn="ctr"/>
                      <a:r>
                        <a:rPr lang="en-US" sz="1400" b="0" i="0" u="none" strike="noStrike" dirty="0">
                          <a:solidFill>
                            <a:srgbClr val="000000"/>
                          </a:solidFill>
                          <a:effectLst/>
                          <a:latin typeface="Arial" panose="020B0604020202020204" pitchFamily="34" charset="0"/>
                        </a:rPr>
                        <a:t>Not applicable or have not required another accommodation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400" b="0" i="0" u="none" strike="noStrike" dirty="0">
                          <a:solidFill>
                            <a:srgbClr val="000000"/>
                          </a:solidFill>
                          <a:effectLst/>
                          <a:latin typeface="Arial" panose="020B0604020202020204" pitchFamily="34"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4287681"/>
                  </a:ext>
                </a:extLst>
              </a:tr>
              <a:tr h="411480">
                <a:tc>
                  <a:txBody>
                    <a:bodyPr/>
                    <a:lstStyle/>
                    <a:p>
                      <a:pPr algn="l" fontAlgn="ctr"/>
                      <a:r>
                        <a:rPr lang="en-US" sz="1400" b="0" i="0" u="none" strike="noStrike" dirty="0">
                          <a:solidFill>
                            <a:srgbClr val="000000"/>
                          </a:solidFill>
                          <a:effectLst/>
                          <a:latin typeface="Arial" panose="020B0604020202020204" pitchFamily="34" charset="0"/>
                        </a:rPr>
                        <a:t>I prefer not to 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400" b="0" i="0" u="none" strike="noStrike" dirty="0">
                          <a:solidFill>
                            <a:srgbClr val="000000"/>
                          </a:solidFill>
                          <a:effectLst/>
                          <a:latin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5820657"/>
                  </a:ext>
                </a:extLst>
              </a:tr>
            </a:tbl>
          </a:graphicData>
        </a:graphic>
      </p:graphicFrame>
      <p:graphicFrame>
        <p:nvGraphicFramePr>
          <p:cNvPr id="8" name="Table 4" descr="Table 9.">
            <a:extLst>
              <a:ext uri="{FF2B5EF4-FFF2-40B4-BE49-F238E27FC236}">
                <a16:creationId xmlns:a16="http://schemas.microsoft.com/office/drawing/2014/main" id="{DCEF0731-8216-45FF-9431-E0106F26CFC0}"/>
              </a:ext>
            </a:extLst>
          </p:cNvPr>
          <p:cNvGraphicFramePr>
            <a:graphicFrameLocks noGrp="1"/>
          </p:cNvGraphicFramePr>
          <p:nvPr>
            <p:extLst>
              <p:ext uri="{D42A27DB-BD31-4B8C-83A1-F6EECF244321}">
                <p14:modId xmlns:p14="http://schemas.microsoft.com/office/powerpoint/2010/main" val="2618245716"/>
              </p:ext>
            </p:extLst>
          </p:nvPr>
        </p:nvGraphicFramePr>
        <p:xfrm>
          <a:off x="4767532" y="2007803"/>
          <a:ext cx="7229921" cy="2773680"/>
        </p:xfrm>
        <a:graphic>
          <a:graphicData uri="http://schemas.openxmlformats.org/drawingml/2006/table">
            <a:tbl>
              <a:tblPr firstRow="1" bandRow="1">
                <a:tableStyleId>{5C22544A-7EE6-4342-B048-85BDC9FD1C3A}</a:tableStyleId>
              </a:tblPr>
              <a:tblGrid>
                <a:gridCol w="4520242">
                  <a:extLst>
                    <a:ext uri="{9D8B030D-6E8A-4147-A177-3AD203B41FA5}">
                      <a16:colId xmlns:a16="http://schemas.microsoft.com/office/drawing/2014/main" val="1885620763"/>
                    </a:ext>
                  </a:extLst>
                </a:gridCol>
                <a:gridCol w="2709679">
                  <a:extLst>
                    <a:ext uri="{9D8B030D-6E8A-4147-A177-3AD203B41FA5}">
                      <a16:colId xmlns:a16="http://schemas.microsoft.com/office/drawing/2014/main" val="728183811"/>
                    </a:ext>
                  </a:extLst>
                </a:gridCol>
              </a:tblGrid>
              <a:tr h="0">
                <a:tc>
                  <a:txBody>
                    <a:bodyPr/>
                    <a:lstStyle/>
                    <a:p>
                      <a:pPr algn="l"/>
                      <a:r>
                        <a:rPr lang="en-US" sz="1400" dirty="0">
                          <a:solidFill>
                            <a:schemeClr val="accent1"/>
                          </a:solidFill>
                          <a:latin typeface="Arial" panose="020B0604020202020204" pitchFamily="34" charset="0"/>
                          <a:cs typeface="Arial" panose="020B0604020202020204" pitchFamily="34" charset="0"/>
                        </a:rPr>
                        <a:t>Reasons for not requesting accommodation</a:t>
                      </a:r>
                    </a:p>
                    <a:p>
                      <a:pPr algn="l"/>
                      <a:r>
                        <a:rPr lang="en-US" sz="1400" dirty="0">
                          <a:solidFill>
                            <a:schemeClr val="accent1"/>
                          </a:solidFill>
                          <a:latin typeface="Arial" panose="020B0604020202020204" pitchFamily="34" charset="0"/>
                          <a:cs typeface="Arial" panose="020B0604020202020204" pitchFamily="34" charset="0"/>
                        </a:rPr>
                        <a:t>(top responses).</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1" dirty="0">
                          <a:solidFill>
                            <a:schemeClr val="accent1"/>
                          </a:solidFill>
                          <a:latin typeface="Arial" panose="020B0604020202020204" pitchFamily="34" charset="0"/>
                          <a:cs typeface="Arial" panose="020B0604020202020204" pitchFamily="34" charset="0"/>
                        </a:rPr>
                        <a:t>Employees who have chosen not to make a request.</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0">
                <a:tc>
                  <a:txBody>
                    <a:bodyPr/>
                    <a:lstStyle/>
                    <a:p>
                      <a:pPr marL="0" algn="l" defTabSz="914400" rtl="0" eaLnBrk="1" fontAlgn="ctr" latinLnBrk="0" hangingPunct="1"/>
                      <a:r>
                        <a:rPr lang="en-US" sz="1400" b="0" i="0" u="none" strike="noStrike" kern="1200" dirty="0">
                          <a:solidFill>
                            <a:srgbClr val="000000"/>
                          </a:solidFill>
                          <a:effectLst/>
                          <a:latin typeface="Arial" panose="020B0604020202020204" pitchFamily="34" charset="0"/>
                          <a:ea typeface="+mn-ea"/>
                          <a:cs typeface="+mn-cs"/>
                        </a:rPr>
                        <a:t>Concerned about management’s perception of 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0">
                <a:tc>
                  <a:txBody>
                    <a:bodyPr/>
                    <a:lstStyle/>
                    <a:p>
                      <a:pPr marL="0" algn="l" defTabSz="914400" rtl="0" eaLnBrk="1" fontAlgn="ctr" latinLnBrk="0" hangingPunct="1"/>
                      <a:r>
                        <a:rPr lang="en-US" sz="1400" b="0" i="0" u="none" strike="noStrike" kern="1200" dirty="0">
                          <a:solidFill>
                            <a:srgbClr val="000000"/>
                          </a:solidFill>
                          <a:effectLst/>
                          <a:latin typeface="Arial" panose="020B0604020202020204" pitchFamily="34" charset="0"/>
                          <a:ea typeface="+mn-ea"/>
                          <a:cs typeface="+mn-cs"/>
                        </a:rPr>
                        <a:t>Concerned it might affect my job security or future career prospects.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083523"/>
                  </a:ext>
                </a:extLst>
              </a:tr>
              <a:tr h="0">
                <a:tc>
                  <a:txBody>
                    <a:bodyPr/>
                    <a:lstStyle/>
                    <a:p>
                      <a:pPr marL="0" algn="l" defTabSz="914400" rtl="0" eaLnBrk="1" fontAlgn="ctr" latinLnBrk="0" hangingPunct="1"/>
                      <a:r>
                        <a:rPr lang="en-US" sz="1400" b="0" i="0" u="none" strike="noStrike" kern="1200" dirty="0">
                          <a:solidFill>
                            <a:srgbClr val="000000"/>
                          </a:solidFill>
                          <a:effectLst/>
                          <a:latin typeface="Arial" panose="020B0604020202020204" pitchFamily="34" charset="0"/>
                          <a:ea typeface="+mn-ea"/>
                          <a:cs typeface="+mn-cs"/>
                        </a:rPr>
                        <a:t>Concerned about my relationship with my supervisor.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75179"/>
                  </a:ext>
                </a:extLst>
              </a:tr>
              <a:tr h="0">
                <a:tc>
                  <a:txBody>
                    <a:bodyPr/>
                    <a:lstStyle/>
                    <a:p>
                      <a:pPr marL="0" algn="l" defTabSz="914400" rtl="0" eaLnBrk="1" fontAlgn="ctr" latinLnBrk="0" hangingPunct="1"/>
                      <a:r>
                        <a:rPr lang="en-US" sz="1400" b="0" i="0" u="none" strike="noStrike" kern="1200" dirty="0">
                          <a:solidFill>
                            <a:srgbClr val="000000"/>
                          </a:solidFill>
                          <a:effectLst/>
                          <a:latin typeface="Arial" panose="020B0604020202020204" pitchFamily="34" charset="0"/>
                          <a:ea typeface="+mn-ea"/>
                          <a:cs typeface="+mn-cs"/>
                        </a:rPr>
                        <a:t>Believed my request would not be approved.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6494930"/>
                  </a:ext>
                </a:extLst>
              </a:tr>
              <a:tr h="0">
                <a:tc>
                  <a:txBody>
                    <a:bodyPr/>
                    <a:lstStyle/>
                    <a:p>
                      <a:pPr marL="0" algn="l" defTabSz="914400" rtl="0" eaLnBrk="1" fontAlgn="ctr" latinLnBrk="0" hangingPunct="1"/>
                      <a:r>
                        <a:rPr lang="en-US" sz="1400" b="0" i="0" u="none" strike="noStrike" kern="1200" dirty="0">
                          <a:solidFill>
                            <a:srgbClr val="000000"/>
                          </a:solidFill>
                          <a:effectLst/>
                          <a:latin typeface="Arial" panose="020B0604020202020204" pitchFamily="34" charset="0"/>
                          <a:ea typeface="+mn-ea"/>
                          <a:cs typeface="+mn-cs"/>
                        </a:rPr>
                        <a:t>Didn’t want to disclose information about workplace barriers or my chronic condition or disability.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6349445"/>
                  </a:ext>
                </a:extLst>
              </a:tr>
              <a:tr h="0">
                <a:tc>
                  <a:txBody>
                    <a:bodyPr/>
                    <a:lstStyle/>
                    <a:p>
                      <a:pPr marL="0" algn="l" defTabSz="914400" rtl="0" eaLnBrk="1" fontAlgn="ctr" latinLnBrk="0" hangingPunct="1"/>
                      <a:r>
                        <a:rPr lang="en-US" sz="1400" b="0" i="0" u="none" strike="noStrike" kern="1200" dirty="0">
                          <a:solidFill>
                            <a:srgbClr val="000000"/>
                          </a:solidFill>
                          <a:effectLst/>
                          <a:latin typeface="Arial" panose="020B0604020202020204" pitchFamily="34" charset="0"/>
                          <a:ea typeface="+mn-ea"/>
                          <a:cs typeface="+mn-cs"/>
                        </a:rPr>
                        <a:t>Concerned about my co-workers’ perception of 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126128"/>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20400" y="5688000"/>
            <a:ext cx="11457432" cy="830997"/>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Q46. Have you ever chosen not to request an accommodation that would have improved your ability to carry out your job-related duties? (accommodation request related to a condition or disability, n=743)</a:t>
            </a:r>
          </a:p>
          <a:p>
            <a:r>
              <a:rPr lang="en-US" sz="1200" dirty="0">
                <a:solidFill>
                  <a:schemeClr val="accent1"/>
                </a:solidFill>
                <a:latin typeface="Arial" panose="020B0604020202020204" pitchFamily="34" charset="0"/>
                <a:cs typeface="Arial" panose="020B0604020202020204" pitchFamily="34" charset="0"/>
              </a:rPr>
              <a:t>Q47. When you chose not to request an accommodation that would have improved your ability to carry out your job-related duties, what were your reasons for this? </a:t>
            </a:r>
            <a:r>
              <a:rPr lang="en-CA" sz="1200" dirty="0">
                <a:solidFill>
                  <a:schemeClr val="accent1"/>
                </a:solidFill>
                <a:latin typeface="Arial" panose="020B0604020202020204" pitchFamily="34" charset="0"/>
                <a:cs typeface="Arial" panose="020B0604020202020204" pitchFamily="34" charset="0"/>
              </a:rPr>
              <a:t>(employees who have chosen not to request an accommodation, n</a:t>
            </a:r>
            <a:r>
              <a:rPr lang="en-US" sz="1200" dirty="0">
                <a:solidFill>
                  <a:schemeClr val="accent1"/>
                </a:solidFill>
                <a:latin typeface="Arial" panose="020B0604020202020204" pitchFamily="34" charset="0"/>
                <a:cs typeface="Arial" panose="020B0604020202020204" pitchFamily="34" charset="0"/>
              </a:rPr>
              <a:t>=317) Note: respondents could choose multiple responses.</a:t>
            </a:r>
          </a:p>
        </p:txBody>
      </p:sp>
      <p:sp>
        <p:nvSpPr>
          <p:cNvPr id="3" name="Slide Number Placeholder 2">
            <a:extLst>
              <a:ext uri="{FF2B5EF4-FFF2-40B4-BE49-F238E27FC236}">
                <a16:creationId xmlns:a16="http://schemas.microsoft.com/office/drawing/2014/main" id="{964F7C0C-BF0B-4707-A951-4345CA524156}"/>
              </a:ext>
            </a:extLst>
          </p:cNvPr>
          <p:cNvSpPr>
            <a:spLocks noGrp="1"/>
          </p:cNvSpPr>
          <p:nvPr>
            <p:ph type="sldNum" sz="quarter" idx="10"/>
          </p:nvPr>
        </p:nvSpPr>
        <p:spPr/>
        <p:txBody>
          <a:bodyPr/>
          <a:lstStyle/>
          <a:p>
            <a:fld id="{227929AD-272B-2940-8998-9A3EA3187C9C}" type="slidenum">
              <a:rPr lang="en-US" smtClean="0"/>
              <a:pPr/>
              <a:t>10</a:t>
            </a:fld>
            <a:endParaRPr lang="en-US" dirty="0"/>
          </a:p>
        </p:txBody>
      </p:sp>
    </p:spTree>
    <p:extLst>
      <p:ext uri="{BB962C8B-B14F-4D97-AF65-F5344CB8AC3E}">
        <p14:creationId xmlns:p14="http://schemas.microsoft.com/office/powerpoint/2010/main" val="2990185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6D46590-ED85-4F95-9DC6-BA9C293C8D11}"/>
              </a:ext>
            </a:extLst>
          </p:cNvPr>
          <p:cNvSpPr txBox="1"/>
          <p:nvPr/>
        </p:nvSpPr>
        <p:spPr>
          <a:xfrm>
            <a:off x="381000" y="-678577"/>
            <a:ext cx="1159784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two tables summarizing comments from employees about their feelings prior to submitting an accommodation request.</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6" y="244098"/>
            <a:ext cx="11457432" cy="1034129"/>
          </a:xfrm>
        </p:spPr>
        <p:txBody>
          <a:bodyPr/>
          <a:lstStyle/>
          <a:p>
            <a:r>
              <a:rPr lang="en-US" sz="2400" b="0" spc="0" dirty="0">
                <a:latin typeface="Arial" panose="020B0604020202020204" pitchFamily="34" charset="0"/>
                <a:cs typeface="Arial" panose="020B0604020202020204" pitchFamily="34" charset="0"/>
              </a:rPr>
              <a:t>Employees cited fear of negative perceptions and career effects, lack of supervisor knowledge, absence of a supportive environment and a time-consuming process as key challenges.</a:t>
            </a:r>
          </a:p>
        </p:txBody>
      </p:sp>
      <p:sp>
        <p:nvSpPr>
          <p:cNvPr id="16" name="TextBox 15">
            <a:extLst>
              <a:ext uri="{FF2B5EF4-FFF2-40B4-BE49-F238E27FC236}">
                <a16:creationId xmlns:a16="http://schemas.microsoft.com/office/drawing/2014/main" id="{0276DA1D-DEB3-48AF-B214-F6C64C2B6B76}"/>
              </a:ext>
            </a:extLst>
          </p:cNvPr>
          <p:cNvSpPr txBox="1"/>
          <p:nvPr/>
        </p:nvSpPr>
        <p:spPr>
          <a:xfrm>
            <a:off x="409556" y="1298355"/>
            <a:ext cx="9415554" cy="338554"/>
          </a:xfrm>
          <a:prstGeom prst="rect">
            <a:avLst/>
          </a:prstGeom>
          <a:noFill/>
        </p:spPr>
        <p:txBody>
          <a:bodyPr wrap="square" rtlCol="0">
            <a:spAutoFit/>
          </a:bodyPr>
          <a:lstStyle/>
          <a:p>
            <a:pPr lvl="0">
              <a:spcAft>
                <a:spcPts val="510"/>
              </a:spcAft>
              <a:defRPr/>
            </a:pPr>
            <a:r>
              <a:rPr lang="en-US" sz="1600" b="1" dirty="0">
                <a:latin typeface="Arial" panose="020B0604020202020204" pitchFamily="34" charset="0"/>
                <a:cs typeface="Arial" panose="020B0604020202020204" pitchFamily="34" charset="0"/>
              </a:rPr>
              <a:t>Main challenges or concerns when deciding whether to request an accommodation:</a:t>
            </a:r>
            <a:endParaRPr lang="en-CA" sz="1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CC4B880-111C-46D9-BF75-DE7A55F77829}"/>
              </a:ext>
            </a:extLst>
          </p:cNvPr>
          <p:cNvSpPr txBox="1"/>
          <p:nvPr/>
        </p:nvSpPr>
        <p:spPr>
          <a:xfrm>
            <a:off x="381000" y="1634245"/>
            <a:ext cx="11442554" cy="1936556"/>
          </a:xfrm>
          <a:prstGeom prst="rect">
            <a:avLst/>
          </a:prstGeom>
          <a:noFill/>
        </p:spPr>
        <p:txBody>
          <a:bodyPr wrap="square" rtlCol="0">
            <a:spAutoFit/>
          </a:bodyPr>
          <a:lstStyle/>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Negative perceptions among peers (that they are ‘high maintenance’ or not being a team player) and a fear of reprisal from their supervisor (such as potential harassment, bullying or reputational damage affecting their career prospects) were often cited as concerns.</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Unsupportive or unresponsive supervisors cause employees to feel they are not being taken seriously. Several employees said some managers need to be convinced that the accommodation is necessary and are not genuinely working in the employee’s interests.</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Lack of knowledge and experience among supervisors (and themselves) about the accommodation process, not knowing where or how to start the process or who to contact for assistance or services were cited as key challenges.</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Long wait times and delays are common when navigating the accommodation process; it is time-consuming attending appointments with doctors or specialists, filling in paperwork and having to repeatedly explain their condition.</a:t>
            </a:r>
            <a:endParaRPr lang="en-CA" sz="14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628EE27-9144-4DA9-AD43-B1F8C92A3491}"/>
              </a:ext>
            </a:extLst>
          </p:cNvPr>
          <p:cNvSpPr txBox="1"/>
          <p:nvPr/>
        </p:nvSpPr>
        <p:spPr>
          <a:xfrm>
            <a:off x="409556" y="3527651"/>
            <a:ext cx="8726215"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What would make it easier for you to decide to request an accommodation?</a:t>
            </a:r>
          </a:p>
        </p:txBody>
      </p:sp>
      <p:sp>
        <p:nvSpPr>
          <p:cNvPr id="4" name="TextBox 3">
            <a:extLst>
              <a:ext uri="{FF2B5EF4-FFF2-40B4-BE49-F238E27FC236}">
                <a16:creationId xmlns:a16="http://schemas.microsoft.com/office/drawing/2014/main" id="{CC318D5D-E0A4-4572-A2F1-E9B6E1C4C09D}"/>
              </a:ext>
            </a:extLst>
          </p:cNvPr>
          <p:cNvSpPr txBox="1"/>
          <p:nvPr/>
        </p:nvSpPr>
        <p:spPr>
          <a:xfrm>
            <a:off x="409556" y="3842345"/>
            <a:ext cx="11253020" cy="2169248"/>
          </a:xfrm>
          <a:prstGeom prst="rect">
            <a:avLst/>
          </a:prstGeom>
          <a:noFill/>
        </p:spPr>
        <p:txBody>
          <a:bodyPr wrap="square" rtlCol="0">
            <a:spAutoFit/>
          </a:bodyPr>
          <a:lstStyle/>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Including knowledgeable, impartial and arms-length staff in the process to help address issues such as lack of supervisor knowledge about the process, protecting personal health information, concerns that managers and </a:t>
            </a:r>
            <a:r>
              <a:rPr lang="en-CA" sz="1400" dirty="0">
                <a:latin typeface="Arial" panose="020B0604020202020204" pitchFamily="34" charset="0"/>
                <a:cs typeface="Arial" panose="020B0604020202020204" pitchFamily="34" charset="0"/>
              </a:rPr>
              <a:t>Labour</a:t>
            </a:r>
            <a:r>
              <a:rPr lang="en-US" sz="1400" dirty="0">
                <a:latin typeface="Arial" panose="020B0604020202020204" pitchFamily="34" charset="0"/>
                <a:cs typeface="Arial" panose="020B0604020202020204" pitchFamily="34" charset="0"/>
              </a:rPr>
              <a:t> Relations only work in management’s interest, and avoiding potential reprisal.</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A more supportive attitude from managers, such as displaying more empathy, supporting employees by working with them instead of against them, being more open and accepting about disabilities and assurances they will not face reprisal.</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Better training for managers about accommodation requests as some managers are not experienced or knowledgeable enough about the process or workplace accommodation in general.</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A clearer and simpler request process. Clear communication about the steps that must be taken, a less convoluted and time-consuming process, and a website or information-line with clear instructions.</a:t>
            </a:r>
            <a:endParaRPr lang="en-CA"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25A0B761-6C8F-4976-9D24-D2B8A8080898}"/>
              </a:ext>
            </a:extLst>
          </p:cNvPr>
          <p:cNvSpPr/>
          <p:nvPr/>
        </p:nvSpPr>
        <p:spPr>
          <a:xfrm>
            <a:off x="320400" y="5968530"/>
            <a:ext cx="11373246" cy="830997"/>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Q14. What were the 1 or 2 main challenges or concerns you had, if any, when deciding whether to request an accommodation? (accommodation request related to a condition or disability, n=743)</a:t>
            </a:r>
          </a:p>
          <a:p>
            <a:r>
              <a:rPr lang="en-CA" sz="1200" dirty="0">
                <a:solidFill>
                  <a:schemeClr val="accent1"/>
                </a:solidFill>
                <a:latin typeface="Arial" panose="020B0604020202020204" pitchFamily="34" charset="0"/>
                <a:cs typeface="Arial" panose="020B0604020202020204" pitchFamily="34" charset="0"/>
              </a:rPr>
              <a:t>Q15. What 1 or 2 things, if any, would have made it easier for you to decide to request an accommodation? </a:t>
            </a:r>
            <a:r>
              <a:rPr lang="en-US" sz="1200" dirty="0">
                <a:solidFill>
                  <a:schemeClr val="accent1"/>
                </a:solidFill>
                <a:latin typeface="Arial" panose="020B0604020202020204" pitchFamily="34" charset="0"/>
                <a:cs typeface="Arial" panose="020B0604020202020204" pitchFamily="34" charset="0"/>
              </a:rPr>
              <a:t>(accommodation request related to a condition or disability, n=743)</a:t>
            </a:r>
          </a:p>
        </p:txBody>
      </p:sp>
      <p:sp>
        <p:nvSpPr>
          <p:cNvPr id="6" name="Slide Number Placeholder 5">
            <a:extLst>
              <a:ext uri="{FF2B5EF4-FFF2-40B4-BE49-F238E27FC236}">
                <a16:creationId xmlns:a16="http://schemas.microsoft.com/office/drawing/2014/main" id="{342944FE-8FDD-4E0E-8CBB-5ED78EB52FB6}"/>
              </a:ext>
            </a:extLst>
          </p:cNvPr>
          <p:cNvSpPr>
            <a:spLocks noGrp="1"/>
          </p:cNvSpPr>
          <p:nvPr>
            <p:ph type="sldNum" sz="quarter" idx="10"/>
          </p:nvPr>
        </p:nvSpPr>
        <p:spPr/>
        <p:txBody>
          <a:bodyPr/>
          <a:lstStyle/>
          <a:p>
            <a:fld id="{227929AD-272B-2940-8998-9A3EA3187C9C}" type="slidenum">
              <a:rPr lang="en-US" smtClean="0"/>
              <a:pPr/>
              <a:t>11</a:t>
            </a:fld>
            <a:endParaRPr lang="en-US" dirty="0"/>
          </a:p>
        </p:txBody>
      </p:sp>
    </p:spTree>
    <p:extLst>
      <p:ext uri="{BB962C8B-B14F-4D97-AF65-F5344CB8AC3E}">
        <p14:creationId xmlns:p14="http://schemas.microsoft.com/office/powerpoint/2010/main" val="302450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990F66-A0CC-4389-A0FC-AAF5AD338B1B}"/>
              </a:ext>
            </a:extLst>
          </p:cNvPr>
          <p:cNvSpPr txBox="1"/>
          <p:nvPr/>
        </p:nvSpPr>
        <p:spPr>
          <a:xfrm>
            <a:off x="381000" y="-666691"/>
            <a:ext cx="1138533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containing a table summarizing results about how clear the accommodation process is for supervisors.</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36332" y="383802"/>
            <a:ext cx="11588286" cy="701731"/>
          </a:xfrm>
        </p:spPr>
        <p:txBody>
          <a:bodyPr/>
          <a:lstStyle/>
          <a:p>
            <a:r>
              <a:rPr lang="en-US" sz="2400" b="0" spc="0" dirty="0">
                <a:latin typeface="Arial" panose="020B0604020202020204" pitchFamily="34" charset="0"/>
                <a:cs typeface="Arial" panose="020B0604020202020204" pitchFamily="34" charset="0"/>
              </a:rPr>
              <a:t>Only one in ten supervisors find the accommodation process very clear, and a majority do not find it very clear where to get assistance for a request.</a:t>
            </a:r>
          </a:p>
        </p:txBody>
      </p:sp>
      <p:graphicFrame>
        <p:nvGraphicFramePr>
          <p:cNvPr id="9" name="Table 4" descr="Table 10. Clairty of process for supervisors.&#10;">
            <a:extLst>
              <a:ext uri="{FF2B5EF4-FFF2-40B4-BE49-F238E27FC236}">
                <a16:creationId xmlns:a16="http://schemas.microsoft.com/office/drawing/2014/main" id="{918A8483-579A-4CD5-86D2-8D9D383D7CE9}"/>
              </a:ext>
            </a:extLst>
          </p:cNvPr>
          <p:cNvGraphicFramePr>
            <a:graphicFrameLocks noGrp="1"/>
          </p:cNvGraphicFramePr>
          <p:nvPr>
            <p:custDataLst>
              <p:tags r:id="rId1"/>
            </p:custDataLst>
            <p:extLst>
              <p:ext uri="{D42A27DB-BD31-4B8C-83A1-F6EECF244321}">
                <p14:modId xmlns:p14="http://schemas.microsoft.com/office/powerpoint/2010/main" val="620492138"/>
              </p:ext>
            </p:extLst>
          </p:nvPr>
        </p:nvGraphicFramePr>
        <p:xfrm>
          <a:off x="573931" y="1977430"/>
          <a:ext cx="10980000" cy="1426800"/>
        </p:xfrm>
        <a:graphic>
          <a:graphicData uri="http://schemas.openxmlformats.org/drawingml/2006/table">
            <a:tbl>
              <a:tblPr firstRow="1" bandRow="1">
                <a:tableStyleId>{5C22544A-7EE6-4342-B048-85BDC9FD1C3A}</a:tableStyleId>
              </a:tblPr>
              <a:tblGrid>
                <a:gridCol w="2664000">
                  <a:extLst>
                    <a:ext uri="{9D8B030D-6E8A-4147-A177-3AD203B41FA5}">
                      <a16:colId xmlns:a16="http://schemas.microsoft.com/office/drawing/2014/main" val="1885620763"/>
                    </a:ext>
                  </a:extLst>
                </a:gridCol>
                <a:gridCol w="1152000">
                  <a:extLst>
                    <a:ext uri="{9D8B030D-6E8A-4147-A177-3AD203B41FA5}">
                      <a16:colId xmlns:a16="http://schemas.microsoft.com/office/drawing/2014/main" val="2211030200"/>
                    </a:ext>
                  </a:extLst>
                </a:gridCol>
                <a:gridCol w="1764000">
                  <a:extLst>
                    <a:ext uri="{9D8B030D-6E8A-4147-A177-3AD203B41FA5}">
                      <a16:colId xmlns:a16="http://schemas.microsoft.com/office/drawing/2014/main" val="1382101118"/>
                    </a:ext>
                  </a:extLst>
                </a:gridCol>
                <a:gridCol w="1548000">
                  <a:extLst>
                    <a:ext uri="{9D8B030D-6E8A-4147-A177-3AD203B41FA5}">
                      <a16:colId xmlns:a16="http://schemas.microsoft.com/office/drawing/2014/main" val="2934494294"/>
                    </a:ext>
                  </a:extLst>
                </a:gridCol>
                <a:gridCol w="1584000">
                  <a:extLst>
                    <a:ext uri="{9D8B030D-6E8A-4147-A177-3AD203B41FA5}">
                      <a16:colId xmlns:a16="http://schemas.microsoft.com/office/drawing/2014/main" val="728183811"/>
                    </a:ext>
                  </a:extLst>
                </a:gridCol>
                <a:gridCol w="2268000">
                  <a:extLst>
                    <a:ext uri="{9D8B030D-6E8A-4147-A177-3AD203B41FA5}">
                      <a16:colId xmlns:a16="http://schemas.microsoft.com/office/drawing/2014/main" val="220513927"/>
                    </a:ext>
                  </a:extLst>
                </a:gridCol>
              </a:tblGrid>
              <a:tr h="360000">
                <a:tc>
                  <a:txBody>
                    <a:bodyPr/>
                    <a:lstStyle/>
                    <a:p>
                      <a:pPr algn="l"/>
                      <a:r>
                        <a:rPr lang="fr-CA" sz="1600" b="1" i="0" strike="noStrike" cap="none" spc="0" baseline="0" dirty="0">
                          <a:solidFill>
                            <a:srgbClr val="4F2684"/>
                          </a:solidFill>
                          <a:effectLst/>
                          <a:latin typeface="Arial"/>
                          <a:ea typeface="Arial"/>
                          <a:cs typeface="Arial"/>
                        </a:rPr>
                        <a:t>Question</a:t>
                      </a:r>
                      <a:endParaRPr lang="en-CA" sz="1600" dirty="0">
                        <a:solidFill>
                          <a:schemeClr val="accent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i="0" strike="noStrike" kern="1200" cap="none" spc="0" baseline="0" noProof="0" dirty="0">
                          <a:solidFill>
                            <a:srgbClr val="4F2684"/>
                          </a:solidFill>
                          <a:effectLst/>
                          <a:latin typeface="Arial"/>
                          <a:ea typeface="+mn-ea"/>
                          <a:cs typeface="Arial"/>
                        </a:rPr>
                        <a:t>Very clear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i="0" strike="noStrike" kern="1200" cap="none" spc="0" baseline="0" noProof="0" dirty="0">
                          <a:solidFill>
                            <a:srgbClr val="4F2684"/>
                          </a:solidFill>
                          <a:effectLst/>
                          <a:latin typeface="Arial"/>
                          <a:ea typeface="+mn-ea"/>
                          <a:cs typeface="Arial"/>
                        </a:rPr>
                        <a:t>Somewhat clear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i="0" strike="noStrike" kern="1200" cap="none" spc="0" baseline="0" noProof="0" dirty="0">
                          <a:solidFill>
                            <a:srgbClr val="4F2684"/>
                          </a:solidFill>
                          <a:effectLst/>
                          <a:latin typeface="Arial"/>
                          <a:ea typeface="+mn-ea"/>
                          <a:cs typeface="Arial"/>
                        </a:rPr>
                        <a:t>Not very clear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i="0" strike="noStrike" kern="1200" cap="none" spc="0" baseline="0" noProof="0" dirty="0">
                          <a:solidFill>
                            <a:srgbClr val="4F2684"/>
                          </a:solidFill>
                          <a:effectLst/>
                          <a:latin typeface="Arial"/>
                          <a:ea typeface="+mn-ea"/>
                          <a:cs typeface="Arial"/>
                        </a:rPr>
                        <a:t>Not at all clear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i="0" strike="noStrike" kern="1200" cap="none" spc="0" baseline="0" noProof="0" dirty="0">
                          <a:solidFill>
                            <a:srgbClr val="4F2684"/>
                          </a:solidFill>
                          <a:effectLst/>
                          <a:latin typeface="Arial"/>
                          <a:ea typeface="+mn-ea"/>
                          <a:cs typeface="Arial"/>
                        </a:rPr>
                        <a:t>I prefer not to 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468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i="0" strike="noStrike" cap="none" spc="0" baseline="0" dirty="0">
                          <a:solidFill>
                            <a:schemeClr val="tx1"/>
                          </a:solidFill>
                          <a:effectLst/>
                          <a:latin typeface="Arial"/>
                          <a:ea typeface="+mn-ea"/>
                          <a:cs typeface="+mn-cs"/>
                        </a:rPr>
                        <a:t>How clear is the process for supervisors requesting an accommodation for an 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fontAlgn="ctr"/>
                      <a:r>
                        <a:rPr lang="fr-CA" sz="1600" kern="1200" dirty="0">
                          <a:solidFill>
                            <a:schemeClr val="dk1"/>
                          </a:solidFill>
                          <a:effectLst/>
                          <a:latin typeface="Arial" panose="020B0604020202020204" pitchFamily="34" charset="0"/>
                          <a:ea typeface="+mn-ea"/>
                          <a:cs typeface="Arial" panose="020B0604020202020204" pitchFamily="34" charset="0"/>
                        </a:rPr>
                        <a:t>11 %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51 %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26 %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rPr>
                        <a:t>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1 %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bl>
          </a:graphicData>
        </a:graphic>
      </p:graphicFrame>
      <p:graphicFrame>
        <p:nvGraphicFramePr>
          <p:cNvPr id="10" name="Table 9" descr="Table 11. Clarity of who to contact for assistance.">
            <a:extLst>
              <a:ext uri="{FF2B5EF4-FFF2-40B4-BE49-F238E27FC236}">
                <a16:creationId xmlns:a16="http://schemas.microsoft.com/office/drawing/2014/main" id="{4603673A-AB51-41F0-828C-C54931C5A48F}"/>
              </a:ext>
            </a:extLst>
          </p:cNvPr>
          <p:cNvGraphicFramePr>
            <a:graphicFrameLocks noGrp="1"/>
          </p:cNvGraphicFramePr>
          <p:nvPr>
            <p:extLst>
              <p:ext uri="{D42A27DB-BD31-4B8C-83A1-F6EECF244321}">
                <p14:modId xmlns:p14="http://schemas.microsoft.com/office/powerpoint/2010/main" val="3362874712"/>
              </p:ext>
            </p:extLst>
          </p:nvPr>
        </p:nvGraphicFramePr>
        <p:xfrm>
          <a:off x="573931" y="3732564"/>
          <a:ext cx="10980000" cy="1426800"/>
        </p:xfrm>
        <a:graphic>
          <a:graphicData uri="http://schemas.openxmlformats.org/drawingml/2006/table">
            <a:tbl>
              <a:tblPr firstRow="1" bandRow="1">
                <a:tableStyleId>{5C22544A-7EE6-4342-B048-85BDC9FD1C3A}</a:tableStyleId>
              </a:tblPr>
              <a:tblGrid>
                <a:gridCol w="2664000">
                  <a:extLst>
                    <a:ext uri="{9D8B030D-6E8A-4147-A177-3AD203B41FA5}">
                      <a16:colId xmlns:a16="http://schemas.microsoft.com/office/drawing/2014/main" val="583998349"/>
                    </a:ext>
                  </a:extLst>
                </a:gridCol>
                <a:gridCol w="1152000">
                  <a:extLst>
                    <a:ext uri="{9D8B030D-6E8A-4147-A177-3AD203B41FA5}">
                      <a16:colId xmlns:a16="http://schemas.microsoft.com/office/drawing/2014/main" val="1087693615"/>
                    </a:ext>
                  </a:extLst>
                </a:gridCol>
                <a:gridCol w="1764000">
                  <a:extLst>
                    <a:ext uri="{9D8B030D-6E8A-4147-A177-3AD203B41FA5}">
                      <a16:colId xmlns:a16="http://schemas.microsoft.com/office/drawing/2014/main" val="831680914"/>
                    </a:ext>
                  </a:extLst>
                </a:gridCol>
                <a:gridCol w="1548000">
                  <a:extLst>
                    <a:ext uri="{9D8B030D-6E8A-4147-A177-3AD203B41FA5}">
                      <a16:colId xmlns:a16="http://schemas.microsoft.com/office/drawing/2014/main" val="1951363882"/>
                    </a:ext>
                  </a:extLst>
                </a:gridCol>
                <a:gridCol w="1584000">
                  <a:extLst>
                    <a:ext uri="{9D8B030D-6E8A-4147-A177-3AD203B41FA5}">
                      <a16:colId xmlns:a16="http://schemas.microsoft.com/office/drawing/2014/main" val="2234632533"/>
                    </a:ext>
                  </a:extLst>
                </a:gridCol>
                <a:gridCol w="2268000">
                  <a:extLst>
                    <a:ext uri="{9D8B030D-6E8A-4147-A177-3AD203B41FA5}">
                      <a16:colId xmlns:a16="http://schemas.microsoft.com/office/drawing/2014/main" val="4151256739"/>
                    </a:ext>
                  </a:extLst>
                </a:gridCol>
              </a:tblGrid>
              <a:tr h="360000">
                <a:tc>
                  <a:txBody>
                    <a:bodyPr/>
                    <a:lstStyle/>
                    <a:p>
                      <a:pPr algn="l"/>
                      <a:r>
                        <a:rPr lang="fr-CA" sz="1600" b="1" i="0" strike="noStrike" cap="none" spc="0" baseline="0" dirty="0">
                          <a:solidFill>
                            <a:srgbClr val="4F2684"/>
                          </a:solidFill>
                          <a:effectLst/>
                          <a:latin typeface="Arial"/>
                          <a:ea typeface="Arial"/>
                          <a:cs typeface="Arial"/>
                        </a:rPr>
                        <a:t>Question</a:t>
                      </a:r>
                      <a:endParaRPr lang="en-CA" sz="1600" dirty="0">
                        <a:solidFill>
                          <a:schemeClr val="accent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i="0" strike="noStrike" kern="1200" cap="none" spc="0" baseline="0" noProof="0" dirty="0">
                          <a:solidFill>
                            <a:srgbClr val="4F2684"/>
                          </a:solidFill>
                          <a:effectLst/>
                          <a:latin typeface="Arial"/>
                          <a:ea typeface="+mn-ea"/>
                          <a:cs typeface="Arial"/>
                        </a:rPr>
                        <a:t>Very clear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i="0" strike="noStrike" kern="1200" cap="none" spc="0" baseline="0" noProof="0" dirty="0">
                          <a:solidFill>
                            <a:srgbClr val="4F2684"/>
                          </a:solidFill>
                          <a:effectLst/>
                          <a:latin typeface="Arial"/>
                          <a:ea typeface="+mn-ea"/>
                          <a:cs typeface="Arial"/>
                        </a:rPr>
                        <a:t>Somewhat clear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i="0" strike="noStrike" kern="1200" cap="none" spc="0" baseline="0" noProof="0" dirty="0">
                          <a:solidFill>
                            <a:srgbClr val="4F2684"/>
                          </a:solidFill>
                          <a:effectLst/>
                          <a:latin typeface="Arial"/>
                          <a:ea typeface="+mn-ea"/>
                          <a:cs typeface="Arial"/>
                        </a:rPr>
                        <a:t>Not very clear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i="0" strike="noStrike" kern="1200" cap="none" spc="0" baseline="0" noProof="0" dirty="0">
                          <a:solidFill>
                            <a:srgbClr val="4F2684"/>
                          </a:solidFill>
                          <a:effectLst/>
                          <a:latin typeface="Arial"/>
                          <a:ea typeface="+mn-ea"/>
                          <a:cs typeface="Arial"/>
                        </a:rPr>
                        <a:t>Not at all clear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i="0" strike="noStrike" kern="1200" cap="none" spc="0" baseline="0" noProof="0" dirty="0">
                          <a:solidFill>
                            <a:srgbClr val="4F2684"/>
                          </a:solidFill>
                          <a:effectLst/>
                          <a:latin typeface="Arial"/>
                          <a:ea typeface="+mn-ea"/>
                          <a:cs typeface="Arial"/>
                        </a:rPr>
                        <a:t>I prefer not to 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0336280"/>
                  </a:ext>
                </a:extLst>
              </a:tr>
              <a:tr h="432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Arial" panose="020B0604020202020204" pitchFamily="34" charset="0"/>
                          <a:ea typeface="+mn-ea"/>
                          <a:cs typeface="Arial" panose="020B0604020202020204" pitchFamily="34" charset="0"/>
                        </a:rPr>
                        <a:t>How clear is it who to contact for assistance when processing an accommodation request?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30 %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37 %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17 %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15 %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1 %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326864"/>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20400" y="6048000"/>
            <a:ext cx="11430000" cy="461665"/>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Q11. In your view, is the process clear for supervisors who request an accommodation for an employee?</a:t>
            </a:r>
            <a:r>
              <a:rPr lang="en-CA" sz="1200" dirty="0">
                <a:solidFill>
                  <a:schemeClr val="accent1"/>
                </a:solidFill>
                <a:latin typeface="Arial" panose="020B0604020202020204" pitchFamily="34" charset="0"/>
                <a:cs typeface="Arial" panose="020B0604020202020204" pitchFamily="34" charset="0"/>
              </a:rPr>
              <a:t> (all supervisors, n=178)</a:t>
            </a:r>
            <a:endParaRPr lang="en-US" sz="1200" dirty="0">
              <a:solidFill>
                <a:schemeClr val="accent1"/>
              </a:solidFill>
              <a:latin typeface="Arial" panose="020B0604020202020204" pitchFamily="34" charset="0"/>
              <a:cs typeface="Arial" panose="020B0604020202020204" pitchFamily="34" charset="0"/>
            </a:endParaRPr>
          </a:p>
          <a:p>
            <a:r>
              <a:rPr lang="en-US" sz="1200" dirty="0">
                <a:solidFill>
                  <a:schemeClr val="accent1"/>
                </a:solidFill>
                <a:latin typeface="Arial" panose="020B0604020202020204" pitchFamily="34" charset="0"/>
                <a:cs typeface="Arial" panose="020B0604020202020204" pitchFamily="34" charset="0"/>
              </a:rPr>
              <a:t>Q12. In your view, is it clear who you should contact for assistance in processing an accommodation request for an employee?</a:t>
            </a:r>
            <a:r>
              <a:rPr lang="en-CA" sz="1200" dirty="0">
                <a:solidFill>
                  <a:schemeClr val="accent1"/>
                </a:solidFill>
                <a:latin typeface="Arial" panose="020B0604020202020204" pitchFamily="34" charset="0"/>
                <a:cs typeface="Arial" panose="020B0604020202020204" pitchFamily="34" charset="0"/>
              </a:rPr>
              <a:t> (all supervisors, n=178)</a:t>
            </a:r>
            <a:endParaRPr lang="en-US" sz="1200" dirty="0">
              <a:solidFill>
                <a:schemeClr val="accent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0F30FC76-EB18-41FE-9F33-BA2FA864B8AF}"/>
              </a:ext>
            </a:extLst>
          </p:cNvPr>
          <p:cNvSpPr>
            <a:spLocks noGrp="1"/>
          </p:cNvSpPr>
          <p:nvPr>
            <p:ph type="sldNum" sz="quarter" idx="10"/>
          </p:nvPr>
        </p:nvSpPr>
        <p:spPr/>
        <p:txBody>
          <a:bodyPr/>
          <a:lstStyle/>
          <a:p>
            <a:fld id="{227929AD-272B-2940-8998-9A3EA3187C9C}" type="slidenum">
              <a:rPr lang="en-US" smtClean="0"/>
              <a:pPr/>
              <a:t>12</a:t>
            </a:fld>
            <a:endParaRPr lang="en-US" dirty="0"/>
          </a:p>
        </p:txBody>
      </p:sp>
    </p:spTree>
    <p:extLst>
      <p:ext uri="{BB962C8B-B14F-4D97-AF65-F5344CB8AC3E}">
        <p14:creationId xmlns:p14="http://schemas.microsoft.com/office/powerpoint/2010/main" val="378842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990F66-A0CC-4389-A0FC-AAF5AD338B1B}"/>
              </a:ext>
            </a:extLst>
          </p:cNvPr>
          <p:cNvSpPr txBox="1"/>
          <p:nvPr/>
        </p:nvSpPr>
        <p:spPr>
          <a:xfrm>
            <a:off x="380999" y="-667744"/>
            <a:ext cx="1123293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supervisors about how to improve the accommodations process.</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8" y="353543"/>
            <a:ext cx="11540704" cy="1034129"/>
          </a:xfrm>
        </p:spPr>
        <p:txBody>
          <a:bodyPr/>
          <a:lstStyle/>
          <a:p>
            <a:r>
              <a:rPr lang="en-US" sz="2400" b="0" spc="0" dirty="0">
                <a:latin typeface="Arial" panose="020B0604020202020204" pitchFamily="34" charset="0"/>
                <a:cs typeface="Arial" panose="020B0604020202020204" pitchFamily="34" charset="0"/>
              </a:rPr>
              <a:t>Supervisor suggestions on how to improve the process include step-by-step resources, better training on accommodation requests and standardized procedures across departments.</a:t>
            </a:r>
          </a:p>
        </p:txBody>
      </p:sp>
      <p:sp>
        <p:nvSpPr>
          <p:cNvPr id="12" name="TextBox 11">
            <a:extLst>
              <a:ext uri="{FF2B5EF4-FFF2-40B4-BE49-F238E27FC236}">
                <a16:creationId xmlns:a16="http://schemas.microsoft.com/office/drawing/2014/main" id="{04B8BEAB-648D-4E11-B3FC-417B3D09A172}"/>
              </a:ext>
            </a:extLst>
          </p:cNvPr>
          <p:cNvSpPr txBox="1"/>
          <p:nvPr/>
        </p:nvSpPr>
        <p:spPr>
          <a:xfrm>
            <a:off x="320400" y="1560839"/>
            <a:ext cx="9415554"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How could aspects of the accommodation process be clearer for supervisors?</a:t>
            </a:r>
            <a:endParaRPr lang="en-CA" sz="1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26402CF-CC64-4C96-A12F-3A5115F0A188}"/>
              </a:ext>
            </a:extLst>
          </p:cNvPr>
          <p:cNvSpPr txBox="1"/>
          <p:nvPr/>
        </p:nvSpPr>
        <p:spPr>
          <a:xfrm>
            <a:off x="409558" y="1971772"/>
            <a:ext cx="11012387" cy="3837141"/>
          </a:xfrm>
          <a:prstGeom prst="rect">
            <a:avLst/>
          </a:prstGeom>
          <a:noFill/>
        </p:spPr>
        <p:txBody>
          <a:bodyPr wrap="square" rtlCol="0">
            <a:spAutoFit/>
          </a:bodyPr>
          <a:lstStyle/>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Clear step-by-step description of the process such as a clear and simple step-by-step overview of the process in the form of a flow chart, process map or checklist.</a:t>
            </a:r>
          </a:p>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Better organization of existing resources. Some supervisors have difficulty finding existing information or resources on their departmental intranet and information about different steps in the process aren’t all in the same place. Information should be more centralized and contain clear contact information for getting assistance.</a:t>
            </a:r>
          </a:p>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More training on accommodations. Mandatory training for all supervisors when they are first appointed, to ensure they have a good base of understanding before they are required to handle an accommodation request, and on an ongoing basis to ensure they have the most recent information.</a:t>
            </a:r>
          </a:p>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Better resources for employees. A simple document or resource designed for employees was suggested so they have a better understanding of the process going in as well as their responsibilities.</a:t>
            </a:r>
          </a:p>
          <a:p>
            <a:pPr marL="285750" indent="-285750">
              <a:lnSpc>
                <a:spcPct val="108000"/>
              </a:lnSpc>
              <a:spcAft>
                <a:spcPts val="600"/>
              </a:spcAft>
              <a:buFont typeface="Arial" panose="020B0604020202020204" pitchFamily="34" charset="0"/>
              <a:buChar char="•"/>
            </a:pPr>
            <a:r>
              <a:rPr lang="en-CA" sz="1600" dirty="0">
                <a:latin typeface="Arial" panose="020B0604020202020204" pitchFamily="34" charset="0"/>
                <a:cs typeface="Arial" panose="020B0604020202020204" pitchFamily="34" charset="0"/>
              </a:rPr>
              <a:t>Having more standardized procedures and processes across departments is seen as something that would clarify things since, currently, different departments have different approaches and levels of availability for internal resources who can assist with requests.</a:t>
            </a:r>
          </a:p>
        </p:txBody>
      </p:sp>
      <p:sp>
        <p:nvSpPr>
          <p:cNvPr id="13" name="Rectangle 12">
            <a:extLst>
              <a:ext uri="{FF2B5EF4-FFF2-40B4-BE49-F238E27FC236}">
                <a16:creationId xmlns:a16="http://schemas.microsoft.com/office/drawing/2014/main" id="{0B4E4777-E6F1-435F-A155-0E767E6F8CA8}"/>
              </a:ext>
            </a:extLst>
          </p:cNvPr>
          <p:cNvSpPr/>
          <p:nvPr/>
        </p:nvSpPr>
        <p:spPr>
          <a:xfrm>
            <a:off x="320400" y="6048000"/>
            <a:ext cx="11430000" cy="276999"/>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Q13. How could any aspect of the accommodation process be made clearer for supervisors such as yourself?  </a:t>
            </a:r>
            <a:r>
              <a:rPr lang="en-CA" sz="1200" dirty="0">
                <a:solidFill>
                  <a:schemeClr val="accent1"/>
                </a:solidFill>
                <a:latin typeface="Arial" panose="020B0604020202020204" pitchFamily="34" charset="0"/>
                <a:cs typeface="Arial" panose="020B0604020202020204" pitchFamily="34" charset="0"/>
              </a:rPr>
              <a:t>(all supervisors, n=178)</a:t>
            </a:r>
            <a:endParaRPr lang="en-US" sz="1200" dirty="0">
              <a:solidFill>
                <a:srgbClr val="4F2684"/>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91AC4DC-09ED-4015-BAE7-9F4D517073E3}"/>
              </a:ext>
            </a:extLst>
          </p:cNvPr>
          <p:cNvSpPr>
            <a:spLocks noGrp="1"/>
          </p:cNvSpPr>
          <p:nvPr>
            <p:ph type="sldNum" sz="quarter" idx="10"/>
          </p:nvPr>
        </p:nvSpPr>
        <p:spPr/>
        <p:txBody>
          <a:bodyPr/>
          <a:lstStyle/>
          <a:p>
            <a:fld id="{227929AD-272B-2940-8998-9A3EA3187C9C}" type="slidenum">
              <a:rPr lang="en-US" smtClean="0"/>
              <a:pPr/>
              <a:t>13</a:t>
            </a:fld>
            <a:endParaRPr lang="en-US" dirty="0"/>
          </a:p>
        </p:txBody>
      </p:sp>
    </p:spTree>
    <p:extLst>
      <p:ext uri="{BB962C8B-B14F-4D97-AF65-F5344CB8AC3E}">
        <p14:creationId xmlns:p14="http://schemas.microsoft.com/office/powerpoint/2010/main" val="335499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0C1E7A-111E-4FA2-8B04-99CF05BFC8F1}"/>
              </a:ext>
            </a:extLst>
          </p:cNvPr>
          <p:cNvSpPr txBox="1"/>
          <p:nvPr/>
        </p:nvSpPr>
        <p:spPr>
          <a:xfrm>
            <a:off x="830317" y="-681269"/>
            <a:ext cx="1104685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Sub-title slide introducing survey responses related to the assessment phase of the accommodation process.</a:t>
            </a:r>
            <a:endParaRPr lang="en-CA"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B1B4081-1B0F-43E8-9B81-C52F9940D530}"/>
              </a:ext>
            </a:extLst>
          </p:cNvPr>
          <p:cNvSpPr>
            <a:spLocks noGrp="1"/>
          </p:cNvSpPr>
          <p:nvPr>
            <p:ph type="title"/>
          </p:nvPr>
        </p:nvSpPr>
        <p:spPr>
          <a:xfrm>
            <a:off x="2114545" y="2766218"/>
            <a:ext cx="7829551" cy="1325563"/>
          </a:xfrm>
        </p:spPr>
        <p:txBody>
          <a:bodyPr/>
          <a:lstStyle/>
          <a:p>
            <a:r>
              <a:rPr lang="en-CA" dirty="0"/>
              <a:t>Assessment phase</a:t>
            </a:r>
          </a:p>
        </p:txBody>
      </p:sp>
      <p:sp>
        <p:nvSpPr>
          <p:cNvPr id="4" name="Slide Number Placeholder 3">
            <a:extLst>
              <a:ext uri="{FF2B5EF4-FFF2-40B4-BE49-F238E27FC236}">
                <a16:creationId xmlns:a16="http://schemas.microsoft.com/office/drawing/2014/main" id="{A64C238D-F14F-43CA-87DA-B1AE26984BD3}"/>
              </a:ext>
            </a:extLst>
          </p:cNvPr>
          <p:cNvSpPr>
            <a:spLocks noGrp="1"/>
          </p:cNvSpPr>
          <p:nvPr>
            <p:ph type="sldNum" sz="quarter" idx="10"/>
          </p:nvPr>
        </p:nvSpPr>
        <p:spPr/>
        <p:txBody>
          <a:bodyPr/>
          <a:lstStyle/>
          <a:p>
            <a:fld id="{227929AD-272B-2940-8998-9A3EA3187C9C}" type="slidenum">
              <a:rPr lang="en-US" smtClean="0"/>
              <a:pPr/>
              <a:t>14</a:t>
            </a:fld>
            <a:endParaRPr lang="en-US" dirty="0"/>
          </a:p>
        </p:txBody>
      </p:sp>
    </p:spTree>
    <p:extLst>
      <p:ext uri="{BB962C8B-B14F-4D97-AF65-F5344CB8AC3E}">
        <p14:creationId xmlns:p14="http://schemas.microsoft.com/office/powerpoint/2010/main" val="2180901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FC952B-3769-44AE-A947-6519C8B216B2}"/>
              </a:ext>
            </a:extLst>
          </p:cNvPr>
          <p:cNvSpPr txBox="1"/>
          <p:nvPr/>
        </p:nvSpPr>
        <p:spPr>
          <a:xfrm>
            <a:off x="381000" y="-667284"/>
            <a:ext cx="1165334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pie chart and a table summarizing whether respondents were required to get a medical certificate and what could be improved about the medical certificate process.</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95572" y="347105"/>
            <a:ext cx="11468624" cy="1366528"/>
          </a:xfrm>
        </p:spPr>
        <p:txBody>
          <a:bodyPr/>
          <a:lstStyle/>
          <a:p>
            <a:r>
              <a:rPr lang="en-US" sz="2400" b="0" spc="-50" dirty="0">
                <a:latin typeface="Arial" panose="020B0604020202020204" pitchFamily="34" charset="0"/>
                <a:cs typeface="Arial" panose="020B0604020202020204" pitchFamily="34" charset="0"/>
              </a:rPr>
              <a:t>More than three quarters of employees required a medical certificate or other evidence; the proportion was significantly higher for those with invisible disabilities (83%) as compared to visible disabilities (67%). Clarifying the information requirements would avoid repeated trips to specialists and would speed up the process.</a:t>
            </a:r>
          </a:p>
        </p:txBody>
      </p:sp>
      <p:graphicFrame>
        <p:nvGraphicFramePr>
          <p:cNvPr id="22" name="Chart 21" descr="Figure 1. Required o provide a medical certificate and/or other evidence? Description:  A doughnut chart showing the results (yes 79%, no 19%, prefer not to answer 1%).">
            <a:extLst>
              <a:ext uri="{FF2B5EF4-FFF2-40B4-BE49-F238E27FC236}">
                <a16:creationId xmlns:a16="http://schemas.microsoft.com/office/drawing/2014/main" id="{5E81CF17-608C-439E-BE2D-421CF875BB54}"/>
              </a:ext>
            </a:extLst>
          </p:cNvPr>
          <p:cNvGraphicFramePr/>
          <p:nvPr>
            <p:extLst>
              <p:ext uri="{D42A27DB-BD31-4B8C-83A1-F6EECF244321}">
                <p14:modId xmlns:p14="http://schemas.microsoft.com/office/powerpoint/2010/main" val="1883101418"/>
              </p:ext>
            </p:extLst>
          </p:nvPr>
        </p:nvGraphicFramePr>
        <p:xfrm>
          <a:off x="153405" y="1878579"/>
          <a:ext cx="3840217" cy="3785904"/>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5769F868-4CD8-4AC2-A871-44ADCFBE7843}"/>
              </a:ext>
            </a:extLst>
          </p:cNvPr>
          <p:cNvSpPr txBox="1"/>
          <p:nvPr/>
        </p:nvSpPr>
        <p:spPr>
          <a:xfrm>
            <a:off x="4161829" y="1842039"/>
            <a:ext cx="7702367"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What could be improved about the medical certificate request process?</a:t>
            </a:r>
          </a:p>
        </p:txBody>
      </p:sp>
      <p:sp>
        <p:nvSpPr>
          <p:cNvPr id="3" name="TextBox 2">
            <a:extLst>
              <a:ext uri="{FF2B5EF4-FFF2-40B4-BE49-F238E27FC236}">
                <a16:creationId xmlns:a16="http://schemas.microsoft.com/office/drawing/2014/main" id="{1091B0DA-C91B-4975-9141-D785CB99E554}"/>
              </a:ext>
            </a:extLst>
          </p:cNvPr>
          <p:cNvSpPr txBox="1"/>
          <p:nvPr/>
        </p:nvSpPr>
        <p:spPr>
          <a:xfrm>
            <a:off x="3853543" y="2157436"/>
            <a:ext cx="8010653" cy="3563540"/>
          </a:xfrm>
          <a:prstGeom prst="rect">
            <a:avLst/>
          </a:prstGeom>
          <a:noFill/>
        </p:spPr>
        <p:txBody>
          <a:bodyPr wrap="square" rtlCol="0">
            <a:spAutoFit/>
          </a:bodyPr>
          <a:lstStyle/>
          <a:p>
            <a:pPr marL="285750" indent="-285750">
              <a:lnSpc>
                <a:spcPct val="108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Clarity around requirements for certification. It is not always clear what information medical professionals are being asked to provide, often resulting in the need to make numerous trips. More precise information requests and forms or an online system could help to avoid this problem.</a:t>
            </a:r>
          </a:p>
          <a:p>
            <a:pPr marL="285750" indent="-285750">
              <a:lnSpc>
                <a:spcPct val="108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Ignoring or doubting medical advice. In some cases, managers doubt or reject the advice of medical professionals and specialists when provided.</a:t>
            </a:r>
          </a:p>
          <a:p>
            <a:pPr marL="285750" indent="-285750">
              <a:lnSpc>
                <a:spcPct val="108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Certificates should not always be required. Some feel medical certificates should not be required for ergonomic accommodations or in the case of permanent or chronic conditions, particularly in cases where this information has been provided previously. Some feel a certificate should not be necessary at all as employees can be trusted to express their own needs.</a:t>
            </a:r>
          </a:p>
          <a:p>
            <a:pPr marL="285750" indent="-285750">
              <a:lnSpc>
                <a:spcPct val="108000"/>
              </a:lnSpc>
              <a:spcAft>
                <a:spcPts val="600"/>
              </a:spcAft>
              <a:buFont typeface="Arial" panose="020B0604020202020204" pitchFamily="34" charset="0"/>
              <a:buChar char="•"/>
            </a:pPr>
            <a:r>
              <a:rPr lang="en-US" sz="1400" dirty="0">
                <a:latin typeface="Arial" panose="020B0604020202020204" pitchFamily="34" charset="0"/>
                <a:cs typeface="Arial" panose="020B0604020202020204" pitchFamily="34" charset="0"/>
              </a:rPr>
              <a:t>Certificates are expensive and time-consuming: The cost of paying for medical certificates and other evidence is commonly raised, along with how time-consuming it is to attend multiple appointments. It is often necessary for employees to take time off work (or use sick days) to go to the appointments.</a:t>
            </a:r>
            <a:endParaRPr lang="en-CA" sz="14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B4E4777-E6F1-435F-A155-0E767E6F8CA8}"/>
              </a:ext>
            </a:extLst>
          </p:cNvPr>
          <p:cNvSpPr/>
          <p:nvPr/>
        </p:nvSpPr>
        <p:spPr>
          <a:xfrm>
            <a:off x="320400" y="5940000"/>
            <a:ext cx="11148727" cy="646331"/>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Q18. Were you required to provide a medical certificate or other evidence to support the accommodation request? (accommodation request related to a condition or disability, n=743)</a:t>
            </a:r>
          </a:p>
          <a:p>
            <a:r>
              <a:rPr lang="en-US" sz="1200" dirty="0">
                <a:solidFill>
                  <a:schemeClr val="accent1"/>
                </a:solidFill>
                <a:latin typeface="Arial" panose="020B0604020202020204" pitchFamily="34" charset="0"/>
                <a:cs typeface="Arial" panose="020B0604020202020204" pitchFamily="34" charset="0"/>
              </a:rPr>
              <a:t>Q19. What 1 or 2 things, if any, could be improved about the medical certificate request process? </a:t>
            </a:r>
            <a:r>
              <a:rPr lang="en-CA" sz="1200" dirty="0">
                <a:solidFill>
                  <a:schemeClr val="accent1"/>
                </a:solidFill>
                <a:latin typeface="Arial" panose="020B0604020202020204" pitchFamily="34" charset="0"/>
                <a:cs typeface="Arial" panose="020B0604020202020204" pitchFamily="34" charset="0"/>
              </a:rPr>
              <a:t>(employees required to provide a medical certificate, n</a:t>
            </a:r>
            <a:r>
              <a:rPr lang="en-US" sz="1200" dirty="0">
                <a:solidFill>
                  <a:schemeClr val="accent1"/>
                </a:solidFill>
                <a:latin typeface="Arial" panose="020B0604020202020204" pitchFamily="34" charset="0"/>
                <a:cs typeface="Arial" panose="020B0604020202020204" pitchFamily="34" charset="0"/>
              </a:rPr>
              <a:t>=590)</a:t>
            </a:r>
          </a:p>
        </p:txBody>
      </p:sp>
      <p:sp>
        <p:nvSpPr>
          <p:cNvPr id="4" name="Slide Number Placeholder 3">
            <a:extLst>
              <a:ext uri="{FF2B5EF4-FFF2-40B4-BE49-F238E27FC236}">
                <a16:creationId xmlns:a16="http://schemas.microsoft.com/office/drawing/2014/main" id="{4BCD1DFC-7D0A-4E4B-81EE-43495041BEEC}"/>
              </a:ext>
            </a:extLst>
          </p:cNvPr>
          <p:cNvSpPr>
            <a:spLocks noGrp="1"/>
          </p:cNvSpPr>
          <p:nvPr>
            <p:ph type="sldNum" sz="quarter" idx="10"/>
          </p:nvPr>
        </p:nvSpPr>
        <p:spPr/>
        <p:txBody>
          <a:bodyPr/>
          <a:lstStyle/>
          <a:p>
            <a:fld id="{227929AD-272B-2940-8998-9A3EA3187C9C}" type="slidenum">
              <a:rPr lang="en-US" smtClean="0"/>
              <a:pPr/>
              <a:t>15</a:t>
            </a:fld>
            <a:endParaRPr lang="en-US" dirty="0"/>
          </a:p>
        </p:txBody>
      </p:sp>
      <p:graphicFrame>
        <p:nvGraphicFramePr>
          <p:cNvPr id="5" name="Chart 21" descr="Figure 1. Required o provide a medical certificate and/or other evidence? Description:  A doughnut chart showing the results (yes 79%, no 19%, prefer not to answer 1%).">
            <a:extLst>
              <a:ext uri="{FF2B5EF4-FFF2-40B4-BE49-F238E27FC236}">
                <a16:creationId xmlns:a16="http://schemas.microsoft.com/office/drawing/2014/main" id="{D1EDD7AB-C173-D7D2-F9E4-30C1B618ED44}"/>
              </a:ext>
            </a:extLst>
          </p:cNvPr>
          <p:cNvGraphicFramePr/>
          <p:nvPr>
            <p:extLst>
              <p:ext uri="{D42A27DB-BD31-4B8C-83A1-F6EECF244321}">
                <p14:modId xmlns:p14="http://schemas.microsoft.com/office/powerpoint/2010/main" val="1339486893"/>
              </p:ext>
            </p:extLst>
          </p:nvPr>
        </p:nvGraphicFramePr>
        <p:xfrm>
          <a:off x="4498242" y="1989150"/>
          <a:ext cx="3840217" cy="378590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a:extLst>
              <a:ext uri="{FF2B5EF4-FFF2-40B4-BE49-F238E27FC236}">
                <a16:creationId xmlns:a16="http://schemas.microsoft.com/office/drawing/2014/main" id="{35D93A38-052D-AC27-5551-06C32B11D050}"/>
              </a:ext>
            </a:extLst>
          </p:cNvPr>
          <p:cNvGraphicFramePr>
            <a:graphicFrameLocks/>
          </p:cNvGraphicFramePr>
          <p:nvPr>
            <p:extLst>
              <p:ext uri="{D42A27DB-BD31-4B8C-83A1-F6EECF244321}">
                <p14:modId xmlns:p14="http://schemas.microsoft.com/office/powerpoint/2010/main" val="4061472281"/>
              </p:ext>
            </p:extLst>
          </p:nvPr>
        </p:nvGraphicFramePr>
        <p:xfrm>
          <a:off x="7299600" y="3360750"/>
          <a:ext cx="45720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图表 11">
            <a:extLst>
              <a:ext uri="{FF2B5EF4-FFF2-40B4-BE49-F238E27FC236}">
                <a16:creationId xmlns:a16="http://schemas.microsoft.com/office/drawing/2014/main" id="{A3E67C51-BDD9-C7C3-59A7-78EEF6E6ABA3}"/>
              </a:ext>
            </a:extLst>
          </p:cNvPr>
          <p:cNvGraphicFramePr>
            <a:graphicFrameLocks/>
          </p:cNvGraphicFramePr>
          <p:nvPr>
            <p:extLst>
              <p:ext uri="{D42A27DB-BD31-4B8C-83A1-F6EECF244321}">
                <p14:modId xmlns:p14="http://schemas.microsoft.com/office/powerpoint/2010/main" val="168372287"/>
              </p:ext>
            </p:extLst>
          </p:nvPr>
        </p:nvGraphicFramePr>
        <p:xfrm>
          <a:off x="6769065" y="187581"/>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41012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8400D8C-B460-415E-B416-288DEC8CD0F3}"/>
              </a:ext>
            </a:extLst>
          </p:cNvPr>
          <p:cNvSpPr txBox="1"/>
          <p:nvPr/>
        </p:nvSpPr>
        <p:spPr>
          <a:xfrm>
            <a:off x="380999" y="-711536"/>
            <a:ext cx="1166911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two tables summarizing results about requirements to participate in a formal assessment.</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7" y="353543"/>
            <a:ext cx="11367284" cy="1034129"/>
          </a:xfrm>
        </p:spPr>
        <p:txBody>
          <a:bodyPr/>
          <a:lstStyle/>
          <a:p>
            <a:r>
              <a:rPr lang="en-US" sz="2400" b="0" spc="0" dirty="0">
                <a:latin typeface="Arial" panose="020B0604020202020204" pitchFamily="34" charset="0"/>
                <a:cs typeface="Arial" panose="020B0604020202020204" pitchFamily="34" charset="0"/>
              </a:rPr>
              <a:t>Seven in ten employees were required to get a formal assessment by a medical doctor or specialist; this skews higher among those with flexibility, mobility and chronic pain, and for those with an invisible disability.</a:t>
            </a:r>
          </a:p>
        </p:txBody>
      </p:sp>
      <p:graphicFrame>
        <p:nvGraphicFramePr>
          <p:cNvPr id="8" name="Table 4" descr="Table 12.">
            <a:extLst>
              <a:ext uri="{FF2B5EF4-FFF2-40B4-BE49-F238E27FC236}">
                <a16:creationId xmlns:a16="http://schemas.microsoft.com/office/drawing/2014/main" id="{0A4F6556-10C5-4E91-9EAD-A4017958B3B0}"/>
              </a:ext>
            </a:extLst>
          </p:cNvPr>
          <p:cNvGraphicFramePr>
            <a:graphicFrameLocks noGrp="1"/>
          </p:cNvGraphicFramePr>
          <p:nvPr>
            <p:extLst>
              <p:ext uri="{D42A27DB-BD31-4B8C-83A1-F6EECF244321}">
                <p14:modId xmlns:p14="http://schemas.microsoft.com/office/powerpoint/2010/main" val="2120838006"/>
              </p:ext>
            </p:extLst>
          </p:nvPr>
        </p:nvGraphicFramePr>
        <p:xfrm>
          <a:off x="604571" y="2331720"/>
          <a:ext cx="5031353" cy="2194560"/>
        </p:xfrm>
        <a:graphic>
          <a:graphicData uri="http://schemas.openxmlformats.org/drawingml/2006/table">
            <a:tbl>
              <a:tblPr firstRow="1" bandRow="1">
                <a:tableStyleId>{5C22544A-7EE6-4342-B048-85BDC9FD1C3A}</a:tableStyleId>
              </a:tblPr>
              <a:tblGrid>
                <a:gridCol w="3583171">
                  <a:extLst>
                    <a:ext uri="{9D8B030D-6E8A-4147-A177-3AD203B41FA5}">
                      <a16:colId xmlns:a16="http://schemas.microsoft.com/office/drawing/2014/main" val="1885620763"/>
                    </a:ext>
                  </a:extLst>
                </a:gridCol>
                <a:gridCol w="1448182">
                  <a:extLst>
                    <a:ext uri="{9D8B030D-6E8A-4147-A177-3AD203B41FA5}">
                      <a16:colId xmlns:a16="http://schemas.microsoft.com/office/drawing/2014/main" val="728183811"/>
                    </a:ext>
                  </a:extLst>
                </a:gridCol>
              </a:tblGrid>
              <a:tr h="348623">
                <a:tc>
                  <a:txBody>
                    <a:bodyPr/>
                    <a:lstStyle/>
                    <a:p>
                      <a:pPr algn="l"/>
                      <a:r>
                        <a:rPr lang="en-US" sz="1600" dirty="0">
                          <a:solidFill>
                            <a:schemeClr val="accent1"/>
                          </a:solidFill>
                          <a:latin typeface="Arial" panose="020B0604020202020204" pitchFamily="34" charset="0"/>
                          <a:cs typeface="Arial" panose="020B0604020202020204" pitchFamily="34" charset="0"/>
                        </a:rPr>
                        <a:t>Required to participate in a formal assessment for health condition or disability request.</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dirty="0">
                          <a:solidFill>
                            <a:schemeClr val="accent1"/>
                          </a:solidFill>
                          <a:latin typeface="Arial" panose="020B0604020202020204" pitchFamily="34" charset="0"/>
                          <a:cs typeface="Arial" panose="020B0604020202020204" pitchFamily="34" charset="0"/>
                        </a:rPr>
                        <a:t>Employees.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457200">
                <a:tc>
                  <a:txBody>
                    <a:bodyPr/>
                    <a:lstStyle/>
                    <a:p>
                      <a:pPr algn="l" fontAlgn="ctr"/>
                      <a:r>
                        <a:rPr lang="en-CA" sz="1600" b="0" i="0" u="none" strike="noStrike" dirty="0">
                          <a:solidFill>
                            <a:srgbClr val="000000"/>
                          </a:solidFill>
                          <a:effectLst/>
                          <a:latin typeface="Arial" panose="020B0604020202020204" pitchFamily="34" charset="0"/>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457200">
                <a:tc>
                  <a:txBody>
                    <a:bodyPr/>
                    <a:lstStyle/>
                    <a:p>
                      <a:pPr algn="l" fontAlgn="ctr"/>
                      <a:r>
                        <a:rPr lang="en-US" sz="1600" b="0" i="0" u="none" strike="noStrike" kern="1200" dirty="0">
                          <a:solidFill>
                            <a:srgbClr val="000000"/>
                          </a:solidFill>
                          <a:effectLst/>
                          <a:latin typeface="Arial" panose="020B0604020202020204" pitchFamily="34" charset="0"/>
                          <a:ea typeface="+mn-ea"/>
                          <a:cs typeface="+mn-cs"/>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5984386"/>
                  </a:ext>
                </a:extLst>
              </a:tr>
              <a:tr h="457200">
                <a:tc>
                  <a:txBody>
                    <a:bodyPr/>
                    <a:lstStyle/>
                    <a:p>
                      <a:pPr algn="l" fontAlgn="ctr"/>
                      <a:r>
                        <a:rPr lang="en-CA" sz="1600" b="0" i="0" u="none" strike="noStrike" kern="1200" dirty="0">
                          <a:solidFill>
                            <a:srgbClr val="000000"/>
                          </a:solidFill>
                          <a:effectLst/>
                          <a:latin typeface="Arial" panose="020B0604020202020204" pitchFamily="34" charset="0"/>
                          <a:ea typeface="+mn-ea"/>
                          <a:cs typeface="+mn-cs"/>
                        </a:rPr>
                        <a:t>I prefer not to say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6563375"/>
                  </a:ext>
                </a:extLst>
              </a:tr>
            </a:tbl>
          </a:graphicData>
        </a:graphic>
      </p:graphicFrame>
      <p:graphicFrame>
        <p:nvGraphicFramePr>
          <p:cNvPr id="7" name="Table 4" descr="Table 13. Required to participate in a formal assessment by health condition or disability type.">
            <a:extLst>
              <a:ext uri="{FF2B5EF4-FFF2-40B4-BE49-F238E27FC236}">
                <a16:creationId xmlns:a16="http://schemas.microsoft.com/office/drawing/2014/main" id="{3DF539B9-4631-4E88-8D35-26835AF19BD9}"/>
              </a:ext>
            </a:extLst>
          </p:cNvPr>
          <p:cNvGraphicFramePr>
            <a:graphicFrameLocks noGrp="1"/>
          </p:cNvGraphicFramePr>
          <p:nvPr>
            <p:extLst>
              <p:ext uri="{D42A27DB-BD31-4B8C-83A1-F6EECF244321}">
                <p14:modId xmlns:p14="http://schemas.microsoft.com/office/powerpoint/2010/main" val="369160490"/>
              </p:ext>
            </p:extLst>
          </p:nvPr>
        </p:nvGraphicFramePr>
        <p:xfrm>
          <a:off x="5900468" y="1667981"/>
          <a:ext cx="5770989" cy="4114800"/>
        </p:xfrm>
        <a:graphic>
          <a:graphicData uri="http://schemas.openxmlformats.org/drawingml/2006/table">
            <a:tbl>
              <a:tblPr firstRow="1" bandRow="1">
                <a:tableStyleId>{5C22544A-7EE6-4342-B048-85BDC9FD1C3A}</a:tableStyleId>
              </a:tblPr>
              <a:tblGrid>
                <a:gridCol w="3524519">
                  <a:extLst>
                    <a:ext uri="{9D8B030D-6E8A-4147-A177-3AD203B41FA5}">
                      <a16:colId xmlns:a16="http://schemas.microsoft.com/office/drawing/2014/main" val="1885620763"/>
                    </a:ext>
                  </a:extLst>
                </a:gridCol>
                <a:gridCol w="2246470">
                  <a:extLst>
                    <a:ext uri="{9D8B030D-6E8A-4147-A177-3AD203B41FA5}">
                      <a16:colId xmlns:a16="http://schemas.microsoft.com/office/drawing/2014/main" val="728183811"/>
                    </a:ext>
                  </a:extLst>
                </a:gridCol>
              </a:tblGrid>
              <a:tr h="429622">
                <a:tc>
                  <a:txBody>
                    <a:bodyPr/>
                    <a:lstStyle/>
                    <a:p>
                      <a:pPr algn="l"/>
                      <a:r>
                        <a:rPr lang="en-US" sz="1600" dirty="0">
                          <a:solidFill>
                            <a:schemeClr val="accent1"/>
                          </a:solidFill>
                          <a:latin typeface="Arial" panose="020B0604020202020204" pitchFamily="34" charset="0"/>
                          <a:cs typeface="Arial" panose="020B0604020202020204" pitchFamily="34" charset="0"/>
                        </a:rPr>
                        <a:t>Health condition or disability type.</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accent1"/>
                          </a:solidFill>
                          <a:latin typeface="Arial" panose="020B0604020202020204" pitchFamily="34" charset="0"/>
                          <a:cs typeface="Arial" panose="020B0604020202020204" pitchFamily="34" charset="0"/>
                        </a:rPr>
                        <a:t>Required to participate in a formal assessment.</a:t>
                      </a:r>
                      <a:endParaRPr lang="en-CA" sz="1600" b="1"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411480">
                <a:tc>
                  <a:txBody>
                    <a:bodyPr/>
                    <a:lstStyle/>
                    <a:p>
                      <a:pPr algn="l" rtl="0" fontAlgn="ctr"/>
                      <a:r>
                        <a:rPr lang="en-US" sz="1600" b="0" i="0" u="none" strike="noStrike" dirty="0">
                          <a:solidFill>
                            <a:srgbClr val="000000"/>
                          </a:solidFill>
                          <a:effectLst/>
                          <a:latin typeface="Arial" panose="020B0604020202020204" pitchFamily="34" charset="0"/>
                        </a:rPr>
                        <a:t>Issues with flexibility or dexterity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CA" sz="1600" b="0" i="0" u="none" strike="noStrike" dirty="0">
                          <a:solidFill>
                            <a:srgbClr val="000000"/>
                          </a:solidFill>
                          <a:effectLst/>
                          <a:latin typeface="Arial" panose="020B0604020202020204" pitchFamily="34" charset="0"/>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411480">
                <a:tc>
                  <a:txBody>
                    <a:bodyPr/>
                    <a:lstStyle/>
                    <a:p>
                      <a:pPr algn="l" rtl="0" fontAlgn="ctr"/>
                      <a:r>
                        <a:rPr lang="en-CA" sz="1600" b="0" i="0" u="none" strike="noStrike" dirty="0">
                          <a:solidFill>
                            <a:srgbClr val="000000"/>
                          </a:solidFill>
                          <a:effectLst/>
                          <a:latin typeface="Arial" panose="020B0604020202020204" pitchFamily="34" charset="0"/>
                        </a:rPr>
                        <a:t>Mobility issue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CA" sz="1600" b="0" i="0" u="none" strike="noStrike" dirty="0">
                          <a:solidFill>
                            <a:srgbClr val="000000"/>
                          </a:solidFill>
                          <a:effectLst/>
                          <a:latin typeface="Arial" panose="020B0604020202020204" pitchFamily="34" charset="0"/>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5984386"/>
                  </a:ext>
                </a:extLst>
              </a:tr>
              <a:tr h="411480">
                <a:tc>
                  <a:txBody>
                    <a:bodyPr/>
                    <a:lstStyle/>
                    <a:p>
                      <a:pPr algn="l" rtl="0" fontAlgn="ctr"/>
                      <a:r>
                        <a:rPr lang="en-US" sz="1600" b="0" i="0" u="none" strike="noStrike" dirty="0">
                          <a:solidFill>
                            <a:srgbClr val="000000"/>
                          </a:solidFill>
                          <a:effectLst/>
                          <a:latin typeface="Arial" panose="020B0604020202020204" pitchFamily="34" charset="0"/>
                        </a:rPr>
                        <a:t>Chronic health condition or pain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CA" sz="1600" b="0" i="0" u="none" strike="noStrike" dirty="0">
                          <a:solidFill>
                            <a:srgbClr val="000000"/>
                          </a:solidFill>
                          <a:effectLst/>
                          <a:latin typeface="Arial" panose="020B0604020202020204" pitchFamily="34" charset="0"/>
                        </a:rPr>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6563375"/>
                  </a:ext>
                </a:extLst>
              </a:tr>
              <a:tr h="411480">
                <a:tc>
                  <a:txBody>
                    <a:bodyPr/>
                    <a:lstStyle/>
                    <a:p>
                      <a:pPr algn="l" rtl="0" fontAlgn="ctr"/>
                      <a:r>
                        <a:rPr lang="en-CA" sz="1600" b="0" i="0" u="none" strike="noStrike" dirty="0">
                          <a:solidFill>
                            <a:srgbClr val="000000"/>
                          </a:solidFill>
                          <a:effectLst/>
                          <a:latin typeface="Arial" panose="020B0604020202020204" pitchFamily="34" charset="0"/>
                        </a:rPr>
                        <a:t>Cognitive disability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CA" sz="1600" b="0" i="0" u="none" strike="noStrike" dirty="0">
                          <a:solidFill>
                            <a:srgbClr val="000000"/>
                          </a:solidFill>
                          <a:effectLst/>
                          <a:latin typeface="Arial" panose="020B0604020202020204" pitchFamily="34" charset="0"/>
                        </a:rPr>
                        <a:t>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379477"/>
                  </a:ext>
                </a:extLst>
              </a:tr>
              <a:tr h="411480">
                <a:tc>
                  <a:txBody>
                    <a:bodyPr/>
                    <a:lstStyle/>
                    <a:p>
                      <a:pPr algn="l" rtl="0" fontAlgn="ctr"/>
                      <a:r>
                        <a:rPr lang="en-CA" sz="1600" b="0" i="0" u="none" strike="noStrike" dirty="0">
                          <a:solidFill>
                            <a:srgbClr val="000000"/>
                          </a:solidFill>
                          <a:effectLst/>
                          <a:latin typeface="Arial" panose="020B0604020202020204" pitchFamily="34" charset="0"/>
                        </a:rPr>
                        <a:t>Mental health issue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CA" sz="1600" b="0" i="0" u="none" strike="noStrike" dirty="0">
                          <a:solidFill>
                            <a:srgbClr val="000000"/>
                          </a:solidFill>
                          <a:effectLst/>
                          <a:latin typeface="Arial" panose="020B0604020202020204" pitchFamily="34" charset="0"/>
                        </a:rPr>
                        <a:t>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9473829"/>
                  </a:ext>
                </a:extLst>
              </a:tr>
              <a:tr h="411480">
                <a:tc>
                  <a:txBody>
                    <a:bodyPr/>
                    <a:lstStyle/>
                    <a:p>
                      <a:pPr algn="l" rtl="0" fontAlgn="ctr"/>
                      <a:r>
                        <a:rPr lang="en-CA" sz="1600" b="0" i="0" u="none" strike="noStrike" dirty="0">
                          <a:solidFill>
                            <a:srgbClr val="000000"/>
                          </a:solidFill>
                          <a:effectLst/>
                          <a:latin typeface="Arial" panose="020B0604020202020204" pitchFamily="34" charset="0"/>
                        </a:rPr>
                        <a:t>Seeing disability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CA" sz="1600" b="0" i="0" u="none" strike="noStrike" dirty="0">
                          <a:solidFill>
                            <a:srgbClr val="000000"/>
                          </a:solidFill>
                          <a:effectLst/>
                          <a:latin typeface="Arial" panose="020B0604020202020204" pitchFamily="34" charset="0"/>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5067433"/>
                  </a:ext>
                </a:extLst>
              </a:tr>
              <a:tr h="411480">
                <a:tc>
                  <a:txBody>
                    <a:bodyPr/>
                    <a:lstStyle/>
                    <a:p>
                      <a:pPr algn="l" rtl="0" fontAlgn="ctr"/>
                      <a:r>
                        <a:rPr lang="en-CA" sz="1600" b="0" i="0" u="none" strike="noStrike" dirty="0">
                          <a:solidFill>
                            <a:srgbClr val="000000"/>
                          </a:solidFill>
                          <a:effectLst/>
                          <a:latin typeface="Arial" panose="020B0604020202020204" pitchFamily="34" charset="0"/>
                        </a:rPr>
                        <a:t>Sensory/environmental disability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CA" sz="1600" b="0" i="0" u="none" strike="noStrike" dirty="0">
                          <a:solidFill>
                            <a:srgbClr val="000000"/>
                          </a:solidFill>
                          <a:effectLst/>
                          <a:latin typeface="Arial" panose="020B0604020202020204" pitchFamily="34" charset="0"/>
                        </a:rPr>
                        <a:t>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0590866"/>
                  </a:ext>
                </a:extLst>
              </a:tr>
              <a:tr h="411480">
                <a:tc>
                  <a:txBody>
                    <a:bodyPr/>
                    <a:lstStyle/>
                    <a:p>
                      <a:pPr algn="l" rtl="0" fontAlgn="ctr"/>
                      <a:r>
                        <a:rPr lang="en-CA" sz="1600" b="0" i="0" u="none" strike="noStrike" dirty="0">
                          <a:solidFill>
                            <a:srgbClr val="000000"/>
                          </a:solidFill>
                          <a:effectLst/>
                          <a:latin typeface="Arial" panose="020B0604020202020204" pitchFamily="34" charset="0"/>
                        </a:rPr>
                        <a:t>Hearing disability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r>
                        <a:rPr lang="en-CA" sz="1600" b="0" i="0" u="none" strike="noStrike" dirty="0">
                          <a:solidFill>
                            <a:srgbClr val="000000"/>
                          </a:solidFill>
                          <a:effectLst/>
                          <a:latin typeface="Arial" panose="020B0604020202020204" pitchFamily="34" charset="0"/>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2991207"/>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95573" y="6063090"/>
            <a:ext cx="11275884" cy="461665"/>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Q20. Were you required to participate in any of the following of formal assessments by a medical doctor or specialist? (accommodation request related to a condition or disability, n=743)</a:t>
            </a:r>
            <a:endParaRPr lang="en-CA" sz="1200" dirty="0">
              <a:solidFill>
                <a:schemeClr val="accent1"/>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E7B05118-143E-4C55-9490-A9E5D558801F}"/>
              </a:ext>
            </a:extLst>
          </p:cNvPr>
          <p:cNvSpPr>
            <a:spLocks noGrp="1"/>
          </p:cNvSpPr>
          <p:nvPr>
            <p:ph type="sldNum" sz="quarter" idx="10"/>
          </p:nvPr>
        </p:nvSpPr>
        <p:spPr/>
        <p:txBody>
          <a:bodyPr/>
          <a:lstStyle/>
          <a:p>
            <a:fld id="{227929AD-272B-2940-8998-9A3EA3187C9C}" type="slidenum">
              <a:rPr lang="en-US" smtClean="0"/>
              <a:pPr/>
              <a:t>16</a:t>
            </a:fld>
            <a:endParaRPr lang="en-US" dirty="0"/>
          </a:p>
        </p:txBody>
      </p:sp>
    </p:spTree>
    <p:extLst>
      <p:ext uri="{BB962C8B-B14F-4D97-AF65-F5344CB8AC3E}">
        <p14:creationId xmlns:p14="http://schemas.microsoft.com/office/powerpoint/2010/main" val="783381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D75A8FB-5492-4BA6-86C0-3ED88910F38C}"/>
              </a:ext>
            </a:extLst>
          </p:cNvPr>
          <p:cNvSpPr txBox="1"/>
          <p:nvPr/>
        </p:nvSpPr>
        <p:spPr>
          <a:xfrm>
            <a:off x="380999" y="-682034"/>
            <a:ext cx="1171214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two tables summarizing comments from employees and supervisors about how to improve the formal assessment process.</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8" y="353543"/>
            <a:ext cx="11457432" cy="701731"/>
          </a:xfrm>
        </p:spPr>
        <p:txBody>
          <a:bodyPr/>
          <a:lstStyle/>
          <a:p>
            <a:r>
              <a:rPr lang="en-US" sz="2400" b="0" spc="0" dirty="0">
                <a:latin typeface="Arial" panose="020B0604020202020204" pitchFamily="34" charset="0"/>
                <a:cs typeface="Arial" panose="020B0604020202020204" pitchFamily="34" charset="0"/>
              </a:rPr>
              <a:t>Both employees and managers suggest streamlining the assessment process and clarifying the information requirements.</a:t>
            </a:r>
          </a:p>
        </p:txBody>
      </p:sp>
      <p:sp>
        <p:nvSpPr>
          <p:cNvPr id="16" name="TextBox 15">
            <a:extLst>
              <a:ext uri="{FF2B5EF4-FFF2-40B4-BE49-F238E27FC236}">
                <a16:creationId xmlns:a16="http://schemas.microsoft.com/office/drawing/2014/main" id="{DACAF0D3-B90D-4901-9C28-45B807CEB019}"/>
              </a:ext>
            </a:extLst>
          </p:cNvPr>
          <p:cNvSpPr txBox="1"/>
          <p:nvPr/>
        </p:nvSpPr>
        <p:spPr>
          <a:xfrm>
            <a:off x="409558" y="1343396"/>
            <a:ext cx="9415554"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Employees — What could be improved about the formal assessment request process?</a:t>
            </a:r>
            <a:endParaRPr lang="en-CA" sz="1600" b="1" dirty="0"/>
          </a:p>
        </p:txBody>
      </p:sp>
      <p:sp>
        <p:nvSpPr>
          <p:cNvPr id="3" name="TextBox 2">
            <a:extLst>
              <a:ext uri="{FF2B5EF4-FFF2-40B4-BE49-F238E27FC236}">
                <a16:creationId xmlns:a16="http://schemas.microsoft.com/office/drawing/2014/main" id="{1F7486C2-663F-4589-94A1-13058EBA775B}"/>
              </a:ext>
            </a:extLst>
          </p:cNvPr>
          <p:cNvSpPr txBox="1"/>
          <p:nvPr/>
        </p:nvSpPr>
        <p:spPr>
          <a:xfrm>
            <a:off x="409558" y="1673545"/>
            <a:ext cx="11080376" cy="1936556"/>
          </a:xfrm>
          <a:prstGeom prst="rect">
            <a:avLst/>
          </a:prstGeom>
          <a:noFill/>
        </p:spPr>
        <p:txBody>
          <a:bodyPr wrap="square" rtlCol="0">
            <a:spAutoFit/>
          </a:bodyPr>
          <a:lstStyle/>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Speed up the process and have the evaluations done more quickly</a:t>
            </a:r>
            <a:r>
              <a:rPr lang="en-US" sz="1400" dirty="0"/>
              <a:t>.</a:t>
            </a:r>
            <a:endParaRPr lang="en-US" sz="1400" dirty="0">
              <a:latin typeface="Arial" panose="020B0604020202020204" pitchFamily="34" charset="0"/>
              <a:cs typeface="Arial" panose="020B0604020202020204" pitchFamily="34" charset="0"/>
            </a:endParaRP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Process should use dedicated, and specialized staff to address issues around a lack of knowledge and experience among supervisors, protecting employee privacy, the speed of the process and consistency of approvals across departments.</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Information requirements should be appropriate to the situation: Assessments often are not calibrated to the circumstances of the accommodation request. Examples include the “fitness to work” assessment containing very little about mental health, and those with permanent conditions being asked to undergo repeated assessments.</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Follow medical advice: In some cases, managers disagreed with, or otherwise questioned, the results of the assessment or requested the assessment because they disagreed with earlier medical evidence provided.</a:t>
            </a:r>
            <a:endParaRPr lang="en-CA" sz="14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DF532839-DBBF-4E85-8B31-BDD0D6DC5879}"/>
              </a:ext>
            </a:extLst>
          </p:cNvPr>
          <p:cNvSpPr txBox="1"/>
          <p:nvPr/>
        </p:nvSpPr>
        <p:spPr>
          <a:xfrm>
            <a:off x="380999" y="3634851"/>
            <a:ext cx="11324771"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Supervisors — Suggested improvements to the formal assessment process that would improve outcomes:</a:t>
            </a:r>
            <a:endParaRPr lang="en-CA" sz="1600" dirty="0"/>
          </a:p>
        </p:txBody>
      </p:sp>
      <p:sp>
        <p:nvSpPr>
          <p:cNvPr id="6" name="TextBox 5">
            <a:extLst>
              <a:ext uri="{FF2B5EF4-FFF2-40B4-BE49-F238E27FC236}">
                <a16:creationId xmlns:a16="http://schemas.microsoft.com/office/drawing/2014/main" id="{C6CA9744-C26B-4552-9C4A-E7D08DDEBEA2}"/>
              </a:ext>
            </a:extLst>
          </p:cNvPr>
          <p:cNvSpPr txBox="1"/>
          <p:nvPr/>
        </p:nvSpPr>
        <p:spPr>
          <a:xfrm>
            <a:off x="466996" y="3954989"/>
            <a:ext cx="10767150" cy="1703864"/>
          </a:xfrm>
          <a:prstGeom prst="rect">
            <a:avLst/>
          </a:prstGeom>
          <a:noFill/>
        </p:spPr>
        <p:txBody>
          <a:bodyPr wrap="square" rtlCol="0">
            <a:spAutoFit/>
          </a:bodyPr>
          <a:lstStyle/>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Streamline and speed up the process. It takes too long to go through assessments and the approach should be streamlined.</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Provide ergonomic equipment without requiring a doctor’s assessment. Ergonomic assessments could be considered sufficient evidence to receive an accommodation (not requiring evidence from a medical specialist) and conducting these ergonomic assessments internally would save time and money.</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Replace or refine the Occupational Fitness Assessment Form (OFAF). Some view the OFAF as being too long, too complex and relying too much on employees for workplace information when filling it in. Suggestions include pre-populating some information about the workplace or position in the form and either revamping the existing form or creating a new and simpler one.</a:t>
            </a:r>
            <a:endParaRPr lang="en-CA"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4AE22C62-D45C-4AE0-A6D9-B98001AEB730}"/>
              </a:ext>
            </a:extLst>
          </p:cNvPr>
          <p:cNvSpPr/>
          <p:nvPr/>
        </p:nvSpPr>
        <p:spPr>
          <a:xfrm>
            <a:off x="409558" y="5822273"/>
            <a:ext cx="11126834" cy="830997"/>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Q21. What 1 or 2 things, if any, could be improved about the formal assessment process? (employees who were required to participate in a formal assessment, n=518)</a:t>
            </a:r>
          </a:p>
          <a:p>
            <a:r>
              <a:rPr lang="en-US" sz="1200" dirty="0">
                <a:solidFill>
                  <a:schemeClr val="accent1"/>
                </a:solidFill>
                <a:latin typeface="Arial" panose="020B0604020202020204" pitchFamily="34" charset="0"/>
                <a:cs typeface="Arial" panose="020B0604020202020204" pitchFamily="34" charset="0"/>
              </a:rPr>
              <a:t>Q16. From what you know or have heard, what suggestions, if any, do you have about how to change or improve the formal assessment process that would lead to better accommodation outcomes? </a:t>
            </a:r>
            <a:r>
              <a:rPr lang="en-CA" sz="1200" dirty="0">
                <a:solidFill>
                  <a:schemeClr val="accent1"/>
                </a:solidFill>
                <a:latin typeface="Arial" panose="020B0604020202020204" pitchFamily="34" charset="0"/>
                <a:cs typeface="Arial" panose="020B0604020202020204" pitchFamily="34" charset="0"/>
              </a:rPr>
              <a:t>(all supervisors, n=178)</a:t>
            </a:r>
            <a:endParaRPr lang="en-US" sz="1200" dirty="0">
              <a:solidFill>
                <a:schemeClr val="accent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7A7010D-CCA0-4437-A620-AE1C7AECD88A}"/>
              </a:ext>
            </a:extLst>
          </p:cNvPr>
          <p:cNvSpPr>
            <a:spLocks noGrp="1"/>
          </p:cNvSpPr>
          <p:nvPr>
            <p:ph type="sldNum" sz="quarter" idx="10"/>
          </p:nvPr>
        </p:nvSpPr>
        <p:spPr/>
        <p:txBody>
          <a:bodyPr/>
          <a:lstStyle/>
          <a:p>
            <a:fld id="{227929AD-272B-2940-8998-9A3EA3187C9C}" type="slidenum">
              <a:rPr lang="en-US" smtClean="0"/>
              <a:pPr/>
              <a:t>17</a:t>
            </a:fld>
            <a:endParaRPr lang="en-US" dirty="0"/>
          </a:p>
        </p:txBody>
      </p:sp>
    </p:spTree>
    <p:extLst>
      <p:ext uri="{BB962C8B-B14F-4D97-AF65-F5344CB8AC3E}">
        <p14:creationId xmlns:p14="http://schemas.microsoft.com/office/powerpoint/2010/main" val="1521885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FD565BF-4CA2-41CB-A3EE-B4B8BE2FBA70}"/>
              </a:ext>
            </a:extLst>
          </p:cNvPr>
          <p:cNvSpPr txBox="1"/>
          <p:nvPr/>
        </p:nvSpPr>
        <p:spPr>
          <a:xfrm>
            <a:off x="380999" y="-673240"/>
            <a:ext cx="1181100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employees about how to improve the assessment phase.</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612" y="532865"/>
            <a:ext cx="11514661" cy="701731"/>
          </a:xfrm>
        </p:spPr>
        <p:txBody>
          <a:bodyPr/>
          <a:lstStyle/>
          <a:p>
            <a:r>
              <a:rPr lang="en-US" sz="2400" b="0" spc="0" dirty="0">
                <a:latin typeface="Arial" panose="020B0604020202020204" pitchFamily="34" charset="0"/>
                <a:cs typeface="Arial" panose="020B0604020202020204" pitchFamily="34" charset="0"/>
              </a:rPr>
              <a:t>Employees further suggest that assistance for those making an accommodation request and more understanding from managers are required.  </a:t>
            </a:r>
          </a:p>
        </p:txBody>
      </p:sp>
      <p:sp>
        <p:nvSpPr>
          <p:cNvPr id="17" name="TextBox 16">
            <a:extLst>
              <a:ext uri="{FF2B5EF4-FFF2-40B4-BE49-F238E27FC236}">
                <a16:creationId xmlns:a16="http://schemas.microsoft.com/office/drawing/2014/main" id="{68C38E55-1138-4264-A2CB-A34589451AFC}"/>
              </a:ext>
            </a:extLst>
          </p:cNvPr>
          <p:cNvSpPr txBox="1"/>
          <p:nvPr/>
        </p:nvSpPr>
        <p:spPr>
          <a:xfrm>
            <a:off x="296339" y="1513960"/>
            <a:ext cx="10902433" cy="338554"/>
          </a:xfrm>
          <a:prstGeom prst="rect">
            <a:avLst/>
          </a:prstGeom>
          <a:noFill/>
        </p:spPr>
        <p:txBody>
          <a:bodyPr wrap="square" rtlCol="0">
            <a:spAutoFit/>
          </a:bodyPr>
          <a:lstStyle/>
          <a:p>
            <a:pPr lvl="0">
              <a:defRPr/>
            </a:pPr>
            <a:r>
              <a:rPr lang="en-US" sz="1600" b="1" dirty="0">
                <a:latin typeface="Arial" panose="020B0604020202020204" pitchFamily="34" charset="0"/>
                <a:cs typeface="Arial" panose="020B0604020202020204" pitchFamily="34" charset="0"/>
              </a:rPr>
              <a:t>Aside from medical certificates and assessments, what would have improved the assessment phase?</a:t>
            </a:r>
            <a:endParaRPr lang="en-CA" sz="1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7911941-8F5E-482A-A7DB-84360BE4E795}"/>
              </a:ext>
            </a:extLst>
          </p:cNvPr>
          <p:cNvSpPr txBox="1"/>
          <p:nvPr/>
        </p:nvSpPr>
        <p:spPr>
          <a:xfrm>
            <a:off x="296339" y="1906935"/>
            <a:ext cx="11355072" cy="3837141"/>
          </a:xfrm>
          <a:prstGeom prst="rect">
            <a:avLst/>
          </a:prstGeom>
          <a:noFill/>
        </p:spPr>
        <p:txBody>
          <a:bodyPr wrap="square" rtlCol="0">
            <a:spAutoFit/>
          </a:bodyPr>
          <a:lstStyle/>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Provide employees with more information and assistance such as providing more information about how the request process works and access to knowledgeable and experienced people who can assist them. This person could also act as an advocate for employees who often find themselves in a vulnerable position.</a:t>
            </a:r>
          </a:p>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More understanding from managers. Supervisors should be more understanding about accommodation requests to combat employees’ feeling that their request is nothing but a burden. Sensitivity training was also suggested for managers who deal with accommodation requests.</a:t>
            </a:r>
          </a:p>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More input from employees. Employee requests should be taken more ‘at face value’ – employees know best what they need and including medical professionals adds an unnecessary layer to the process.</a:t>
            </a:r>
          </a:p>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Allow temporary accommodations. Since the accommodation process can be long, temporary accommodations should be made available where possible, until the outcome of the request is decided, to mitigate the impact of delays on employees’ health and productivity.</a:t>
            </a:r>
          </a:p>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Accountability of managers. Make managers more accountable for ensuring that accommodation requests are handled promptly and fairly.</a:t>
            </a:r>
          </a:p>
        </p:txBody>
      </p:sp>
      <p:sp>
        <p:nvSpPr>
          <p:cNvPr id="13" name="Rectangle 12">
            <a:extLst>
              <a:ext uri="{FF2B5EF4-FFF2-40B4-BE49-F238E27FC236}">
                <a16:creationId xmlns:a16="http://schemas.microsoft.com/office/drawing/2014/main" id="{0B4E4777-E6F1-435F-A155-0E767E6F8CA8}"/>
              </a:ext>
            </a:extLst>
          </p:cNvPr>
          <p:cNvSpPr/>
          <p:nvPr/>
        </p:nvSpPr>
        <p:spPr>
          <a:xfrm>
            <a:off x="320400" y="6048000"/>
            <a:ext cx="11514661" cy="461665"/>
          </a:xfrm>
          <a:prstGeom prst="rect">
            <a:avLst/>
          </a:prstGeom>
        </p:spPr>
        <p:txBody>
          <a:bodyPr wrap="square">
            <a:spAutoFit/>
          </a:bodyPr>
          <a:lstStyle/>
          <a:p>
            <a:r>
              <a:rPr lang="en-CA" sz="1200" dirty="0">
                <a:solidFill>
                  <a:schemeClr val="accent1"/>
                </a:solidFill>
                <a:latin typeface="Arial" panose="020B0604020202020204" pitchFamily="34" charset="0"/>
                <a:cs typeface="Arial" panose="020B0604020202020204" pitchFamily="34" charset="0"/>
              </a:rPr>
              <a:t>Q22. </a:t>
            </a:r>
            <a:r>
              <a:rPr lang="en-US" sz="1200" dirty="0">
                <a:solidFill>
                  <a:schemeClr val="accent1"/>
                </a:solidFill>
                <a:latin typeface="Arial" panose="020B0604020202020204" pitchFamily="34" charset="0"/>
                <a:cs typeface="Arial" panose="020B0604020202020204" pitchFamily="34" charset="0"/>
              </a:rPr>
              <a:t>Aside from requests for medical certificates or formal assessments by a medical doctor or specialist, is there anything else that could have been done to improve the assessment phase? (accommodation request related to a condition or disability, n=743)</a:t>
            </a:r>
            <a:endParaRPr lang="en-CA" sz="1200" dirty="0">
              <a:solidFill>
                <a:srgbClr val="4F2684"/>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EA4D4CC-2FCC-40C1-8D84-A535CACE84CC}"/>
              </a:ext>
            </a:extLst>
          </p:cNvPr>
          <p:cNvSpPr>
            <a:spLocks noGrp="1"/>
          </p:cNvSpPr>
          <p:nvPr>
            <p:ph type="sldNum" sz="quarter" idx="10"/>
          </p:nvPr>
        </p:nvSpPr>
        <p:spPr/>
        <p:txBody>
          <a:bodyPr/>
          <a:lstStyle/>
          <a:p>
            <a:fld id="{227929AD-272B-2940-8998-9A3EA3187C9C}" type="slidenum">
              <a:rPr lang="en-US" smtClean="0"/>
              <a:pPr/>
              <a:t>18</a:t>
            </a:fld>
            <a:endParaRPr lang="en-US" dirty="0"/>
          </a:p>
        </p:txBody>
      </p:sp>
    </p:spTree>
    <p:extLst>
      <p:ext uri="{BB962C8B-B14F-4D97-AF65-F5344CB8AC3E}">
        <p14:creationId xmlns:p14="http://schemas.microsoft.com/office/powerpoint/2010/main" val="125387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990F66-A0CC-4389-A0FC-AAF5AD338B1B}"/>
              </a:ext>
            </a:extLst>
          </p:cNvPr>
          <p:cNvSpPr txBox="1"/>
          <p:nvPr/>
        </p:nvSpPr>
        <p:spPr>
          <a:xfrm>
            <a:off x="409559" y="-673537"/>
            <a:ext cx="1108875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supervisors about how to improve the accommodation request process.</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9" y="495835"/>
            <a:ext cx="11468497" cy="701731"/>
          </a:xfrm>
        </p:spPr>
        <p:txBody>
          <a:bodyPr/>
          <a:lstStyle/>
          <a:p>
            <a:r>
              <a:rPr lang="en-US" sz="2400" b="0" spc="0" dirty="0">
                <a:latin typeface="Arial" panose="020B0604020202020204" pitchFamily="34" charset="0"/>
                <a:cs typeface="Arial" panose="020B0604020202020204" pitchFamily="34" charset="0"/>
              </a:rPr>
              <a:t>Supervisors emphasized the need for training and support, clarity around medical evidence and a simplified procurement process.</a:t>
            </a:r>
          </a:p>
        </p:txBody>
      </p:sp>
      <p:sp>
        <p:nvSpPr>
          <p:cNvPr id="14" name="TextBox 13">
            <a:extLst>
              <a:ext uri="{FF2B5EF4-FFF2-40B4-BE49-F238E27FC236}">
                <a16:creationId xmlns:a16="http://schemas.microsoft.com/office/drawing/2014/main" id="{2D262CA4-E44B-4A4D-BE8E-0370BC28DE29}"/>
              </a:ext>
            </a:extLst>
          </p:cNvPr>
          <p:cNvSpPr txBox="1"/>
          <p:nvPr/>
        </p:nvSpPr>
        <p:spPr>
          <a:xfrm>
            <a:off x="409559" y="1436653"/>
            <a:ext cx="10902433" cy="338554"/>
          </a:xfrm>
          <a:prstGeom prst="rect">
            <a:avLst/>
          </a:prstGeom>
          <a:noFill/>
        </p:spPr>
        <p:txBody>
          <a:bodyPr wrap="square" rtlCol="0">
            <a:spAutoFit/>
          </a:bodyPr>
          <a:lstStyle/>
          <a:p>
            <a:pPr lvl="0">
              <a:defRPr/>
            </a:pPr>
            <a:r>
              <a:rPr lang="en-US" sz="1600" b="1" dirty="0">
                <a:latin typeface="Arial" panose="020B0604020202020204" pitchFamily="34" charset="0"/>
                <a:cs typeface="Arial" panose="020B0604020202020204" pitchFamily="34" charset="0"/>
              </a:rPr>
              <a:t>Supervisor problems and challenges with the request process: what needs to be done differently?</a:t>
            </a:r>
            <a:endParaRPr lang="en-CA" sz="1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3D30AAC-01FD-4D67-9F3C-80249AFBD2D2}"/>
              </a:ext>
            </a:extLst>
          </p:cNvPr>
          <p:cNvSpPr txBox="1"/>
          <p:nvPr/>
        </p:nvSpPr>
        <p:spPr>
          <a:xfrm>
            <a:off x="456682" y="1887078"/>
            <a:ext cx="10363718" cy="3760197"/>
          </a:xfrm>
          <a:prstGeom prst="rect">
            <a:avLst/>
          </a:prstGeom>
          <a:noFill/>
        </p:spPr>
        <p:txBody>
          <a:bodyPr wrap="square" rtlCol="0">
            <a:spAutoFit/>
          </a:bodyPr>
          <a:lstStyle/>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More training, guidance and assistance. Supervisors want better access to 'hands-on' assistance from functional experts. A clear, step-by-step guide for managers and joint union-management training to create a shared understanding of roles and responsibilities for all parties would also be beneficial.</a:t>
            </a:r>
          </a:p>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Clarify the role of medical evidence. There is a lack of clarity around the role medical professionals play: should they be providing information only about functional limitations or also providing specific recommendations on accommodations as expert advisors?</a:t>
            </a:r>
          </a:p>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Difficult and complex process. The cumbersome nature of the request process and 'red-tape’ are challenges. The amount of medical and other evidence required, the number of approvals needed and issues with procurement processes and installation. There are suggestions of a more streamlined and simplified process, especially when it comes to providing adaptive devices.</a:t>
            </a:r>
          </a:p>
          <a:p>
            <a:pPr marL="285750" indent="-285750">
              <a:lnSpc>
                <a:spcPct val="108000"/>
              </a:lnSpc>
              <a:spcAft>
                <a:spcPts val="600"/>
              </a:spcAft>
              <a:buFont typeface="Arial" panose="020B0604020202020204" pitchFamily="34" charset="0"/>
              <a:buChar char="•"/>
            </a:pPr>
            <a:r>
              <a:rPr lang="en-US" sz="1600" dirty="0">
                <a:latin typeface="Arial" panose="020B0604020202020204" pitchFamily="34" charset="0"/>
                <a:cs typeface="Arial" panose="020B0604020202020204" pitchFamily="34" charset="0"/>
              </a:rPr>
              <a:t>Should trust employees and doctors more. Among supervisors, there are concerns that the process creates the impression that supervisors do not trust employees. Some suggest being more accepting of the request by not requiring as much medical or other evidence.</a:t>
            </a:r>
            <a:endParaRPr lang="en-CA" sz="16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53FCF79-3CCF-49D4-83AE-6B5A86F25BDD}"/>
              </a:ext>
            </a:extLst>
          </p:cNvPr>
          <p:cNvSpPr/>
          <p:nvPr/>
        </p:nvSpPr>
        <p:spPr>
          <a:xfrm>
            <a:off x="320400" y="6048000"/>
            <a:ext cx="11430000" cy="276999"/>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Q9. What problems or challenges, if any, have you encountered during the request process that you feel need to be done differently? </a:t>
            </a:r>
            <a:r>
              <a:rPr lang="en-CA" sz="1200" dirty="0">
                <a:solidFill>
                  <a:schemeClr val="accent1"/>
                </a:solidFill>
                <a:latin typeface="Arial" panose="020B0604020202020204" pitchFamily="34" charset="0"/>
                <a:cs typeface="Arial" panose="020B0604020202020204" pitchFamily="34" charset="0"/>
              </a:rPr>
              <a:t>(all supervisors, n=178)</a:t>
            </a:r>
            <a:endParaRPr lang="en-US" sz="1200" dirty="0">
              <a:solidFill>
                <a:srgbClr val="4F2684"/>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11A1714-C506-4ACB-8BC1-C32E616458AA}"/>
              </a:ext>
            </a:extLst>
          </p:cNvPr>
          <p:cNvSpPr>
            <a:spLocks noGrp="1"/>
          </p:cNvSpPr>
          <p:nvPr>
            <p:ph type="sldNum" sz="quarter" idx="10"/>
          </p:nvPr>
        </p:nvSpPr>
        <p:spPr/>
        <p:txBody>
          <a:bodyPr/>
          <a:lstStyle/>
          <a:p>
            <a:fld id="{227929AD-272B-2940-8998-9A3EA3187C9C}" type="slidenum">
              <a:rPr lang="en-US" smtClean="0"/>
              <a:pPr/>
              <a:t>19</a:t>
            </a:fld>
            <a:endParaRPr lang="en-US" dirty="0"/>
          </a:p>
        </p:txBody>
      </p:sp>
    </p:spTree>
    <p:extLst>
      <p:ext uri="{BB962C8B-B14F-4D97-AF65-F5344CB8AC3E}">
        <p14:creationId xmlns:p14="http://schemas.microsoft.com/office/powerpoint/2010/main" val="71311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E2762C-5960-4702-820A-68D68B63220F}"/>
              </a:ext>
            </a:extLst>
          </p:cNvPr>
          <p:cNvSpPr txBox="1"/>
          <p:nvPr/>
        </p:nvSpPr>
        <p:spPr>
          <a:xfrm>
            <a:off x="1475874" y="-401053"/>
            <a:ext cx="1040129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text slide describing the research objectives and methodology.</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35836" y="359011"/>
            <a:ext cx="8436729" cy="424732"/>
          </a:xfrm>
        </p:spPr>
        <p:txBody>
          <a:bodyPr/>
          <a:lstStyle/>
          <a:p>
            <a:r>
              <a:rPr lang="en-US" b="0" spc="0" dirty="0">
                <a:latin typeface="Arial" panose="020B0604020202020204" pitchFamily="34" charset="0"/>
                <a:cs typeface="Arial" panose="020B0604020202020204" pitchFamily="34" charset="0"/>
              </a:rPr>
              <a:t>Objectives and methodology.</a:t>
            </a:r>
          </a:p>
        </p:txBody>
      </p:sp>
      <p:sp>
        <p:nvSpPr>
          <p:cNvPr id="4" name="TextBox 3"/>
          <p:cNvSpPr txBox="1"/>
          <p:nvPr/>
        </p:nvSpPr>
        <p:spPr>
          <a:xfrm>
            <a:off x="262520" y="872590"/>
            <a:ext cx="11666960" cy="5847755"/>
          </a:xfrm>
          <a:prstGeom prst="rect">
            <a:avLst/>
          </a:prstGeom>
          <a:noFill/>
        </p:spPr>
        <p:txBody>
          <a:bodyPr wrap="square" rtlCol="0">
            <a:spAutoFit/>
          </a:bodyPr>
          <a:lstStyle/>
          <a:p>
            <a:pPr>
              <a:spcAft>
                <a:spcPts val="1200"/>
              </a:spcAft>
            </a:pPr>
            <a:r>
              <a:rPr lang="en-US" sz="1600" b="1" dirty="0">
                <a:solidFill>
                  <a:srgbClr val="4F2684"/>
                </a:solidFill>
                <a:latin typeface="Arial" panose="020B0604020202020204" pitchFamily="34" charset="0"/>
                <a:cs typeface="Arial" panose="020B0604020202020204" pitchFamily="34" charset="0"/>
              </a:rPr>
              <a:t>Objective: </a:t>
            </a:r>
            <a:r>
              <a:rPr lang="en-US" sz="1600" dirty="0">
                <a:solidFill>
                  <a:srgbClr val="4F2684"/>
                </a:solidFill>
                <a:latin typeface="Arial" panose="020B0604020202020204" pitchFamily="34" charset="0"/>
                <a:cs typeface="Arial" panose="020B0604020202020204" pitchFamily="34" charset="0"/>
              </a:rPr>
              <a:t>In May 2019, the Office of Public Service Accessibility (OPSA) conducted </a:t>
            </a:r>
            <a:r>
              <a:rPr lang="en-US" sz="1600" dirty="0">
                <a:solidFill>
                  <a:srgbClr val="4F2684"/>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the first of two online surveys on workplace accommodations in the Federal Public Service</a:t>
            </a:r>
            <a:r>
              <a:rPr lang="en-CA" sz="1600" dirty="0">
                <a:solidFill>
                  <a:srgbClr val="4F2684"/>
                </a:solidFill>
                <a:latin typeface="Arial" panose="020B0604020202020204" pitchFamily="34" charset="0"/>
                <a:cs typeface="Arial" panose="020B0604020202020204" pitchFamily="34" charset="0"/>
              </a:rPr>
              <a:t>* as part of a Benchmarking Study to better understand the experiences of employees and managers in navigating the existing accommodation process. In</a:t>
            </a:r>
            <a:r>
              <a:rPr lang="en-US" sz="1600" dirty="0">
                <a:solidFill>
                  <a:srgbClr val="4F2684"/>
                </a:solidFill>
                <a:latin typeface="Arial" panose="020B0604020202020204" pitchFamily="34" charset="0"/>
                <a:cs typeface="Arial" panose="020B0604020202020204" pitchFamily="34" charset="0"/>
              </a:rPr>
              <a:t>-depth follow-up Public Opinion Research (POR) online surveys were conducted in the fall of 2019 to obtain a deeper understanding of the key findings emerging from that survey. </a:t>
            </a:r>
            <a:r>
              <a:rPr lang="en-CA" sz="1600" dirty="0">
                <a:solidFill>
                  <a:srgbClr val="4F2684"/>
                </a:solidFill>
                <a:latin typeface="Arial" panose="020B0604020202020204" pitchFamily="34" charset="0"/>
                <a:cs typeface="Arial" panose="020B0604020202020204" pitchFamily="34" charset="0"/>
              </a:rPr>
              <a:t>This presentation summarizes the feedback received in response to separate Employee and Supervisor follow-up (POR) surveys.</a:t>
            </a:r>
            <a:r>
              <a:rPr lang="en-US" sz="1600" dirty="0">
                <a:solidFill>
                  <a:srgbClr val="4F2684"/>
                </a:solidFill>
                <a:latin typeface="Arial" panose="020B0604020202020204" pitchFamily="34" charset="0"/>
                <a:cs typeface="Arial" panose="020B0604020202020204" pitchFamily="34" charset="0"/>
              </a:rPr>
              <a:t> This research will be used to guide improvements to the process of obtaining workplace accommodations in order to enable employees with disabilities </a:t>
            </a:r>
            <a:r>
              <a:rPr lang="en-US" sz="1600" dirty="0">
                <a:solidFill>
                  <a:schemeClr val="accent1"/>
                </a:solidFill>
                <a:latin typeface="Arial" panose="020B0604020202020204" pitchFamily="34" charset="0"/>
                <a:cs typeface="Arial" panose="020B0604020202020204" pitchFamily="34" charset="0"/>
              </a:rPr>
              <a:t>to contribute to their full potential.</a:t>
            </a:r>
          </a:p>
          <a:p>
            <a:pPr>
              <a:spcAft>
                <a:spcPts val="1200"/>
              </a:spcAft>
            </a:pPr>
            <a:r>
              <a:rPr lang="en-US" sz="1600" b="1" dirty="0">
                <a:solidFill>
                  <a:schemeClr val="accent1"/>
                </a:solidFill>
                <a:latin typeface="Arial" panose="020B0604020202020204" pitchFamily="34" charset="0"/>
                <a:cs typeface="Arial" panose="020B0604020202020204" pitchFamily="34" charset="0"/>
              </a:rPr>
              <a:t>Methodology: </a:t>
            </a:r>
            <a:r>
              <a:rPr lang="en-US" sz="1600" dirty="0">
                <a:solidFill>
                  <a:srgbClr val="4F2684"/>
                </a:solidFill>
                <a:latin typeface="Arial" panose="020B0604020202020204" pitchFamily="34" charset="0"/>
                <a:cs typeface="Arial" panose="020B0604020202020204" pitchFamily="34" charset="0"/>
              </a:rPr>
              <a:t>Environics designed the survey instrument and </a:t>
            </a:r>
            <a:r>
              <a:rPr lang="en-US" sz="1600" dirty="0">
                <a:solidFill>
                  <a:srgbClr val="4F2684"/>
                </a:solidFill>
                <a:latin typeface="Arial" panose="020B0604020202020204" pitchFamily="34" charset="0"/>
                <a:ea typeface="Verdana"/>
                <a:cs typeface="Arial" panose="020B0604020202020204" pitchFamily="34" charset="0"/>
              </a:rPr>
              <a:t>OPSA conducted the online survey with federal public servants between October 22 and 29, 2019. These are non-probability samples of employees and supervisors who participated in the May 2019 survey and asked to be contacted for follow-up consultation. As a result, this sample cannot be considered representative of all federal public service employees who have experience with workplace accommodations. Employees and supervisors responded to different questionnaires, with each survey taking approximately 30 minutes to complete. A total of </a:t>
            </a:r>
            <a:r>
              <a:rPr lang="en-US" sz="1600" b="1" dirty="0">
                <a:solidFill>
                  <a:srgbClr val="4F2684"/>
                </a:solidFill>
                <a:latin typeface="Arial" panose="020B0604020202020204" pitchFamily="34" charset="0"/>
                <a:ea typeface="Verdana"/>
                <a:cs typeface="Arial" panose="020B0604020202020204" pitchFamily="34" charset="0"/>
              </a:rPr>
              <a:t>980</a:t>
            </a:r>
            <a:r>
              <a:rPr lang="en-US" sz="1600" dirty="0">
                <a:solidFill>
                  <a:srgbClr val="4F2684"/>
                </a:solidFill>
                <a:latin typeface="Arial" panose="020B0604020202020204" pitchFamily="34" charset="0"/>
                <a:ea typeface="Verdana"/>
                <a:cs typeface="Arial" panose="020B0604020202020204" pitchFamily="34" charset="0"/>
              </a:rPr>
              <a:t> valid surveys were completed: </a:t>
            </a:r>
            <a:r>
              <a:rPr lang="en-US" sz="1600" b="1" dirty="0">
                <a:solidFill>
                  <a:srgbClr val="4F2684"/>
                </a:solidFill>
                <a:latin typeface="Arial" panose="020B0604020202020204" pitchFamily="34" charset="0"/>
                <a:ea typeface="Verdana"/>
                <a:cs typeface="Arial" panose="020B0604020202020204" pitchFamily="34" charset="0"/>
              </a:rPr>
              <a:t>802</a:t>
            </a:r>
            <a:r>
              <a:rPr lang="en-US" sz="1600" dirty="0">
                <a:solidFill>
                  <a:srgbClr val="4F2684"/>
                </a:solidFill>
                <a:latin typeface="Arial" panose="020B0604020202020204" pitchFamily="34" charset="0"/>
                <a:ea typeface="Verdana"/>
                <a:cs typeface="Arial" panose="020B0604020202020204" pitchFamily="34" charset="0"/>
              </a:rPr>
              <a:t> by employees and </a:t>
            </a:r>
            <a:r>
              <a:rPr lang="en-US" sz="1600" b="1" dirty="0">
                <a:solidFill>
                  <a:srgbClr val="4F2684"/>
                </a:solidFill>
                <a:latin typeface="Arial" panose="020B0604020202020204" pitchFamily="34" charset="0"/>
                <a:ea typeface="Verdana"/>
                <a:cs typeface="Arial" panose="020B0604020202020204" pitchFamily="34" charset="0"/>
              </a:rPr>
              <a:t>178</a:t>
            </a:r>
            <a:r>
              <a:rPr lang="en-US" sz="1600" dirty="0">
                <a:solidFill>
                  <a:srgbClr val="4F2684"/>
                </a:solidFill>
                <a:latin typeface="Arial" panose="020B0604020202020204" pitchFamily="34" charset="0"/>
                <a:ea typeface="Verdana"/>
                <a:cs typeface="Arial" panose="020B0604020202020204" pitchFamily="34" charset="0"/>
              </a:rPr>
              <a:t> by supervisors.</a:t>
            </a:r>
            <a:endParaRPr lang="en-CA" sz="1600" dirty="0">
              <a:solidFill>
                <a:srgbClr val="4F2684"/>
              </a:solidFill>
              <a:latin typeface="Arial" panose="020B0604020202020204" pitchFamily="34" charset="0"/>
              <a:cs typeface="Arial" panose="020B0604020202020204" pitchFamily="34" charset="0"/>
            </a:endParaRPr>
          </a:p>
          <a:p>
            <a:pPr defTabSz="228600" hangingPunct="0">
              <a:spcAft>
                <a:spcPts val="1200"/>
              </a:spcAft>
            </a:pPr>
            <a:r>
              <a:rPr lang="en-US" sz="1600" b="1" dirty="0">
                <a:solidFill>
                  <a:schemeClr val="accent1"/>
                </a:solidFill>
                <a:latin typeface="Arial" panose="020B0604020202020204" pitchFamily="34" charset="0"/>
                <a:ea typeface="Verdana" pitchFamily="34" charset="0"/>
                <a:cs typeface="Arial" panose="020B0604020202020204" pitchFamily="34" charset="0"/>
              </a:rPr>
              <a:t>Reporting:</a:t>
            </a:r>
            <a:r>
              <a:rPr lang="en-US" sz="1600" dirty="0">
                <a:solidFill>
                  <a:schemeClr val="accent1"/>
                </a:solidFill>
                <a:latin typeface="Arial" panose="020B0604020202020204" pitchFamily="34" charset="0"/>
                <a:ea typeface="Verdana" pitchFamily="34" charset="0"/>
                <a:cs typeface="Arial" panose="020B0604020202020204" pitchFamily="34" charset="0"/>
              </a:rPr>
              <a:t> Employees were asked to consider a specific accommodation request they felt was most impactful to them when answering the survey. </a:t>
            </a:r>
            <a:r>
              <a:rPr lang="en-US" sz="1600" dirty="0">
                <a:solidFill>
                  <a:srgbClr val="4E2584"/>
                </a:solidFill>
                <a:latin typeface="Arial" panose="020B0604020202020204" pitchFamily="34" charset="0"/>
                <a:ea typeface="Verdana" pitchFamily="34" charset="0"/>
                <a:cs typeface="Arial" panose="020B0604020202020204" pitchFamily="34" charset="0"/>
              </a:rPr>
              <a:t>Unless otherwise noted, employee results in this presentation deck focus on accommodation requests that were “disability-related”, meaning that they involved an accommodation related to a chronic health condition or disability. In total, 743 of the 802 (93%) employee surveys were “disability-related”. In terms of supervisors’ responses, results are presented for all 178 supervisors unless otherwise noted. Because the survey was anonymous, it is important to note that there is no </a:t>
            </a:r>
            <a:r>
              <a:rPr lang="en-US" sz="1600" dirty="0">
                <a:solidFill>
                  <a:srgbClr val="4F2684"/>
                </a:solidFill>
                <a:latin typeface="Arial" panose="020B0604020202020204" pitchFamily="34" charset="0"/>
                <a:ea typeface="Verdana" pitchFamily="34" charset="0"/>
                <a:cs typeface="Arial" panose="020B0604020202020204" pitchFamily="34" charset="0"/>
              </a:rPr>
              <a:t>direct correlation between the individual responses of employees and supervisors.</a:t>
            </a:r>
          </a:p>
          <a:p>
            <a:pPr defTabSz="228600" hangingPunct="0"/>
            <a:r>
              <a:rPr lang="en-US" sz="1600" dirty="0">
                <a:solidFill>
                  <a:srgbClr val="4F2684"/>
                </a:solidFill>
                <a:latin typeface="Arial" panose="020B0604020202020204" pitchFamily="34" charset="0"/>
                <a:ea typeface="Verdana" pitchFamily="34" charset="0"/>
                <a:cs typeface="Arial" panose="020B0604020202020204" pitchFamily="34" charset="0"/>
              </a:rPr>
              <a:t>* </a:t>
            </a:r>
            <a:r>
              <a:rPr lang="en-US" sz="1400" u="sng" dirty="0">
                <a:solidFill>
                  <a:srgbClr val="4F2684"/>
                </a:solidFill>
                <a:latin typeface="Arial" panose="020B0604020202020204" pitchFamily="34" charset="0"/>
                <a:ea typeface="Verdana"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https://www.canada.ca/en/government/publicservice/wellness-inclusion-diversity-public-service/diversity-inclusion-public-service/accessibility-public-service/baseline-analysis-2019-survey-workplace-accommodations-federal-public-service.html</a:t>
            </a:r>
            <a:r>
              <a:rPr lang="en-US" sz="1400" dirty="0">
                <a:solidFill>
                  <a:srgbClr val="4F2684"/>
                </a:solidFill>
                <a:latin typeface="Arial" panose="020B0604020202020204" pitchFamily="34" charset="0"/>
                <a:ea typeface="Verdana" pitchFamily="34" charset="0"/>
                <a:cs typeface="Arial" panose="020B0604020202020204" pitchFamily="34" charset="0"/>
              </a:rPr>
              <a:t> </a:t>
            </a:r>
          </a:p>
        </p:txBody>
      </p:sp>
      <p:sp>
        <p:nvSpPr>
          <p:cNvPr id="6" name="Slide Number Placeholder 5">
            <a:extLst>
              <a:ext uri="{FF2B5EF4-FFF2-40B4-BE49-F238E27FC236}">
                <a16:creationId xmlns:a16="http://schemas.microsoft.com/office/drawing/2014/main" id="{3897CA9B-2814-4754-8032-34E9F8A96561}"/>
              </a:ext>
            </a:extLst>
          </p:cNvPr>
          <p:cNvSpPr>
            <a:spLocks noGrp="1"/>
          </p:cNvSpPr>
          <p:nvPr>
            <p:ph type="sldNum" sz="quarter" idx="10"/>
          </p:nvPr>
        </p:nvSpPr>
        <p:spPr/>
        <p:txBody>
          <a:bodyPr/>
          <a:lstStyle/>
          <a:p>
            <a:fld id="{227929AD-272B-2940-8998-9A3EA3187C9C}" type="slidenum">
              <a:rPr lang="en-US" smtClean="0"/>
              <a:pPr/>
              <a:t>2</a:t>
            </a:fld>
            <a:endParaRPr lang="en-US" dirty="0"/>
          </a:p>
        </p:txBody>
      </p:sp>
    </p:spTree>
    <p:extLst>
      <p:ext uri="{BB962C8B-B14F-4D97-AF65-F5344CB8AC3E}">
        <p14:creationId xmlns:p14="http://schemas.microsoft.com/office/powerpoint/2010/main" val="3713697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C46178-DE0B-47EF-9A07-55137CCF7263}"/>
              </a:ext>
            </a:extLst>
          </p:cNvPr>
          <p:cNvSpPr txBox="1"/>
          <p:nvPr/>
        </p:nvSpPr>
        <p:spPr>
          <a:xfrm>
            <a:off x="830317" y="-673767"/>
            <a:ext cx="1104685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Sub-title slide introducing survey responses related to the decision and outcome phase of the accommodation process.</a:t>
            </a:r>
            <a:endParaRPr lang="en-CA"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B1B4081-1B0F-43E8-9B81-C52F9940D530}"/>
              </a:ext>
            </a:extLst>
          </p:cNvPr>
          <p:cNvSpPr>
            <a:spLocks noGrp="1"/>
          </p:cNvSpPr>
          <p:nvPr>
            <p:ph type="title"/>
          </p:nvPr>
        </p:nvSpPr>
        <p:spPr>
          <a:xfrm>
            <a:off x="2114545" y="2766218"/>
            <a:ext cx="7829551" cy="1325563"/>
          </a:xfrm>
        </p:spPr>
        <p:txBody>
          <a:bodyPr/>
          <a:lstStyle/>
          <a:p>
            <a:r>
              <a:rPr lang="en-CA" dirty="0"/>
              <a:t>Decision and outcome phase</a:t>
            </a:r>
          </a:p>
        </p:txBody>
      </p:sp>
      <p:sp>
        <p:nvSpPr>
          <p:cNvPr id="4" name="Slide Number Placeholder 3">
            <a:extLst>
              <a:ext uri="{FF2B5EF4-FFF2-40B4-BE49-F238E27FC236}">
                <a16:creationId xmlns:a16="http://schemas.microsoft.com/office/drawing/2014/main" id="{A06D0B67-D50A-4FD8-8148-D77CFDBB58BA}"/>
              </a:ext>
            </a:extLst>
          </p:cNvPr>
          <p:cNvSpPr>
            <a:spLocks noGrp="1"/>
          </p:cNvSpPr>
          <p:nvPr>
            <p:ph type="sldNum" sz="quarter" idx="10"/>
          </p:nvPr>
        </p:nvSpPr>
        <p:spPr/>
        <p:txBody>
          <a:bodyPr/>
          <a:lstStyle/>
          <a:p>
            <a:fld id="{227929AD-272B-2940-8998-9A3EA3187C9C}" type="slidenum">
              <a:rPr lang="en-US" smtClean="0"/>
              <a:pPr/>
              <a:t>20</a:t>
            </a:fld>
            <a:endParaRPr lang="en-US" dirty="0"/>
          </a:p>
        </p:txBody>
      </p:sp>
    </p:spTree>
    <p:extLst>
      <p:ext uri="{BB962C8B-B14F-4D97-AF65-F5344CB8AC3E}">
        <p14:creationId xmlns:p14="http://schemas.microsoft.com/office/powerpoint/2010/main" val="3083700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EFC952B-3769-44AE-A947-6519C8B216B2}"/>
              </a:ext>
            </a:extLst>
          </p:cNvPr>
          <p:cNvSpPr txBox="1"/>
          <p:nvPr/>
        </p:nvSpPr>
        <p:spPr>
          <a:xfrm>
            <a:off x="381000" y="-673240"/>
            <a:ext cx="1192136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results about accommodation approval and implementation, presented by condition or disability type. </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9" y="353543"/>
            <a:ext cx="11457432" cy="701731"/>
          </a:xfrm>
        </p:spPr>
        <p:txBody>
          <a:bodyPr/>
          <a:lstStyle/>
          <a:p>
            <a:r>
              <a:rPr lang="en-US" sz="2400" b="0" spc="0" dirty="0">
                <a:latin typeface="Arial" panose="020B0604020202020204" pitchFamily="34" charset="0"/>
                <a:cs typeface="Arial" panose="020B0604020202020204" pitchFamily="34" charset="0"/>
              </a:rPr>
              <a:t>Nine in ten decided requests were approved, but less than two thirds of the approved accommodations are fully in place.</a:t>
            </a:r>
          </a:p>
        </p:txBody>
      </p:sp>
      <p:graphicFrame>
        <p:nvGraphicFramePr>
          <p:cNvPr id="10" name="Table 4" descr="Table 14. Status of approved accommodations by health condition or disability type.">
            <a:extLst>
              <a:ext uri="{FF2B5EF4-FFF2-40B4-BE49-F238E27FC236}">
                <a16:creationId xmlns:a16="http://schemas.microsoft.com/office/drawing/2014/main" id="{E5B41530-ED05-49EB-80E5-69CBA5BACDEF}"/>
              </a:ext>
            </a:extLst>
          </p:cNvPr>
          <p:cNvGraphicFramePr>
            <a:graphicFrameLocks noGrp="1"/>
          </p:cNvGraphicFramePr>
          <p:nvPr>
            <p:extLst>
              <p:ext uri="{D42A27DB-BD31-4B8C-83A1-F6EECF244321}">
                <p14:modId xmlns:p14="http://schemas.microsoft.com/office/powerpoint/2010/main" val="3639440778"/>
              </p:ext>
            </p:extLst>
          </p:nvPr>
        </p:nvGraphicFramePr>
        <p:xfrm>
          <a:off x="1149497" y="1364860"/>
          <a:ext cx="9684000" cy="4501200"/>
        </p:xfrm>
        <a:graphic>
          <a:graphicData uri="http://schemas.openxmlformats.org/drawingml/2006/table">
            <a:tbl>
              <a:tblPr firstRow="1" bandRow="1">
                <a:tableStyleId>{5C22544A-7EE6-4342-B048-85BDC9FD1C3A}</a:tableStyleId>
              </a:tblPr>
              <a:tblGrid>
                <a:gridCol w="4356000">
                  <a:extLst>
                    <a:ext uri="{9D8B030D-6E8A-4147-A177-3AD203B41FA5}">
                      <a16:colId xmlns:a16="http://schemas.microsoft.com/office/drawing/2014/main" val="1885620763"/>
                    </a:ext>
                  </a:extLst>
                </a:gridCol>
                <a:gridCol w="2664000">
                  <a:extLst>
                    <a:ext uri="{9D8B030D-6E8A-4147-A177-3AD203B41FA5}">
                      <a16:colId xmlns:a16="http://schemas.microsoft.com/office/drawing/2014/main" val="728183811"/>
                    </a:ext>
                  </a:extLst>
                </a:gridCol>
                <a:gridCol w="2664000">
                  <a:extLst>
                    <a:ext uri="{9D8B030D-6E8A-4147-A177-3AD203B41FA5}">
                      <a16:colId xmlns:a16="http://schemas.microsoft.com/office/drawing/2014/main" val="1782598172"/>
                    </a:ext>
                  </a:extLst>
                </a:gridCol>
              </a:tblGrid>
              <a:tr h="429622">
                <a:tc>
                  <a:txBody>
                    <a:bodyPr/>
                    <a:lstStyle/>
                    <a:p>
                      <a:pPr algn="l"/>
                      <a:r>
                        <a:rPr lang="en-US" sz="1600" dirty="0">
                          <a:solidFill>
                            <a:schemeClr val="accent1"/>
                          </a:solidFill>
                          <a:latin typeface="Arial" panose="020B0604020202020204" pitchFamily="34" charset="0"/>
                          <a:cs typeface="Arial" panose="020B0604020202020204" pitchFamily="34" charset="0"/>
                        </a:rPr>
                        <a:t>Health condition or disability type.</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600" b="1" kern="1200" dirty="0">
                          <a:solidFill>
                            <a:schemeClr val="accent1"/>
                          </a:solidFill>
                          <a:latin typeface="Arial" panose="020B0604020202020204" pitchFamily="34" charset="0"/>
                          <a:ea typeface="+mn-ea"/>
                          <a:cs typeface="Arial" panose="020B0604020202020204" pitchFamily="34" charset="0"/>
                        </a:rPr>
                        <a:t>Accommodation request approved (among known outcomes).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US" sz="1600" b="1" kern="1200" dirty="0">
                          <a:solidFill>
                            <a:schemeClr val="accent1"/>
                          </a:solidFill>
                          <a:latin typeface="Arial" panose="020B0604020202020204" pitchFamily="34" charset="0"/>
                          <a:ea typeface="+mn-ea"/>
                          <a:cs typeface="Arial" panose="020B0604020202020204" pitchFamily="34" charset="0"/>
                        </a:rPr>
                        <a:t>Approved request is fully in place (among approved requests).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360000">
                <a:tc>
                  <a:txBody>
                    <a:bodyPr/>
                    <a:lstStyle/>
                    <a:p>
                      <a:pPr marL="0" algn="l" defTabSz="914400" rtl="0" eaLnBrk="1" fontAlgn="ctr" latinLnBrk="0" hangingPunct="1"/>
                      <a:r>
                        <a:rPr lang="en-CA" sz="1600" b="1" u="none" strike="noStrike" kern="1200" dirty="0">
                          <a:solidFill>
                            <a:schemeClr val="dk1"/>
                          </a:solidFill>
                          <a:effectLst/>
                          <a:latin typeface="Arial" panose="020B0604020202020204" pitchFamily="34" charset="0"/>
                          <a:ea typeface="+mn-ea"/>
                          <a:cs typeface="Arial" panose="020B0604020202020204" pitchFamily="34" charset="0"/>
                        </a:rPr>
                        <a:t>All condition and disability types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600" b="1" u="none" strike="noStrike" kern="1200" dirty="0">
                          <a:solidFill>
                            <a:schemeClr val="dk1"/>
                          </a:solidFill>
                          <a:effectLst/>
                          <a:latin typeface="Arial" panose="020B0604020202020204" pitchFamily="34" charset="0"/>
                          <a:ea typeface="+mn-ea"/>
                          <a:cs typeface="Arial" panose="020B0604020202020204" pitchFamily="34" charset="0"/>
                        </a:rPr>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600" b="1" u="none" strike="noStrike" kern="1200" dirty="0">
                          <a:solidFill>
                            <a:schemeClr val="dk1"/>
                          </a:solidFill>
                          <a:effectLst/>
                          <a:latin typeface="Arial" panose="020B0604020202020204" pitchFamily="34" charset="0"/>
                          <a:ea typeface="+mn-ea"/>
                          <a:cs typeface="Arial" panose="020B0604020202020204" pitchFamily="34" charset="0"/>
                        </a:rPr>
                        <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382686"/>
                  </a:ext>
                </a:extLst>
              </a:tr>
              <a:tr h="360000">
                <a:tc>
                  <a:txBody>
                    <a:bodyPr/>
                    <a:lstStyle/>
                    <a:p>
                      <a:pPr algn="l" rtl="0" fontAlgn="ctr"/>
                      <a:r>
                        <a:rPr lang="en-US" sz="1600" u="none" strike="noStrike" dirty="0">
                          <a:effectLst/>
                          <a:latin typeface="Arial" panose="020B0604020202020204" pitchFamily="34" charset="0"/>
                          <a:cs typeface="Arial" panose="020B0604020202020204" pitchFamily="34" charset="0"/>
                        </a:rPr>
                        <a:t>Issues with flexibility or dexterity</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98%</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59%</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5139898"/>
                  </a:ext>
                </a:extLst>
              </a:tr>
              <a:tr h="540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CA" sz="1600" u="none" strike="noStrike" dirty="0">
                          <a:solidFill>
                            <a:schemeClr val="tx1"/>
                          </a:solidFill>
                          <a:effectLst/>
                          <a:latin typeface="Arial" panose="020B0604020202020204" pitchFamily="34" charset="0"/>
                          <a:cs typeface="Arial" panose="020B0604020202020204" pitchFamily="34" charset="0"/>
                        </a:rPr>
                        <a:t>Seeing disability</a:t>
                      </a:r>
                    </a:p>
                    <a:p>
                      <a:pPr marL="0" marR="0" lvl="0" indent="0" algn="l" defTabSz="914400" rtl="0" eaLnBrk="1" fontAlgn="ctr" latinLnBrk="0" hangingPunct="1">
                        <a:lnSpc>
                          <a:spcPct val="100000"/>
                        </a:lnSpc>
                        <a:spcBef>
                          <a:spcPts val="0"/>
                        </a:spcBef>
                        <a:spcAft>
                          <a:spcPts val="0"/>
                        </a:spcAft>
                        <a:buClrTx/>
                        <a:buSzTx/>
                        <a:buFontTx/>
                        <a:buNone/>
                        <a:tabLst/>
                        <a:defRPr/>
                      </a:pPr>
                      <a:r>
                        <a:rPr lang="en-CA" sz="1600" u="none" strike="noStrike" dirty="0">
                          <a:solidFill>
                            <a:schemeClr val="tx1"/>
                          </a:solidFill>
                          <a:effectLst/>
                          <a:latin typeface="Arial" panose="020B0604020202020204" pitchFamily="34" charset="0"/>
                          <a:cs typeface="Arial" panose="020B0604020202020204" pitchFamily="34" charset="0"/>
                        </a:rPr>
                        <a:t>(</a:t>
                      </a:r>
                      <a:r>
                        <a:rPr lang="en-US" sz="1600" dirty="0">
                          <a:solidFill>
                            <a:schemeClr val="tx1"/>
                          </a:solidFill>
                          <a:latin typeface="Arial" panose="020B0604020202020204" pitchFamily="34" charset="0"/>
                          <a:cs typeface="Arial" panose="020B0604020202020204" pitchFamily="34" charset="0"/>
                        </a:rPr>
                        <a:t>small sample size, interpret with caution)</a:t>
                      </a:r>
                      <a:endParaRPr lang="en-CA" sz="160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97%</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68%</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360000">
                <a:tc>
                  <a:txBody>
                    <a:bodyPr/>
                    <a:lstStyle/>
                    <a:p>
                      <a:pPr algn="l" rtl="0" fontAlgn="ctr"/>
                      <a:r>
                        <a:rPr lang="en-US" sz="1600" u="none" strike="noStrike" dirty="0">
                          <a:effectLst/>
                          <a:latin typeface="Arial" panose="020B0604020202020204" pitchFamily="34" charset="0"/>
                          <a:cs typeface="Arial" panose="020B0604020202020204" pitchFamily="34" charset="0"/>
                        </a:rPr>
                        <a:t>Chronic health condition or pain</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91%</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64%</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5984386"/>
                  </a:ext>
                </a:extLst>
              </a:tr>
              <a:tr h="360000">
                <a:tc>
                  <a:txBody>
                    <a:bodyPr/>
                    <a:lstStyle/>
                    <a:p>
                      <a:pPr algn="l" rtl="0" fontAlgn="ctr"/>
                      <a:r>
                        <a:rPr lang="en-CA" sz="1600" u="none" strike="noStrike" dirty="0">
                          <a:effectLst/>
                          <a:latin typeface="Arial" panose="020B0604020202020204" pitchFamily="34" charset="0"/>
                          <a:cs typeface="Arial" panose="020B0604020202020204" pitchFamily="34" charset="0"/>
                        </a:rPr>
                        <a:t>Mobility issue</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89%</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71%</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379477"/>
                  </a:ext>
                </a:extLst>
              </a:tr>
              <a:tr h="360000">
                <a:tc>
                  <a:txBody>
                    <a:bodyPr/>
                    <a:lstStyle/>
                    <a:p>
                      <a:pPr algn="l" rtl="0" fontAlgn="ctr"/>
                      <a:r>
                        <a:rPr lang="en-CA" sz="1600" u="none" strike="noStrike" dirty="0">
                          <a:effectLst/>
                          <a:latin typeface="Arial" panose="020B0604020202020204" pitchFamily="34" charset="0"/>
                          <a:cs typeface="Arial" panose="020B0604020202020204" pitchFamily="34" charset="0"/>
                        </a:rPr>
                        <a:t>Cognitive disability</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89%</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39%</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9473829"/>
                  </a:ext>
                </a:extLst>
              </a:tr>
              <a:tr h="360000">
                <a:tc>
                  <a:txBody>
                    <a:bodyPr/>
                    <a:lstStyle/>
                    <a:p>
                      <a:pPr algn="l" rtl="0" fontAlgn="ctr"/>
                      <a:r>
                        <a:rPr lang="en-CA" sz="1600" u="none" strike="noStrike" dirty="0">
                          <a:effectLst/>
                          <a:latin typeface="Arial" panose="020B0604020202020204" pitchFamily="34" charset="0"/>
                          <a:cs typeface="Arial" panose="020B0604020202020204" pitchFamily="34" charset="0"/>
                        </a:rPr>
                        <a:t>Sensory/environmental disability</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84%</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63%</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5067433"/>
                  </a:ext>
                </a:extLst>
              </a:tr>
              <a:tr h="360000">
                <a:tc>
                  <a:txBody>
                    <a:bodyPr/>
                    <a:lstStyle/>
                    <a:p>
                      <a:pPr algn="l" rtl="0" fontAlgn="ctr"/>
                      <a:r>
                        <a:rPr lang="en-CA" sz="1600" u="none" strike="noStrike" dirty="0">
                          <a:effectLst/>
                          <a:latin typeface="Arial" panose="020B0604020202020204" pitchFamily="34" charset="0"/>
                          <a:cs typeface="Arial" panose="020B0604020202020204" pitchFamily="34" charset="0"/>
                        </a:rPr>
                        <a:t>Mental health issue</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79%</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56%</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0590866"/>
                  </a:ext>
                </a:extLst>
              </a:tr>
              <a:tr h="360000">
                <a:tc>
                  <a:txBody>
                    <a:bodyPr/>
                    <a:lstStyle/>
                    <a:p>
                      <a:pPr algn="l" rtl="0" fontAlgn="ctr"/>
                      <a:r>
                        <a:rPr lang="en-CA" sz="1600" u="none" strike="noStrike" dirty="0">
                          <a:effectLst/>
                          <a:latin typeface="Arial" panose="020B0604020202020204" pitchFamily="34" charset="0"/>
                          <a:cs typeface="Arial" panose="020B0604020202020204" pitchFamily="34" charset="0"/>
                        </a:rPr>
                        <a:t>Hearing disability</a:t>
                      </a:r>
                    </a:p>
                    <a:p>
                      <a:pPr algn="l" rtl="0" fontAlgn="ctr"/>
                      <a:r>
                        <a:rPr lang="en-CA" sz="1600" u="none" strike="noStrike" dirty="0">
                          <a:solidFill>
                            <a:schemeClr val="tx1"/>
                          </a:solidFill>
                          <a:effectLst/>
                          <a:latin typeface="Arial" panose="020B0604020202020204" pitchFamily="34" charset="0"/>
                          <a:cs typeface="Arial" panose="020B0604020202020204" pitchFamily="34" charset="0"/>
                        </a:rPr>
                        <a:t>(</a:t>
                      </a:r>
                      <a:r>
                        <a:rPr lang="en-US" sz="1600" dirty="0">
                          <a:solidFill>
                            <a:schemeClr val="tx1"/>
                          </a:solidFill>
                          <a:latin typeface="Arial" panose="020B0604020202020204" pitchFamily="34" charset="0"/>
                          <a:cs typeface="Arial" panose="020B0604020202020204" pitchFamily="34" charset="0"/>
                        </a:rPr>
                        <a:t>small sample size, interpret with caution)</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78%</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600" u="none" strike="noStrike" dirty="0">
                          <a:effectLst/>
                          <a:latin typeface="Arial" panose="020B0604020202020204" pitchFamily="34" charset="0"/>
                          <a:cs typeface="Arial" panose="020B0604020202020204" pitchFamily="34" charset="0"/>
                        </a:rPr>
                        <a:t>57%</a:t>
                      </a:r>
                      <a:endParaRPr lang="en-CA" sz="1600" b="0" i="0" u="none" strike="noStrike" dirty="0">
                        <a:solidFill>
                          <a:srgbClr val="000000"/>
                        </a:solidFill>
                        <a:effectLst/>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2991207"/>
                  </a:ext>
                </a:extLst>
              </a:tr>
            </a:tbl>
          </a:graphicData>
        </a:graphic>
      </p:graphicFrame>
      <p:sp>
        <p:nvSpPr>
          <p:cNvPr id="8" name="Rectangle 7">
            <a:extLst>
              <a:ext uri="{FF2B5EF4-FFF2-40B4-BE49-F238E27FC236}">
                <a16:creationId xmlns:a16="http://schemas.microsoft.com/office/drawing/2014/main" id="{E47B9237-E586-4FF2-A099-4589E7C02298}"/>
              </a:ext>
            </a:extLst>
          </p:cNvPr>
          <p:cNvSpPr/>
          <p:nvPr/>
        </p:nvSpPr>
        <p:spPr>
          <a:xfrm>
            <a:off x="320400" y="6048000"/>
            <a:ext cx="10701264" cy="461665"/>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Q24. As of now, is your accommodation request …?:</a:t>
            </a:r>
            <a:r>
              <a:rPr lang="en-CA" sz="1200" dirty="0">
                <a:solidFill>
                  <a:schemeClr val="accent1"/>
                </a:solidFill>
                <a:latin typeface="Arial" panose="020B0604020202020204" pitchFamily="34" charset="0"/>
                <a:cs typeface="Arial" panose="020B0604020202020204" pitchFamily="34" charset="0"/>
              </a:rPr>
              <a:t> </a:t>
            </a:r>
            <a:r>
              <a:rPr lang="en-US" sz="1200" dirty="0">
                <a:solidFill>
                  <a:schemeClr val="accent1"/>
                </a:solidFill>
                <a:latin typeface="Arial" panose="020B0604020202020204" pitchFamily="34" charset="0"/>
                <a:cs typeface="Arial" panose="020B0604020202020204" pitchFamily="34" charset="0"/>
              </a:rPr>
              <a:t>(accommodation request related to a condition or disability</a:t>
            </a:r>
            <a:r>
              <a:rPr lang="en-CA" sz="1200" dirty="0">
                <a:solidFill>
                  <a:schemeClr val="accent1"/>
                </a:solidFill>
                <a:latin typeface="Arial" panose="020B0604020202020204" pitchFamily="34" charset="0"/>
                <a:cs typeface="Arial" panose="020B0604020202020204" pitchFamily="34" charset="0"/>
              </a:rPr>
              <a:t>, outcome known [n=599])</a:t>
            </a:r>
            <a:endParaRPr lang="en-US" sz="1200" dirty="0">
              <a:solidFill>
                <a:schemeClr val="accent1"/>
              </a:solidFill>
              <a:latin typeface="Arial" panose="020B0604020202020204" pitchFamily="34" charset="0"/>
              <a:cs typeface="Arial" panose="020B0604020202020204" pitchFamily="34" charset="0"/>
            </a:endParaRPr>
          </a:p>
          <a:p>
            <a:r>
              <a:rPr lang="en-US" sz="1200" dirty="0">
                <a:solidFill>
                  <a:schemeClr val="accent1"/>
                </a:solidFill>
                <a:latin typeface="Arial" panose="020B0604020202020204" pitchFamily="34" charset="0"/>
                <a:cs typeface="Arial" panose="020B0604020202020204" pitchFamily="34" charset="0"/>
              </a:rPr>
              <a:t>Q25. </a:t>
            </a:r>
            <a:r>
              <a:rPr lang="en-CA" sz="1200" dirty="0">
                <a:solidFill>
                  <a:schemeClr val="accent1"/>
                </a:solidFill>
                <a:latin typeface="Arial" panose="020B0604020202020204" pitchFamily="34" charset="0"/>
                <a:cs typeface="Arial" panose="020B0604020202020204" pitchFamily="34" charset="0"/>
              </a:rPr>
              <a:t>Is your approved accommodation currently…? </a:t>
            </a:r>
            <a:r>
              <a:rPr lang="en-US" sz="1200" dirty="0">
                <a:solidFill>
                  <a:schemeClr val="accent1"/>
                </a:solidFill>
                <a:latin typeface="Arial" panose="020B0604020202020204" pitchFamily="34" charset="0"/>
                <a:cs typeface="Arial" panose="020B0604020202020204" pitchFamily="34" charset="0"/>
              </a:rPr>
              <a:t>:</a:t>
            </a:r>
            <a:r>
              <a:rPr lang="en-CA" sz="1200" dirty="0">
                <a:solidFill>
                  <a:schemeClr val="accent1"/>
                </a:solidFill>
                <a:latin typeface="Arial" panose="020B0604020202020204" pitchFamily="34" charset="0"/>
                <a:cs typeface="Arial" panose="020B0604020202020204" pitchFamily="34" charset="0"/>
              </a:rPr>
              <a:t> (employees whose accommodation request was approved, n</a:t>
            </a:r>
            <a:r>
              <a:rPr lang="en-US" sz="1200" dirty="0">
                <a:solidFill>
                  <a:schemeClr val="accent1"/>
                </a:solidFill>
                <a:latin typeface="Arial" panose="020B0604020202020204" pitchFamily="34" charset="0"/>
                <a:cs typeface="Arial" panose="020B0604020202020204" pitchFamily="34" charset="0"/>
              </a:rPr>
              <a:t>=537)</a:t>
            </a:r>
          </a:p>
        </p:txBody>
      </p:sp>
      <p:sp>
        <p:nvSpPr>
          <p:cNvPr id="3" name="Slide Number Placeholder 2">
            <a:extLst>
              <a:ext uri="{FF2B5EF4-FFF2-40B4-BE49-F238E27FC236}">
                <a16:creationId xmlns:a16="http://schemas.microsoft.com/office/drawing/2014/main" id="{59259486-B363-45D5-9927-A9D40023A5D5}"/>
              </a:ext>
            </a:extLst>
          </p:cNvPr>
          <p:cNvSpPr>
            <a:spLocks noGrp="1"/>
          </p:cNvSpPr>
          <p:nvPr>
            <p:ph type="sldNum" sz="quarter" idx="10"/>
          </p:nvPr>
        </p:nvSpPr>
        <p:spPr/>
        <p:txBody>
          <a:bodyPr/>
          <a:lstStyle/>
          <a:p>
            <a:fld id="{227929AD-272B-2940-8998-9A3EA3187C9C}" type="slidenum">
              <a:rPr lang="en-US" smtClean="0"/>
              <a:pPr/>
              <a:t>21</a:t>
            </a:fld>
            <a:endParaRPr lang="en-US" dirty="0"/>
          </a:p>
        </p:txBody>
      </p:sp>
    </p:spTree>
    <p:extLst>
      <p:ext uri="{BB962C8B-B14F-4D97-AF65-F5344CB8AC3E}">
        <p14:creationId xmlns:p14="http://schemas.microsoft.com/office/powerpoint/2010/main" val="220780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02140B7-FBA7-4CC7-BADB-1034F115B14B}"/>
              </a:ext>
            </a:extLst>
          </p:cNvPr>
          <p:cNvSpPr txBox="1"/>
          <p:nvPr/>
        </p:nvSpPr>
        <p:spPr>
          <a:xfrm>
            <a:off x="381000" y="-724655"/>
            <a:ext cx="1140109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results about employees’ satisfaction with the length of time it took to implement the approved accommodation.</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7" y="356616"/>
            <a:ext cx="11457432" cy="1034129"/>
          </a:xfrm>
        </p:spPr>
        <p:txBody>
          <a:bodyPr/>
          <a:lstStyle/>
          <a:p>
            <a:r>
              <a:rPr lang="en-US" sz="2400" b="0" spc="0" dirty="0">
                <a:latin typeface="Arial" panose="020B0604020202020204" pitchFamily="34" charset="0"/>
                <a:cs typeface="Arial" panose="020B0604020202020204" pitchFamily="34" charset="0"/>
              </a:rPr>
              <a:t>More than half of employees are dissatisfied with the length of time to get the accommodation, including four in ten whose accommodation is fully in place and seven in ten whose accommodation is not yet fully in place.</a:t>
            </a:r>
          </a:p>
        </p:txBody>
      </p:sp>
      <p:graphicFrame>
        <p:nvGraphicFramePr>
          <p:cNvPr id="10" name="Table 4" descr="Table 15.">
            <a:extLst>
              <a:ext uri="{FF2B5EF4-FFF2-40B4-BE49-F238E27FC236}">
                <a16:creationId xmlns:a16="http://schemas.microsoft.com/office/drawing/2014/main" id="{A71D91E2-0CB8-4097-9CC1-BD5DC18CCDEC}"/>
              </a:ext>
            </a:extLst>
          </p:cNvPr>
          <p:cNvGraphicFramePr>
            <a:graphicFrameLocks noGrp="1"/>
          </p:cNvGraphicFramePr>
          <p:nvPr>
            <p:extLst>
              <p:ext uri="{D42A27DB-BD31-4B8C-83A1-F6EECF244321}">
                <p14:modId xmlns:p14="http://schemas.microsoft.com/office/powerpoint/2010/main" val="2891177488"/>
              </p:ext>
            </p:extLst>
          </p:nvPr>
        </p:nvGraphicFramePr>
        <p:xfrm>
          <a:off x="813089" y="1905741"/>
          <a:ext cx="9828000" cy="3291840"/>
        </p:xfrm>
        <a:graphic>
          <a:graphicData uri="http://schemas.openxmlformats.org/drawingml/2006/table">
            <a:tbl>
              <a:tblPr firstRow="1" bandRow="1">
                <a:tableStyleId>{5C22544A-7EE6-4342-B048-85BDC9FD1C3A}</a:tableStyleId>
              </a:tblPr>
              <a:tblGrid>
                <a:gridCol w="5076000">
                  <a:extLst>
                    <a:ext uri="{9D8B030D-6E8A-4147-A177-3AD203B41FA5}">
                      <a16:colId xmlns:a16="http://schemas.microsoft.com/office/drawing/2014/main" val="1885620763"/>
                    </a:ext>
                  </a:extLst>
                </a:gridCol>
                <a:gridCol w="2376000">
                  <a:extLst>
                    <a:ext uri="{9D8B030D-6E8A-4147-A177-3AD203B41FA5}">
                      <a16:colId xmlns:a16="http://schemas.microsoft.com/office/drawing/2014/main" val="2514608643"/>
                    </a:ext>
                  </a:extLst>
                </a:gridCol>
                <a:gridCol w="2376000">
                  <a:extLst>
                    <a:ext uri="{9D8B030D-6E8A-4147-A177-3AD203B41FA5}">
                      <a16:colId xmlns:a16="http://schemas.microsoft.com/office/drawing/2014/main" val="728183811"/>
                    </a:ext>
                  </a:extLst>
                </a:gridCol>
              </a:tblGrid>
              <a:tr h="353658">
                <a:tc>
                  <a:txBody>
                    <a:bodyPr/>
                    <a:lstStyle/>
                    <a:p>
                      <a:pPr algn="l"/>
                      <a:r>
                        <a:rPr lang="en-US" sz="1600" dirty="0">
                          <a:solidFill>
                            <a:schemeClr val="accent1"/>
                          </a:solidFill>
                          <a:latin typeface="Arial" panose="020B0604020202020204" pitchFamily="34" charset="0"/>
                          <a:cs typeface="Arial" panose="020B0604020202020204" pitchFamily="34" charset="0"/>
                        </a:rPr>
                        <a:t>Satisfaction with length of time it took or is taking for accommodation to be put in place.</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chemeClr val="accent1"/>
                          </a:solidFill>
                          <a:latin typeface="Arial" panose="020B0604020202020204" pitchFamily="34" charset="0"/>
                          <a:cs typeface="Arial" panose="020B0604020202020204" pitchFamily="34" charset="0"/>
                        </a:rPr>
                        <a:t>Accommodation approved and fully in place.</a:t>
                      </a:r>
                      <a:endParaRPr lang="en-CA" sz="1600" dirty="0">
                        <a:solidFill>
                          <a:schemeClr val="accent1"/>
                        </a:solidFill>
                        <a:latin typeface="Arial" panose="020B0604020202020204" pitchFamily="34" charset="0"/>
                        <a:cs typeface="Arial" panose="020B0604020202020204" pitchFamily="34" charset="0"/>
                      </a:endParaRPr>
                    </a:p>
                  </a:txBody>
                  <a:tcPr marL="90000" marR="28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dirty="0">
                          <a:solidFill>
                            <a:schemeClr val="accent1"/>
                          </a:solidFill>
                          <a:latin typeface="Arial" panose="020B0604020202020204" pitchFamily="34" charset="0"/>
                          <a:cs typeface="Arial" panose="020B0604020202020204" pitchFamily="34" charset="0"/>
                        </a:rPr>
                        <a:t>Accommodation approved but partially or not in place.</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411480">
                <a:tc>
                  <a:txBody>
                    <a:bodyPr/>
                    <a:lstStyle/>
                    <a:p>
                      <a:pPr algn="l" fontAlgn="ctr"/>
                      <a:r>
                        <a:rPr lang="en-CA" sz="1600" b="0" i="0" u="none" strike="noStrike" dirty="0">
                          <a:solidFill>
                            <a:srgbClr val="000000"/>
                          </a:solidFill>
                          <a:effectLst/>
                          <a:latin typeface="Arial" panose="020B0604020202020204" pitchFamily="34" charset="0"/>
                        </a:rPr>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411480">
                <a:tc>
                  <a:txBody>
                    <a:bodyPr/>
                    <a:lstStyle/>
                    <a:p>
                      <a:pPr algn="l" fontAlgn="ctr"/>
                      <a:r>
                        <a:rPr lang="en-CA" sz="1600" b="0" i="0" u="none" strike="noStrike" dirty="0">
                          <a:solidFill>
                            <a:srgbClr val="000000"/>
                          </a:solidFill>
                          <a:effectLst/>
                          <a:latin typeface="Arial" panose="020B0604020202020204" pitchFamily="34" charset="0"/>
                        </a:rPr>
                        <a:t>Somewhat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083523"/>
                  </a:ext>
                </a:extLst>
              </a:tr>
              <a:tr h="411480">
                <a:tc>
                  <a:txBody>
                    <a:bodyPr/>
                    <a:lstStyle/>
                    <a:p>
                      <a:pPr algn="l" fontAlgn="ctr"/>
                      <a:r>
                        <a:rPr lang="en-CA" sz="1600" b="0" i="0" u="none" strike="noStrike" dirty="0">
                          <a:solidFill>
                            <a:srgbClr val="000000"/>
                          </a:solidFill>
                          <a:effectLst/>
                          <a:latin typeface="Arial" panose="020B0604020202020204" pitchFamily="34" charset="0"/>
                        </a:rPr>
                        <a:t>Neither satisfied nor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75179"/>
                  </a:ext>
                </a:extLst>
              </a:tr>
              <a:tr h="411480">
                <a:tc>
                  <a:txBody>
                    <a:bodyPr/>
                    <a:lstStyle/>
                    <a:p>
                      <a:pPr algn="l" fontAlgn="ctr"/>
                      <a:r>
                        <a:rPr lang="en-CA" sz="1600" b="0" i="0" u="none" strike="noStrike" dirty="0">
                          <a:solidFill>
                            <a:srgbClr val="000000"/>
                          </a:solidFill>
                          <a:effectLst/>
                          <a:latin typeface="Arial" panose="020B0604020202020204" pitchFamily="34" charset="0"/>
                        </a:rPr>
                        <a:t>Somewhat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6494930"/>
                  </a:ext>
                </a:extLst>
              </a:tr>
              <a:tr h="411480">
                <a:tc>
                  <a:txBody>
                    <a:bodyPr/>
                    <a:lstStyle/>
                    <a:p>
                      <a:pPr algn="l" fontAlgn="ctr"/>
                      <a:r>
                        <a:rPr lang="en-CA" sz="1600" b="0" i="0" u="none" strike="noStrike" dirty="0">
                          <a:solidFill>
                            <a:srgbClr val="000000"/>
                          </a:solidFill>
                          <a:effectLst/>
                          <a:latin typeface="Arial" panose="020B0604020202020204" pitchFamily="34" charset="0"/>
                        </a:rPr>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8563692"/>
                  </a:ext>
                </a:extLst>
              </a:tr>
              <a:tr h="411480">
                <a:tc>
                  <a:txBody>
                    <a:bodyPr/>
                    <a:lstStyle/>
                    <a:p>
                      <a:pPr algn="l" fontAlgn="ctr"/>
                      <a:r>
                        <a:rPr lang="en-US" sz="1600" b="0" i="0" u="none" strike="noStrike" dirty="0">
                          <a:solidFill>
                            <a:srgbClr val="000000"/>
                          </a:solidFill>
                          <a:effectLst/>
                          <a:latin typeface="Arial" panose="020B0604020202020204" pitchFamily="34" charset="0"/>
                        </a:rPr>
                        <a:t>I prefer not to 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less than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5984386"/>
                  </a:ext>
                </a:extLst>
              </a:tr>
            </a:tbl>
          </a:graphicData>
        </a:graphic>
      </p:graphicFrame>
      <p:sp>
        <p:nvSpPr>
          <p:cNvPr id="8" name="Rectangle 7">
            <a:extLst>
              <a:ext uri="{FF2B5EF4-FFF2-40B4-BE49-F238E27FC236}">
                <a16:creationId xmlns:a16="http://schemas.microsoft.com/office/drawing/2014/main" id="{EA6A370A-E0B6-4E9E-AF43-F3D4F9863701}"/>
              </a:ext>
            </a:extLst>
          </p:cNvPr>
          <p:cNvSpPr/>
          <p:nvPr/>
        </p:nvSpPr>
        <p:spPr>
          <a:xfrm>
            <a:off x="320399" y="6048000"/>
            <a:ext cx="11546589" cy="461665"/>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Q27. </a:t>
            </a:r>
            <a:r>
              <a:rPr lang="en-CA" sz="1200" dirty="0">
                <a:solidFill>
                  <a:schemeClr val="accent1"/>
                </a:solidFill>
                <a:latin typeface="Arial" panose="020B0604020202020204" pitchFamily="34" charset="0"/>
                <a:cs typeface="Arial" panose="020B0604020202020204" pitchFamily="34" charset="0"/>
              </a:rPr>
              <a:t>How satisfied are you with the length of time it took for your accommodation to be put in place? </a:t>
            </a:r>
            <a:r>
              <a:rPr lang="en-US" sz="1200" dirty="0">
                <a:solidFill>
                  <a:schemeClr val="accent1"/>
                </a:solidFill>
                <a:latin typeface="Arial" panose="020B0604020202020204" pitchFamily="34" charset="0"/>
                <a:cs typeface="Arial" panose="020B0604020202020204" pitchFamily="34" charset="0"/>
              </a:rPr>
              <a:t>(employees whose accommodation is fully in place, n=343)</a:t>
            </a:r>
            <a:endParaRPr lang="en-CA" sz="1200" dirty="0">
              <a:solidFill>
                <a:schemeClr val="accent1"/>
              </a:solidFill>
              <a:highlight>
                <a:srgbClr val="FFFF00"/>
              </a:highlight>
              <a:latin typeface="Arial" panose="020B0604020202020204" pitchFamily="34" charset="0"/>
              <a:cs typeface="Arial" panose="020B0604020202020204" pitchFamily="34" charset="0"/>
            </a:endParaRPr>
          </a:p>
          <a:p>
            <a:r>
              <a:rPr lang="en-US" sz="1200" dirty="0">
                <a:solidFill>
                  <a:schemeClr val="accent1"/>
                </a:solidFill>
                <a:latin typeface="Arial" panose="020B0604020202020204" pitchFamily="34" charset="0"/>
                <a:cs typeface="Arial" panose="020B0604020202020204" pitchFamily="34" charset="0"/>
              </a:rPr>
              <a:t>Q29. How satisfied are you with the length of time it is taking for your accommodation to be put in place?</a:t>
            </a:r>
            <a:r>
              <a:rPr lang="en-CA" sz="1200" dirty="0">
                <a:solidFill>
                  <a:schemeClr val="accent1"/>
                </a:solidFill>
                <a:latin typeface="Arial" panose="020B0604020202020204" pitchFamily="34" charset="0"/>
                <a:cs typeface="Arial" panose="020B0604020202020204" pitchFamily="34" charset="0"/>
              </a:rPr>
              <a:t> </a:t>
            </a:r>
            <a:r>
              <a:rPr lang="en-US" sz="1200" dirty="0">
                <a:solidFill>
                  <a:schemeClr val="accent1"/>
                </a:solidFill>
                <a:latin typeface="Arial" panose="020B0604020202020204" pitchFamily="34" charset="0"/>
                <a:cs typeface="Arial" panose="020B0604020202020204" pitchFamily="34" charset="0"/>
              </a:rPr>
              <a:t>(accommodation approved but partially or not in place, n=338)</a:t>
            </a:r>
            <a:endParaRPr lang="en-CA" sz="1200" dirty="0">
              <a:solidFill>
                <a:schemeClr val="accent1"/>
              </a:solidFill>
              <a:highlight>
                <a:srgbClr val="FFFF00"/>
              </a:highlight>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AB5574CE-B7C5-4F9B-9FA3-B6EDEACCA38D}"/>
              </a:ext>
            </a:extLst>
          </p:cNvPr>
          <p:cNvSpPr>
            <a:spLocks noGrp="1"/>
          </p:cNvSpPr>
          <p:nvPr>
            <p:ph type="sldNum" sz="quarter" idx="10"/>
          </p:nvPr>
        </p:nvSpPr>
        <p:spPr/>
        <p:txBody>
          <a:bodyPr/>
          <a:lstStyle/>
          <a:p>
            <a:fld id="{227929AD-272B-2940-8998-9A3EA3187C9C}" type="slidenum">
              <a:rPr lang="en-US" smtClean="0"/>
              <a:pPr/>
              <a:t>22</a:t>
            </a:fld>
            <a:endParaRPr lang="en-US" dirty="0"/>
          </a:p>
        </p:txBody>
      </p:sp>
    </p:spTree>
    <p:extLst>
      <p:ext uri="{BB962C8B-B14F-4D97-AF65-F5344CB8AC3E}">
        <p14:creationId xmlns:p14="http://schemas.microsoft.com/office/powerpoint/2010/main" val="3019408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55DA94F-7331-446E-B8A0-B176903B2F76}"/>
              </a:ext>
            </a:extLst>
          </p:cNvPr>
          <p:cNvSpPr txBox="1"/>
          <p:nvPr/>
        </p:nvSpPr>
        <p:spPr>
          <a:xfrm>
            <a:off x="381000" y="-683268"/>
            <a:ext cx="118110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two tables summarizing comments from employees and supervisors about challenges in the accommodation decision and outcome phase.</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8881" y="229763"/>
            <a:ext cx="11388741" cy="1034129"/>
          </a:xfrm>
        </p:spPr>
        <p:txBody>
          <a:bodyPr/>
          <a:lstStyle/>
          <a:p>
            <a:r>
              <a:rPr lang="en-US" sz="2400" b="0" spc="0" dirty="0">
                <a:latin typeface="Arial" panose="020B0604020202020204" pitchFamily="34" charset="0"/>
                <a:cs typeface="Arial" panose="020B0604020202020204" pitchFamily="34" charset="0"/>
              </a:rPr>
              <a:t>Challenges in the decision phase include delays and accommodations that are not fully or properly implemented; employees also cite negative supervisor attitudes while supervisors cite funding or procurement issues.</a:t>
            </a:r>
          </a:p>
        </p:txBody>
      </p:sp>
      <p:sp>
        <p:nvSpPr>
          <p:cNvPr id="16" name="TextBox 15">
            <a:extLst>
              <a:ext uri="{FF2B5EF4-FFF2-40B4-BE49-F238E27FC236}">
                <a16:creationId xmlns:a16="http://schemas.microsoft.com/office/drawing/2014/main" id="{5BCDD9AF-33E8-4A20-8CB6-218337BBD10E}"/>
              </a:ext>
            </a:extLst>
          </p:cNvPr>
          <p:cNvSpPr txBox="1"/>
          <p:nvPr/>
        </p:nvSpPr>
        <p:spPr>
          <a:xfrm>
            <a:off x="408881" y="1264765"/>
            <a:ext cx="10902433"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Employee challenges or concerns about the decision and outcome phase</a:t>
            </a:r>
            <a:endParaRPr lang="en-CA" sz="1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0BEC8C3-ADD6-4302-AA5F-A3A6BA7D9B72}"/>
              </a:ext>
            </a:extLst>
          </p:cNvPr>
          <p:cNvSpPr txBox="1"/>
          <p:nvPr/>
        </p:nvSpPr>
        <p:spPr>
          <a:xfrm>
            <a:off x="408881" y="1574564"/>
            <a:ext cx="11120509" cy="2021066"/>
          </a:xfrm>
          <a:prstGeom prst="rect">
            <a:avLst/>
          </a:prstGeom>
          <a:noFill/>
        </p:spPr>
        <p:txBody>
          <a:bodyPr wrap="square" rtlCol="0">
            <a:spAutoFit/>
          </a:bodyPr>
          <a:lstStyle/>
          <a:p>
            <a:pPr marL="285750" indent="-285750">
              <a:lnSpc>
                <a:spcPct val="108000"/>
              </a:lnSpc>
              <a:buFont typeface="Arial" panose="020B0604020202020204" pitchFamily="34" charset="0"/>
              <a:buChar char="•"/>
            </a:pPr>
            <a:r>
              <a:rPr lang="en-US" sz="1300" dirty="0">
                <a:latin typeface="Arial" panose="020B0604020202020204" pitchFamily="34" charset="0"/>
                <a:cs typeface="Arial" panose="020B0604020202020204" pitchFamily="34" charset="0"/>
              </a:rPr>
              <a:t>Length of time to get accommodation and have it fully implemented from beginning to end.</a:t>
            </a:r>
          </a:p>
          <a:p>
            <a:pPr marL="285750" indent="-285750">
              <a:lnSpc>
                <a:spcPct val="108000"/>
              </a:lnSpc>
              <a:buFont typeface="Arial" panose="020B0604020202020204" pitchFamily="34" charset="0"/>
              <a:buChar char="•"/>
            </a:pPr>
            <a:r>
              <a:rPr lang="en-US" sz="1300" dirty="0">
                <a:latin typeface="Arial" panose="020B0604020202020204" pitchFamily="34" charset="0"/>
                <a:cs typeface="Arial" panose="020B0604020202020204" pitchFamily="34" charset="0"/>
              </a:rPr>
              <a:t>The attitude and behavior of managers. Many managers do not appreciate the importance of accommodation to employees who need them, and in some cases, went beyond a lack of support to actively attempting to impede or deny the request.</a:t>
            </a:r>
          </a:p>
          <a:p>
            <a:pPr marL="285750" indent="-285750">
              <a:lnSpc>
                <a:spcPct val="108000"/>
              </a:lnSpc>
              <a:buFont typeface="Arial" panose="020B0604020202020204" pitchFamily="34" charset="0"/>
              <a:buChar char="•"/>
            </a:pPr>
            <a:r>
              <a:rPr lang="en-US" sz="1300" dirty="0">
                <a:latin typeface="Arial" panose="020B0604020202020204" pitchFamily="34" charset="0"/>
                <a:cs typeface="Arial" panose="020B0604020202020204" pitchFamily="34" charset="0"/>
              </a:rPr>
              <a:t>Issues with adaptive equipment not being available or not functioning properly, including procurement delays and cases where nobody initiated the purchase.</a:t>
            </a:r>
          </a:p>
          <a:p>
            <a:pPr marL="285750" indent="-285750">
              <a:lnSpc>
                <a:spcPct val="108000"/>
              </a:lnSpc>
              <a:buFont typeface="Arial" panose="020B0604020202020204" pitchFamily="34" charset="0"/>
              <a:buChar char="•"/>
            </a:pPr>
            <a:r>
              <a:rPr lang="en-US" sz="1300" dirty="0">
                <a:latin typeface="Arial" panose="020B0604020202020204" pitchFamily="34" charset="0"/>
                <a:cs typeface="Arial" panose="020B0604020202020204" pitchFamily="34" charset="0"/>
              </a:rPr>
              <a:t>Need to request accommodation multiple times. Some employees had to have existing accommodations reapproved whenever their direct manager changed.</a:t>
            </a:r>
          </a:p>
          <a:p>
            <a:pPr marL="285750" indent="-285750">
              <a:lnSpc>
                <a:spcPct val="108000"/>
              </a:lnSpc>
              <a:buFont typeface="Arial" panose="020B0604020202020204" pitchFamily="34" charset="0"/>
              <a:buChar char="•"/>
            </a:pPr>
            <a:r>
              <a:rPr lang="en-US" sz="1300" dirty="0">
                <a:latin typeface="Arial" panose="020B0604020202020204" pitchFamily="34" charset="0"/>
                <a:cs typeface="Arial" panose="020B0604020202020204" pitchFamily="34" charset="0"/>
              </a:rPr>
              <a:t>Accommodation is not fully implemented or is ignored by management. Some say the accommodation was approved but is not always followed by managers.</a:t>
            </a:r>
            <a:endParaRPr lang="en-CA" sz="13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F562D9B-8E1E-4716-8B26-A092162769F1}"/>
              </a:ext>
            </a:extLst>
          </p:cNvPr>
          <p:cNvSpPr txBox="1"/>
          <p:nvPr/>
        </p:nvSpPr>
        <p:spPr>
          <a:xfrm>
            <a:off x="317360" y="3523701"/>
            <a:ext cx="10902433" cy="584775"/>
          </a:xfrm>
          <a:prstGeom prst="rect">
            <a:avLst/>
          </a:prstGeom>
          <a:noFill/>
        </p:spPr>
        <p:txBody>
          <a:bodyPr wrap="square" rtlCol="0">
            <a:spAutoFit/>
          </a:bodyPr>
          <a:lstStyle/>
          <a:p>
            <a:pPr lvl="0">
              <a:defRPr/>
            </a:pPr>
            <a:r>
              <a:rPr lang="en-US" sz="1600" b="1" dirty="0">
                <a:latin typeface="Arial" panose="020B0604020202020204" pitchFamily="34" charset="0"/>
                <a:cs typeface="Arial" panose="020B0604020202020204" pitchFamily="34" charset="0"/>
              </a:rPr>
              <a:t>Supervisor problems or challenges encountered in the implementation of approved accommodations</a:t>
            </a:r>
            <a:endParaRPr lang="en-CA" sz="1600" b="1" dirty="0">
              <a:latin typeface="Arial" panose="020B0604020202020204" pitchFamily="34" charset="0"/>
              <a:cs typeface="Arial" panose="020B0604020202020204" pitchFamily="34" charset="0"/>
            </a:endParaRPr>
          </a:p>
          <a:p>
            <a:endParaRPr lang="en-CA" sz="16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9675534-2256-4D48-81F3-AF20080998B7}"/>
              </a:ext>
            </a:extLst>
          </p:cNvPr>
          <p:cNvSpPr txBox="1"/>
          <p:nvPr/>
        </p:nvSpPr>
        <p:spPr>
          <a:xfrm>
            <a:off x="408881" y="3830527"/>
            <a:ext cx="10902433" cy="2314736"/>
          </a:xfrm>
          <a:prstGeom prst="rect">
            <a:avLst/>
          </a:prstGeom>
          <a:noFill/>
        </p:spPr>
        <p:txBody>
          <a:bodyPr wrap="square" rtlCol="0">
            <a:spAutoFit/>
          </a:bodyPr>
          <a:lstStyle/>
          <a:p>
            <a:pPr marL="285750" indent="-285750">
              <a:lnSpc>
                <a:spcPct val="108000"/>
              </a:lnSpc>
              <a:buFont typeface="Arial" panose="020B0604020202020204" pitchFamily="34" charset="0"/>
              <a:buChar char="•"/>
            </a:pPr>
            <a:r>
              <a:rPr lang="en-US" sz="1300" dirty="0">
                <a:latin typeface="Arial" panose="020B0604020202020204" pitchFamily="34" charset="0"/>
                <a:cs typeface="Arial" panose="020B0604020202020204" pitchFamily="34" charset="0"/>
              </a:rPr>
              <a:t>The length of time to implement accommodation is a major challenge. Delays often involve the procurement process: finding and receiving the necessary equipment, waiting for approvals, and challenges with contractors installing them promptly and properly.</a:t>
            </a:r>
          </a:p>
          <a:p>
            <a:pPr marL="285750" indent="-285750">
              <a:lnSpc>
                <a:spcPct val="108000"/>
              </a:lnSpc>
              <a:buFont typeface="Arial" panose="020B0604020202020204" pitchFamily="34" charset="0"/>
              <a:buChar char="•"/>
            </a:pPr>
            <a:r>
              <a:rPr lang="en-US" sz="1300" dirty="0">
                <a:latin typeface="Arial" panose="020B0604020202020204" pitchFamily="34" charset="0"/>
                <a:cs typeface="Arial" panose="020B0604020202020204" pitchFamily="34" charset="0"/>
              </a:rPr>
              <a:t>Employee dissatisfaction with the accommodation. Some employees feel that the accommodation does not meet their needs, due to equipment not being what was originally requested or their accommodation involving a change in position or location.</a:t>
            </a:r>
          </a:p>
          <a:p>
            <a:pPr marL="285750" indent="-285750">
              <a:lnSpc>
                <a:spcPct val="108000"/>
              </a:lnSpc>
              <a:buFont typeface="Arial" panose="020B0604020202020204" pitchFamily="34" charset="0"/>
              <a:buChar char="•"/>
            </a:pPr>
            <a:r>
              <a:rPr lang="en-US" sz="1300" dirty="0">
                <a:latin typeface="Arial" panose="020B0604020202020204" pitchFamily="34" charset="0"/>
                <a:cs typeface="Arial" panose="020B0604020202020204" pitchFamily="34" charset="0"/>
              </a:rPr>
              <a:t>Balancing the accommodation with workplace operations. Some accommodations require reduced work hours or not performing tasks which are essential to the job itself, resulting in fewer workplace resources available to the manager.</a:t>
            </a:r>
          </a:p>
          <a:p>
            <a:pPr marL="285750" indent="-285750">
              <a:lnSpc>
                <a:spcPct val="108000"/>
              </a:lnSpc>
              <a:buFont typeface="Arial" panose="020B0604020202020204" pitchFamily="34" charset="0"/>
              <a:buChar char="•"/>
            </a:pPr>
            <a:r>
              <a:rPr lang="en-US" sz="1300" dirty="0">
                <a:latin typeface="Arial" panose="020B0604020202020204" pitchFamily="34" charset="0"/>
                <a:cs typeface="Arial" panose="020B0604020202020204" pitchFamily="34" charset="0"/>
              </a:rPr>
              <a:t>Funding: concerns about whether funding would be available to implement the accommodation and disagreements over who or which fund would pay for it.</a:t>
            </a:r>
          </a:p>
          <a:p>
            <a:pPr marL="285750" indent="-285750">
              <a:lnSpc>
                <a:spcPct val="108000"/>
              </a:lnSpc>
              <a:buFont typeface="Arial" panose="020B0604020202020204" pitchFamily="34" charset="0"/>
              <a:buChar char="•"/>
            </a:pPr>
            <a:r>
              <a:rPr lang="en-US" sz="1300" dirty="0">
                <a:latin typeface="Arial" panose="020B0604020202020204" pitchFamily="34" charset="0"/>
                <a:cs typeface="Arial" panose="020B0604020202020204" pitchFamily="34" charset="0"/>
              </a:rPr>
              <a:t>It is a cumbersome process. A lot of paperwork is involved to implement the accommodation and often lengthy IT and procurement processes are involved.</a:t>
            </a:r>
          </a:p>
          <a:p>
            <a:pPr marL="285750" indent="-285750">
              <a:buFont typeface="Arial" panose="020B0604020202020204" pitchFamily="34" charset="0"/>
              <a:buChar char="•"/>
            </a:pPr>
            <a:endParaRPr lang="en-CA" sz="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AC286DA-B7F2-44B8-9A6F-86D5904C9276}"/>
              </a:ext>
            </a:extLst>
          </p:cNvPr>
          <p:cNvSpPr txBox="1"/>
          <p:nvPr/>
        </p:nvSpPr>
        <p:spPr>
          <a:xfrm>
            <a:off x="324516" y="6088320"/>
            <a:ext cx="11557470" cy="646331"/>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Q33. What 1 or 2 challenges or concerns, if any, did you have (or are currently having) with the decision phase?</a:t>
            </a:r>
            <a:r>
              <a:rPr lang="en-CA" sz="1200" dirty="0">
                <a:solidFill>
                  <a:schemeClr val="accent1"/>
                </a:solidFill>
                <a:latin typeface="Arial" panose="020B0604020202020204" pitchFamily="34" charset="0"/>
                <a:cs typeface="Arial" panose="020B0604020202020204" pitchFamily="34" charset="0"/>
              </a:rPr>
              <a:t> </a:t>
            </a:r>
            <a:r>
              <a:rPr lang="en-US" sz="1200" dirty="0">
                <a:solidFill>
                  <a:schemeClr val="accent1"/>
                </a:solidFill>
                <a:latin typeface="Arial" panose="020B0604020202020204" pitchFamily="34" charset="0"/>
                <a:cs typeface="Arial" panose="020B0604020202020204" pitchFamily="34" charset="0"/>
              </a:rPr>
              <a:t>(accommodation request related to a condition or disability, n=743)</a:t>
            </a:r>
          </a:p>
          <a:p>
            <a:r>
              <a:rPr lang="en-US" sz="1200" dirty="0">
                <a:solidFill>
                  <a:schemeClr val="accent1"/>
                </a:solidFill>
                <a:latin typeface="Arial" panose="020B0604020202020204" pitchFamily="34" charset="0"/>
                <a:cs typeface="Arial" panose="020B0604020202020204" pitchFamily="34" charset="0"/>
              </a:rPr>
              <a:t>Q20. What problems or challenges, if any, have you encountered in the implementation of approved accommodations? </a:t>
            </a:r>
            <a:r>
              <a:rPr lang="en-CA" sz="1200" dirty="0">
                <a:solidFill>
                  <a:schemeClr val="accent1"/>
                </a:solidFill>
                <a:latin typeface="Arial" panose="020B0604020202020204" pitchFamily="34" charset="0"/>
                <a:cs typeface="Arial" panose="020B0604020202020204" pitchFamily="34" charset="0"/>
              </a:rPr>
              <a:t>(supervisors who had a request approved, n=171)</a:t>
            </a:r>
          </a:p>
        </p:txBody>
      </p:sp>
      <p:sp>
        <p:nvSpPr>
          <p:cNvPr id="6" name="Slide Number Placeholder 5">
            <a:extLst>
              <a:ext uri="{FF2B5EF4-FFF2-40B4-BE49-F238E27FC236}">
                <a16:creationId xmlns:a16="http://schemas.microsoft.com/office/drawing/2014/main" id="{CB352C2D-5E76-49FF-A6AA-36B25F1BA8EB}"/>
              </a:ext>
            </a:extLst>
          </p:cNvPr>
          <p:cNvSpPr>
            <a:spLocks noGrp="1"/>
          </p:cNvSpPr>
          <p:nvPr>
            <p:ph type="sldNum" sz="quarter" idx="10"/>
          </p:nvPr>
        </p:nvSpPr>
        <p:spPr/>
        <p:txBody>
          <a:bodyPr/>
          <a:lstStyle/>
          <a:p>
            <a:fld id="{227929AD-272B-2940-8998-9A3EA3187C9C}" type="slidenum">
              <a:rPr lang="en-US" smtClean="0"/>
              <a:pPr/>
              <a:t>23</a:t>
            </a:fld>
            <a:endParaRPr lang="en-US" dirty="0"/>
          </a:p>
        </p:txBody>
      </p:sp>
    </p:spTree>
    <p:extLst>
      <p:ext uri="{BB962C8B-B14F-4D97-AF65-F5344CB8AC3E}">
        <p14:creationId xmlns:p14="http://schemas.microsoft.com/office/powerpoint/2010/main" val="2792394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4452075-B6C1-4CA7-BA36-B98F99D01BC8}"/>
              </a:ext>
            </a:extLst>
          </p:cNvPr>
          <p:cNvSpPr txBox="1"/>
          <p:nvPr/>
        </p:nvSpPr>
        <p:spPr>
          <a:xfrm>
            <a:off x="380999" y="-702318"/>
            <a:ext cx="1140144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employees about how to improve the accommodation decision and outcome phase.</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27596" y="473776"/>
            <a:ext cx="11588811" cy="992579"/>
          </a:xfrm>
        </p:spPr>
        <p:txBody>
          <a:bodyPr/>
          <a:lstStyle/>
          <a:p>
            <a:r>
              <a:rPr lang="en-US" sz="2300" b="0" spc="100" dirty="0">
                <a:latin typeface="Arial" panose="020B0604020202020204" pitchFamily="34" charset="0"/>
                <a:cs typeface="Arial" panose="020B0604020202020204" pitchFamily="34" charset="0"/>
              </a:rPr>
              <a:t>Having an employee advocate for the accommodation process, better training for managers, improved procurement processes and a centralized record of approved accommodations are common employee suggestions for improving outcomes.</a:t>
            </a:r>
          </a:p>
        </p:txBody>
      </p:sp>
      <p:sp>
        <p:nvSpPr>
          <p:cNvPr id="8" name="TextBox 7">
            <a:extLst>
              <a:ext uri="{FF2B5EF4-FFF2-40B4-BE49-F238E27FC236}">
                <a16:creationId xmlns:a16="http://schemas.microsoft.com/office/drawing/2014/main" id="{6DB42FE3-EA8F-4C9B-8155-4855F8E19B09}"/>
              </a:ext>
            </a:extLst>
          </p:cNvPr>
          <p:cNvSpPr txBox="1"/>
          <p:nvPr/>
        </p:nvSpPr>
        <p:spPr>
          <a:xfrm>
            <a:off x="561612" y="1760269"/>
            <a:ext cx="8584401" cy="369332"/>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Employee suggestions for ways to improve the decision and outcome phase:</a:t>
            </a:r>
            <a:endParaRPr lang="en-CA"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8F45CBB-4707-45D6-B8B1-915B2C920511}"/>
              </a:ext>
            </a:extLst>
          </p:cNvPr>
          <p:cNvSpPr txBox="1"/>
          <p:nvPr/>
        </p:nvSpPr>
        <p:spPr>
          <a:xfrm>
            <a:off x="561612" y="2129601"/>
            <a:ext cx="10592727" cy="4268091"/>
          </a:xfrm>
          <a:prstGeom prst="rect">
            <a:avLst/>
          </a:prstGeom>
          <a:noFill/>
        </p:spPr>
        <p:txBody>
          <a:bodyPr wrap="square" rtlCol="0">
            <a:spAutoFit/>
          </a:bodyPr>
          <a:lstStyle/>
          <a:p>
            <a:pPr marL="285750" indent="-285750">
              <a:lnSpc>
                <a:spcPct val="108000"/>
              </a:lnSpc>
              <a:spcAft>
                <a:spcPts val="1200"/>
              </a:spcAft>
              <a:buFont typeface="Arial" panose="020B0604020202020204" pitchFamily="34" charset="0"/>
              <a:buChar char="•"/>
            </a:pPr>
            <a:r>
              <a:rPr lang="en-US" sz="1600" dirty="0">
                <a:latin typeface="Arial" panose="020B0604020202020204" pitchFamily="34" charset="0"/>
                <a:cs typeface="Arial" panose="020B0604020202020204" pitchFamily="34" charset="0"/>
              </a:rPr>
              <a:t>Provide better training for managers about the duty to accommodate, the accommodation process and sensitivity training.</a:t>
            </a:r>
          </a:p>
          <a:p>
            <a:pPr marL="285750" indent="-285750">
              <a:lnSpc>
                <a:spcPct val="108000"/>
              </a:lnSpc>
              <a:spcAft>
                <a:spcPts val="1200"/>
              </a:spcAft>
              <a:buFont typeface="Arial" panose="020B0604020202020204" pitchFamily="34" charset="0"/>
              <a:buChar char="•"/>
            </a:pPr>
            <a:r>
              <a:rPr lang="en-US" sz="1600" dirty="0">
                <a:latin typeface="Arial" panose="020B0604020202020204" pitchFamily="34" charset="0"/>
                <a:cs typeface="Arial" panose="020B0604020202020204" pitchFamily="34" charset="0"/>
              </a:rPr>
              <a:t>Set up a better procurement system for adaptive equipment to avoid delays and include a follow-up with the employee to ensure that it’s working properly, and that the employee knows how to use it.</a:t>
            </a:r>
          </a:p>
          <a:p>
            <a:pPr marL="285750" indent="-285750">
              <a:lnSpc>
                <a:spcPct val="108000"/>
              </a:lnSpc>
              <a:spcAft>
                <a:spcPts val="1200"/>
              </a:spcAft>
              <a:buFont typeface="Arial" panose="020B0604020202020204" pitchFamily="34" charset="0"/>
              <a:buChar char="•"/>
            </a:pPr>
            <a:r>
              <a:rPr lang="en-US" sz="1600" dirty="0">
                <a:latin typeface="Arial" panose="020B0604020202020204" pitchFamily="34" charset="0"/>
                <a:cs typeface="Arial" panose="020B0604020202020204" pitchFamily="34" charset="0"/>
              </a:rPr>
              <a:t>Create a centralized file for information related to accommodations so employees don’t have to request   them multiple times if their job or manager changes.</a:t>
            </a:r>
          </a:p>
          <a:p>
            <a:pPr marL="285750" indent="-285750">
              <a:lnSpc>
                <a:spcPct val="108000"/>
              </a:lnSpc>
              <a:spcAft>
                <a:spcPts val="1200"/>
              </a:spcAft>
              <a:buFont typeface="Arial" panose="020B0604020202020204" pitchFamily="34" charset="0"/>
              <a:buChar char="•"/>
            </a:pPr>
            <a:r>
              <a:rPr lang="en-US" sz="1600" dirty="0">
                <a:latin typeface="Arial" panose="020B0604020202020204" pitchFamily="34" charset="0"/>
                <a:cs typeface="Arial" panose="020B0604020202020204" pitchFamily="34" charset="0"/>
              </a:rPr>
              <a:t>Provide a knowledgeable advocate in the accommodation process who can give advice and act as a go-between to support the employee and facilitate the process.</a:t>
            </a:r>
          </a:p>
          <a:p>
            <a:pPr marL="285750" indent="-285750">
              <a:lnSpc>
                <a:spcPct val="108000"/>
              </a:lnSpc>
              <a:spcAft>
                <a:spcPts val="1200"/>
              </a:spcAft>
              <a:buFont typeface="Arial" panose="020B0604020202020204" pitchFamily="34" charset="0"/>
              <a:buChar char="•"/>
            </a:pPr>
            <a:r>
              <a:rPr lang="en-US" sz="1600" dirty="0">
                <a:latin typeface="Arial" panose="020B0604020202020204" pitchFamily="34" charset="0"/>
                <a:cs typeface="Arial" panose="020B0604020202020204" pitchFamily="34" charset="0"/>
              </a:rPr>
              <a:t>Protect employees’ private health information as much as possible by limiting the number of people who are involved in the process and by enforcing strict information management requirements (“need to know” basis).</a:t>
            </a:r>
          </a:p>
          <a:p>
            <a:pPr marL="285750" indent="-285750">
              <a:lnSpc>
                <a:spcPct val="108000"/>
              </a:lnSpc>
              <a:spcAft>
                <a:spcPts val="1200"/>
              </a:spcAft>
              <a:buFont typeface="Arial" panose="020B0604020202020204" pitchFamily="34" charset="0"/>
              <a:buChar char="•"/>
            </a:pPr>
            <a:r>
              <a:rPr lang="en-US" sz="1600" dirty="0">
                <a:latin typeface="Arial" panose="020B0604020202020204" pitchFamily="34" charset="0"/>
                <a:cs typeface="Arial" panose="020B0604020202020204" pitchFamily="34" charset="0"/>
              </a:rPr>
              <a:t>Make managers more accountable for the accommodation process to ensure that requests are handled in a reasonable time. </a:t>
            </a:r>
          </a:p>
          <a:p>
            <a:endParaRPr lang="en-CA" sz="4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B4E4777-E6F1-435F-A155-0E767E6F8CA8}"/>
              </a:ext>
            </a:extLst>
          </p:cNvPr>
          <p:cNvSpPr/>
          <p:nvPr/>
        </p:nvSpPr>
        <p:spPr>
          <a:xfrm>
            <a:off x="327596" y="6287087"/>
            <a:ext cx="10976620" cy="276999"/>
          </a:xfrm>
          <a:prstGeom prst="rect">
            <a:avLst/>
          </a:prstGeom>
        </p:spPr>
        <p:txBody>
          <a:bodyPr wrap="square">
            <a:spAutoFit/>
          </a:bodyPr>
          <a:lstStyle/>
          <a:p>
            <a:r>
              <a:rPr lang="en-CA" sz="1200" dirty="0">
                <a:solidFill>
                  <a:schemeClr val="accent1"/>
                </a:solidFill>
                <a:latin typeface="Arial" panose="020B0604020202020204" pitchFamily="34" charset="0"/>
                <a:cs typeface="Arial" panose="020B0604020202020204" pitchFamily="34" charset="0"/>
              </a:rPr>
              <a:t>Q34. </a:t>
            </a:r>
            <a:r>
              <a:rPr lang="en-US" sz="1200" dirty="0">
                <a:solidFill>
                  <a:schemeClr val="accent1"/>
                </a:solidFill>
                <a:latin typeface="Arial" panose="020B0604020202020204" pitchFamily="34" charset="0"/>
                <a:cs typeface="Arial" panose="020B0604020202020204" pitchFamily="34" charset="0"/>
              </a:rPr>
              <a:t>What 1 or 2 things, if any, could have been done to improve the decision phase? (accommodation request related to a condition or disability, n=743)</a:t>
            </a:r>
            <a:endParaRPr lang="en-CA" sz="1200" dirty="0">
              <a:solidFill>
                <a:srgbClr val="4F2684"/>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0C99A61-5CC9-4AC2-B46E-A17C483437F8}"/>
              </a:ext>
            </a:extLst>
          </p:cNvPr>
          <p:cNvSpPr>
            <a:spLocks noGrp="1"/>
          </p:cNvSpPr>
          <p:nvPr>
            <p:ph type="sldNum" sz="quarter" idx="10"/>
          </p:nvPr>
        </p:nvSpPr>
        <p:spPr/>
        <p:txBody>
          <a:bodyPr/>
          <a:lstStyle/>
          <a:p>
            <a:fld id="{227929AD-272B-2940-8998-9A3EA3187C9C}" type="slidenum">
              <a:rPr lang="en-US" smtClean="0"/>
              <a:pPr/>
              <a:t>24</a:t>
            </a:fld>
            <a:endParaRPr lang="en-US" dirty="0"/>
          </a:p>
        </p:txBody>
      </p:sp>
    </p:spTree>
    <p:extLst>
      <p:ext uri="{BB962C8B-B14F-4D97-AF65-F5344CB8AC3E}">
        <p14:creationId xmlns:p14="http://schemas.microsoft.com/office/powerpoint/2010/main" val="367608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28B8CE-82D8-4A2F-BB3A-923E615BF014}"/>
              </a:ext>
            </a:extLst>
          </p:cNvPr>
          <p:cNvSpPr txBox="1"/>
          <p:nvPr/>
        </p:nvSpPr>
        <p:spPr>
          <a:xfrm>
            <a:off x="381000" y="-664021"/>
            <a:ext cx="116586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containing two tables summarizing results about whether supervisors have what they need to manage accommodation requests and the level of support they receive from their superiors.</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81000" y="388114"/>
            <a:ext cx="11500945" cy="701731"/>
          </a:xfrm>
        </p:spPr>
        <p:txBody>
          <a:bodyPr/>
          <a:lstStyle/>
          <a:p>
            <a:r>
              <a:rPr lang="en-US" sz="2400" b="0" spc="0" dirty="0">
                <a:latin typeface="Arial" panose="020B0604020202020204" pitchFamily="34" charset="0"/>
                <a:cs typeface="Arial" panose="020B0604020202020204" pitchFamily="34" charset="0"/>
              </a:rPr>
              <a:t>A third of supervisors don’t feel they have what they need to effectively manage accommodation requests; a quarter do not feel supported by senior management.</a:t>
            </a:r>
          </a:p>
        </p:txBody>
      </p:sp>
      <p:graphicFrame>
        <p:nvGraphicFramePr>
          <p:cNvPr id="3" name="Table 4" descr="Table 16.">
            <a:extLst>
              <a:ext uri="{FF2B5EF4-FFF2-40B4-BE49-F238E27FC236}">
                <a16:creationId xmlns:a16="http://schemas.microsoft.com/office/drawing/2014/main" id="{FAABEBB3-915F-4758-BFFD-0380AF04956E}"/>
              </a:ext>
            </a:extLst>
          </p:cNvPr>
          <p:cNvGraphicFramePr>
            <a:graphicFrameLocks noGrp="1"/>
          </p:cNvGraphicFramePr>
          <p:nvPr>
            <p:extLst>
              <p:ext uri="{D42A27DB-BD31-4B8C-83A1-F6EECF244321}">
                <p14:modId xmlns:p14="http://schemas.microsoft.com/office/powerpoint/2010/main" val="923098804"/>
              </p:ext>
            </p:extLst>
          </p:nvPr>
        </p:nvGraphicFramePr>
        <p:xfrm>
          <a:off x="1838825" y="1291236"/>
          <a:ext cx="7534650" cy="2148840"/>
        </p:xfrm>
        <a:graphic>
          <a:graphicData uri="http://schemas.openxmlformats.org/drawingml/2006/table">
            <a:tbl>
              <a:tblPr firstRow="1" bandRow="1">
                <a:tableStyleId>{5C22544A-7EE6-4342-B048-85BDC9FD1C3A}</a:tableStyleId>
              </a:tblPr>
              <a:tblGrid>
                <a:gridCol w="5842650">
                  <a:extLst>
                    <a:ext uri="{9D8B030D-6E8A-4147-A177-3AD203B41FA5}">
                      <a16:colId xmlns:a16="http://schemas.microsoft.com/office/drawing/2014/main" val="1885620763"/>
                    </a:ext>
                  </a:extLst>
                </a:gridCol>
                <a:gridCol w="1692000">
                  <a:extLst>
                    <a:ext uri="{9D8B030D-6E8A-4147-A177-3AD203B41FA5}">
                      <a16:colId xmlns:a16="http://schemas.microsoft.com/office/drawing/2014/main" val="728183811"/>
                    </a:ext>
                  </a:extLst>
                </a:gridCol>
              </a:tblGrid>
              <a:tr h="513620">
                <a:tc>
                  <a:txBody>
                    <a:bodyPr/>
                    <a:lstStyle/>
                    <a:p>
                      <a:r>
                        <a:rPr lang="en-US" sz="1500" dirty="0">
                          <a:solidFill>
                            <a:schemeClr val="accent1"/>
                          </a:solidFill>
                          <a:latin typeface="Arial" panose="020B0604020202020204" pitchFamily="34" charset="0"/>
                          <a:cs typeface="Arial" panose="020B0604020202020204" pitchFamily="34" charset="0"/>
                        </a:rPr>
                        <a:t>Do you have what you need as a supervisor to effectively manage employee accommodation requests?</a:t>
                      </a:r>
                      <a:endParaRPr lang="en-CA" sz="15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500" b="1" dirty="0">
                          <a:solidFill>
                            <a:schemeClr val="accent1"/>
                          </a:solidFill>
                          <a:latin typeface="Arial" panose="020B0604020202020204" pitchFamily="34" charset="0"/>
                          <a:cs typeface="Arial" panose="020B0604020202020204" pitchFamily="34" charset="0"/>
                        </a:rPr>
                        <a:t>All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299612">
                <a:tc>
                  <a:txBody>
                    <a:bodyPr/>
                    <a:lstStyle/>
                    <a:p>
                      <a:pPr algn="l" fontAlgn="ctr"/>
                      <a:r>
                        <a:rPr lang="en-CA" sz="1500" b="0" i="0" u="none" strike="noStrike" dirty="0">
                          <a:solidFill>
                            <a:srgbClr val="000000"/>
                          </a:solidFill>
                          <a:effectLst/>
                          <a:latin typeface="Arial" panose="020B0604020202020204" pitchFamily="34" charset="0"/>
                        </a:rPr>
                        <a:t>Strongly 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299612">
                <a:tc>
                  <a:txBody>
                    <a:bodyPr/>
                    <a:lstStyle/>
                    <a:p>
                      <a:pPr algn="l" fontAlgn="ctr"/>
                      <a:r>
                        <a:rPr lang="en-CA" sz="1500" b="0" i="0" u="none" strike="noStrike" dirty="0">
                          <a:solidFill>
                            <a:srgbClr val="000000"/>
                          </a:solidFill>
                          <a:effectLst/>
                          <a:latin typeface="Arial" panose="020B0604020202020204" pitchFamily="34" charset="0"/>
                        </a:rPr>
                        <a:t>Somewhat 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083523"/>
                  </a:ext>
                </a:extLst>
              </a:tr>
              <a:tr h="299612">
                <a:tc>
                  <a:txBody>
                    <a:bodyPr/>
                    <a:lstStyle/>
                    <a:p>
                      <a:pPr algn="l" fontAlgn="ctr"/>
                      <a:r>
                        <a:rPr lang="en-CA" sz="1500" b="0" i="0" u="none" strike="noStrike" dirty="0">
                          <a:solidFill>
                            <a:srgbClr val="000000"/>
                          </a:solidFill>
                          <a:effectLst/>
                          <a:latin typeface="Arial" panose="020B0604020202020204" pitchFamily="34" charset="0"/>
                        </a:rPr>
                        <a:t>Somewhat 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75179"/>
                  </a:ext>
                </a:extLst>
              </a:tr>
              <a:tr h="299612">
                <a:tc>
                  <a:txBody>
                    <a:bodyPr/>
                    <a:lstStyle/>
                    <a:p>
                      <a:pPr algn="l" fontAlgn="ctr"/>
                      <a:r>
                        <a:rPr lang="en-CA" sz="1500" b="0" i="0" u="none" strike="noStrike" dirty="0">
                          <a:solidFill>
                            <a:srgbClr val="000000"/>
                          </a:solidFill>
                          <a:effectLst/>
                          <a:latin typeface="Arial" panose="020B0604020202020204" pitchFamily="34" charset="0"/>
                        </a:rPr>
                        <a:t>Strongly disagree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7768921"/>
                  </a:ext>
                </a:extLst>
              </a:tr>
              <a:tr h="299612">
                <a:tc>
                  <a:txBody>
                    <a:bodyPr/>
                    <a:lstStyle/>
                    <a:p>
                      <a:pPr algn="l" fontAlgn="ctr"/>
                      <a:r>
                        <a:rPr lang="en-US" sz="1500" b="0" i="0" u="none" strike="noStrike" dirty="0">
                          <a:solidFill>
                            <a:srgbClr val="000000"/>
                          </a:solidFill>
                          <a:effectLst/>
                          <a:latin typeface="Arial" panose="020B0604020202020204" pitchFamily="34" charset="0"/>
                        </a:rPr>
                        <a:t>I prefer not to 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5984386"/>
                  </a:ext>
                </a:extLst>
              </a:tr>
            </a:tbl>
          </a:graphicData>
        </a:graphic>
      </p:graphicFrame>
      <p:graphicFrame>
        <p:nvGraphicFramePr>
          <p:cNvPr id="11" name="Table 4" descr="Table 17.">
            <a:extLst>
              <a:ext uri="{FF2B5EF4-FFF2-40B4-BE49-F238E27FC236}">
                <a16:creationId xmlns:a16="http://schemas.microsoft.com/office/drawing/2014/main" id="{4AA527B4-99E9-4D76-BD8B-E924B90B247B}"/>
              </a:ext>
            </a:extLst>
          </p:cNvPr>
          <p:cNvGraphicFramePr>
            <a:graphicFrameLocks noGrp="1"/>
          </p:cNvGraphicFramePr>
          <p:nvPr>
            <p:extLst>
              <p:ext uri="{D42A27DB-BD31-4B8C-83A1-F6EECF244321}">
                <p14:modId xmlns:p14="http://schemas.microsoft.com/office/powerpoint/2010/main" val="812271275"/>
              </p:ext>
            </p:extLst>
          </p:nvPr>
        </p:nvGraphicFramePr>
        <p:xfrm>
          <a:off x="1125708" y="3620229"/>
          <a:ext cx="9360000" cy="2148840"/>
        </p:xfrm>
        <a:graphic>
          <a:graphicData uri="http://schemas.openxmlformats.org/drawingml/2006/table">
            <a:tbl>
              <a:tblPr firstRow="1" bandRow="1">
                <a:tableStyleId>{5C22544A-7EE6-4342-B048-85BDC9FD1C3A}</a:tableStyleId>
              </a:tblPr>
              <a:tblGrid>
                <a:gridCol w="2160000">
                  <a:extLst>
                    <a:ext uri="{9D8B030D-6E8A-4147-A177-3AD203B41FA5}">
                      <a16:colId xmlns:a16="http://schemas.microsoft.com/office/drawing/2014/main" val="1885620763"/>
                    </a:ext>
                  </a:extLst>
                </a:gridCol>
                <a:gridCol w="3600000">
                  <a:extLst>
                    <a:ext uri="{9D8B030D-6E8A-4147-A177-3AD203B41FA5}">
                      <a16:colId xmlns:a16="http://schemas.microsoft.com/office/drawing/2014/main" val="728183811"/>
                    </a:ext>
                  </a:extLst>
                </a:gridCol>
                <a:gridCol w="3600000">
                  <a:extLst>
                    <a:ext uri="{9D8B030D-6E8A-4147-A177-3AD203B41FA5}">
                      <a16:colId xmlns:a16="http://schemas.microsoft.com/office/drawing/2014/main" val="3752417027"/>
                    </a:ext>
                  </a:extLst>
                </a:gridCol>
              </a:tblGrid>
              <a:tr h="433603">
                <a:tc>
                  <a:txBody>
                    <a:bodyPr/>
                    <a:lstStyle/>
                    <a:p>
                      <a:pPr algn="l"/>
                      <a:r>
                        <a:rPr lang="en-US" sz="1500" dirty="0">
                          <a:solidFill>
                            <a:schemeClr val="accent1"/>
                          </a:solidFill>
                          <a:latin typeface="Arial" panose="020B0604020202020204" pitchFamily="34" charset="0"/>
                          <a:cs typeface="Arial" panose="020B0604020202020204" pitchFamily="34" charset="0"/>
                        </a:rPr>
                        <a:t>Degree of support.</a:t>
                      </a:r>
                      <a:endParaRPr lang="en-CA" sz="15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500" b="1" kern="1200" dirty="0">
                          <a:solidFill>
                            <a:schemeClr val="accent1"/>
                          </a:solidFill>
                          <a:latin typeface="Arial" panose="020B0604020202020204" pitchFamily="34" charset="0"/>
                          <a:ea typeface="+mn-ea"/>
                          <a:cs typeface="Arial" panose="020B0604020202020204" pitchFamily="34" charset="0"/>
                        </a:rPr>
                        <a:t>Support from </a:t>
                      </a:r>
                      <a:r>
                        <a:rPr lang="en-US" sz="1500" b="1" u="none" kern="1200" dirty="0">
                          <a:solidFill>
                            <a:schemeClr val="accent1"/>
                          </a:solidFill>
                          <a:latin typeface="Arial" panose="020B0604020202020204" pitchFamily="34" charset="0"/>
                          <a:ea typeface="+mn-ea"/>
                          <a:cs typeface="Arial" panose="020B0604020202020204" pitchFamily="34" charset="0"/>
                        </a:rPr>
                        <a:t>direct supervisor </a:t>
                      </a:r>
                      <a:r>
                        <a:rPr lang="en-US" sz="1500" b="1" kern="1200" dirty="0">
                          <a:solidFill>
                            <a:schemeClr val="accent1"/>
                          </a:solidFill>
                          <a:latin typeface="Arial" panose="020B0604020202020204" pitchFamily="34" charset="0"/>
                          <a:ea typeface="+mn-ea"/>
                          <a:cs typeface="Arial" panose="020B0604020202020204" pitchFamily="34" charset="0"/>
                        </a:rPr>
                        <a:t>when dealing with requests.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500" b="1" kern="1200" dirty="0">
                          <a:solidFill>
                            <a:schemeClr val="accent1"/>
                          </a:solidFill>
                          <a:latin typeface="Arial" panose="020B0604020202020204" pitchFamily="34" charset="0"/>
                          <a:ea typeface="+mn-ea"/>
                          <a:cs typeface="Arial" panose="020B0604020202020204" pitchFamily="34" charset="0"/>
                        </a:rPr>
                        <a:t>Support from </a:t>
                      </a:r>
                      <a:r>
                        <a:rPr lang="en-US" sz="1500" b="1" u="none" kern="1200" dirty="0">
                          <a:solidFill>
                            <a:schemeClr val="accent1"/>
                          </a:solidFill>
                          <a:latin typeface="Arial" panose="020B0604020202020204" pitchFamily="34" charset="0"/>
                          <a:ea typeface="+mn-ea"/>
                          <a:cs typeface="Arial" panose="020B0604020202020204" pitchFamily="34" charset="0"/>
                        </a:rPr>
                        <a:t>senior management </a:t>
                      </a:r>
                      <a:r>
                        <a:rPr lang="en-US" sz="1500" b="1" kern="1200" dirty="0">
                          <a:solidFill>
                            <a:schemeClr val="accent1"/>
                          </a:solidFill>
                          <a:latin typeface="Arial" panose="020B0604020202020204" pitchFamily="34" charset="0"/>
                          <a:ea typeface="+mn-ea"/>
                          <a:cs typeface="Arial" panose="020B0604020202020204" pitchFamily="34" charset="0"/>
                        </a:rPr>
                        <a:t>when dealing with requests.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297327">
                <a:tc>
                  <a:txBody>
                    <a:bodyPr/>
                    <a:lstStyle/>
                    <a:p>
                      <a:pPr algn="l" fontAlgn="ctr"/>
                      <a:r>
                        <a:rPr lang="en-CA" sz="1500" b="0" i="0" u="none" strike="noStrike" dirty="0">
                          <a:solidFill>
                            <a:srgbClr val="000000"/>
                          </a:solidFill>
                          <a:effectLst/>
                          <a:latin typeface="Arial" panose="020B0604020202020204" pitchFamily="34" charset="0"/>
                        </a:rPr>
                        <a:t>Very 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297327">
                <a:tc>
                  <a:txBody>
                    <a:bodyPr/>
                    <a:lstStyle/>
                    <a:p>
                      <a:pPr algn="l" fontAlgn="ctr"/>
                      <a:r>
                        <a:rPr lang="en-CA" sz="1500" b="0" i="0" u="none" strike="noStrike" dirty="0">
                          <a:solidFill>
                            <a:srgbClr val="000000"/>
                          </a:solidFill>
                          <a:effectLst/>
                          <a:latin typeface="Arial" panose="020B0604020202020204" pitchFamily="34" charset="0"/>
                        </a:rPr>
                        <a:t>Somewhat 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083523"/>
                  </a:ext>
                </a:extLst>
              </a:tr>
              <a:tr h="297327">
                <a:tc>
                  <a:txBody>
                    <a:bodyPr/>
                    <a:lstStyle/>
                    <a:p>
                      <a:pPr algn="l" fontAlgn="ctr"/>
                      <a:r>
                        <a:rPr lang="en-CA" sz="1500" b="0" i="0" u="none" strike="noStrike" dirty="0">
                          <a:solidFill>
                            <a:srgbClr val="000000"/>
                          </a:solidFill>
                          <a:effectLst/>
                          <a:latin typeface="Arial" panose="020B0604020202020204" pitchFamily="34" charset="0"/>
                        </a:rPr>
                        <a:t>Not very 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75179"/>
                  </a:ext>
                </a:extLst>
              </a:tr>
              <a:tr h="297327">
                <a:tc>
                  <a:txBody>
                    <a:bodyPr/>
                    <a:lstStyle/>
                    <a:p>
                      <a:pPr algn="l" fontAlgn="ctr"/>
                      <a:r>
                        <a:rPr lang="en-CA" sz="1500" b="0" i="0" u="none" strike="noStrike" dirty="0">
                          <a:solidFill>
                            <a:srgbClr val="000000"/>
                          </a:solidFill>
                          <a:effectLst/>
                          <a:latin typeface="Arial" panose="020B0604020202020204" pitchFamily="34" charset="0"/>
                        </a:rPr>
                        <a:t>Not at all supported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7920425"/>
                  </a:ext>
                </a:extLst>
              </a:tr>
              <a:tr h="297327">
                <a:tc>
                  <a:txBody>
                    <a:bodyPr/>
                    <a:lstStyle/>
                    <a:p>
                      <a:pPr algn="l" fontAlgn="ctr"/>
                      <a:r>
                        <a:rPr lang="en-US" sz="1500" b="0" i="0" u="none" strike="noStrike" dirty="0">
                          <a:solidFill>
                            <a:srgbClr val="000000"/>
                          </a:solidFill>
                          <a:effectLst/>
                          <a:latin typeface="Arial" panose="020B0604020202020204" pitchFamily="34" charset="0"/>
                        </a:rPr>
                        <a:t>I prefer not to 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500" b="0" i="0" u="none" strike="noStrike" dirty="0">
                          <a:solidFill>
                            <a:srgbClr val="000000"/>
                          </a:solidFill>
                          <a:effectLst/>
                          <a:latin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20702"/>
                  </a:ext>
                </a:extLst>
              </a:tr>
            </a:tbl>
          </a:graphicData>
        </a:graphic>
      </p:graphicFrame>
      <p:sp>
        <p:nvSpPr>
          <p:cNvPr id="8" name="Rectangle 7">
            <a:extLst>
              <a:ext uri="{FF2B5EF4-FFF2-40B4-BE49-F238E27FC236}">
                <a16:creationId xmlns:a16="http://schemas.microsoft.com/office/drawing/2014/main" id="{EA6A370A-E0B6-4E9E-AF43-F3D4F9863701}"/>
              </a:ext>
            </a:extLst>
          </p:cNvPr>
          <p:cNvSpPr/>
          <p:nvPr/>
        </p:nvSpPr>
        <p:spPr>
          <a:xfrm>
            <a:off x="320400" y="5904000"/>
            <a:ext cx="11281878" cy="830997"/>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Q24. To what extent do you agree or disagree that you have what you need as a supervisor to effectively manage employee accommodation requests?</a:t>
            </a:r>
            <a:r>
              <a:rPr lang="en-CA" sz="1200" dirty="0">
                <a:solidFill>
                  <a:schemeClr val="accent1"/>
                </a:solidFill>
                <a:latin typeface="Arial" panose="020B0604020202020204" pitchFamily="34" charset="0"/>
                <a:cs typeface="Arial" panose="020B0604020202020204" pitchFamily="34" charset="0"/>
              </a:rPr>
              <a:t> (all supervisors, n=178)</a:t>
            </a:r>
          </a:p>
          <a:p>
            <a:r>
              <a:rPr lang="en-US" sz="1200" dirty="0">
                <a:solidFill>
                  <a:schemeClr val="accent1"/>
                </a:solidFill>
                <a:latin typeface="Arial" panose="020B0604020202020204" pitchFamily="34" charset="0"/>
                <a:cs typeface="Arial" panose="020B0604020202020204" pitchFamily="34" charset="0"/>
              </a:rPr>
              <a:t>Q25. When dealing with employee accommodation requests, to what extent do you feel supported by your direct supervisor?</a:t>
            </a:r>
            <a:r>
              <a:rPr lang="en-CA" sz="1200" dirty="0">
                <a:solidFill>
                  <a:schemeClr val="accent1"/>
                </a:solidFill>
                <a:latin typeface="Arial" panose="020B0604020202020204" pitchFamily="34" charset="0"/>
                <a:cs typeface="Arial" panose="020B0604020202020204" pitchFamily="34" charset="0"/>
              </a:rPr>
              <a:t> (all supervisors, n=178)</a:t>
            </a:r>
            <a:endParaRPr lang="en-US" sz="1200" dirty="0">
              <a:solidFill>
                <a:schemeClr val="accent1"/>
              </a:solidFill>
              <a:latin typeface="Arial" panose="020B0604020202020204" pitchFamily="34" charset="0"/>
              <a:cs typeface="Arial" panose="020B0604020202020204" pitchFamily="34" charset="0"/>
            </a:endParaRPr>
          </a:p>
          <a:p>
            <a:r>
              <a:rPr lang="en-US" sz="1200" dirty="0">
                <a:solidFill>
                  <a:schemeClr val="accent1"/>
                </a:solidFill>
                <a:latin typeface="Arial" panose="020B0604020202020204" pitchFamily="34" charset="0"/>
                <a:cs typeface="Arial" panose="020B0604020202020204" pitchFamily="34" charset="0"/>
              </a:rPr>
              <a:t>Q26. When dealing with employee accommodation requests, to what extent do you feel supported by your senior management?</a:t>
            </a:r>
            <a:r>
              <a:rPr lang="en-CA" sz="1200" dirty="0">
                <a:solidFill>
                  <a:schemeClr val="accent1"/>
                </a:solidFill>
                <a:latin typeface="Arial" panose="020B0604020202020204" pitchFamily="34" charset="0"/>
                <a:cs typeface="Arial" panose="020B0604020202020204" pitchFamily="34" charset="0"/>
              </a:rPr>
              <a:t> (all supervisors, n=178)</a:t>
            </a:r>
          </a:p>
        </p:txBody>
      </p:sp>
      <p:sp>
        <p:nvSpPr>
          <p:cNvPr id="4" name="Slide Number Placeholder 3">
            <a:extLst>
              <a:ext uri="{FF2B5EF4-FFF2-40B4-BE49-F238E27FC236}">
                <a16:creationId xmlns:a16="http://schemas.microsoft.com/office/drawing/2014/main" id="{3E74D671-1C2E-4582-88CD-FB382F3658E1}"/>
              </a:ext>
            </a:extLst>
          </p:cNvPr>
          <p:cNvSpPr>
            <a:spLocks noGrp="1"/>
          </p:cNvSpPr>
          <p:nvPr>
            <p:ph type="sldNum" sz="quarter" idx="10"/>
          </p:nvPr>
        </p:nvSpPr>
        <p:spPr/>
        <p:txBody>
          <a:bodyPr/>
          <a:lstStyle/>
          <a:p>
            <a:fld id="{227929AD-272B-2940-8998-9A3EA3187C9C}" type="slidenum">
              <a:rPr lang="en-US" smtClean="0"/>
              <a:pPr/>
              <a:t>25</a:t>
            </a:fld>
            <a:endParaRPr lang="en-US" dirty="0"/>
          </a:p>
        </p:txBody>
      </p:sp>
    </p:spTree>
    <p:extLst>
      <p:ext uri="{BB962C8B-B14F-4D97-AF65-F5344CB8AC3E}">
        <p14:creationId xmlns:p14="http://schemas.microsoft.com/office/powerpoint/2010/main" val="1095059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990F66-A0CC-4389-A0FC-AAF5AD338B1B}"/>
              </a:ext>
            </a:extLst>
          </p:cNvPr>
          <p:cNvSpPr txBox="1"/>
          <p:nvPr/>
        </p:nvSpPr>
        <p:spPr>
          <a:xfrm>
            <a:off x="320251" y="-683899"/>
            <a:ext cx="1166753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supervisors about information, resources and support that would help them navigate the accommodation process better.</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20252" y="353543"/>
            <a:ext cx="11667532" cy="701731"/>
          </a:xfrm>
        </p:spPr>
        <p:txBody>
          <a:bodyPr/>
          <a:lstStyle/>
          <a:p>
            <a:r>
              <a:rPr lang="en-US" sz="2400" b="0" spc="0" dirty="0">
                <a:latin typeface="Arial" panose="020B0604020202020204" pitchFamily="34" charset="0"/>
                <a:cs typeface="Arial" panose="020B0604020202020204" pitchFamily="34" charset="0"/>
              </a:rPr>
              <a:t>Supervisors would like more process information, a more centralized approach and greater access to experts and informational resources.</a:t>
            </a:r>
          </a:p>
        </p:txBody>
      </p:sp>
      <p:sp>
        <p:nvSpPr>
          <p:cNvPr id="9" name="TextBox 8">
            <a:extLst>
              <a:ext uri="{FF2B5EF4-FFF2-40B4-BE49-F238E27FC236}">
                <a16:creationId xmlns:a16="http://schemas.microsoft.com/office/drawing/2014/main" id="{9AE1508C-FC1C-4C36-9192-65429B003DE5}"/>
              </a:ext>
            </a:extLst>
          </p:cNvPr>
          <p:cNvSpPr txBox="1"/>
          <p:nvPr/>
        </p:nvSpPr>
        <p:spPr>
          <a:xfrm>
            <a:off x="426318" y="1399507"/>
            <a:ext cx="10905550" cy="369332"/>
          </a:xfrm>
          <a:prstGeom prst="rect">
            <a:avLst/>
          </a:prstGeom>
          <a:noFill/>
        </p:spPr>
        <p:txBody>
          <a:bodyPr wrap="none" rtlCol="0">
            <a:spAutoFit/>
          </a:bodyPr>
          <a:lstStyle/>
          <a:p>
            <a:r>
              <a:rPr lang="en-US" b="1" dirty="0">
                <a:solidFill>
                  <a:schemeClr val="accent1"/>
                </a:solidFill>
                <a:latin typeface="Arial" panose="020B0604020202020204" pitchFamily="34" charset="0"/>
                <a:cs typeface="Arial" panose="020B0604020202020204" pitchFamily="34" charset="0"/>
              </a:rPr>
              <a:t>What other information, resources or support would help you navigate requests more effectively?</a:t>
            </a:r>
            <a:endParaRPr lang="en-CA" b="1" dirty="0"/>
          </a:p>
        </p:txBody>
      </p:sp>
      <p:graphicFrame>
        <p:nvGraphicFramePr>
          <p:cNvPr id="11" name="Table 1" descr="Table 18. What other information, resources or support would help you navigate requests more effectively?">
            <a:extLst>
              <a:ext uri="{FF2B5EF4-FFF2-40B4-BE49-F238E27FC236}">
                <a16:creationId xmlns:a16="http://schemas.microsoft.com/office/drawing/2014/main" id="{0BE29757-92D1-4154-A155-BBD2F57BEFA7}"/>
              </a:ext>
            </a:extLst>
          </p:cNvPr>
          <p:cNvGraphicFramePr>
            <a:graphicFrameLocks noGrp="1"/>
          </p:cNvGraphicFramePr>
          <p:nvPr>
            <p:extLst>
              <p:ext uri="{D42A27DB-BD31-4B8C-83A1-F6EECF244321}">
                <p14:modId xmlns:p14="http://schemas.microsoft.com/office/powerpoint/2010/main" val="3279375365"/>
              </p:ext>
            </p:extLst>
          </p:nvPr>
        </p:nvGraphicFramePr>
        <p:xfrm>
          <a:off x="451718" y="1861128"/>
          <a:ext cx="11404600" cy="3870960"/>
        </p:xfrm>
        <a:graphic>
          <a:graphicData uri="http://schemas.openxmlformats.org/drawingml/2006/table">
            <a:tbl>
              <a:tblPr firstRow="1" bandRow="1">
                <a:tableStyleId>{5C22544A-7EE6-4342-B048-85BDC9FD1C3A}</a:tableStyleId>
              </a:tblPr>
              <a:tblGrid>
                <a:gridCol w="2930071">
                  <a:extLst>
                    <a:ext uri="{9D8B030D-6E8A-4147-A177-3AD203B41FA5}">
                      <a16:colId xmlns:a16="http://schemas.microsoft.com/office/drawing/2014/main" val="196819204"/>
                    </a:ext>
                  </a:extLst>
                </a:gridCol>
                <a:gridCol w="8474529">
                  <a:extLst>
                    <a:ext uri="{9D8B030D-6E8A-4147-A177-3AD203B41FA5}">
                      <a16:colId xmlns:a16="http://schemas.microsoft.com/office/drawing/2014/main" val="4123964084"/>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1"/>
                          </a:solidFill>
                          <a:latin typeface="Arial" panose="020B0604020202020204" pitchFamily="34" charset="0"/>
                          <a:cs typeface="Arial" panose="020B0604020202020204" pitchFamily="34" charset="0"/>
                        </a:rPr>
                        <a:t>Theme</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accent1"/>
                          </a:solidFill>
                          <a:latin typeface="Arial" panose="020B0604020202020204" pitchFamily="34" charset="0"/>
                          <a:cs typeface="Arial" panose="020B0604020202020204" pitchFamily="34" charset="0"/>
                        </a:rPr>
                        <a:t>Quotations</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0">
                <a:tc>
                  <a:txBody>
                    <a:bodyPr/>
                    <a:lstStyle/>
                    <a:p>
                      <a:r>
                        <a:rPr lang="en-CA" sz="1400" b="1" noProof="0" dirty="0">
                          <a:solidFill>
                            <a:schemeClr val="tx1"/>
                          </a:solidFill>
                          <a:latin typeface="Arial" panose="020B0604020202020204" pitchFamily="34" charset="0"/>
                          <a:cs typeface="Arial" panose="020B0604020202020204" pitchFamily="34" charset="0"/>
                        </a:rPr>
                        <a:t>Step by step instructions.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noProof="0" dirty="0">
                          <a:solidFill>
                            <a:schemeClr val="tx1"/>
                          </a:solidFill>
                          <a:latin typeface="Arial" panose="020B0604020202020204" pitchFamily="34" charset="0"/>
                          <a:cs typeface="Arial" panose="020B0604020202020204" pitchFamily="34" charset="0"/>
                        </a:rPr>
                        <a:t>"There should be more step by step instructions for team leaders, managers and HR in order to streamline the process."</a:t>
                      </a:r>
                    </a:p>
                    <a:p>
                      <a:r>
                        <a:rPr lang="en-US" sz="1400" b="0" noProof="0" dirty="0">
                          <a:solidFill>
                            <a:schemeClr val="tx1"/>
                          </a:solidFill>
                          <a:latin typeface="Arial" panose="020B0604020202020204" pitchFamily="34" charset="0"/>
                          <a:cs typeface="Arial" panose="020B0604020202020204" pitchFamily="34" charset="0"/>
                        </a:rPr>
                        <a:t>"A step by step process document that is easy to follow and reduces unnecessary steps and approvals."</a:t>
                      </a:r>
                      <a:endParaRPr lang="en-CA" sz="1400" b="0" noProof="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262245"/>
                  </a:ext>
                </a:extLst>
              </a:tr>
              <a:tr h="0">
                <a:tc>
                  <a:txBody>
                    <a:bodyPr/>
                    <a:lstStyle/>
                    <a:p>
                      <a:r>
                        <a:rPr lang="en-CA" sz="1400" b="1" noProof="0" dirty="0">
                          <a:solidFill>
                            <a:schemeClr val="tx1"/>
                          </a:solidFill>
                          <a:latin typeface="Arial" panose="020B0604020202020204" pitchFamily="34" charset="0"/>
                          <a:cs typeface="Arial" panose="020B0604020202020204" pitchFamily="34" charset="0"/>
                        </a:rPr>
                        <a:t>Better access to experts.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noProof="0" dirty="0">
                          <a:solidFill>
                            <a:schemeClr val="tx1"/>
                          </a:solidFill>
                          <a:latin typeface="Arial" panose="020B0604020202020204" pitchFamily="34" charset="0"/>
                          <a:cs typeface="Arial" panose="020B0604020202020204" pitchFamily="34" charset="0"/>
                        </a:rPr>
                        <a:t>"Someone knowledgeable on this topic with whom we could talk in person, instead of trying to navigate and interpret the various laws and policies."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noProof="0" dirty="0">
                          <a:solidFill>
                            <a:schemeClr val="tx1"/>
                          </a:solidFill>
                          <a:latin typeface="Arial" panose="020B0604020202020204" pitchFamily="34" charset="0"/>
                          <a:cs typeface="Arial" panose="020B0604020202020204" pitchFamily="34" charset="0"/>
                        </a:rPr>
                        <a:t>"I would like to have access to specialists such as an occupational therapist, mental health specialist, physiotherapist, etc. that can confirm the best approaches."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5786536"/>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noProof="0" dirty="0">
                          <a:solidFill>
                            <a:schemeClr val="tx1"/>
                          </a:solidFill>
                          <a:latin typeface="Arial" panose="020B0604020202020204" pitchFamily="34" charset="0"/>
                          <a:ea typeface="+mn-ea"/>
                          <a:cs typeface="Arial" panose="020B0604020202020204" pitchFamily="34" charset="0"/>
                        </a:rPr>
                        <a:t>More centralized approach.</a:t>
                      </a:r>
                      <a:endParaRPr lang="en-CA" sz="1400" b="1" kern="1200" noProof="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kern="1200" noProof="0" dirty="0">
                          <a:solidFill>
                            <a:schemeClr val="tx1"/>
                          </a:solidFill>
                          <a:latin typeface="Arial" panose="020B0604020202020204" pitchFamily="34" charset="0"/>
                          <a:ea typeface="+mn-ea"/>
                          <a:cs typeface="Arial" panose="020B0604020202020204" pitchFamily="34" charset="0"/>
                        </a:rPr>
                        <a:t>"I think that a more centralized approach (…) would ensure uniformity."</a:t>
                      </a:r>
                    </a:p>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0" kern="1200" noProof="0" dirty="0">
                          <a:solidFill>
                            <a:schemeClr val="tx1"/>
                          </a:solidFill>
                          <a:latin typeface="Arial" panose="020B0604020202020204" pitchFamily="34" charset="0"/>
                          <a:ea typeface="+mn-ea"/>
                          <a:cs typeface="Arial" panose="020B0604020202020204" pitchFamily="34" charset="0"/>
                        </a:rPr>
                        <a:t>"There should be a specialist dealing with all accommodations. This would be more efficient because accommodation requests are relatively rare. Why should each team leader be forced to learn or re-learn all of the related HR procedures once every year or two?"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0">
                <a:tc>
                  <a:txBody>
                    <a:bodyPr/>
                    <a:lstStyle/>
                    <a:p>
                      <a:r>
                        <a:rPr lang="en-CA" sz="1400" b="1" noProof="0" dirty="0">
                          <a:solidFill>
                            <a:schemeClr val="tx1"/>
                          </a:solidFill>
                          <a:latin typeface="Arial" panose="020B0604020202020204" pitchFamily="34" charset="0"/>
                          <a:cs typeface="Arial" panose="020B0604020202020204" pitchFamily="34" charset="0"/>
                        </a:rPr>
                        <a:t>More or better informational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noProof="0" dirty="0">
                          <a:solidFill>
                            <a:schemeClr val="tx1"/>
                          </a:solidFill>
                          <a:latin typeface="Arial" panose="020B0604020202020204" pitchFamily="34" charset="0"/>
                          <a:cs typeface="Arial" panose="020B0604020202020204" pitchFamily="34" charset="0"/>
                        </a:rPr>
                        <a:t>"A </a:t>
                      </a:r>
                      <a:r>
                        <a:rPr lang="en-US" sz="1400" b="0" kern="1200" noProof="0" dirty="0">
                          <a:solidFill>
                            <a:schemeClr val="tx1"/>
                          </a:solidFill>
                          <a:latin typeface="Arial" panose="020B0604020202020204" pitchFamily="34" charset="0"/>
                          <a:ea typeface="+mn-ea"/>
                          <a:cs typeface="Arial" panose="020B0604020202020204" pitchFamily="34" charset="0"/>
                        </a:rPr>
                        <a:t>proper (departmental website) or portal that outlines the process, a properly staffed disability management unit where employees and supervisors can </a:t>
                      </a:r>
                      <a:r>
                        <a:rPr lang="en-US" sz="1400" b="0" noProof="0" dirty="0">
                          <a:solidFill>
                            <a:schemeClr val="tx1"/>
                          </a:solidFill>
                          <a:latin typeface="Arial" panose="020B0604020202020204" pitchFamily="34" charset="0"/>
                          <a:cs typeface="Arial" panose="020B0604020202020204" pitchFamily="34" charset="0"/>
                        </a:rPr>
                        <a:t>obtain responses in a timely manner."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noProof="0" dirty="0">
                          <a:solidFill>
                            <a:schemeClr val="tx1"/>
                          </a:solidFill>
                          <a:latin typeface="Arial" panose="020B0604020202020204" pitchFamily="34" charset="0"/>
                          <a:cs typeface="Arial" panose="020B0604020202020204" pitchFamily="34" charset="0"/>
                        </a:rPr>
                        <a:t>"Redo the TBS website and update the info on the Disability Management Tool and Managers and Employee Handbook tools on the website to reflect current information."</a:t>
                      </a:r>
                      <a:endParaRPr lang="en-CA" sz="1400" b="0" noProof="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2698347"/>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160200" y="6042792"/>
            <a:ext cx="11871600" cy="461665"/>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Q33. Is there any other information, resources or support you would like to have, or change you would like to see, to help you more effectively navigate the accommodation request process? </a:t>
            </a:r>
            <a:r>
              <a:rPr lang="en-CA" sz="1200" dirty="0">
                <a:solidFill>
                  <a:schemeClr val="accent1"/>
                </a:solidFill>
                <a:latin typeface="Arial" panose="020B0604020202020204" pitchFamily="34" charset="0"/>
                <a:cs typeface="Arial" panose="020B0604020202020204" pitchFamily="34" charset="0"/>
              </a:rPr>
              <a:t>(all supervisors, n=178)</a:t>
            </a:r>
            <a:endParaRPr lang="en-US" sz="1200" dirty="0">
              <a:solidFill>
                <a:srgbClr val="4F2684"/>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0DFA968D-816A-4882-A889-74ACD97EA4E1}"/>
              </a:ext>
            </a:extLst>
          </p:cNvPr>
          <p:cNvSpPr>
            <a:spLocks noGrp="1"/>
          </p:cNvSpPr>
          <p:nvPr>
            <p:ph type="sldNum" sz="quarter" idx="10"/>
          </p:nvPr>
        </p:nvSpPr>
        <p:spPr/>
        <p:txBody>
          <a:bodyPr/>
          <a:lstStyle/>
          <a:p>
            <a:fld id="{227929AD-272B-2940-8998-9A3EA3187C9C}" type="slidenum">
              <a:rPr lang="en-US" smtClean="0"/>
              <a:pPr/>
              <a:t>26</a:t>
            </a:fld>
            <a:endParaRPr lang="en-US" dirty="0"/>
          </a:p>
        </p:txBody>
      </p:sp>
    </p:spTree>
    <p:extLst>
      <p:ext uri="{BB962C8B-B14F-4D97-AF65-F5344CB8AC3E}">
        <p14:creationId xmlns:p14="http://schemas.microsoft.com/office/powerpoint/2010/main" val="1851235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5D85436-1ED8-4B0A-ABCC-7D266C171BCA}"/>
              </a:ext>
            </a:extLst>
          </p:cNvPr>
          <p:cNvSpPr txBox="1"/>
          <p:nvPr/>
        </p:nvSpPr>
        <p:spPr>
          <a:xfrm>
            <a:off x="380999" y="-702318"/>
            <a:ext cx="1094915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results about employees’ overall satisfaction with the accommodation process.</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99020" y="546839"/>
            <a:ext cx="11695213" cy="701731"/>
          </a:xfrm>
        </p:spPr>
        <p:txBody>
          <a:bodyPr/>
          <a:lstStyle/>
          <a:p>
            <a:r>
              <a:rPr lang="en-US" sz="2400" b="0" spc="0" dirty="0">
                <a:latin typeface="Arial" panose="020B0604020202020204" pitchFamily="34" charset="0"/>
                <a:cs typeface="Arial" panose="020B0604020202020204" pitchFamily="34" charset="0"/>
              </a:rPr>
              <a:t>Less than a third of employees are satisfied with the accommodation process overall.</a:t>
            </a:r>
          </a:p>
        </p:txBody>
      </p:sp>
      <p:graphicFrame>
        <p:nvGraphicFramePr>
          <p:cNvPr id="3" name="Table 4" descr="Table 19.&#10;">
            <a:extLst>
              <a:ext uri="{FF2B5EF4-FFF2-40B4-BE49-F238E27FC236}">
                <a16:creationId xmlns:a16="http://schemas.microsoft.com/office/drawing/2014/main" id="{FAABEBB3-915F-4758-BFFD-0380AF04956E}"/>
              </a:ext>
            </a:extLst>
          </p:cNvPr>
          <p:cNvGraphicFramePr>
            <a:graphicFrameLocks noGrp="1"/>
          </p:cNvGraphicFramePr>
          <p:nvPr>
            <p:extLst>
              <p:ext uri="{D42A27DB-BD31-4B8C-83A1-F6EECF244321}">
                <p14:modId xmlns:p14="http://schemas.microsoft.com/office/powerpoint/2010/main" val="1995155926"/>
              </p:ext>
            </p:extLst>
          </p:nvPr>
        </p:nvGraphicFramePr>
        <p:xfrm>
          <a:off x="2160233" y="1666219"/>
          <a:ext cx="7390684" cy="2885244"/>
        </p:xfrm>
        <a:graphic>
          <a:graphicData uri="http://schemas.openxmlformats.org/drawingml/2006/table">
            <a:tbl>
              <a:tblPr firstRow="1" bandRow="1">
                <a:tableStyleId>{5C22544A-7EE6-4342-B048-85BDC9FD1C3A}</a:tableStyleId>
              </a:tblPr>
              <a:tblGrid>
                <a:gridCol w="5791200">
                  <a:extLst>
                    <a:ext uri="{9D8B030D-6E8A-4147-A177-3AD203B41FA5}">
                      <a16:colId xmlns:a16="http://schemas.microsoft.com/office/drawing/2014/main" val="1885620763"/>
                    </a:ext>
                  </a:extLst>
                </a:gridCol>
                <a:gridCol w="1599484">
                  <a:extLst>
                    <a:ext uri="{9D8B030D-6E8A-4147-A177-3AD203B41FA5}">
                      <a16:colId xmlns:a16="http://schemas.microsoft.com/office/drawing/2014/main" val="728183811"/>
                    </a:ext>
                  </a:extLst>
                </a:gridCol>
              </a:tblGrid>
              <a:tr h="416364">
                <a:tc>
                  <a:txBody>
                    <a:bodyPr/>
                    <a:lstStyle/>
                    <a:p>
                      <a:r>
                        <a:rPr lang="en-US" sz="1600" dirty="0">
                          <a:solidFill>
                            <a:schemeClr val="accent1"/>
                          </a:solidFill>
                          <a:latin typeface="Arial" panose="020B0604020202020204" pitchFamily="34" charset="0"/>
                          <a:cs typeface="Arial" panose="020B0604020202020204" pitchFamily="34" charset="0"/>
                        </a:rPr>
                        <a:t>Overall satisfaction with the accommodation process.</a:t>
                      </a:r>
                      <a:endParaRPr lang="en-CA" sz="1600" dirty="0">
                        <a:solidFill>
                          <a:schemeClr val="accent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Arial" panose="020B0604020202020204" pitchFamily="34" charset="0"/>
                          <a:cs typeface="Arial" panose="020B0604020202020204" pitchFamily="34" charset="0"/>
                        </a:rPr>
                        <a:t>Employees.</a:t>
                      </a:r>
                      <a:endParaRPr lang="en-CA" sz="1600" b="1" dirty="0">
                        <a:solidFill>
                          <a:schemeClr val="accent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411480">
                <a:tc>
                  <a:txBody>
                    <a:bodyPr/>
                    <a:lstStyle/>
                    <a:p>
                      <a:pPr algn="l" fontAlgn="ctr"/>
                      <a:r>
                        <a:rPr lang="en-CA" sz="1600" b="0" i="0" u="none" strike="noStrike" dirty="0">
                          <a:solidFill>
                            <a:srgbClr val="000000"/>
                          </a:solidFill>
                          <a:effectLst/>
                          <a:latin typeface="Arial" panose="020B0604020202020204" pitchFamily="34" charset="0"/>
                        </a:rPr>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411480">
                <a:tc>
                  <a:txBody>
                    <a:bodyPr/>
                    <a:lstStyle/>
                    <a:p>
                      <a:pPr algn="l" fontAlgn="ctr"/>
                      <a:r>
                        <a:rPr lang="en-CA" sz="1600" b="0" i="0" u="none" strike="noStrike" dirty="0">
                          <a:solidFill>
                            <a:srgbClr val="000000"/>
                          </a:solidFill>
                          <a:effectLst/>
                          <a:latin typeface="Arial" panose="020B0604020202020204" pitchFamily="34" charset="0"/>
                        </a:rPr>
                        <a:t>Somewhat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083523"/>
                  </a:ext>
                </a:extLst>
              </a:tr>
              <a:tr h="411480">
                <a:tc>
                  <a:txBody>
                    <a:bodyPr/>
                    <a:lstStyle/>
                    <a:p>
                      <a:pPr algn="l" fontAlgn="ctr"/>
                      <a:r>
                        <a:rPr lang="en-CA" sz="1600" b="0" i="0" u="none" strike="noStrike" dirty="0">
                          <a:solidFill>
                            <a:srgbClr val="000000"/>
                          </a:solidFill>
                          <a:effectLst/>
                          <a:latin typeface="Arial" panose="020B0604020202020204" pitchFamily="34" charset="0"/>
                        </a:rPr>
                        <a:t>Neither satisfied nor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75179"/>
                  </a:ext>
                </a:extLst>
              </a:tr>
              <a:tr h="411480">
                <a:tc>
                  <a:txBody>
                    <a:bodyPr/>
                    <a:lstStyle/>
                    <a:p>
                      <a:pPr algn="l" fontAlgn="ctr"/>
                      <a:r>
                        <a:rPr lang="en-CA" sz="1600" b="0" i="0" u="none" strike="noStrike" dirty="0">
                          <a:solidFill>
                            <a:srgbClr val="000000"/>
                          </a:solidFill>
                          <a:effectLst/>
                          <a:latin typeface="Arial" panose="020B0604020202020204" pitchFamily="34" charset="0"/>
                        </a:rPr>
                        <a:t>Somewhat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20702"/>
                  </a:ext>
                </a:extLst>
              </a:tr>
              <a:tr h="411480">
                <a:tc>
                  <a:txBody>
                    <a:bodyPr/>
                    <a:lstStyle/>
                    <a:p>
                      <a:pPr algn="l" fontAlgn="ctr"/>
                      <a:r>
                        <a:rPr lang="en-CA" sz="1600" b="0" i="0" u="none" strike="noStrike" dirty="0">
                          <a:solidFill>
                            <a:srgbClr val="000000"/>
                          </a:solidFill>
                          <a:effectLst/>
                          <a:latin typeface="Arial" panose="020B0604020202020204" pitchFamily="34" charset="0"/>
                        </a:rPr>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694753"/>
                  </a:ext>
                </a:extLst>
              </a:tr>
              <a:tr h="411480">
                <a:tc>
                  <a:txBody>
                    <a:bodyPr/>
                    <a:lstStyle/>
                    <a:p>
                      <a:pPr algn="l" fontAlgn="ctr"/>
                      <a:r>
                        <a:rPr lang="en-US" sz="1600" b="0" i="0" u="none" strike="noStrike" dirty="0">
                          <a:solidFill>
                            <a:srgbClr val="000000"/>
                          </a:solidFill>
                          <a:effectLst/>
                          <a:latin typeface="Arial" panose="020B0604020202020204" pitchFamily="34" charset="0"/>
                        </a:rPr>
                        <a:t>I prefer not to 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5820657"/>
                  </a:ext>
                </a:extLst>
              </a:tr>
            </a:tbl>
          </a:graphicData>
        </a:graphic>
      </p:graphicFrame>
      <p:sp>
        <p:nvSpPr>
          <p:cNvPr id="8" name="Rectangle 7">
            <a:extLst>
              <a:ext uri="{FF2B5EF4-FFF2-40B4-BE49-F238E27FC236}">
                <a16:creationId xmlns:a16="http://schemas.microsoft.com/office/drawing/2014/main" id="{EA6A370A-E0B6-4E9E-AF43-F3D4F9863701}"/>
              </a:ext>
            </a:extLst>
          </p:cNvPr>
          <p:cNvSpPr/>
          <p:nvPr/>
        </p:nvSpPr>
        <p:spPr>
          <a:xfrm>
            <a:off x="320400" y="6048000"/>
            <a:ext cx="11296212" cy="461665"/>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Q40. Looking back over the entire workplace accommodation request process, and setting aside the end result for a moment, how satisfied are you overall with the process you went through? (accommodation request related to a condition or disability, n=743)</a:t>
            </a:r>
            <a:endParaRPr lang="en-CA" sz="1200" dirty="0">
              <a:solidFill>
                <a:schemeClr val="accent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D6CBE014-0BC5-459A-BB89-1518C4BB103C}"/>
              </a:ext>
            </a:extLst>
          </p:cNvPr>
          <p:cNvSpPr>
            <a:spLocks noGrp="1"/>
          </p:cNvSpPr>
          <p:nvPr>
            <p:ph type="sldNum" sz="quarter" idx="10"/>
          </p:nvPr>
        </p:nvSpPr>
        <p:spPr/>
        <p:txBody>
          <a:bodyPr/>
          <a:lstStyle/>
          <a:p>
            <a:fld id="{227929AD-272B-2940-8998-9A3EA3187C9C}" type="slidenum">
              <a:rPr lang="en-US" smtClean="0"/>
              <a:pPr/>
              <a:t>27</a:t>
            </a:fld>
            <a:endParaRPr lang="en-US" dirty="0"/>
          </a:p>
        </p:txBody>
      </p:sp>
    </p:spTree>
    <p:extLst>
      <p:ext uri="{BB962C8B-B14F-4D97-AF65-F5344CB8AC3E}">
        <p14:creationId xmlns:p14="http://schemas.microsoft.com/office/powerpoint/2010/main" val="1106654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A28B8CE-82D8-4A2F-BB3A-923E615BF014}"/>
              </a:ext>
            </a:extLst>
          </p:cNvPr>
          <p:cNvSpPr txBox="1"/>
          <p:nvPr/>
        </p:nvSpPr>
        <p:spPr>
          <a:xfrm>
            <a:off x="288016" y="-735771"/>
            <a:ext cx="1157897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one table showing how helpful employees and supervisors feel the accommodation passport would be.</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37921" y="512537"/>
            <a:ext cx="11229070" cy="701731"/>
          </a:xfrm>
        </p:spPr>
        <p:txBody>
          <a:bodyPr/>
          <a:lstStyle/>
          <a:p>
            <a:r>
              <a:rPr lang="en-US" sz="2400" b="0" spc="0" dirty="0">
                <a:latin typeface="Arial" panose="020B0604020202020204" pitchFamily="34" charset="0"/>
                <a:cs typeface="Arial" panose="020B0604020202020204" pitchFamily="34" charset="0"/>
              </a:rPr>
              <a:t>A large majority of employees and supervisors believe an “accommodation passport” would be very helpful.</a:t>
            </a:r>
          </a:p>
        </p:txBody>
      </p:sp>
      <p:graphicFrame>
        <p:nvGraphicFramePr>
          <p:cNvPr id="3" name="Table 4" descr="Table 20.">
            <a:extLst>
              <a:ext uri="{FF2B5EF4-FFF2-40B4-BE49-F238E27FC236}">
                <a16:creationId xmlns:a16="http://schemas.microsoft.com/office/drawing/2014/main" id="{FAABEBB3-915F-4758-BFFD-0380AF04956E}"/>
              </a:ext>
            </a:extLst>
          </p:cNvPr>
          <p:cNvGraphicFramePr>
            <a:graphicFrameLocks noGrp="1"/>
          </p:cNvGraphicFramePr>
          <p:nvPr>
            <p:extLst>
              <p:ext uri="{D42A27DB-BD31-4B8C-83A1-F6EECF244321}">
                <p14:modId xmlns:p14="http://schemas.microsoft.com/office/powerpoint/2010/main" val="1326268374"/>
              </p:ext>
            </p:extLst>
          </p:nvPr>
        </p:nvGraphicFramePr>
        <p:xfrm>
          <a:off x="1762039" y="1816246"/>
          <a:ext cx="8280000" cy="2636520"/>
        </p:xfrm>
        <a:graphic>
          <a:graphicData uri="http://schemas.openxmlformats.org/drawingml/2006/table">
            <a:tbl>
              <a:tblPr firstRow="1" bandRow="1">
                <a:tableStyleId>{5C22544A-7EE6-4342-B048-85BDC9FD1C3A}</a:tableStyleId>
              </a:tblPr>
              <a:tblGrid>
                <a:gridCol w="5400000">
                  <a:extLst>
                    <a:ext uri="{9D8B030D-6E8A-4147-A177-3AD203B41FA5}">
                      <a16:colId xmlns:a16="http://schemas.microsoft.com/office/drawing/2014/main" val="1885620763"/>
                    </a:ext>
                  </a:extLst>
                </a:gridCol>
                <a:gridCol w="1440000">
                  <a:extLst>
                    <a:ext uri="{9D8B030D-6E8A-4147-A177-3AD203B41FA5}">
                      <a16:colId xmlns:a16="http://schemas.microsoft.com/office/drawing/2014/main" val="728183811"/>
                    </a:ext>
                  </a:extLst>
                </a:gridCol>
                <a:gridCol w="1440000">
                  <a:extLst>
                    <a:ext uri="{9D8B030D-6E8A-4147-A177-3AD203B41FA5}">
                      <a16:colId xmlns:a16="http://schemas.microsoft.com/office/drawing/2014/main" val="2243058953"/>
                    </a:ext>
                  </a:extLst>
                </a:gridCol>
              </a:tblGrid>
              <a:tr h="167502">
                <a:tc>
                  <a:txBody>
                    <a:bodyPr/>
                    <a:lstStyle/>
                    <a:p>
                      <a:r>
                        <a:rPr lang="en-US" sz="1600" dirty="0">
                          <a:solidFill>
                            <a:schemeClr val="accent1"/>
                          </a:solidFill>
                          <a:latin typeface="Arial" panose="020B0604020202020204" pitchFamily="34" charset="0"/>
                          <a:cs typeface="Arial" panose="020B0604020202020204" pitchFamily="34" charset="0"/>
                        </a:rPr>
                        <a:t>How helpful the “accommodation passport” would be to people in your situation / for everyone?</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Arial" panose="020B0604020202020204" pitchFamily="34" charset="0"/>
                          <a:cs typeface="Arial" panose="020B0604020202020204" pitchFamily="34" charset="0"/>
                        </a:rPr>
                        <a:t>Employees.</a:t>
                      </a:r>
                      <a:endParaRPr lang="en-CA" sz="1600" b="1"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dirty="0">
                          <a:solidFill>
                            <a:schemeClr val="accent1"/>
                          </a:solidFill>
                          <a:latin typeface="Arial" panose="020B0604020202020204" pitchFamily="34" charset="0"/>
                          <a:cs typeface="Arial" panose="020B0604020202020204" pitchFamily="34" charset="0"/>
                        </a:rPr>
                        <a:t>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411480">
                <a:tc>
                  <a:txBody>
                    <a:bodyPr/>
                    <a:lstStyle/>
                    <a:p>
                      <a:pPr algn="l" fontAlgn="ctr"/>
                      <a:r>
                        <a:rPr lang="en-CA" sz="1600" b="0" i="0" u="none" strike="noStrike" dirty="0">
                          <a:solidFill>
                            <a:srgbClr val="000000"/>
                          </a:solidFill>
                          <a:effectLst/>
                          <a:latin typeface="Arial" panose="020B0604020202020204" pitchFamily="34" charset="0"/>
                        </a:rPr>
                        <a:t>Very helpful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411480">
                <a:tc>
                  <a:txBody>
                    <a:bodyPr/>
                    <a:lstStyle/>
                    <a:p>
                      <a:pPr algn="l" fontAlgn="ctr"/>
                      <a:r>
                        <a:rPr lang="en-CA" sz="1600" b="0" i="0" u="none" strike="noStrike" dirty="0">
                          <a:solidFill>
                            <a:srgbClr val="000000"/>
                          </a:solidFill>
                          <a:effectLst/>
                          <a:latin typeface="Arial" panose="020B0604020202020204" pitchFamily="34" charset="0"/>
                        </a:rPr>
                        <a:t>Somewhat helpful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083523"/>
                  </a:ext>
                </a:extLst>
              </a:tr>
              <a:tr h="411480">
                <a:tc>
                  <a:txBody>
                    <a:bodyPr/>
                    <a:lstStyle/>
                    <a:p>
                      <a:pPr algn="l" fontAlgn="ctr"/>
                      <a:r>
                        <a:rPr lang="en-CA" sz="1600" b="0" i="0" u="none" strike="noStrike" dirty="0">
                          <a:solidFill>
                            <a:srgbClr val="000000"/>
                          </a:solidFill>
                          <a:effectLst/>
                          <a:latin typeface="Arial" panose="020B0604020202020204" pitchFamily="34" charset="0"/>
                        </a:rPr>
                        <a:t>Not very helpful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75179"/>
                  </a:ext>
                </a:extLst>
              </a:tr>
              <a:tr h="411480">
                <a:tc>
                  <a:txBody>
                    <a:bodyPr/>
                    <a:lstStyle/>
                    <a:p>
                      <a:pPr algn="l" fontAlgn="ctr"/>
                      <a:r>
                        <a:rPr lang="en-CA" sz="1600" b="0" i="0" u="none" strike="noStrike" dirty="0">
                          <a:solidFill>
                            <a:srgbClr val="000000"/>
                          </a:solidFill>
                          <a:effectLst/>
                          <a:latin typeface="Arial" panose="020B0604020202020204" pitchFamily="34" charset="0"/>
                        </a:rPr>
                        <a:t>Not at all helpful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20702"/>
                  </a:ext>
                </a:extLst>
              </a:tr>
              <a:tr h="411480">
                <a:tc>
                  <a:txBody>
                    <a:bodyPr/>
                    <a:lstStyle/>
                    <a:p>
                      <a:pPr algn="l" fontAlgn="ctr"/>
                      <a:r>
                        <a:rPr lang="en-US" sz="1600" b="0" i="0" u="none" strike="noStrike" dirty="0">
                          <a:solidFill>
                            <a:srgbClr val="000000"/>
                          </a:solidFill>
                          <a:effectLst/>
                          <a:latin typeface="Arial" panose="020B0604020202020204" pitchFamily="34" charset="0"/>
                        </a:rPr>
                        <a:t>I prefer not to 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694753"/>
                  </a:ext>
                </a:extLst>
              </a:tr>
            </a:tbl>
          </a:graphicData>
        </a:graphic>
      </p:graphicFrame>
      <p:sp>
        <p:nvSpPr>
          <p:cNvPr id="8" name="Rectangle 7">
            <a:extLst>
              <a:ext uri="{FF2B5EF4-FFF2-40B4-BE49-F238E27FC236}">
                <a16:creationId xmlns:a16="http://schemas.microsoft.com/office/drawing/2014/main" id="{EA6A370A-E0B6-4E9E-AF43-F3D4F9863701}"/>
              </a:ext>
            </a:extLst>
          </p:cNvPr>
          <p:cNvSpPr/>
          <p:nvPr/>
        </p:nvSpPr>
        <p:spPr>
          <a:xfrm>
            <a:off x="320400" y="5508000"/>
            <a:ext cx="11317514" cy="1015663"/>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Q50. The Government of Canada is exploring the possibility of an “accommodation passport” program that would allow employees who have an approved accommodation to transfer it to another federal department or position. Although such a program would not change the initial request approval process, it would eliminate the need to apply for the same accommodation multiple times. How helpful do you feel this would be to people in your situation?</a:t>
            </a:r>
            <a:r>
              <a:rPr lang="en-CA" sz="1200" dirty="0">
                <a:solidFill>
                  <a:schemeClr val="accent1"/>
                </a:solidFill>
                <a:latin typeface="Arial" panose="020B0604020202020204" pitchFamily="34" charset="0"/>
                <a:cs typeface="Arial" panose="020B0604020202020204" pitchFamily="34" charset="0"/>
              </a:rPr>
              <a:t> </a:t>
            </a:r>
            <a:r>
              <a:rPr lang="en-US" sz="1200" dirty="0">
                <a:solidFill>
                  <a:schemeClr val="accent1"/>
                </a:solidFill>
                <a:latin typeface="Arial" panose="020B0604020202020204" pitchFamily="34" charset="0"/>
                <a:cs typeface="Arial" panose="020B0604020202020204" pitchFamily="34" charset="0"/>
              </a:rPr>
              <a:t>(accommodation request related to a condition or disability, n=743)</a:t>
            </a:r>
          </a:p>
          <a:p>
            <a:r>
              <a:rPr lang="en-US" sz="1200" dirty="0">
                <a:solidFill>
                  <a:schemeClr val="accent1"/>
                </a:solidFill>
                <a:latin typeface="Arial" panose="020B0604020202020204" pitchFamily="34" charset="0"/>
                <a:cs typeface="Arial" panose="020B0604020202020204" pitchFamily="34" charset="0"/>
              </a:rPr>
              <a:t>Q37. How helpful do you feel this (the “accommodation passport” program) would be in improving accommodation outcomes for everyone?</a:t>
            </a:r>
            <a:r>
              <a:rPr lang="en-CA" sz="1200" dirty="0">
                <a:solidFill>
                  <a:schemeClr val="accent1"/>
                </a:solidFill>
                <a:latin typeface="Arial" panose="020B0604020202020204" pitchFamily="34" charset="0"/>
                <a:cs typeface="Arial" panose="020B0604020202020204" pitchFamily="34" charset="0"/>
              </a:rPr>
              <a:t> (all supervisors, n=178)</a:t>
            </a:r>
          </a:p>
        </p:txBody>
      </p:sp>
      <p:sp>
        <p:nvSpPr>
          <p:cNvPr id="4" name="Slide Number Placeholder 3">
            <a:extLst>
              <a:ext uri="{FF2B5EF4-FFF2-40B4-BE49-F238E27FC236}">
                <a16:creationId xmlns:a16="http://schemas.microsoft.com/office/drawing/2014/main" id="{EC056EF7-712B-4D6B-A25F-AF3E4B1D3A80}"/>
              </a:ext>
            </a:extLst>
          </p:cNvPr>
          <p:cNvSpPr>
            <a:spLocks noGrp="1"/>
          </p:cNvSpPr>
          <p:nvPr>
            <p:ph type="sldNum" sz="quarter" idx="10"/>
          </p:nvPr>
        </p:nvSpPr>
        <p:spPr/>
        <p:txBody>
          <a:bodyPr/>
          <a:lstStyle/>
          <a:p>
            <a:fld id="{227929AD-272B-2940-8998-9A3EA3187C9C}" type="slidenum">
              <a:rPr lang="en-US" smtClean="0"/>
              <a:pPr/>
              <a:t>28</a:t>
            </a:fld>
            <a:endParaRPr lang="en-US" dirty="0"/>
          </a:p>
        </p:txBody>
      </p:sp>
    </p:spTree>
    <p:extLst>
      <p:ext uri="{BB962C8B-B14F-4D97-AF65-F5344CB8AC3E}">
        <p14:creationId xmlns:p14="http://schemas.microsoft.com/office/powerpoint/2010/main" val="2641242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44469D6-0B1B-4101-85FE-F1E47C1F6C9B}"/>
              </a:ext>
            </a:extLst>
          </p:cNvPr>
          <p:cNvSpPr txBox="1"/>
          <p:nvPr/>
        </p:nvSpPr>
        <p:spPr>
          <a:xfrm>
            <a:off x="381000" y="-683268"/>
            <a:ext cx="1145743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two tables summarizing employees’ views about their future career prospects in the federal public service.</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8" y="353543"/>
            <a:ext cx="11457432" cy="1034129"/>
          </a:xfrm>
        </p:spPr>
        <p:txBody>
          <a:bodyPr/>
          <a:lstStyle/>
          <a:p>
            <a:r>
              <a:rPr lang="en-US" sz="2400" b="0" spc="0" dirty="0">
                <a:latin typeface="Arial" panose="020B0604020202020204" pitchFamily="34" charset="0"/>
                <a:cs typeface="Arial" panose="020B0604020202020204" pitchFamily="34" charset="0"/>
              </a:rPr>
              <a:t>Employees’ views about their future in the federal public service are connected to their experience with the accommodation process; optimism is strongest among employees with an approved accommodation fully in place.</a:t>
            </a:r>
          </a:p>
        </p:txBody>
      </p:sp>
      <p:graphicFrame>
        <p:nvGraphicFramePr>
          <p:cNvPr id="10" name="Table 1" descr="Table 21.&#10;">
            <a:extLst>
              <a:ext uri="{FF2B5EF4-FFF2-40B4-BE49-F238E27FC236}">
                <a16:creationId xmlns:a16="http://schemas.microsoft.com/office/drawing/2014/main" id="{FFCE8481-0ED8-42A3-B5FC-81306600D625}"/>
              </a:ext>
            </a:extLst>
          </p:cNvPr>
          <p:cNvGraphicFramePr>
            <a:graphicFrameLocks noGrp="1"/>
          </p:cNvGraphicFramePr>
          <p:nvPr>
            <p:extLst>
              <p:ext uri="{D42A27DB-BD31-4B8C-83A1-F6EECF244321}">
                <p14:modId xmlns:p14="http://schemas.microsoft.com/office/powerpoint/2010/main" val="1504121747"/>
              </p:ext>
            </p:extLst>
          </p:nvPr>
        </p:nvGraphicFramePr>
        <p:xfrm>
          <a:off x="342414" y="2346333"/>
          <a:ext cx="5317323" cy="1700784"/>
        </p:xfrm>
        <a:graphic>
          <a:graphicData uri="http://schemas.openxmlformats.org/drawingml/2006/table">
            <a:tbl>
              <a:tblPr firstRow="1" bandRow="1">
                <a:tableStyleId>{5C22544A-7EE6-4342-B048-85BDC9FD1C3A}</a:tableStyleId>
              </a:tblPr>
              <a:tblGrid>
                <a:gridCol w="1644257">
                  <a:extLst>
                    <a:ext uri="{9D8B030D-6E8A-4147-A177-3AD203B41FA5}">
                      <a16:colId xmlns:a16="http://schemas.microsoft.com/office/drawing/2014/main" val="4123964084"/>
                    </a:ext>
                  </a:extLst>
                </a:gridCol>
                <a:gridCol w="1225066">
                  <a:extLst>
                    <a:ext uri="{9D8B030D-6E8A-4147-A177-3AD203B41FA5}">
                      <a16:colId xmlns:a16="http://schemas.microsoft.com/office/drawing/2014/main" val="2261208205"/>
                    </a:ext>
                  </a:extLst>
                </a:gridCol>
                <a:gridCol w="1404000">
                  <a:extLst>
                    <a:ext uri="{9D8B030D-6E8A-4147-A177-3AD203B41FA5}">
                      <a16:colId xmlns:a16="http://schemas.microsoft.com/office/drawing/2014/main" val="267003010"/>
                    </a:ext>
                  </a:extLst>
                </a:gridCol>
                <a:gridCol w="1044000">
                  <a:extLst>
                    <a:ext uri="{9D8B030D-6E8A-4147-A177-3AD203B41FA5}">
                      <a16:colId xmlns:a16="http://schemas.microsoft.com/office/drawing/2014/main" val="2013963918"/>
                    </a:ext>
                  </a:extLst>
                </a:gridCol>
              </a:tblGrid>
              <a:tr h="370840">
                <a:tc>
                  <a:txBody>
                    <a:bodyPr/>
                    <a:lstStyle/>
                    <a:p>
                      <a:pPr algn="l"/>
                      <a:r>
                        <a:rPr lang="en-US" sz="1600" b="1" kern="1200" dirty="0">
                          <a:solidFill>
                            <a:srgbClr val="4F2684"/>
                          </a:solidFill>
                          <a:latin typeface="Arial" panose="020B0604020202020204" pitchFamily="34" charset="0"/>
                          <a:ea typeface="+mn-ea"/>
                          <a:cs typeface="Arial" panose="020B0604020202020204" pitchFamily="34" charset="0"/>
                        </a:rPr>
                        <a:t>Feelings about federal public service career (next 5 years).</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CA" sz="1600" b="1" kern="1200" dirty="0">
                          <a:solidFill>
                            <a:srgbClr val="4F2684"/>
                          </a:solidFill>
                          <a:latin typeface="Arial" panose="020B0604020202020204" pitchFamily="34" charset="0"/>
                          <a:ea typeface="+mn-ea"/>
                          <a:cs typeface="Arial" panose="020B0604020202020204" pitchFamily="34" charset="0"/>
                        </a:rPr>
                        <a:t>Request approved and fully in place.</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CA" sz="1600" b="1" kern="1200" dirty="0">
                          <a:solidFill>
                            <a:srgbClr val="4F2684"/>
                          </a:solidFill>
                          <a:latin typeface="Arial" panose="020B0604020202020204" pitchFamily="34" charset="0"/>
                          <a:ea typeface="+mn-ea"/>
                          <a:cs typeface="Arial" panose="020B0604020202020204" pitchFamily="34" charset="0"/>
                        </a:rPr>
                        <a:t>Request approved and partially in place.</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dirty="0">
                          <a:solidFill>
                            <a:srgbClr val="4F2684"/>
                          </a:solidFill>
                          <a:latin typeface="Arial" panose="020B0604020202020204" pitchFamily="34" charset="0"/>
                          <a:cs typeface="Arial" panose="020B0604020202020204" pitchFamily="34" charset="0"/>
                        </a:rPr>
                        <a:t>Request denied.</a:t>
                      </a:r>
                    </a:p>
                  </a:txBody>
                  <a:tcPr marT="27432" marB="274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292608">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CA" sz="1600" b="0" i="0" u="none" strike="noStrike" kern="1200" dirty="0">
                          <a:solidFill>
                            <a:srgbClr val="000000"/>
                          </a:solidFill>
                          <a:effectLst/>
                          <a:latin typeface="Arial" panose="020B0604020202020204" pitchFamily="34" charset="0"/>
                          <a:ea typeface="+mn-ea"/>
                          <a:cs typeface="+mn-cs"/>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262245"/>
                  </a:ext>
                </a:extLst>
              </a:tr>
              <a:tr h="292608">
                <a:tc>
                  <a:txBody>
                    <a:bodyPr/>
                    <a:lstStyle/>
                    <a:p>
                      <a:pPr marL="0" algn="l" defTabSz="914400" rtl="0" eaLnBrk="1" fontAlgn="ctr" latinLnBrk="0" hangingPunct="1"/>
                      <a:r>
                        <a:rPr lang="en-CA" sz="1600" b="0" i="0" u="none" strike="noStrike" kern="1200" dirty="0">
                          <a:solidFill>
                            <a:srgbClr val="000000"/>
                          </a:solidFill>
                          <a:effectLst/>
                          <a:latin typeface="Arial" panose="020B0604020202020204" pitchFamily="34" charset="0"/>
                          <a:ea typeface="+mn-ea"/>
                          <a:cs typeface="+mn-cs"/>
                        </a:rPr>
                        <a:t>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30%</a:t>
                      </a:r>
                      <a:endParaRPr lang="en-CA" sz="16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45%</a:t>
                      </a:r>
                      <a:endParaRPr lang="en-CA" sz="16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5</a:t>
                      </a:r>
                      <a:r>
                        <a:rPr lang="en-CA" sz="1600" b="0" i="0" u="none" strike="noStrike" kern="1200" dirty="0">
                          <a:solidFill>
                            <a:srgbClr val="000000"/>
                          </a:solidFill>
                          <a:effectLst/>
                          <a:latin typeface="Arial" panose="020B0604020202020204" pitchFamily="34" charset="0"/>
                          <a:ea typeface="+mn-ea"/>
                          <a:cs typeface="+mn-cs"/>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bl>
          </a:graphicData>
        </a:graphic>
      </p:graphicFrame>
      <p:graphicFrame>
        <p:nvGraphicFramePr>
          <p:cNvPr id="12" name="Table 1" descr="Table 22.">
            <a:extLst>
              <a:ext uri="{FF2B5EF4-FFF2-40B4-BE49-F238E27FC236}">
                <a16:creationId xmlns:a16="http://schemas.microsoft.com/office/drawing/2014/main" id="{3D4A5F17-7B0C-4B31-9A5E-45D5EF0C4093}"/>
              </a:ext>
            </a:extLst>
          </p:cNvPr>
          <p:cNvGraphicFramePr>
            <a:graphicFrameLocks noGrp="1"/>
          </p:cNvGraphicFramePr>
          <p:nvPr>
            <p:extLst>
              <p:ext uri="{D42A27DB-BD31-4B8C-83A1-F6EECF244321}">
                <p14:modId xmlns:p14="http://schemas.microsoft.com/office/powerpoint/2010/main" val="1847136588"/>
              </p:ext>
            </p:extLst>
          </p:nvPr>
        </p:nvGraphicFramePr>
        <p:xfrm>
          <a:off x="5893394" y="1977087"/>
          <a:ext cx="5975837" cy="2316398"/>
        </p:xfrm>
        <a:graphic>
          <a:graphicData uri="http://schemas.openxmlformats.org/drawingml/2006/table">
            <a:tbl>
              <a:tblPr firstRow="1" bandRow="1">
                <a:tableStyleId>{5C22544A-7EE6-4342-B048-85BDC9FD1C3A}</a:tableStyleId>
              </a:tblPr>
              <a:tblGrid>
                <a:gridCol w="3014445">
                  <a:extLst>
                    <a:ext uri="{9D8B030D-6E8A-4147-A177-3AD203B41FA5}">
                      <a16:colId xmlns:a16="http://schemas.microsoft.com/office/drawing/2014/main" val="4123964084"/>
                    </a:ext>
                  </a:extLst>
                </a:gridCol>
                <a:gridCol w="1296000">
                  <a:extLst>
                    <a:ext uri="{9D8B030D-6E8A-4147-A177-3AD203B41FA5}">
                      <a16:colId xmlns:a16="http://schemas.microsoft.com/office/drawing/2014/main" val="2013963918"/>
                    </a:ext>
                  </a:extLst>
                </a:gridCol>
                <a:gridCol w="1665392">
                  <a:extLst>
                    <a:ext uri="{9D8B030D-6E8A-4147-A177-3AD203B41FA5}">
                      <a16:colId xmlns:a16="http://schemas.microsoft.com/office/drawing/2014/main" val="2356825646"/>
                    </a:ext>
                  </a:extLst>
                </a:gridCol>
              </a:tblGrid>
              <a:tr h="540000">
                <a:tc>
                  <a:txBody>
                    <a:bodyPr/>
                    <a:lstStyle/>
                    <a:p>
                      <a:pPr marL="0" algn="l" defTabSz="914400" rtl="0" eaLnBrk="1" latinLnBrk="0" hangingPunct="1"/>
                      <a:r>
                        <a:rPr lang="en-US" sz="1600" b="1" kern="1200" dirty="0">
                          <a:solidFill>
                            <a:srgbClr val="4F2684"/>
                          </a:solidFill>
                          <a:latin typeface="Arial" panose="020B0604020202020204" pitchFamily="34" charset="0"/>
                          <a:ea typeface="+mn-ea"/>
                          <a:cs typeface="Arial" panose="020B0604020202020204" pitchFamily="34" charset="0"/>
                        </a:rPr>
                        <a:t>Negative career effect due to health condition or disability. </a:t>
                      </a:r>
                      <a:endParaRPr lang="en-CA" sz="1600" b="1" kern="1200" dirty="0">
                        <a:solidFill>
                          <a:srgbClr val="4F268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kern="1200" dirty="0">
                          <a:solidFill>
                            <a:srgbClr val="4F2684"/>
                          </a:solidFill>
                          <a:latin typeface="Arial" panose="020B0604020202020204" pitchFamily="34" charset="0"/>
                          <a:ea typeface="+mn-ea"/>
                          <a:cs typeface="Arial" panose="020B0604020202020204" pitchFamily="34" charset="0"/>
                        </a:rPr>
                        <a:t>Percentage saying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rgbClr val="4F2684"/>
                          </a:solidFill>
                          <a:latin typeface="Arial" panose="020B0604020202020204" pitchFamily="34" charset="0"/>
                          <a:ea typeface="+mn-ea"/>
                          <a:cs typeface="Arial" panose="020B0604020202020204" pitchFamily="34" charset="0"/>
                        </a:rPr>
                        <a:t>Most likely to say yes.</a:t>
                      </a:r>
                      <a:endParaRPr lang="en-CA" sz="1600" b="1" kern="1200" dirty="0">
                        <a:solidFill>
                          <a:srgbClr val="4F2684"/>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502879">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Opted out of a staffing process</a:t>
                      </a:r>
                      <a:endParaRPr lang="en-CA" sz="1600" b="0" i="0" u="none" strike="noStrike" kern="1200" dirty="0">
                        <a:solidFill>
                          <a:srgbClr val="000000"/>
                        </a:solidFill>
                        <a:effectLst/>
                        <a:latin typeface="Arial" panose="020B060402020202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lnSpc>
                          <a:spcPct val="120000"/>
                        </a:lnSpc>
                        <a:spcAft>
                          <a:spcPts val="0"/>
                        </a:spcAft>
                      </a:pPr>
                      <a:r>
                        <a:rPr lang="en-CA" sz="1600" b="0" i="0" u="none" strike="noStrike" kern="1200" baseline="0" dirty="0">
                          <a:solidFill>
                            <a:srgbClr val="000000"/>
                          </a:solidFill>
                          <a:effectLst/>
                          <a:latin typeface="Arial" panose="020B0604020202020204" pitchFamily="34" charset="0"/>
                          <a:ea typeface="+mn-ea"/>
                          <a:cs typeface="+mn-cs"/>
                        </a:rPr>
                        <a:t>49%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lnSpc>
                          <a:spcPct val="100000"/>
                        </a:lnSpc>
                        <a:spcAft>
                          <a:spcPts val="0"/>
                        </a:spcAft>
                      </a:pPr>
                      <a:r>
                        <a:rPr lang="en-US" sz="1600" b="0" i="0" u="none" strike="noStrike" kern="1200" baseline="0" dirty="0">
                          <a:solidFill>
                            <a:srgbClr val="000000"/>
                          </a:solidFill>
                          <a:effectLst/>
                          <a:latin typeface="Arial" panose="020B0604020202020204" pitchFamily="34" charset="0"/>
                          <a:ea typeface="+mn-ea"/>
                          <a:cs typeface="+mn-cs"/>
                        </a:rPr>
                        <a:t>Seeing disability (63%)</a:t>
                      </a:r>
                      <a:endParaRPr lang="en-CA" sz="1600" b="0" i="0" u="none" strike="noStrike" kern="1200" baseline="0" dirty="0">
                        <a:solidFill>
                          <a:srgbClr val="000000"/>
                        </a:solidFill>
                        <a:effectLst/>
                        <a:latin typeface="Arial" panose="020B0604020202020204" pitchFamily="34"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3797889"/>
                  </a:ext>
                </a:extLst>
              </a:tr>
              <a:tr h="502879">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Denied promotional opportunity</a:t>
                      </a:r>
                      <a:endParaRPr lang="en-CA" sz="1600" b="0" i="0" u="none" strike="noStrike" kern="1200" dirty="0">
                        <a:solidFill>
                          <a:srgbClr val="000000"/>
                        </a:solidFill>
                        <a:effectLst/>
                        <a:latin typeface="Arial" panose="020B060402020202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lnSpc>
                          <a:spcPct val="120000"/>
                        </a:lnSpc>
                        <a:spcAft>
                          <a:spcPts val="0"/>
                        </a:spcAft>
                      </a:pPr>
                      <a:r>
                        <a:rPr lang="en-CA" sz="1600" b="0" i="0" u="none" strike="noStrike" kern="1200" baseline="0" dirty="0">
                          <a:solidFill>
                            <a:srgbClr val="000000"/>
                          </a:solidFill>
                          <a:effectLst/>
                          <a:latin typeface="Arial" panose="020B0604020202020204" pitchFamily="34" charset="0"/>
                          <a:ea typeface="+mn-ea"/>
                          <a:cs typeface="+mn-cs"/>
                        </a:rPr>
                        <a:t>41%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lnSpc>
                          <a:spcPct val="100000"/>
                        </a:lnSpc>
                        <a:spcAft>
                          <a:spcPts val="0"/>
                        </a:spcAft>
                      </a:pPr>
                      <a:r>
                        <a:rPr lang="en-US" sz="1600" b="0" i="0" u="none" strike="noStrike" kern="1200" baseline="0" dirty="0">
                          <a:solidFill>
                            <a:srgbClr val="000000"/>
                          </a:solidFill>
                          <a:effectLst/>
                          <a:latin typeface="Arial" panose="020B0604020202020204" pitchFamily="34" charset="0"/>
                          <a:ea typeface="+mn-ea"/>
                          <a:cs typeface="+mn-cs"/>
                        </a:rPr>
                        <a:t>Cognitive disability (64%)</a:t>
                      </a:r>
                      <a:endParaRPr lang="en-CA" sz="1600" b="0" i="0" u="none" strike="noStrike" kern="1200" baseline="0" dirty="0">
                        <a:solidFill>
                          <a:srgbClr val="000000"/>
                        </a:solidFill>
                        <a:effectLst/>
                        <a:latin typeface="Arial" panose="020B0604020202020204" pitchFamily="34"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858114"/>
                  </a:ext>
                </a:extLst>
              </a:tr>
              <a:tr h="684000">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Feel underemployed or not challenged enough</a:t>
                      </a:r>
                      <a:endParaRPr lang="en-CA" sz="1600" b="0" i="0" u="none" strike="noStrike" kern="1200" dirty="0">
                        <a:solidFill>
                          <a:srgbClr val="000000"/>
                        </a:solidFill>
                        <a:effectLst/>
                        <a:latin typeface="Arial" panose="020B060402020202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lnSpc>
                          <a:spcPct val="120000"/>
                        </a:lnSpc>
                        <a:spcAft>
                          <a:spcPts val="0"/>
                        </a:spcAft>
                      </a:pPr>
                      <a:r>
                        <a:rPr lang="en-CA" sz="1600" b="0" i="0" u="none" strike="noStrike" kern="1200" baseline="0" dirty="0">
                          <a:solidFill>
                            <a:srgbClr val="000000"/>
                          </a:solidFill>
                          <a:effectLst/>
                          <a:latin typeface="Arial" panose="020B0604020202020204" pitchFamily="34" charset="0"/>
                          <a:ea typeface="+mn-ea"/>
                          <a:cs typeface="+mn-cs"/>
                        </a:rPr>
                        <a:t>54%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lnSpc>
                          <a:spcPct val="100000"/>
                        </a:lnSpc>
                        <a:spcAft>
                          <a:spcPts val="0"/>
                        </a:spcAft>
                      </a:pPr>
                      <a:r>
                        <a:rPr lang="en-US" sz="1600" b="0" i="0" u="none" strike="noStrike" kern="1200" baseline="0" dirty="0">
                          <a:solidFill>
                            <a:srgbClr val="000000"/>
                          </a:solidFill>
                          <a:effectLst/>
                          <a:latin typeface="Arial" panose="020B0604020202020204" pitchFamily="34" charset="0"/>
                          <a:ea typeface="+mn-ea"/>
                          <a:cs typeface="+mn-cs"/>
                        </a:rPr>
                        <a:t>Sensory / environmental disability (72%)</a:t>
                      </a:r>
                      <a:endParaRPr lang="en-CA" sz="1600" b="0" i="0" u="none" strike="noStrike" kern="1200" baseline="0" dirty="0">
                        <a:solidFill>
                          <a:srgbClr val="000000"/>
                        </a:solidFill>
                        <a:effectLst/>
                        <a:latin typeface="Arial" panose="020B0604020202020204" pitchFamily="34"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81000" y="4932000"/>
            <a:ext cx="11576924" cy="1569660"/>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Q41. Overall, how do you feel about your career prospects with the Government of Canada over the next 5 years</a:t>
            </a:r>
            <a:r>
              <a:rPr lang="en-CA" sz="1200" dirty="0">
                <a:solidFill>
                  <a:schemeClr val="accent1"/>
                </a:solidFill>
                <a:latin typeface="Arial" panose="020B0604020202020204" pitchFamily="34" charset="0"/>
                <a:cs typeface="Arial" panose="020B0604020202020204" pitchFamily="34" charset="0"/>
              </a:rPr>
              <a:t> </a:t>
            </a:r>
            <a:r>
              <a:rPr lang="en-US" sz="1200" dirty="0">
                <a:solidFill>
                  <a:schemeClr val="accent1"/>
                </a:solidFill>
                <a:latin typeface="Arial" panose="020B0604020202020204" pitchFamily="34" charset="0"/>
                <a:cs typeface="Arial" panose="020B0604020202020204" pitchFamily="34" charset="0"/>
              </a:rPr>
              <a:t>(accommodation request related to a condition or disability, n=743)</a:t>
            </a:r>
          </a:p>
          <a:p>
            <a:r>
              <a:rPr lang="en-US" sz="1200" dirty="0">
                <a:solidFill>
                  <a:schemeClr val="accent1"/>
                </a:solidFill>
                <a:latin typeface="Arial" panose="020B0604020202020204" pitchFamily="34" charset="0"/>
                <a:cs typeface="Arial" panose="020B0604020202020204" pitchFamily="34" charset="0"/>
              </a:rPr>
              <a:t>Q43. Have you ever opted out of a staffing process because of workplace barriers or other considerations related to your chronic condition or disability? (accommodation request related to a condition or disability, n=743)</a:t>
            </a:r>
          </a:p>
          <a:p>
            <a:r>
              <a:rPr lang="en-US" sz="1200" dirty="0">
                <a:solidFill>
                  <a:schemeClr val="accent1"/>
                </a:solidFill>
                <a:latin typeface="Arial" panose="020B0604020202020204" pitchFamily="34" charset="0"/>
                <a:cs typeface="Arial" panose="020B0604020202020204" pitchFamily="34" charset="0"/>
              </a:rPr>
              <a:t>Q44. Do you feel you have ever been denied a promotional opportunity for a position you were qualified for because of reasons related to your chronic condition or disability? (accommodation request related to a condition or disability, n=743)</a:t>
            </a:r>
          </a:p>
          <a:p>
            <a:r>
              <a:rPr lang="en-US" sz="1200" dirty="0">
                <a:solidFill>
                  <a:schemeClr val="accent1"/>
                </a:solidFill>
                <a:latin typeface="Arial" panose="020B0604020202020204" pitchFamily="34" charset="0"/>
                <a:cs typeface="Arial" panose="020B0604020202020204" pitchFamily="34" charset="0"/>
              </a:rPr>
              <a:t>Q45. Do you feel that you are underemployed or are not being challenged enough in your current position, or could contribute more than your position? (accommodation request related to a condition or disability, n=743)</a:t>
            </a:r>
          </a:p>
        </p:txBody>
      </p:sp>
      <p:sp>
        <p:nvSpPr>
          <p:cNvPr id="3" name="Slide Number Placeholder 2">
            <a:extLst>
              <a:ext uri="{FF2B5EF4-FFF2-40B4-BE49-F238E27FC236}">
                <a16:creationId xmlns:a16="http://schemas.microsoft.com/office/drawing/2014/main" id="{CE913EE5-D019-417B-827C-131A9617BF59}"/>
              </a:ext>
            </a:extLst>
          </p:cNvPr>
          <p:cNvSpPr>
            <a:spLocks noGrp="1"/>
          </p:cNvSpPr>
          <p:nvPr>
            <p:ph type="sldNum" sz="quarter" idx="10"/>
          </p:nvPr>
        </p:nvSpPr>
        <p:spPr/>
        <p:txBody>
          <a:bodyPr/>
          <a:lstStyle/>
          <a:p>
            <a:fld id="{227929AD-272B-2940-8998-9A3EA3187C9C}" type="slidenum">
              <a:rPr lang="en-US" smtClean="0"/>
              <a:pPr/>
              <a:t>29</a:t>
            </a:fld>
            <a:endParaRPr lang="en-US" dirty="0"/>
          </a:p>
        </p:txBody>
      </p:sp>
    </p:spTree>
    <p:extLst>
      <p:ext uri="{BB962C8B-B14F-4D97-AF65-F5344CB8AC3E}">
        <p14:creationId xmlns:p14="http://schemas.microsoft.com/office/powerpoint/2010/main" val="145527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C1C2F2D-6CC2-43FA-8A78-B81A21380455}"/>
              </a:ext>
            </a:extLst>
          </p:cNvPr>
          <p:cNvSpPr txBox="1"/>
          <p:nvPr/>
        </p:nvSpPr>
        <p:spPr>
          <a:xfrm>
            <a:off x="1475874" y="-401053"/>
            <a:ext cx="1040129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summary of nine key findings.</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84045" y="332675"/>
            <a:ext cx="8436729" cy="424732"/>
          </a:xfrm>
        </p:spPr>
        <p:txBody>
          <a:bodyPr/>
          <a:lstStyle/>
          <a:p>
            <a:r>
              <a:rPr lang="en-US" b="0" spc="0" dirty="0">
                <a:latin typeface="Arial" panose="020B0604020202020204" pitchFamily="34" charset="0"/>
                <a:cs typeface="Arial" panose="020B0604020202020204" pitchFamily="34" charset="0"/>
              </a:rPr>
              <a:t>Key findings.</a:t>
            </a:r>
          </a:p>
        </p:txBody>
      </p:sp>
      <p:sp>
        <p:nvSpPr>
          <p:cNvPr id="5" name="Oval 4">
            <a:extLst>
              <a:ext uri="{FF2B5EF4-FFF2-40B4-BE49-F238E27FC236}">
                <a16:creationId xmlns:a16="http://schemas.microsoft.com/office/drawing/2014/main" id="{F88D0253-4ADF-40AB-BAED-160C9D31C16F}"/>
              </a:ext>
            </a:extLst>
          </p:cNvPr>
          <p:cNvSpPr>
            <a:spLocks noChangeAspect="1"/>
          </p:cNvSpPr>
          <p:nvPr/>
        </p:nvSpPr>
        <p:spPr>
          <a:xfrm>
            <a:off x="484051" y="1010887"/>
            <a:ext cx="581223" cy="501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1"/>
                </a:solidFill>
                <a:latin typeface="Arial" panose="020B0604020202020204" pitchFamily="34" charset="0"/>
                <a:cs typeface="Arial" panose="020B0604020202020204" pitchFamily="34" charset="0"/>
              </a:rPr>
              <a:t>1</a:t>
            </a:r>
            <a:endParaRPr lang="en-CA" sz="3200"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1255304" y="984687"/>
            <a:ext cx="10401294" cy="553998"/>
          </a:xfrm>
          <a:prstGeom prst="rect">
            <a:avLst/>
          </a:prstGeom>
          <a:noFill/>
        </p:spPr>
        <p:txBody>
          <a:bodyPr wrap="square" rtlCol="0">
            <a:spAutoFit/>
          </a:bodyPr>
          <a:lstStyle/>
          <a:p>
            <a:r>
              <a:rPr lang="en-US" sz="1500" dirty="0">
                <a:solidFill>
                  <a:srgbClr val="4F2684"/>
                </a:solidFill>
                <a:latin typeface="Arial" panose="020B0604020202020204" pitchFamily="34" charset="0"/>
                <a:cs typeface="Arial" panose="020B0604020202020204" pitchFamily="34" charset="0"/>
              </a:rPr>
              <a:t>Employees are reluctant to make an accommodation request due to concerns about damaging their reputation with supervisors and co-workers, experiencing harassment or discrimination, or hurting their career prospects.</a:t>
            </a:r>
          </a:p>
        </p:txBody>
      </p:sp>
      <p:sp>
        <p:nvSpPr>
          <p:cNvPr id="19" name="Oval 18">
            <a:extLst>
              <a:ext uri="{FF2B5EF4-FFF2-40B4-BE49-F238E27FC236}">
                <a16:creationId xmlns:a16="http://schemas.microsoft.com/office/drawing/2014/main" id="{F88D0253-4ADF-40AB-BAED-160C9D31C16F}"/>
              </a:ext>
            </a:extLst>
          </p:cNvPr>
          <p:cNvSpPr>
            <a:spLocks noChangeAspect="1"/>
          </p:cNvSpPr>
          <p:nvPr/>
        </p:nvSpPr>
        <p:spPr>
          <a:xfrm>
            <a:off x="484051" y="1638185"/>
            <a:ext cx="581223" cy="501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1"/>
                </a:solidFill>
                <a:latin typeface="Arial" panose="020B0604020202020204" pitchFamily="34" charset="0"/>
                <a:cs typeface="Arial" panose="020B0604020202020204" pitchFamily="34" charset="0"/>
              </a:rPr>
              <a:t>2</a:t>
            </a:r>
            <a:endParaRPr lang="en-CA" sz="3200" dirty="0">
              <a:solidFill>
                <a:schemeClr val="accent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B66569A-B58A-4250-BB9B-3688873F0F3B}"/>
              </a:ext>
            </a:extLst>
          </p:cNvPr>
          <p:cNvSpPr txBox="1"/>
          <p:nvPr/>
        </p:nvSpPr>
        <p:spPr>
          <a:xfrm>
            <a:off x="1255304" y="1611985"/>
            <a:ext cx="10724799" cy="553998"/>
          </a:xfrm>
          <a:prstGeom prst="rect">
            <a:avLst/>
          </a:prstGeom>
          <a:noFill/>
        </p:spPr>
        <p:txBody>
          <a:bodyPr wrap="square" rtlCol="0" anchor="ctr">
            <a:spAutoFit/>
          </a:bodyPr>
          <a:lstStyle/>
          <a:p>
            <a:pPr lvl="0"/>
            <a:r>
              <a:rPr lang="en-US" sz="1500" dirty="0">
                <a:solidFill>
                  <a:srgbClr val="4F2684"/>
                </a:solidFill>
                <a:latin typeface="Arial" panose="020B0604020202020204" pitchFamily="34" charset="0"/>
                <a:cs typeface="Arial" panose="020B0604020202020204" pitchFamily="34" charset="0"/>
              </a:rPr>
              <a:t>Nine in ten employees are asked to provide evidence to support their accommodation request, which contributes to feelings that they are not trusted or valued. Clarity about information required from specialists is also needed.</a:t>
            </a:r>
            <a:endParaRPr lang="en-CA" sz="1500" dirty="0">
              <a:solidFill>
                <a:srgbClr val="4F2684"/>
              </a:solidFill>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F88D0253-4ADF-40AB-BAED-160C9D31C16F}"/>
              </a:ext>
            </a:extLst>
          </p:cNvPr>
          <p:cNvSpPr>
            <a:spLocks noChangeAspect="1"/>
          </p:cNvSpPr>
          <p:nvPr/>
        </p:nvSpPr>
        <p:spPr>
          <a:xfrm>
            <a:off x="484051" y="2265483"/>
            <a:ext cx="581223" cy="501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solidFill>
                  <a:schemeClr val="accent1"/>
                </a:solidFill>
                <a:latin typeface="Arial" panose="020B0604020202020204" pitchFamily="34" charset="0"/>
                <a:cs typeface="Arial" panose="020B0604020202020204" pitchFamily="34" charset="0"/>
              </a:rPr>
              <a:t>3</a:t>
            </a:r>
          </a:p>
        </p:txBody>
      </p:sp>
      <p:sp>
        <p:nvSpPr>
          <p:cNvPr id="8" name="TextBox 7">
            <a:extLst>
              <a:ext uri="{FF2B5EF4-FFF2-40B4-BE49-F238E27FC236}">
                <a16:creationId xmlns:a16="http://schemas.microsoft.com/office/drawing/2014/main" id="{255651B5-251C-4ADF-934D-A4896424B87C}"/>
              </a:ext>
            </a:extLst>
          </p:cNvPr>
          <p:cNvSpPr txBox="1"/>
          <p:nvPr/>
        </p:nvSpPr>
        <p:spPr>
          <a:xfrm>
            <a:off x="1255304" y="2239283"/>
            <a:ext cx="10490778" cy="553998"/>
          </a:xfrm>
          <a:prstGeom prst="rect">
            <a:avLst/>
          </a:prstGeom>
          <a:noFill/>
        </p:spPr>
        <p:txBody>
          <a:bodyPr wrap="square" rtlCol="0">
            <a:spAutoFit/>
          </a:bodyPr>
          <a:lstStyle/>
          <a:p>
            <a:r>
              <a:rPr lang="en-US" sz="1500" dirty="0">
                <a:solidFill>
                  <a:srgbClr val="4F2684"/>
                </a:solidFill>
                <a:latin typeface="Arial" panose="020B0604020202020204" pitchFamily="34" charset="0"/>
                <a:cs typeface="Arial" panose="020B0604020202020204" pitchFamily="34" charset="0"/>
              </a:rPr>
              <a:t>Both employees and supervisors feel the system is cumbersome and needs to be streamlined. The length of time to get an accommodation is a major concern, especially when procurement-related activities are involved.</a:t>
            </a:r>
          </a:p>
        </p:txBody>
      </p:sp>
      <p:sp>
        <p:nvSpPr>
          <p:cNvPr id="22" name="Oval 21">
            <a:extLst>
              <a:ext uri="{FF2B5EF4-FFF2-40B4-BE49-F238E27FC236}">
                <a16:creationId xmlns:a16="http://schemas.microsoft.com/office/drawing/2014/main" id="{F88D0253-4ADF-40AB-BAED-160C9D31C16F}"/>
              </a:ext>
            </a:extLst>
          </p:cNvPr>
          <p:cNvSpPr>
            <a:spLocks noChangeAspect="1"/>
          </p:cNvSpPr>
          <p:nvPr/>
        </p:nvSpPr>
        <p:spPr>
          <a:xfrm>
            <a:off x="484051" y="2892781"/>
            <a:ext cx="581223" cy="501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solidFill>
                  <a:schemeClr val="accent1"/>
                </a:solidFill>
                <a:latin typeface="Arial" panose="020B0604020202020204" pitchFamily="34" charset="0"/>
                <a:cs typeface="Arial" panose="020B0604020202020204" pitchFamily="34" charset="0"/>
              </a:rPr>
              <a:t>4</a:t>
            </a:r>
          </a:p>
        </p:txBody>
      </p:sp>
      <p:sp>
        <p:nvSpPr>
          <p:cNvPr id="11" name="TextBox 10">
            <a:extLst>
              <a:ext uri="{FF2B5EF4-FFF2-40B4-BE49-F238E27FC236}">
                <a16:creationId xmlns:a16="http://schemas.microsoft.com/office/drawing/2014/main" id="{F9EB4704-7A4F-46A4-8363-C2B98C0D072F}"/>
              </a:ext>
            </a:extLst>
          </p:cNvPr>
          <p:cNvSpPr txBox="1"/>
          <p:nvPr/>
        </p:nvSpPr>
        <p:spPr>
          <a:xfrm>
            <a:off x="1255304" y="2866581"/>
            <a:ext cx="10632435" cy="553998"/>
          </a:xfrm>
          <a:prstGeom prst="rect">
            <a:avLst/>
          </a:prstGeom>
          <a:noFill/>
        </p:spPr>
        <p:txBody>
          <a:bodyPr wrap="square" rtlCol="0">
            <a:spAutoFit/>
          </a:bodyPr>
          <a:lstStyle/>
          <a:p>
            <a:r>
              <a:rPr lang="en-US" sz="1500" dirty="0">
                <a:solidFill>
                  <a:srgbClr val="4F2684"/>
                </a:solidFill>
                <a:latin typeface="Arial" panose="020B0604020202020204" pitchFamily="34" charset="0"/>
                <a:cs typeface="Arial" panose="020B0604020202020204" pitchFamily="34" charset="0"/>
              </a:rPr>
              <a:t>Supervisors often lack the support, resources and guidance to handle accommodation requests effectively. Better resources and training, including support from functional experts, would be beneficial.</a:t>
            </a:r>
            <a:endParaRPr lang="en-CA" sz="1500" dirty="0">
              <a:solidFill>
                <a:srgbClr val="4F2684"/>
              </a:solidFill>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F88D0253-4ADF-40AB-BAED-160C9D31C16F}"/>
              </a:ext>
            </a:extLst>
          </p:cNvPr>
          <p:cNvSpPr>
            <a:spLocks noChangeAspect="1"/>
          </p:cNvSpPr>
          <p:nvPr/>
        </p:nvSpPr>
        <p:spPr>
          <a:xfrm>
            <a:off x="484051" y="3519415"/>
            <a:ext cx="581223" cy="501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solidFill>
                  <a:schemeClr val="accent1"/>
                </a:solidFill>
                <a:latin typeface="Arial" panose="020B0604020202020204" pitchFamily="34" charset="0"/>
                <a:cs typeface="Arial" panose="020B0604020202020204" pitchFamily="34" charset="0"/>
              </a:rPr>
              <a:t>5</a:t>
            </a:r>
          </a:p>
        </p:txBody>
      </p:sp>
      <p:sp>
        <p:nvSpPr>
          <p:cNvPr id="18" name="TextBox 17">
            <a:extLst>
              <a:ext uri="{FF2B5EF4-FFF2-40B4-BE49-F238E27FC236}">
                <a16:creationId xmlns:a16="http://schemas.microsoft.com/office/drawing/2014/main" id="{255651B5-251C-4ADF-934D-A4896424B87C}"/>
              </a:ext>
            </a:extLst>
          </p:cNvPr>
          <p:cNvSpPr txBox="1"/>
          <p:nvPr/>
        </p:nvSpPr>
        <p:spPr>
          <a:xfrm>
            <a:off x="1255304" y="3493215"/>
            <a:ext cx="10508821" cy="553998"/>
          </a:xfrm>
          <a:prstGeom prst="rect">
            <a:avLst/>
          </a:prstGeom>
          <a:noFill/>
        </p:spPr>
        <p:txBody>
          <a:bodyPr wrap="square" rtlCol="0">
            <a:spAutoFit/>
          </a:bodyPr>
          <a:lstStyle/>
          <a:p>
            <a:r>
              <a:rPr lang="en-US" sz="1500" dirty="0">
                <a:solidFill>
                  <a:srgbClr val="4F2684"/>
                </a:solidFill>
                <a:latin typeface="Arial" panose="020B0604020202020204" pitchFamily="34" charset="0"/>
                <a:cs typeface="Arial" panose="020B0604020202020204" pitchFamily="34" charset="0"/>
              </a:rPr>
              <a:t>Employees suggest that a more open, supportive and understanding attitude among supervisors towards employees making accommodation requests would lead to better outcomes and more effective accommodation.</a:t>
            </a:r>
          </a:p>
        </p:txBody>
      </p:sp>
      <p:sp>
        <p:nvSpPr>
          <p:cNvPr id="24" name="Oval 23">
            <a:extLst>
              <a:ext uri="{FF2B5EF4-FFF2-40B4-BE49-F238E27FC236}">
                <a16:creationId xmlns:a16="http://schemas.microsoft.com/office/drawing/2014/main" id="{F88D0253-4ADF-40AB-BAED-160C9D31C16F}"/>
              </a:ext>
            </a:extLst>
          </p:cNvPr>
          <p:cNvSpPr>
            <a:spLocks noChangeAspect="1"/>
          </p:cNvSpPr>
          <p:nvPr/>
        </p:nvSpPr>
        <p:spPr>
          <a:xfrm>
            <a:off x="484051" y="4143272"/>
            <a:ext cx="581223" cy="501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solidFill>
                  <a:schemeClr val="accent1"/>
                </a:solidFill>
                <a:latin typeface="Arial" panose="020B0604020202020204" pitchFamily="34" charset="0"/>
                <a:cs typeface="Arial" panose="020B0604020202020204" pitchFamily="34" charset="0"/>
              </a:rPr>
              <a:t>6</a:t>
            </a:r>
          </a:p>
        </p:txBody>
      </p:sp>
      <p:sp>
        <p:nvSpPr>
          <p:cNvPr id="25" name="TextBox 24">
            <a:extLst>
              <a:ext uri="{FF2B5EF4-FFF2-40B4-BE49-F238E27FC236}">
                <a16:creationId xmlns:a16="http://schemas.microsoft.com/office/drawing/2014/main" id="{255651B5-251C-4ADF-934D-A4896424B87C}"/>
              </a:ext>
            </a:extLst>
          </p:cNvPr>
          <p:cNvSpPr txBox="1"/>
          <p:nvPr/>
        </p:nvSpPr>
        <p:spPr>
          <a:xfrm>
            <a:off x="1255304" y="4117072"/>
            <a:ext cx="10706755" cy="553998"/>
          </a:xfrm>
          <a:prstGeom prst="rect">
            <a:avLst/>
          </a:prstGeom>
          <a:noFill/>
        </p:spPr>
        <p:txBody>
          <a:bodyPr wrap="square" rtlCol="0">
            <a:spAutoFit/>
          </a:bodyPr>
          <a:lstStyle/>
          <a:p>
            <a:r>
              <a:rPr lang="en-US" sz="1500" dirty="0">
                <a:solidFill>
                  <a:srgbClr val="4F2684"/>
                </a:solidFill>
                <a:latin typeface="Arial" panose="020B0604020202020204" pitchFamily="34" charset="0"/>
                <a:cs typeface="Arial" panose="020B0604020202020204" pitchFamily="34" charset="0"/>
              </a:rPr>
              <a:t>A centralized accommodation request system with a larger role for arms-length neutral experts could address several concerns including supervisor reprisal, protecting employee privacy and reducing the burden on supervisors.</a:t>
            </a:r>
            <a:endParaRPr lang="en-CA" sz="1500" dirty="0">
              <a:solidFill>
                <a:srgbClr val="4F2684"/>
              </a:solidFill>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591D9463-57F1-4C46-8010-3521575DA317}"/>
              </a:ext>
            </a:extLst>
          </p:cNvPr>
          <p:cNvSpPr>
            <a:spLocks noChangeAspect="1"/>
          </p:cNvSpPr>
          <p:nvPr/>
        </p:nvSpPr>
        <p:spPr>
          <a:xfrm>
            <a:off x="484051" y="4767129"/>
            <a:ext cx="581223" cy="501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3200" dirty="0">
                <a:solidFill>
                  <a:schemeClr val="accent1"/>
                </a:solidFill>
                <a:latin typeface="Arial" panose="020B0604020202020204" pitchFamily="34" charset="0"/>
                <a:cs typeface="Arial" panose="020B0604020202020204" pitchFamily="34" charset="0"/>
              </a:rPr>
              <a:t>7</a:t>
            </a:r>
          </a:p>
        </p:txBody>
      </p:sp>
      <p:sp>
        <p:nvSpPr>
          <p:cNvPr id="33" name="TextBox 32">
            <a:extLst>
              <a:ext uri="{FF2B5EF4-FFF2-40B4-BE49-F238E27FC236}">
                <a16:creationId xmlns:a16="http://schemas.microsoft.com/office/drawing/2014/main" id="{4120A978-5EDE-4A97-B4A4-A8EEA102BC03}"/>
              </a:ext>
            </a:extLst>
          </p:cNvPr>
          <p:cNvSpPr txBox="1"/>
          <p:nvPr/>
        </p:nvSpPr>
        <p:spPr>
          <a:xfrm>
            <a:off x="1255304" y="4740929"/>
            <a:ext cx="10401294" cy="553998"/>
          </a:xfrm>
          <a:prstGeom prst="rect">
            <a:avLst/>
          </a:prstGeom>
          <a:noFill/>
        </p:spPr>
        <p:txBody>
          <a:bodyPr wrap="square" rtlCol="0">
            <a:spAutoFit/>
          </a:bodyPr>
          <a:lstStyle/>
          <a:p>
            <a:r>
              <a:rPr lang="en-US" sz="1500" dirty="0">
                <a:solidFill>
                  <a:srgbClr val="4F2684"/>
                </a:solidFill>
                <a:latin typeface="Arial" panose="020B0604020202020204" pitchFamily="34" charset="0"/>
                <a:cs typeface="Arial" panose="020B0604020202020204" pitchFamily="34" charset="0"/>
              </a:rPr>
              <a:t>A significant barrier for many employees is the need to make multiple requests or repeatedly submit medical certificates or other evidence for the same accommodation, due to a change in their position, office or supervisor</a:t>
            </a:r>
            <a:r>
              <a:rPr lang="en-US" sz="1500" dirty="0">
                <a:solidFill>
                  <a:srgbClr val="FF0000"/>
                </a:solidFill>
                <a:latin typeface="Arial" panose="020B0604020202020204" pitchFamily="34" charset="0"/>
                <a:cs typeface="Arial" panose="020B0604020202020204" pitchFamily="34" charset="0"/>
              </a:rPr>
              <a:t>.</a:t>
            </a:r>
          </a:p>
        </p:txBody>
      </p:sp>
      <p:sp>
        <p:nvSpPr>
          <p:cNvPr id="32" name="Oval 31">
            <a:extLst>
              <a:ext uri="{FF2B5EF4-FFF2-40B4-BE49-F238E27FC236}">
                <a16:creationId xmlns:a16="http://schemas.microsoft.com/office/drawing/2014/main" id="{188E77EF-C820-4F9B-9AA3-BE9413796A7E}"/>
              </a:ext>
            </a:extLst>
          </p:cNvPr>
          <p:cNvSpPr>
            <a:spLocks noChangeAspect="1"/>
          </p:cNvSpPr>
          <p:nvPr/>
        </p:nvSpPr>
        <p:spPr>
          <a:xfrm>
            <a:off x="484051" y="5390986"/>
            <a:ext cx="581223" cy="501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4F2684"/>
                </a:solidFill>
                <a:latin typeface="Arial" panose="020B0604020202020204" pitchFamily="34" charset="0"/>
                <a:cs typeface="Arial" panose="020B0604020202020204" pitchFamily="34" charset="0"/>
              </a:rPr>
              <a:t>8</a:t>
            </a:r>
            <a:endParaRPr lang="en-CA" sz="3200" dirty="0">
              <a:solidFill>
                <a:srgbClr val="4F2684"/>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223CD938-B6CD-440F-9870-0F7BB8993C7D}"/>
              </a:ext>
            </a:extLst>
          </p:cNvPr>
          <p:cNvSpPr txBox="1"/>
          <p:nvPr/>
        </p:nvSpPr>
        <p:spPr>
          <a:xfrm>
            <a:off x="1255304" y="5364786"/>
            <a:ext cx="10621864" cy="553998"/>
          </a:xfrm>
          <a:prstGeom prst="rect">
            <a:avLst/>
          </a:prstGeom>
          <a:noFill/>
        </p:spPr>
        <p:txBody>
          <a:bodyPr wrap="square" rtlCol="0">
            <a:spAutoFit/>
          </a:bodyPr>
          <a:lstStyle/>
          <a:p>
            <a:r>
              <a:rPr lang="en-US" sz="1500" dirty="0">
                <a:solidFill>
                  <a:srgbClr val="4F2684"/>
                </a:solidFill>
                <a:latin typeface="Arial" panose="020B0604020202020204" pitchFamily="34" charset="0"/>
                <a:cs typeface="Arial" panose="020B0604020202020204" pitchFamily="34" charset="0"/>
              </a:rPr>
              <a:t>Employees’ views about their future career prospects are connected to their experience with the accommodation process, with optimism being strongest among those with an approved accommodation that is fully in place.</a:t>
            </a:r>
            <a:endParaRPr lang="en-CA" sz="1500" dirty="0">
              <a:solidFill>
                <a:srgbClr val="4F2684"/>
              </a:soli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B7BA29B4-E595-4A27-9024-AB8363E490B8}"/>
              </a:ext>
            </a:extLst>
          </p:cNvPr>
          <p:cNvSpPr>
            <a:spLocks noChangeAspect="1"/>
          </p:cNvSpPr>
          <p:nvPr/>
        </p:nvSpPr>
        <p:spPr>
          <a:xfrm>
            <a:off x="484051" y="6014843"/>
            <a:ext cx="581223" cy="50159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4F2684"/>
                </a:solidFill>
                <a:latin typeface="Arial" panose="020B0604020202020204" pitchFamily="34" charset="0"/>
                <a:cs typeface="Arial" panose="020B0604020202020204" pitchFamily="34" charset="0"/>
              </a:rPr>
              <a:t>9</a:t>
            </a:r>
            <a:endParaRPr lang="en-CA" sz="3200" dirty="0">
              <a:solidFill>
                <a:srgbClr val="4F2684"/>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0890DB3E-2FA9-46ED-BC52-E6359F5AA1A8}"/>
              </a:ext>
            </a:extLst>
          </p:cNvPr>
          <p:cNvSpPr txBox="1"/>
          <p:nvPr/>
        </p:nvSpPr>
        <p:spPr>
          <a:xfrm>
            <a:off x="1255304" y="5988643"/>
            <a:ext cx="10621864" cy="553998"/>
          </a:xfrm>
          <a:prstGeom prst="rect">
            <a:avLst/>
          </a:prstGeom>
          <a:noFill/>
        </p:spPr>
        <p:txBody>
          <a:bodyPr wrap="square" rtlCol="0">
            <a:spAutoFit/>
          </a:bodyPr>
          <a:lstStyle/>
          <a:p>
            <a:r>
              <a:rPr lang="en-US" sz="1500" dirty="0">
                <a:solidFill>
                  <a:srgbClr val="4F2684"/>
                </a:solidFill>
                <a:latin typeface="Arial" panose="020B0604020202020204" pitchFamily="34" charset="0"/>
                <a:cs typeface="Arial" panose="020B0604020202020204" pitchFamily="34" charset="0"/>
              </a:rPr>
              <a:t>Ineffective accommodation leads to negative outcomes, such as employees leaving their position or leaving the public service altogether, retiring early, taking extended sick leave or being unable to contribute to their full potential.</a:t>
            </a:r>
            <a:endParaRPr lang="en-CA" sz="1500" dirty="0">
              <a:solidFill>
                <a:srgbClr val="4F2684"/>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5572350C-3CDC-49D6-82F0-DB0B7AEB4C23}"/>
              </a:ext>
            </a:extLst>
          </p:cNvPr>
          <p:cNvSpPr>
            <a:spLocks noGrp="1"/>
          </p:cNvSpPr>
          <p:nvPr>
            <p:ph type="sldNum" sz="quarter" idx="10"/>
          </p:nvPr>
        </p:nvSpPr>
        <p:spPr/>
        <p:txBody>
          <a:bodyPr/>
          <a:lstStyle/>
          <a:p>
            <a:fld id="{227929AD-272B-2940-8998-9A3EA3187C9C}" type="slidenum">
              <a:rPr lang="en-US" smtClean="0"/>
              <a:pPr/>
              <a:t>3</a:t>
            </a:fld>
            <a:endParaRPr lang="en-US" dirty="0"/>
          </a:p>
        </p:txBody>
      </p:sp>
    </p:spTree>
    <p:extLst>
      <p:ext uri="{BB962C8B-B14F-4D97-AF65-F5344CB8AC3E}">
        <p14:creationId xmlns:p14="http://schemas.microsoft.com/office/powerpoint/2010/main" val="2513101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55DA94F-7331-446E-B8A0-B176903B2F76}"/>
              </a:ext>
            </a:extLst>
          </p:cNvPr>
          <p:cNvSpPr txBox="1"/>
          <p:nvPr/>
        </p:nvSpPr>
        <p:spPr>
          <a:xfrm>
            <a:off x="381000" y="-682032"/>
            <a:ext cx="11574518"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two tables summarizing reasons cited by employees as to why they have positive or negative feelings about their future career prospects in the federal public service.</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1629" y="274197"/>
            <a:ext cx="11388741" cy="701731"/>
          </a:xfrm>
        </p:spPr>
        <p:txBody>
          <a:bodyPr/>
          <a:lstStyle/>
          <a:p>
            <a:r>
              <a:rPr lang="en-US" sz="2400" b="0" spc="0" dirty="0">
                <a:latin typeface="Arial" panose="020B0604020202020204" pitchFamily="34" charset="0"/>
                <a:cs typeface="Arial" panose="020B0604020202020204" pitchFamily="34" charset="0"/>
              </a:rPr>
              <a:t>Employees cite a variety of reasons for having positive or negative feelings about their future career prospects in the federal public service.</a:t>
            </a:r>
          </a:p>
        </p:txBody>
      </p:sp>
      <p:sp>
        <p:nvSpPr>
          <p:cNvPr id="16" name="TextBox 15">
            <a:extLst>
              <a:ext uri="{FF2B5EF4-FFF2-40B4-BE49-F238E27FC236}">
                <a16:creationId xmlns:a16="http://schemas.microsoft.com/office/drawing/2014/main" id="{5BCDD9AF-33E8-4A20-8CB6-218337BBD10E}"/>
              </a:ext>
            </a:extLst>
          </p:cNvPr>
          <p:cNvSpPr txBox="1"/>
          <p:nvPr/>
        </p:nvSpPr>
        <p:spPr>
          <a:xfrm>
            <a:off x="380999" y="1158007"/>
            <a:ext cx="10902433"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Why employees feel positive about their future career prospects in the federal public service:</a:t>
            </a:r>
            <a:endParaRPr lang="en-CA" sz="1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B65D98C-1293-483B-93A6-D83E95F3C4F8}"/>
              </a:ext>
            </a:extLst>
          </p:cNvPr>
          <p:cNvSpPr txBox="1"/>
          <p:nvPr/>
        </p:nvSpPr>
        <p:spPr>
          <a:xfrm>
            <a:off x="510988" y="1469152"/>
            <a:ext cx="11046759" cy="1936556"/>
          </a:xfrm>
          <a:prstGeom prst="rect">
            <a:avLst/>
          </a:prstGeom>
          <a:noFill/>
        </p:spPr>
        <p:txBody>
          <a:bodyPr wrap="square" rtlCol="0">
            <a:spAutoFit/>
          </a:bodyPr>
          <a:lstStyle/>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Their accommodation has allowed them to recover or overcome some of the workplace barriers they were facing and to contribute fully to their team.</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They moved to a new office or department where management is more willing to provide accommodation that was unavailable at the previous position.</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Despite accommodation challenges, they are in a positive position due to their education, language skills, seniority and job performance relative to their peers.</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They work hard to overcome (or work around) the barriers they encounter and do not see it as a reason for negative career prospects.</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expansion and normalization of telework among the public service at large has improved their career prospects.</a:t>
            </a:r>
            <a:endParaRPr lang="en-CA" sz="3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F562D9B-8E1E-4716-8B26-A092162769F1}"/>
              </a:ext>
            </a:extLst>
          </p:cNvPr>
          <p:cNvSpPr txBox="1"/>
          <p:nvPr/>
        </p:nvSpPr>
        <p:spPr>
          <a:xfrm>
            <a:off x="401629" y="3370824"/>
            <a:ext cx="10902433" cy="338554"/>
          </a:xfrm>
          <a:prstGeom prst="rect">
            <a:avLst/>
          </a:prstGeom>
          <a:noFill/>
        </p:spPr>
        <p:txBody>
          <a:bodyPr wrap="square" rtlCol="0">
            <a:spAutoFit/>
          </a:bodyPr>
          <a:lstStyle/>
          <a:p>
            <a:pPr lvl="0">
              <a:defRPr/>
            </a:pPr>
            <a:r>
              <a:rPr lang="en-US" sz="1600" b="1" dirty="0">
                <a:latin typeface="Arial" panose="020B0604020202020204" pitchFamily="34" charset="0"/>
                <a:cs typeface="Arial" panose="020B0604020202020204" pitchFamily="34" charset="0"/>
              </a:rPr>
              <a:t>Why employees feel neutral or negative about their future career prospects in the federal public service:</a:t>
            </a:r>
            <a:endParaRPr lang="en-CA" sz="16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FA511BC-35AE-4630-B6ED-2822673BD2B9}"/>
              </a:ext>
            </a:extLst>
          </p:cNvPr>
          <p:cNvSpPr txBox="1"/>
          <p:nvPr/>
        </p:nvSpPr>
        <p:spPr>
          <a:xfrm>
            <a:off x="510988" y="3670243"/>
            <a:ext cx="11046759" cy="2401940"/>
          </a:xfrm>
          <a:prstGeom prst="rect">
            <a:avLst/>
          </a:prstGeom>
          <a:noFill/>
        </p:spPr>
        <p:txBody>
          <a:bodyPr wrap="square" rtlCol="0">
            <a:spAutoFit/>
          </a:bodyPr>
          <a:lstStyle/>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Their condition or disability leads to them being perceived as a weaker candidate because accommodation is often required for the interview itself and many supervisors do not want to take on a team member who requires an accommodation.</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Their condition or disability limits an employee’s ability to perform functions that would be required in other positions. Examples include those who may face more limited opportunities, including supervisory roles, because they need to telework.</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The need to go through the accommodation process again at a new position to get the accommodation that they have at their current position limits them.</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Concerns that supervisors will provide poor references due to their view of the employee as a “troublemaker” or would disclose the employee’s condition or accommodation in a reference.</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Reasons unrelated to a condition or disability, including that there are few positions available in the employee’s region, that the requirements for other positions are too difficult to meet, that the employee will be retiring soon and issues regarding the pay system.</a:t>
            </a:r>
            <a:endParaRPr lang="en-CA" sz="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AC286DA-B7F2-44B8-9A6F-86D5904C9276}"/>
              </a:ext>
            </a:extLst>
          </p:cNvPr>
          <p:cNvSpPr txBox="1"/>
          <p:nvPr/>
        </p:nvSpPr>
        <p:spPr>
          <a:xfrm>
            <a:off x="320401" y="6111261"/>
            <a:ext cx="11469970" cy="461665"/>
          </a:xfrm>
          <a:prstGeom prst="rect">
            <a:avLst/>
          </a:prstGeom>
          <a:noFill/>
        </p:spPr>
        <p:txBody>
          <a:bodyPr wrap="square" rtlCol="0">
            <a:spAutoFit/>
          </a:bodyPr>
          <a:lstStyle/>
          <a:p>
            <a:r>
              <a:rPr lang="en-US" sz="1200" dirty="0">
                <a:solidFill>
                  <a:schemeClr val="accent1"/>
                </a:solidFill>
                <a:latin typeface="Arial" panose="020B0604020202020204" pitchFamily="34" charset="0"/>
                <a:cs typeface="Arial" panose="020B0604020202020204" pitchFamily="34" charset="0"/>
              </a:rPr>
              <a:t>Q42. Briefly, please elaborate on why you feel this way about your career prospects. Sub-sample: Feel positive about Government of Canada career prospects (n=279)</a:t>
            </a:r>
          </a:p>
          <a:p>
            <a:r>
              <a:rPr lang="en-US" sz="1200" dirty="0">
                <a:solidFill>
                  <a:schemeClr val="accent1"/>
                </a:solidFill>
                <a:latin typeface="Arial" panose="020B0604020202020204" pitchFamily="34" charset="0"/>
                <a:cs typeface="Arial" panose="020B0604020202020204" pitchFamily="34" charset="0"/>
              </a:rPr>
              <a:t>Q42. Briefly, please elaborate on why you feel this way about your career prospects. Sub-sample: Feel neutral or negative about career prospects (n=451)</a:t>
            </a:r>
            <a:endParaRPr lang="en-CA" sz="1200" dirty="0">
              <a:solidFill>
                <a:schemeClr val="accent1"/>
              </a:solidFill>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B5342DAD-7C58-4B1C-9513-95202E627D68}"/>
              </a:ext>
            </a:extLst>
          </p:cNvPr>
          <p:cNvSpPr>
            <a:spLocks noGrp="1"/>
          </p:cNvSpPr>
          <p:nvPr>
            <p:ph type="sldNum" sz="quarter" idx="10"/>
          </p:nvPr>
        </p:nvSpPr>
        <p:spPr/>
        <p:txBody>
          <a:bodyPr/>
          <a:lstStyle/>
          <a:p>
            <a:fld id="{227929AD-272B-2940-8998-9A3EA3187C9C}" type="slidenum">
              <a:rPr lang="en-US" smtClean="0"/>
              <a:pPr/>
              <a:t>30</a:t>
            </a:fld>
            <a:endParaRPr lang="en-US" dirty="0"/>
          </a:p>
        </p:txBody>
      </p:sp>
    </p:spTree>
    <p:extLst>
      <p:ext uri="{BB962C8B-B14F-4D97-AF65-F5344CB8AC3E}">
        <p14:creationId xmlns:p14="http://schemas.microsoft.com/office/powerpoint/2010/main" val="317811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4DFBF6-6DD4-45C3-A1BE-E56194B22101}"/>
              </a:ext>
            </a:extLst>
          </p:cNvPr>
          <p:cNvSpPr txBox="1"/>
          <p:nvPr/>
        </p:nvSpPr>
        <p:spPr>
          <a:xfrm>
            <a:off x="505894" y="-572503"/>
            <a:ext cx="1104685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Sub-title slide introducing survey responses related to denied accommodation requests.</a:t>
            </a:r>
            <a:endParaRPr lang="en-CA"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B1B4081-1B0F-43E8-9B81-C52F9940D530}"/>
              </a:ext>
            </a:extLst>
          </p:cNvPr>
          <p:cNvSpPr>
            <a:spLocks noGrp="1"/>
          </p:cNvSpPr>
          <p:nvPr>
            <p:ph type="title"/>
          </p:nvPr>
        </p:nvSpPr>
        <p:spPr>
          <a:xfrm>
            <a:off x="2114545" y="2766218"/>
            <a:ext cx="7829551" cy="1325563"/>
          </a:xfrm>
        </p:spPr>
        <p:txBody>
          <a:bodyPr/>
          <a:lstStyle/>
          <a:p>
            <a:r>
              <a:rPr lang="en-CA" dirty="0"/>
              <a:t>Denied requests</a:t>
            </a:r>
          </a:p>
        </p:txBody>
      </p:sp>
      <p:sp>
        <p:nvSpPr>
          <p:cNvPr id="4" name="Slide Number Placeholder 3">
            <a:extLst>
              <a:ext uri="{FF2B5EF4-FFF2-40B4-BE49-F238E27FC236}">
                <a16:creationId xmlns:a16="http://schemas.microsoft.com/office/drawing/2014/main" id="{B4700B54-967C-408B-8CAD-95C3C4CFDC1E}"/>
              </a:ext>
            </a:extLst>
          </p:cNvPr>
          <p:cNvSpPr>
            <a:spLocks noGrp="1"/>
          </p:cNvSpPr>
          <p:nvPr>
            <p:ph type="sldNum" sz="quarter" idx="10"/>
          </p:nvPr>
        </p:nvSpPr>
        <p:spPr/>
        <p:txBody>
          <a:bodyPr/>
          <a:lstStyle/>
          <a:p>
            <a:fld id="{227929AD-272B-2940-8998-9A3EA3187C9C}" type="slidenum">
              <a:rPr lang="en-US" smtClean="0"/>
              <a:pPr/>
              <a:t>31</a:t>
            </a:fld>
            <a:endParaRPr lang="en-US" dirty="0"/>
          </a:p>
        </p:txBody>
      </p:sp>
    </p:spTree>
    <p:extLst>
      <p:ext uri="{BB962C8B-B14F-4D97-AF65-F5344CB8AC3E}">
        <p14:creationId xmlns:p14="http://schemas.microsoft.com/office/powerpoint/2010/main" val="4259285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C23E14-C93D-47A3-9DC5-22ED0EC773B3}"/>
              </a:ext>
            </a:extLst>
          </p:cNvPr>
          <p:cNvSpPr txBox="1"/>
          <p:nvPr/>
        </p:nvSpPr>
        <p:spPr>
          <a:xfrm>
            <a:off x="381000" y="-683268"/>
            <a:ext cx="1162707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pie chart summarizing results about information provided to employees to explain why a request was denied and a table listing the most common perceived factors contributing to the rejection.</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7" y="356616"/>
            <a:ext cx="11457432" cy="1034129"/>
          </a:xfrm>
        </p:spPr>
        <p:txBody>
          <a:bodyPr/>
          <a:lstStyle/>
          <a:p>
            <a:r>
              <a:rPr lang="en-US" sz="2400" b="0" spc="0" dirty="0">
                <a:latin typeface="Arial" panose="020B0604020202020204" pitchFamily="34" charset="0"/>
                <a:cs typeface="Arial" panose="020B0604020202020204" pitchFamily="34" charset="0"/>
              </a:rPr>
              <a:t>Among employees whose request was denied, eight in ten say they were not given enough explanation; most believe negative perceptions or lack of knowledge about their condition or disability played a role.</a:t>
            </a:r>
          </a:p>
        </p:txBody>
      </p:sp>
      <p:graphicFrame>
        <p:nvGraphicFramePr>
          <p:cNvPr id="8" name="Chart 7" descr="Figure 2. Whether employee was given enough information explaining why their request was denied. Description:  A doughnut chart showing the results (yes 19%, no 81%).">
            <a:extLst>
              <a:ext uri="{FF2B5EF4-FFF2-40B4-BE49-F238E27FC236}">
                <a16:creationId xmlns:a16="http://schemas.microsoft.com/office/drawing/2014/main" id="{17262ADB-9137-4A27-91BB-1ABD6851E659}"/>
              </a:ext>
            </a:extLst>
          </p:cNvPr>
          <p:cNvGraphicFramePr/>
          <p:nvPr>
            <p:extLst>
              <p:ext uri="{D42A27DB-BD31-4B8C-83A1-F6EECF244321}">
                <p14:modId xmlns:p14="http://schemas.microsoft.com/office/powerpoint/2010/main" val="2590073193"/>
              </p:ext>
            </p:extLst>
          </p:nvPr>
        </p:nvGraphicFramePr>
        <p:xfrm>
          <a:off x="-466360" y="1981007"/>
          <a:ext cx="5256076" cy="38887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4" descr="Table 23.">
            <a:extLst>
              <a:ext uri="{FF2B5EF4-FFF2-40B4-BE49-F238E27FC236}">
                <a16:creationId xmlns:a16="http://schemas.microsoft.com/office/drawing/2014/main" id="{8F47186F-E79D-42AF-8458-BF53245F26F3}"/>
              </a:ext>
            </a:extLst>
          </p:cNvPr>
          <p:cNvGraphicFramePr>
            <a:graphicFrameLocks noGrp="1"/>
          </p:cNvGraphicFramePr>
          <p:nvPr>
            <p:extLst>
              <p:ext uri="{D42A27DB-BD31-4B8C-83A1-F6EECF244321}">
                <p14:modId xmlns:p14="http://schemas.microsoft.com/office/powerpoint/2010/main" val="4056914204"/>
              </p:ext>
            </p:extLst>
          </p:nvPr>
        </p:nvGraphicFramePr>
        <p:xfrm>
          <a:off x="4632782" y="2101988"/>
          <a:ext cx="7157363" cy="2468880"/>
        </p:xfrm>
        <a:graphic>
          <a:graphicData uri="http://schemas.openxmlformats.org/drawingml/2006/table">
            <a:tbl>
              <a:tblPr firstRow="1" bandRow="1">
                <a:tableStyleId>{5C22544A-7EE6-4342-B048-85BDC9FD1C3A}</a:tableStyleId>
              </a:tblPr>
              <a:tblGrid>
                <a:gridCol w="5004000">
                  <a:extLst>
                    <a:ext uri="{9D8B030D-6E8A-4147-A177-3AD203B41FA5}">
                      <a16:colId xmlns:a16="http://schemas.microsoft.com/office/drawing/2014/main" val="1885620763"/>
                    </a:ext>
                  </a:extLst>
                </a:gridCol>
                <a:gridCol w="2153363">
                  <a:extLst>
                    <a:ext uri="{9D8B030D-6E8A-4147-A177-3AD203B41FA5}">
                      <a16:colId xmlns:a16="http://schemas.microsoft.com/office/drawing/2014/main" val="728183811"/>
                    </a:ext>
                  </a:extLst>
                </a:gridCol>
              </a:tblGrid>
              <a:tr h="353658">
                <a:tc>
                  <a:txBody>
                    <a:bodyPr/>
                    <a:lstStyle/>
                    <a:p>
                      <a:pPr algn="l"/>
                      <a:r>
                        <a:rPr lang="en-US" sz="1600" b="1" kern="1200" dirty="0">
                          <a:solidFill>
                            <a:schemeClr val="accent1"/>
                          </a:solidFill>
                          <a:latin typeface="Arial" panose="020B0604020202020204" pitchFamily="34" charset="0"/>
                          <a:ea typeface="+mn-ea"/>
                          <a:cs typeface="Arial" panose="020B0604020202020204" pitchFamily="34" charset="0"/>
                        </a:rPr>
                        <a:t>Perceived factors contributing to rejection of the accommodation request (top responses only).</a:t>
                      </a:r>
                      <a:endParaRPr lang="en-CA" sz="1600" b="1" kern="1200" dirty="0">
                        <a:solidFill>
                          <a:schemeClr val="accent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600" b="1" kern="1200" dirty="0">
                          <a:solidFill>
                            <a:schemeClr val="accent1"/>
                          </a:solidFill>
                          <a:latin typeface="Arial" panose="020B0604020202020204" pitchFamily="34" charset="0"/>
                          <a:ea typeface="+mn-ea"/>
                          <a:cs typeface="Arial" panose="020B0604020202020204" pitchFamily="34" charset="0"/>
                        </a:rPr>
                        <a:t>Those whose accommodation request was denied.</a:t>
                      </a:r>
                      <a:endParaRPr lang="en-CA" sz="1600" b="1" kern="1200" dirty="0">
                        <a:solidFill>
                          <a:schemeClr val="accent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0">
                <a:tc>
                  <a:txBody>
                    <a:bodyPr/>
                    <a:lstStyle/>
                    <a:p>
                      <a:pPr marL="0" algn="l" defTabSz="914400" rtl="0" eaLnBrk="1" fontAlgn="ctr" latinLnBrk="0" hangingPunct="1"/>
                      <a:r>
                        <a:rPr lang="en-US" sz="1400" b="0" i="0" u="none" strike="noStrike" kern="1200" dirty="0">
                          <a:solidFill>
                            <a:srgbClr val="000000"/>
                          </a:solidFill>
                          <a:effectLst/>
                          <a:latin typeface="Arial" panose="020B0604020202020204" pitchFamily="34" charset="0"/>
                          <a:ea typeface="+mn-ea"/>
                          <a:cs typeface="+mn-cs"/>
                        </a:rPr>
                        <a:t>Management had negative perceptions about my specific condition or disability.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0">
                <a:tc>
                  <a:txBody>
                    <a:bodyPr/>
                    <a:lstStyle/>
                    <a:p>
                      <a:pPr marL="0" algn="l" defTabSz="914400" rtl="0" eaLnBrk="1" fontAlgn="ctr" latinLnBrk="0" hangingPunct="1"/>
                      <a:r>
                        <a:rPr lang="en-US" sz="1400" b="0" i="0" u="none" strike="noStrike" kern="1200" dirty="0">
                          <a:solidFill>
                            <a:srgbClr val="000000"/>
                          </a:solidFill>
                          <a:effectLst/>
                          <a:latin typeface="Arial" panose="020B0604020202020204" pitchFamily="34" charset="0"/>
                          <a:ea typeface="+mn-ea"/>
                          <a:cs typeface="+mn-cs"/>
                        </a:rPr>
                        <a:t>A general lack of knowledge about my specific condition or disability.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083523"/>
                  </a:ext>
                </a:extLst>
              </a:tr>
              <a:tr h="0">
                <a:tc>
                  <a:txBody>
                    <a:bodyPr/>
                    <a:lstStyle/>
                    <a:p>
                      <a:pPr marL="0" algn="l" defTabSz="914400" rtl="0" eaLnBrk="1" fontAlgn="ctr" latinLnBrk="0" hangingPunct="1"/>
                      <a:r>
                        <a:rPr lang="en-US" sz="1400" b="0" i="0" u="none" strike="noStrike" kern="1200" dirty="0">
                          <a:solidFill>
                            <a:srgbClr val="000000"/>
                          </a:solidFill>
                          <a:effectLst/>
                          <a:latin typeface="Arial" panose="020B0604020202020204" pitchFamily="34" charset="0"/>
                          <a:ea typeface="+mn-ea"/>
                          <a:cs typeface="+mn-cs"/>
                        </a:rPr>
                        <a:t>Management was unwilling to vary policies.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75179"/>
                  </a:ext>
                </a:extLst>
              </a:tr>
              <a:tr h="0">
                <a:tc>
                  <a:txBody>
                    <a:bodyPr/>
                    <a:lstStyle/>
                    <a:p>
                      <a:pPr marL="0" algn="l" defTabSz="914400" rtl="0" eaLnBrk="1" fontAlgn="ctr" latinLnBrk="0" hangingPunct="1"/>
                      <a:r>
                        <a:rPr lang="en-US" sz="1400" b="0" i="0" u="none" strike="noStrike" kern="1200" dirty="0">
                          <a:solidFill>
                            <a:srgbClr val="000000"/>
                          </a:solidFill>
                          <a:effectLst/>
                          <a:latin typeface="Arial" panose="020B0604020202020204" pitchFamily="34" charset="0"/>
                          <a:ea typeface="+mn-ea"/>
                          <a:cs typeface="+mn-cs"/>
                        </a:rPr>
                        <a:t>Management was concerned it would establish a precedent.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6494930"/>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20400" y="5688000"/>
            <a:ext cx="10788868" cy="830997"/>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Q30. Do you feel you were given </a:t>
            </a:r>
            <a:r>
              <a:rPr lang="en-CA" sz="1200" dirty="0">
                <a:solidFill>
                  <a:schemeClr val="accent1"/>
                </a:solidFill>
                <a:latin typeface="Arial" panose="020B0604020202020204" pitchFamily="34" charset="0"/>
                <a:cs typeface="Arial" panose="020B0604020202020204" pitchFamily="34" charset="0"/>
              </a:rPr>
              <a:t>enough information that explained why your accommodation request was denied?</a:t>
            </a:r>
            <a:r>
              <a:rPr lang="en-US" sz="1200" dirty="0">
                <a:solidFill>
                  <a:schemeClr val="accent1"/>
                </a:solidFill>
                <a:latin typeface="Arial" panose="020B0604020202020204" pitchFamily="34" charset="0"/>
                <a:cs typeface="Arial" panose="020B0604020202020204" pitchFamily="34" charset="0"/>
              </a:rPr>
              <a:t> (employees whose accommodation request was denied, n=62)</a:t>
            </a:r>
          </a:p>
          <a:p>
            <a:r>
              <a:rPr lang="en-US" sz="1200" dirty="0">
                <a:solidFill>
                  <a:schemeClr val="accent1"/>
                </a:solidFill>
                <a:latin typeface="Arial" panose="020B0604020202020204" pitchFamily="34" charset="0"/>
                <a:cs typeface="Arial" panose="020B0604020202020204" pitchFamily="34" charset="0"/>
              </a:rPr>
              <a:t>Q31. In your opinion, do you feel that any of the following were factors in the rejection of your request? (employees whose accommodation request was denied, n=62) Note: respondents could choose multiple responses.</a:t>
            </a:r>
          </a:p>
        </p:txBody>
      </p:sp>
      <p:sp>
        <p:nvSpPr>
          <p:cNvPr id="3" name="Slide Number Placeholder 2">
            <a:extLst>
              <a:ext uri="{FF2B5EF4-FFF2-40B4-BE49-F238E27FC236}">
                <a16:creationId xmlns:a16="http://schemas.microsoft.com/office/drawing/2014/main" id="{43EEFC44-BCC1-423F-A718-6BB93F3524B4}"/>
              </a:ext>
            </a:extLst>
          </p:cNvPr>
          <p:cNvSpPr>
            <a:spLocks noGrp="1"/>
          </p:cNvSpPr>
          <p:nvPr>
            <p:ph type="sldNum" sz="quarter" idx="10"/>
          </p:nvPr>
        </p:nvSpPr>
        <p:spPr/>
        <p:txBody>
          <a:bodyPr/>
          <a:lstStyle/>
          <a:p>
            <a:fld id="{227929AD-272B-2940-8998-9A3EA3187C9C}" type="slidenum">
              <a:rPr lang="en-US" smtClean="0"/>
              <a:pPr/>
              <a:t>32</a:t>
            </a:fld>
            <a:endParaRPr lang="en-US" dirty="0"/>
          </a:p>
        </p:txBody>
      </p:sp>
    </p:spTree>
    <p:extLst>
      <p:ext uri="{BB962C8B-B14F-4D97-AF65-F5344CB8AC3E}">
        <p14:creationId xmlns:p14="http://schemas.microsoft.com/office/powerpoint/2010/main" val="2101783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959A8CD-791E-4BF7-A902-6F6C03C7977C}"/>
              </a:ext>
            </a:extLst>
          </p:cNvPr>
          <p:cNvSpPr txBox="1"/>
          <p:nvPr/>
        </p:nvSpPr>
        <p:spPr>
          <a:xfrm>
            <a:off x="381000" y="-683268"/>
            <a:ext cx="1129599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employees about how they responded to their accommodation request being denied.</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8" y="353543"/>
            <a:ext cx="11468497" cy="701731"/>
          </a:xfrm>
        </p:spPr>
        <p:txBody>
          <a:bodyPr/>
          <a:lstStyle/>
          <a:p>
            <a:r>
              <a:rPr lang="en-US" sz="2400" b="0" spc="0" dirty="0">
                <a:latin typeface="Arial" panose="020B0604020202020204" pitchFamily="34" charset="0"/>
                <a:cs typeface="Arial" panose="020B0604020202020204" pitchFamily="34" charset="0"/>
              </a:rPr>
              <a:t>Common responses to a denied request are to look for a different job, retire early or “soldier on” despite the continued need for accommodation.</a:t>
            </a:r>
          </a:p>
        </p:txBody>
      </p:sp>
      <p:sp>
        <p:nvSpPr>
          <p:cNvPr id="8" name="TextBox 7">
            <a:extLst>
              <a:ext uri="{FF2B5EF4-FFF2-40B4-BE49-F238E27FC236}">
                <a16:creationId xmlns:a16="http://schemas.microsoft.com/office/drawing/2014/main" id="{570C2BA6-0E57-40B5-A6D9-1615C4BD6DFE}"/>
              </a:ext>
            </a:extLst>
          </p:cNvPr>
          <p:cNvSpPr txBox="1"/>
          <p:nvPr/>
        </p:nvSpPr>
        <p:spPr>
          <a:xfrm>
            <a:off x="473455" y="1416214"/>
            <a:ext cx="5993949" cy="369332"/>
          </a:xfrm>
          <a:prstGeom prst="rect">
            <a:avLst/>
          </a:prstGeom>
          <a:noFill/>
        </p:spPr>
        <p:txBody>
          <a:bodyPr wrap="none" rtlCol="0">
            <a:spAutoFit/>
          </a:bodyPr>
          <a:lstStyle/>
          <a:p>
            <a:r>
              <a:rPr lang="en-US" b="1" dirty="0">
                <a:solidFill>
                  <a:schemeClr val="accent1"/>
                </a:solidFill>
                <a:latin typeface="Arial" panose="020B0604020202020204" pitchFamily="34" charset="0"/>
                <a:cs typeface="Arial" panose="020B0604020202020204" pitchFamily="34" charset="0"/>
              </a:rPr>
              <a:t>What did you do next after your request was denied?</a:t>
            </a:r>
            <a:endParaRPr lang="en-CA" b="1" dirty="0">
              <a:solidFill>
                <a:schemeClr val="accent1"/>
              </a:solidFill>
              <a:latin typeface="Arial" panose="020B0604020202020204" pitchFamily="34" charset="0"/>
              <a:cs typeface="Arial" panose="020B0604020202020204" pitchFamily="34" charset="0"/>
            </a:endParaRPr>
          </a:p>
        </p:txBody>
      </p:sp>
      <p:graphicFrame>
        <p:nvGraphicFramePr>
          <p:cNvPr id="9" name="Table 1" descr="Table 24. What did you do next after your request was denied?">
            <a:extLst>
              <a:ext uri="{FF2B5EF4-FFF2-40B4-BE49-F238E27FC236}">
                <a16:creationId xmlns:a16="http://schemas.microsoft.com/office/drawing/2014/main" id="{81D5F822-A02F-405F-A89F-55002F7A9F77}"/>
              </a:ext>
            </a:extLst>
          </p:cNvPr>
          <p:cNvGraphicFramePr>
            <a:graphicFrameLocks noGrp="1"/>
          </p:cNvGraphicFramePr>
          <p:nvPr>
            <p:extLst>
              <p:ext uri="{D42A27DB-BD31-4B8C-83A1-F6EECF244321}">
                <p14:modId xmlns:p14="http://schemas.microsoft.com/office/powerpoint/2010/main" val="2931662714"/>
              </p:ext>
            </p:extLst>
          </p:nvPr>
        </p:nvGraphicFramePr>
        <p:xfrm>
          <a:off x="473455" y="2035687"/>
          <a:ext cx="11404600" cy="3322320"/>
        </p:xfrm>
        <a:graphic>
          <a:graphicData uri="http://schemas.openxmlformats.org/drawingml/2006/table">
            <a:tbl>
              <a:tblPr firstRow="1" bandRow="1">
                <a:tableStyleId>{5C22544A-7EE6-4342-B048-85BDC9FD1C3A}</a:tableStyleId>
              </a:tblPr>
              <a:tblGrid>
                <a:gridCol w="2930071">
                  <a:extLst>
                    <a:ext uri="{9D8B030D-6E8A-4147-A177-3AD203B41FA5}">
                      <a16:colId xmlns:a16="http://schemas.microsoft.com/office/drawing/2014/main" val="196819204"/>
                    </a:ext>
                  </a:extLst>
                </a:gridCol>
                <a:gridCol w="8474529">
                  <a:extLst>
                    <a:ext uri="{9D8B030D-6E8A-4147-A177-3AD203B41FA5}">
                      <a16:colId xmlns:a16="http://schemas.microsoft.com/office/drawing/2014/main" val="4123964084"/>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1"/>
                          </a:solidFill>
                          <a:latin typeface="Arial" panose="020B0604020202020204" pitchFamily="34" charset="0"/>
                          <a:cs typeface="Arial" panose="020B0604020202020204" pitchFamily="34" charset="0"/>
                        </a:rPr>
                        <a:t>Theme</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accent1"/>
                          </a:solidFill>
                          <a:latin typeface="Arial" panose="020B0604020202020204" pitchFamily="34" charset="0"/>
                          <a:cs typeface="Arial" panose="020B0604020202020204" pitchFamily="34" charset="0"/>
                        </a:rPr>
                        <a:t>Description</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0">
                <a:tc>
                  <a:txBody>
                    <a:bodyPr/>
                    <a:lstStyle/>
                    <a:p>
                      <a:r>
                        <a:rPr lang="en-US" sz="1400" b="1" kern="1200" dirty="0">
                          <a:solidFill>
                            <a:schemeClr val="tx1"/>
                          </a:solidFill>
                          <a:latin typeface="Arial" panose="020B0604020202020204" pitchFamily="34" charset="0"/>
                          <a:ea typeface="+mn-ea"/>
                          <a:cs typeface="Arial" panose="020B0604020202020204" pitchFamily="34" charset="0"/>
                        </a:rPr>
                        <a:t>Find a new job or team.</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sz="1400" b="0" noProof="0" dirty="0">
                          <a:solidFill>
                            <a:schemeClr val="tx1"/>
                          </a:solidFill>
                          <a:latin typeface="Arial" panose="020B0604020202020204" pitchFamily="34" charset="0"/>
                          <a:cs typeface="Arial" panose="020B0604020202020204" pitchFamily="34" charset="0"/>
                        </a:rPr>
                        <a:t>A common response is to move to another team within the public service or look for alternative </a:t>
                      </a:r>
                      <a:r>
                        <a:rPr lang="en-CA" sz="1400" b="0" kern="1200" noProof="0" dirty="0">
                          <a:solidFill>
                            <a:schemeClr val="tx1"/>
                          </a:solidFill>
                          <a:latin typeface="Arial" panose="020B0604020202020204" pitchFamily="34" charset="0"/>
                          <a:ea typeface="+mn-ea"/>
                          <a:cs typeface="Arial" panose="020B0604020202020204" pitchFamily="34" charset="0"/>
                        </a:rPr>
                        <a:t>employment outside of the public service. Some have </a:t>
                      </a:r>
                      <a:r>
                        <a:rPr lang="en-CA" sz="1400" b="0" noProof="0" dirty="0">
                          <a:solidFill>
                            <a:schemeClr val="tx1"/>
                          </a:solidFill>
                          <a:latin typeface="Arial" panose="020B0604020202020204" pitchFamily="34" charset="0"/>
                          <a:cs typeface="Arial" panose="020B0604020202020204" pitchFamily="34" charset="0"/>
                        </a:rPr>
                        <a:t>already moved to another position and others are in the process of trying to do so.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262245"/>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Continue to work without the accommodation.</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0" kern="1200" noProof="0" dirty="0">
                          <a:solidFill>
                            <a:schemeClr val="tx1"/>
                          </a:solidFill>
                          <a:latin typeface="Arial" panose="020B0604020202020204" pitchFamily="34" charset="0"/>
                          <a:ea typeface="+mn-ea"/>
                          <a:cs typeface="Arial" panose="020B0604020202020204" pitchFamily="34" charset="0"/>
                        </a:rPr>
                        <a:t>Some employees without an accommodation have continued in their current position, to the best of their abilities, despite not being equipped to make their full contribution. Others say they have abandoned their request after weighing it against potential damage to their future career prospects.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Appeal or try again to get the accommodation.</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Some employees mention trying to get their accommodation by appealing to a disability champion or advisory committee, or through a complaint under the Canadian Human Rights Act.</a:t>
                      </a:r>
                      <a:endParaRPr lang="en-CA" sz="14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2698347"/>
                  </a:ext>
                </a:extLst>
              </a:tr>
              <a:tr h="25908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Early retirement.</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Some employees intend to retire earlier than planned in order to avoid working without an accommodation.</a:t>
                      </a:r>
                      <a:endParaRPr lang="en-CA" sz="14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3087747"/>
                  </a:ext>
                </a:extLst>
              </a:tr>
              <a:tr h="25908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1" kern="1200" dirty="0">
                          <a:solidFill>
                            <a:schemeClr val="tx1"/>
                          </a:solidFill>
                          <a:latin typeface="Arial" panose="020B0604020202020204" pitchFamily="34" charset="0"/>
                          <a:ea typeface="+mn-ea"/>
                          <a:cs typeface="Arial" panose="020B0604020202020204" pitchFamily="34" charset="0"/>
                        </a:rPr>
                        <a:t>Extended sick leave.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0" kern="1200" dirty="0">
                          <a:solidFill>
                            <a:srgbClr val="000000"/>
                          </a:solidFill>
                          <a:latin typeface="Arial" panose="020B0604020202020204" pitchFamily="34" charset="0"/>
                          <a:ea typeface="+mn-ea"/>
                          <a:cs typeface="Arial" panose="020B0604020202020204" pitchFamily="34" charset="0"/>
                        </a:rPr>
                        <a:t>Other employees reported a need to take extended sick leave as a result of not being appropriately accommodated.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12" name="Rectangle 11">
            <a:extLst>
              <a:ext uri="{FF2B5EF4-FFF2-40B4-BE49-F238E27FC236}">
                <a16:creationId xmlns:a16="http://schemas.microsoft.com/office/drawing/2014/main" id="{DAAADBDE-734A-42A8-A588-A56B1E14EDD4}"/>
              </a:ext>
            </a:extLst>
          </p:cNvPr>
          <p:cNvSpPr/>
          <p:nvPr/>
        </p:nvSpPr>
        <p:spPr>
          <a:xfrm>
            <a:off x="320400" y="6048000"/>
            <a:ext cx="11468497" cy="461665"/>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Q32. Since your accommodation request was denied, what, if anything, do you plan to do next? (employees with a condition or disability request whose accommodation was denied, n=62)</a:t>
            </a:r>
          </a:p>
        </p:txBody>
      </p:sp>
      <p:sp>
        <p:nvSpPr>
          <p:cNvPr id="3" name="Slide Number Placeholder 2">
            <a:extLst>
              <a:ext uri="{FF2B5EF4-FFF2-40B4-BE49-F238E27FC236}">
                <a16:creationId xmlns:a16="http://schemas.microsoft.com/office/drawing/2014/main" id="{D1618F10-8F8E-4040-B084-411C4D8198C5}"/>
              </a:ext>
            </a:extLst>
          </p:cNvPr>
          <p:cNvSpPr>
            <a:spLocks noGrp="1"/>
          </p:cNvSpPr>
          <p:nvPr>
            <p:ph type="sldNum" sz="quarter" idx="10"/>
          </p:nvPr>
        </p:nvSpPr>
        <p:spPr/>
        <p:txBody>
          <a:bodyPr/>
          <a:lstStyle/>
          <a:p>
            <a:fld id="{227929AD-272B-2940-8998-9A3EA3187C9C}" type="slidenum">
              <a:rPr lang="en-US" smtClean="0"/>
              <a:pPr/>
              <a:t>33</a:t>
            </a:fld>
            <a:endParaRPr lang="en-US" dirty="0"/>
          </a:p>
        </p:txBody>
      </p:sp>
    </p:spTree>
    <p:extLst>
      <p:ext uri="{BB962C8B-B14F-4D97-AF65-F5344CB8AC3E}">
        <p14:creationId xmlns:p14="http://schemas.microsoft.com/office/powerpoint/2010/main" val="4171399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F00DB7F-69B1-405F-9CBC-43D26556376C}"/>
              </a:ext>
            </a:extLst>
          </p:cNvPr>
          <p:cNvSpPr txBox="1"/>
          <p:nvPr/>
        </p:nvSpPr>
        <p:spPr>
          <a:xfrm>
            <a:off x="381000" y="-702318"/>
            <a:ext cx="1153773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pie chart summarizing results about the number of employees who have taken extended sick leave and a table providing these results by health condition or disability type.</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88731" y="353543"/>
            <a:ext cx="11622756" cy="1366528"/>
          </a:xfrm>
        </p:spPr>
        <p:txBody>
          <a:bodyPr/>
          <a:lstStyle/>
          <a:p>
            <a:r>
              <a:rPr lang="en-US" sz="2400" b="0" spc="-10" dirty="0">
                <a:latin typeface="Arial" panose="020B0604020202020204" pitchFamily="34" charset="0"/>
                <a:cs typeface="Arial" panose="020B0604020202020204" pitchFamily="34" charset="0"/>
              </a:rPr>
              <a:t>Four in ten have taken extended sick leave when their condition or disability was aggravated by not being appropriately accommodated; this skews higher among those whose accommodation was related to their mental health or other invisible disabilities.</a:t>
            </a:r>
          </a:p>
        </p:txBody>
      </p:sp>
      <p:graphicFrame>
        <p:nvGraphicFramePr>
          <p:cNvPr id="8" name="Chart 7" descr="Figure 3. Whether employee has ever taken extended sick leave due to chronic condition or disability not being appropriately accommodated. Description:  A doughnut chart showing the results (yes 40%, no 56%, I prefer not to answer 4%).">
            <a:extLst>
              <a:ext uri="{FF2B5EF4-FFF2-40B4-BE49-F238E27FC236}">
                <a16:creationId xmlns:a16="http://schemas.microsoft.com/office/drawing/2014/main" id="{17262ADB-9137-4A27-91BB-1ABD6851E659}"/>
              </a:ext>
            </a:extLst>
          </p:cNvPr>
          <p:cNvGraphicFramePr/>
          <p:nvPr>
            <p:extLst>
              <p:ext uri="{D42A27DB-BD31-4B8C-83A1-F6EECF244321}">
                <p14:modId xmlns:p14="http://schemas.microsoft.com/office/powerpoint/2010/main" val="1551958312"/>
              </p:ext>
            </p:extLst>
          </p:nvPr>
        </p:nvGraphicFramePr>
        <p:xfrm>
          <a:off x="-1025642" y="1830000"/>
          <a:ext cx="5944483" cy="40254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4" descr="Table 25. Ever taken extended sick leave due to chronic condition not being appropriately accommodated by health condition or disability type.">
            <a:extLst>
              <a:ext uri="{FF2B5EF4-FFF2-40B4-BE49-F238E27FC236}">
                <a16:creationId xmlns:a16="http://schemas.microsoft.com/office/drawing/2014/main" id="{2B87E107-B4AA-4EE0-9BAC-A54AF644EA8E}"/>
              </a:ext>
            </a:extLst>
          </p:cNvPr>
          <p:cNvGraphicFramePr>
            <a:graphicFrameLocks noGrp="1"/>
          </p:cNvGraphicFramePr>
          <p:nvPr>
            <p:extLst>
              <p:ext uri="{D42A27DB-BD31-4B8C-83A1-F6EECF244321}">
                <p14:modId xmlns:p14="http://schemas.microsoft.com/office/powerpoint/2010/main" val="2138326640"/>
              </p:ext>
            </p:extLst>
          </p:nvPr>
        </p:nvGraphicFramePr>
        <p:xfrm>
          <a:off x="5057816" y="1806761"/>
          <a:ext cx="6696000" cy="4069080"/>
        </p:xfrm>
        <a:graphic>
          <a:graphicData uri="http://schemas.openxmlformats.org/drawingml/2006/table">
            <a:tbl>
              <a:tblPr firstRow="1" bandRow="1">
                <a:tableStyleId>{5C22544A-7EE6-4342-B048-85BDC9FD1C3A}</a:tableStyleId>
              </a:tblPr>
              <a:tblGrid>
                <a:gridCol w="3312000">
                  <a:extLst>
                    <a:ext uri="{9D8B030D-6E8A-4147-A177-3AD203B41FA5}">
                      <a16:colId xmlns:a16="http://schemas.microsoft.com/office/drawing/2014/main" val="1885620763"/>
                    </a:ext>
                  </a:extLst>
                </a:gridCol>
                <a:gridCol w="3384000">
                  <a:extLst>
                    <a:ext uri="{9D8B030D-6E8A-4147-A177-3AD203B41FA5}">
                      <a16:colId xmlns:a16="http://schemas.microsoft.com/office/drawing/2014/main" val="728183811"/>
                    </a:ext>
                  </a:extLst>
                </a:gridCol>
              </a:tblGrid>
              <a:tr h="429622">
                <a:tc>
                  <a:txBody>
                    <a:bodyPr/>
                    <a:lstStyle/>
                    <a:p>
                      <a:pPr algn="l"/>
                      <a:r>
                        <a:rPr lang="en-US" sz="1500" dirty="0">
                          <a:solidFill>
                            <a:schemeClr val="accent1"/>
                          </a:solidFill>
                          <a:latin typeface="Arial" panose="020B0604020202020204" pitchFamily="34" charset="0"/>
                          <a:cs typeface="Arial" panose="020B0604020202020204" pitchFamily="34" charset="0"/>
                        </a:rPr>
                        <a:t>Health condition or disability type.</a:t>
                      </a:r>
                      <a:endParaRPr lang="en-CA" sz="15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a:defRPr sz="1800" b="1" i="0" u="none" strike="noStrike" kern="1200" spc="0" baseline="0">
                          <a:solidFill>
                            <a:srgbClr val="4F2684"/>
                          </a:solidFill>
                          <a:latin typeface="Montserrat" panose="00000500000000000000"/>
                          <a:ea typeface="+mn-ea"/>
                          <a:cs typeface="+mn-cs"/>
                        </a:defRPr>
                      </a:pPr>
                      <a:r>
                        <a:rPr lang="en-US" sz="1500" b="1" i="0" u="none" strike="noStrike" kern="1200" spc="0" baseline="0" dirty="0">
                          <a:solidFill>
                            <a:srgbClr val="4F2684"/>
                          </a:solidFill>
                          <a:effectLst/>
                          <a:latin typeface="Arial" panose="020B0604020202020204" pitchFamily="34" charset="0"/>
                          <a:ea typeface="+mn-ea"/>
                          <a:cs typeface="Arial" panose="020B0604020202020204" pitchFamily="34" charset="0"/>
                        </a:rPr>
                        <a:t>Ever taken extended sick leave due to chronic condition not being appropriately accommodated?</a:t>
                      </a:r>
                      <a:endParaRPr lang="en-CA" sz="1500" b="1" i="0" u="none" strike="noStrike" kern="1200" spc="0" baseline="0" dirty="0">
                        <a:solidFill>
                          <a:srgbClr val="4F2684"/>
                        </a:solidFill>
                        <a:effectLst/>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411480">
                <a:tc>
                  <a:txBody>
                    <a:bodyPr/>
                    <a:lstStyle/>
                    <a:p>
                      <a:pPr algn="l" rtl="0" fontAlgn="ctr"/>
                      <a:r>
                        <a:rPr lang="en-CA" sz="1500" b="0" i="0" u="none" strike="noStrike" dirty="0">
                          <a:solidFill>
                            <a:srgbClr val="000000"/>
                          </a:solidFill>
                          <a:effectLst/>
                          <a:latin typeface="Arial" panose="020B0604020202020204" pitchFamily="34" charset="0"/>
                        </a:rPr>
                        <a:t>Mental health issue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500" b="0" i="0" u="none" strike="noStrike" dirty="0">
                          <a:solidFill>
                            <a:srgbClr val="000000"/>
                          </a:solidFill>
                          <a:effectLst/>
                          <a:latin typeface="Arial" panose="020B0604020202020204" pitchFamily="34" charset="0"/>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411480">
                <a:tc>
                  <a:txBody>
                    <a:bodyPr/>
                    <a:lstStyle/>
                    <a:p>
                      <a:pPr algn="l" rtl="0" fontAlgn="ctr"/>
                      <a:r>
                        <a:rPr lang="en-CA" sz="1500" b="0" i="0" u="none" strike="noStrike" dirty="0">
                          <a:solidFill>
                            <a:srgbClr val="000000"/>
                          </a:solidFill>
                          <a:effectLst/>
                          <a:latin typeface="Arial" panose="020B0604020202020204" pitchFamily="34" charset="0"/>
                        </a:rPr>
                        <a:t>Sensory/environmental disability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500" b="0" i="0" u="none" strike="noStrike" dirty="0">
                          <a:solidFill>
                            <a:srgbClr val="000000"/>
                          </a:solidFill>
                          <a:effectLst/>
                          <a:latin typeface="Arial" panose="020B0604020202020204" pitchFamily="34" charset="0"/>
                        </a:rPr>
                        <a:t>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5984386"/>
                  </a:ext>
                </a:extLst>
              </a:tr>
              <a:tr h="411480">
                <a:tc>
                  <a:txBody>
                    <a:bodyPr/>
                    <a:lstStyle/>
                    <a:p>
                      <a:pPr algn="l" rtl="0" fontAlgn="ctr"/>
                      <a:r>
                        <a:rPr lang="en-US" sz="1500" b="0" i="0" u="none" strike="noStrike" dirty="0">
                          <a:solidFill>
                            <a:srgbClr val="000000"/>
                          </a:solidFill>
                          <a:effectLst/>
                          <a:latin typeface="Arial" panose="020B0604020202020204" pitchFamily="34" charset="0"/>
                        </a:rPr>
                        <a:t>Chronic health condition or pain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500" b="0" i="0" u="none" strike="noStrike" dirty="0">
                          <a:solidFill>
                            <a:srgbClr val="000000"/>
                          </a:solidFill>
                          <a:effectLst/>
                          <a:latin typeface="Arial" panose="020B0604020202020204" pitchFamily="34" charset="0"/>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6563375"/>
                  </a:ext>
                </a:extLst>
              </a:tr>
              <a:tr h="411480">
                <a:tc>
                  <a:txBody>
                    <a:bodyPr/>
                    <a:lstStyle/>
                    <a:p>
                      <a:pPr algn="l" rtl="0" fontAlgn="ctr"/>
                      <a:r>
                        <a:rPr lang="en-CA" sz="1500" b="0" i="0" u="none" strike="noStrike" dirty="0">
                          <a:solidFill>
                            <a:srgbClr val="000000"/>
                          </a:solidFill>
                          <a:effectLst/>
                          <a:latin typeface="Arial" panose="020B0604020202020204" pitchFamily="34" charset="0"/>
                        </a:rPr>
                        <a:t>Cognitive disability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500" b="0" i="0" u="none" strike="noStrike" dirty="0">
                          <a:solidFill>
                            <a:srgbClr val="000000"/>
                          </a:solidFill>
                          <a:effectLst/>
                          <a:latin typeface="Arial" panose="020B0604020202020204" pitchFamily="34" charset="0"/>
                        </a:rPr>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379477"/>
                  </a:ext>
                </a:extLst>
              </a:tr>
              <a:tr h="411480">
                <a:tc>
                  <a:txBody>
                    <a:bodyPr/>
                    <a:lstStyle/>
                    <a:p>
                      <a:pPr algn="l" rtl="0" fontAlgn="ctr"/>
                      <a:r>
                        <a:rPr lang="en-US" sz="1500" b="0" i="0" u="none" strike="noStrike" dirty="0">
                          <a:solidFill>
                            <a:srgbClr val="000000"/>
                          </a:solidFill>
                          <a:effectLst/>
                          <a:latin typeface="Arial" panose="020B0604020202020204" pitchFamily="34" charset="0"/>
                        </a:rPr>
                        <a:t>Issues with flexibility or dexterity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500" b="0" i="0" u="none" strike="noStrike" dirty="0">
                          <a:solidFill>
                            <a:srgbClr val="000000"/>
                          </a:solidFill>
                          <a:effectLst/>
                          <a:latin typeface="Arial" panose="020B0604020202020204" pitchFamily="34" charset="0"/>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9473829"/>
                  </a:ext>
                </a:extLst>
              </a:tr>
              <a:tr h="411480">
                <a:tc>
                  <a:txBody>
                    <a:bodyPr/>
                    <a:lstStyle/>
                    <a:p>
                      <a:pPr algn="l" rtl="0" fontAlgn="ctr"/>
                      <a:r>
                        <a:rPr lang="en-CA" sz="1500" b="0" i="0" u="none" strike="noStrike" dirty="0">
                          <a:solidFill>
                            <a:srgbClr val="000000"/>
                          </a:solidFill>
                          <a:effectLst/>
                          <a:latin typeface="Arial" panose="020B0604020202020204" pitchFamily="34" charset="0"/>
                        </a:rPr>
                        <a:t>Mobility issue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500" b="0" i="0" u="none" strike="noStrike" dirty="0">
                          <a:solidFill>
                            <a:srgbClr val="000000"/>
                          </a:solidFill>
                          <a:effectLst/>
                          <a:latin typeface="Arial" panose="020B0604020202020204" pitchFamily="34" charset="0"/>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5067433"/>
                  </a:ext>
                </a:extLst>
              </a:tr>
              <a:tr h="411480">
                <a:tc>
                  <a:txBody>
                    <a:bodyPr/>
                    <a:lstStyle/>
                    <a:p>
                      <a:pPr algn="l" rtl="0" fontAlgn="ctr"/>
                      <a:r>
                        <a:rPr lang="en-CA" sz="1500" b="0" i="0" u="none" strike="noStrike" dirty="0">
                          <a:solidFill>
                            <a:srgbClr val="000000"/>
                          </a:solidFill>
                          <a:effectLst/>
                          <a:latin typeface="Arial" panose="020B0604020202020204" pitchFamily="34" charset="0"/>
                        </a:rPr>
                        <a:t>Seeing disability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500" b="0" i="0" u="none" strike="noStrike" dirty="0">
                          <a:solidFill>
                            <a:srgbClr val="000000"/>
                          </a:solidFill>
                          <a:effectLst/>
                          <a:latin typeface="Arial" panose="020B0604020202020204" pitchFamily="34" charset="0"/>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0590866"/>
                  </a:ext>
                </a:extLst>
              </a:tr>
              <a:tr h="411480">
                <a:tc>
                  <a:txBody>
                    <a:bodyPr/>
                    <a:lstStyle/>
                    <a:p>
                      <a:pPr algn="l" rtl="0" fontAlgn="ctr"/>
                      <a:r>
                        <a:rPr lang="en-CA" sz="1500" b="0" i="0" u="none" strike="noStrike" dirty="0">
                          <a:solidFill>
                            <a:srgbClr val="000000"/>
                          </a:solidFill>
                          <a:effectLst/>
                          <a:latin typeface="Arial" panose="020B0604020202020204" pitchFamily="34" charset="0"/>
                        </a:rPr>
                        <a:t>Hearing disability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ctr"/>
                      <a:r>
                        <a:rPr lang="en-CA" sz="1500" b="0" i="0" u="none" strike="noStrike" dirty="0">
                          <a:solidFill>
                            <a:srgbClr val="000000"/>
                          </a:solidFill>
                          <a:effectLst/>
                          <a:latin typeface="Arial" panose="020B060402020202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2991207"/>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20400" y="6145767"/>
            <a:ext cx="11085161" cy="461665"/>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Q36. Have you ever taken extended sick leave due to a chronic condition or disability that was aggravated as a result of not being appropriately accommodated? (accommodation request related to a condition or disability, n=743)</a:t>
            </a:r>
          </a:p>
        </p:txBody>
      </p:sp>
      <p:sp>
        <p:nvSpPr>
          <p:cNvPr id="3" name="Slide Number Placeholder 2">
            <a:extLst>
              <a:ext uri="{FF2B5EF4-FFF2-40B4-BE49-F238E27FC236}">
                <a16:creationId xmlns:a16="http://schemas.microsoft.com/office/drawing/2014/main" id="{275F766E-B5C5-4F0F-B77F-85D2E3C9980A}"/>
              </a:ext>
            </a:extLst>
          </p:cNvPr>
          <p:cNvSpPr>
            <a:spLocks noGrp="1"/>
          </p:cNvSpPr>
          <p:nvPr>
            <p:ph type="sldNum" sz="quarter" idx="10"/>
          </p:nvPr>
        </p:nvSpPr>
        <p:spPr/>
        <p:txBody>
          <a:bodyPr/>
          <a:lstStyle/>
          <a:p>
            <a:fld id="{227929AD-272B-2940-8998-9A3EA3187C9C}" type="slidenum">
              <a:rPr lang="en-US" smtClean="0"/>
              <a:pPr/>
              <a:t>34</a:t>
            </a:fld>
            <a:endParaRPr lang="en-US" dirty="0"/>
          </a:p>
        </p:txBody>
      </p:sp>
    </p:spTree>
    <p:extLst>
      <p:ext uri="{BB962C8B-B14F-4D97-AF65-F5344CB8AC3E}">
        <p14:creationId xmlns:p14="http://schemas.microsoft.com/office/powerpoint/2010/main" val="2364175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B5B2625-3C2F-4B88-A947-0581C5610794}"/>
              </a:ext>
            </a:extLst>
          </p:cNvPr>
          <p:cNvSpPr txBox="1"/>
          <p:nvPr/>
        </p:nvSpPr>
        <p:spPr>
          <a:xfrm>
            <a:off x="381000" y="-702318"/>
            <a:ext cx="121539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two tables summarizing the length of time on extended sick leave as a result of not being appropriately accommodated and satisfaction with support and/or accommodation received on returning from leave.</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7" y="356616"/>
            <a:ext cx="11457432" cy="1034129"/>
          </a:xfrm>
        </p:spPr>
        <p:txBody>
          <a:bodyPr/>
          <a:lstStyle/>
          <a:p>
            <a:r>
              <a:rPr lang="en-US" sz="2400" b="0" spc="0" dirty="0">
                <a:latin typeface="Arial" panose="020B0604020202020204" pitchFamily="34" charset="0"/>
                <a:cs typeface="Arial" panose="020B0604020202020204" pitchFamily="34" charset="0"/>
              </a:rPr>
              <a:t>Almost a quarter of employees who went on extended sick leave due to not being appropriately accommodated were away more than six months; less than one in five are satisfied with the level of support or accommodation received on their return.</a:t>
            </a:r>
          </a:p>
        </p:txBody>
      </p:sp>
      <p:graphicFrame>
        <p:nvGraphicFramePr>
          <p:cNvPr id="15" name="Table 4" descr="Table 26.">
            <a:extLst>
              <a:ext uri="{FF2B5EF4-FFF2-40B4-BE49-F238E27FC236}">
                <a16:creationId xmlns:a16="http://schemas.microsoft.com/office/drawing/2014/main" id="{8F8E145B-9C5E-46AF-8C20-095871896100}"/>
              </a:ext>
            </a:extLst>
          </p:cNvPr>
          <p:cNvGraphicFramePr>
            <a:graphicFrameLocks noGrp="1"/>
          </p:cNvGraphicFramePr>
          <p:nvPr>
            <p:extLst>
              <p:ext uri="{D42A27DB-BD31-4B8C-83A1-F6EECF244321}">
                <p14:modId xmlns:p14="http://schemas.microsoft.com/office/powerpoint/2010/main" val="3522936045"/>
              </p:ext>
            </p:extLst>
          </p:nvPr>
        </p:nvGraphicFramePr>
        <p:xfrm>
          <a:off x="438510" y="1692788"/>
          <a:ext cx="5466226" cy="3886200"/>
        </p:xfrm>
        <a:graphic>
          <a:graphicData uri="http://schemas.openxmlformats.org/drawingml/2006/table">
            <a:tbl>
              <a:tblPr firstRow="1" bandRow="1">
                <a:tableStyleId>{5C22544A-7EE6-4342-B048-85BDC9FD1C3A}</a:tableStyleId>
              </a:tblPr>
              <a:tblGrid>
                <a:gridCol w="3306226">
                  <a:extLst>
                    <a:ext uri="{9D8B030D-6E8A-4147-A177-3AD203B41FA5}">
                      <a16:colId xmlns:a16="http://schemas.microsoft.com/office/drawing/2014/main" val="1885620763"/>
                    </a:ext>
                  </a:extLst>
                </a:gridCol>
                <a:gridCol w="2160000">
                  <a:extLst>
                    <a:ext uri="{9D8B030D-6E8A-4147-A177-3AD203B41FA5}">
                      <a16:colId xmlns:a16="http://schemas.microsoft.com/office/drawing/2014/main" val="728183811"/>
                    </a:ext>
                  </a:extLst>
                </a:gridCol>
              </a:tblGrid>
              <a:tr h="348623">
                <a:tc>
                  <a:txBody>
                    <a:bodyPr/>
                    <a:lstStyle/>
                    <a:p>
                      <a:pPr marL="0" algn="l" defTabSz="914400" rtl="0" eaLnBrk="1" latinLnBrk="0" hangingPunct="1"/>
                      <a:r>
                        <a:rPr lang="en-US" sz="1600" b="1" kern="1200" dirty="0">
                          <a:solidFill>
                            <a:schemeClr val="accent1"/>
                          </a:solidFill>
                          <a:latin typeface="Arial" panose="020B0604020202020204" pitchFamily="34" charset="0"/>
                          <a:ea typeface="+mn-ea"/>
                          <a:cs typeface="Arial" panose="020B0604020202020204" pitchFamily="34" charset="0"/>
                        </a:rPr>
                        <a:t>Length of time on extended sick leave as a result of not being appropriately accommodated.</a:t>
                      </a:r>
                      <a:endParaRPr lang="en-CA" sz="1600" b="1" kern="1200" dirty="0">
                        <a:solidFill>
                          <a:schemeClr val="accent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kern="1200" dirty="0">
                          <a:solidFill>
                            <a:schemeClr val="accent1"/>
                          </a:solidFill>
                          <a:latin typeface="Arial" panose="020B0604020202020204" pitchFamily="34" charset="0"/>
                          <a:ea typeface="+mn-ea"/>
                          <a:cs typeface="Arial" panose="020B0604020202020204" pitchFamily="34" charset="0"/>
                        </a:rPr>
                        <a:t>Employees who have taken extended sick leave.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411480">
                <a:tc>
                  <a:txBody>
                    <a:bodyPr/>
                    <a:lstStyle/>
                    <a:p>
                      <a:pPr marL="0" algn="l" defTabSz="914400" rtl="0" eaLnBrk="1" fontAlgn="ctr" latinLnBrk="0" hangingPunct="1"/>
                      <a:r>
                        <a:rPr lang="en-CA" sz="1600" b="0" i="0" u="none" strike="noStrike" kern="1200" dirty="0">
                          <a:solidFill>
                            <a:srgbClr val="000000"/>
                          </a:solidFill>
                          <a:effectLst/>
                          <a:latin typeface="Arial" panose="020B0604020202020204" pitchFamily="34" charset="0"/>
                          <a:ea typeface="+mn-ea"/>
                          <a:cs typeface="+mn-cs"/>
                        </a:rPr>
                        <a:t>Less than 1 month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2</a:t>
                      </a:r>
                      <a:r>
                        <a:rPr lang="en-CA" sz="1600" b="0" i="0" u="none" strike="noStrike" kern="1200" dirty="0">
                          <a:solidFill>
                            <a:srgbClr val="000000"/>
                          </a:solidFill>
                          <a:effectLst/>
                          <a:latin typeface="Arial" panose="020B0604020202020204" pitchFamily="34" charset="0"/>
                          <a:ea typeface="+mn-ea"/>
                          <a:cs typeface="+mn-cs"/>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411480">
                <a:tc>
                  <a:txBody>
                    <a:bodyPr/>
                    <a:lstStyle/>
                    <a:p>
                      <a:pPr marL="0" algn="l" defTabSz="914400" rtl="0" eaLnBrk="1" fontAlgn="ctr" latinLnBrk="0" hangingPunct="1"/>
                      <a:r>
                        <a:rPr lang="en-CA" sz="1600" b="0" i="0" u="none" strike="noStrike" kern="1200" dirty="0">
                          <a:solidFill>
                            <a:srgbClr val="000000"/>
                          </a:solidFill>
                          <a:effectLst/>
                          <a:latin typeface="Arial" panose="020B0604020202020204" pitchFamily="34" charset="0"/>
                          <a:ea typeface="+mn-ea"/>
                          <a:cs typeface="+mn-cs"/>
                        </a:rPr>
                        <a:t>1 to 2 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2</a:t>
                      </a:r>
                      <a:r>
                        <a:rPr lang="en-CA" sz="1600" b="0" i="0" u="none" strike="noStrike" kern="1200" dirty="0">
                          <a:solidFill>
                            <a:srgbClr val="000000"/>
                          </a:solidFill>
                          <a:effectLst/>
                          <a:latin typeface="Arial" panose="020B0604020202020204" pitchFamily="34" charset="0"/>
                          <a:ea typeface="+mn-ea"/>
                          <a:cs typeface="+mn-cs"/>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083523"/>
                  </a:ext>
                </a:extLst>
              </a:tr>
              <a:tr h="411480">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3 to 6 months</a:t>
                      </a:r>
                      <a:endParaRPr lang="en-CA" sz="16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600" b="0" i="0" u="none" strike="noStrike" kern="1200" dirty="0">
                          <a:solidFill>
                            <a:srgbClr val="000000"/>
                          </a:solidFill>
                          <a:effectLst/>
                          <a:latin typeface="Arial" panose="020B0604020202020204" pitchFamily="34" charset="0"/>
                          <a:ea typeface="+mn-ea"/>
                          <a:cs typeface="+mn-cs"/>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75179"/>
                  </a:ext>
                </a:extLst>
              </a:tr>
              <a:tr h="411480">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7 to 12 months</a:t>
                      </a:r>
                      <a:endParaRPr lang="en-CA" sz="16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600" b="0" i="0" u="none" strike="noStrike" kern="1200" dirty="0">
                          <a:solidFill>
                            <a:srgbClr val="000000"/>
                          </a:solidFill>
                          <a:effectLst/>
                          <a:latin typeface="Arial" panose="020B0604020202020204" pitchFamily="34" charset="0"/>
                          <a:ea typeface="+mn-ea"/>
                          <a:cs typeface="+mn-cs"/>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20702"/>
                  </a:ext>
                </a:extLst>
              </a:tr>
              <a:tr h="411480">
                <a:tc>
                  <a:txBody>
                    <a:bodyPr/>
                    <a:lstStyle/>
                    <a:p>
                      <a:pPr marL="0" algn="l" defTabSz="914400" rtl="0" eaLnBrk="1" fontAlgn="ctr" latinLnBrk="0" hangingPunct="1"/>
                      <a:r>
                        <a:rPr lang="en-CA" sz="1600" b="0" i="0" u="none" strike="noStrike" kern="1200" dirty="0">
                          <a:solidFill>
                            <a:srgbClr val="000000"/>
                          </a:solidFill>
                          <a:effectLst/>
                          <a:latin typeface="Arial" panose="020B0604020202020204" pitchFamily="34" charset="0"/>
                          <a:ea typeface="+mn-ea"/>
                          <a:cs typeface="+mn-cs"/>
                        </a:rPr>
                        <a:t>13 to 18 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600" b="0" i="0" u="none" strike="noStrike" kern="1200" dirty="0">
                          <a:solidFill>
                            <a:srgbClr val="000000"/>
                          </a:solidFill>
                          <a:effectLst/>
                          <a:latin typeface="Arial" panose="020B0604020202020204" pitchFamily="34" charset="0"/>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694753"/>
                  </a:ext>
                </a:extLst>
              </a:tr>
              <a:tr h="137160">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19 to 24 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CA" sz="1600" b="0" i="0" u="none" strike="noStrike" kern="1200" dirty="0">
                          <a:solidFill>
                            <a:srgbClr val="000000"/>
                          </a:solidFill>
                          <a:effectLst/>
                          <a:latin typeface="Arial" panose="020B0604020202020204" pitchFamily="34" charset="0"/>
                          <a:ea typeface="+mn-ea"/>
                          <a:cs typeface="+mn-cs"/>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5820657"/>
                  </a:ext>
                </a:extLst>
              </a:tr>
              <a:tr h="198120">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More than 24 months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4%</a:t>
                      </a:r>
                      <a:endParaRPr lang="en-CA" sz="16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7151284"/>
                  </a:ext>
                </a:extLst>
              </a:tr>
              <a:tr h="137160">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I prefer not to 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fontAlgn="ctr" latinLnBrk="0" hangingPunct="1"/>
                      <a:r>
                        <a:rPr lang="en-US" sz="1600" b="0" i="0" u="none" strike="noStrike" kern="1200" dirty="0">
                          <a:solidFill>
                            <a:srgbClr val="000000"/>
                          </a:solidFill>
                          <a:effectLst/>
                          <a:latin typeface="Arial" panose="020B0604020202020204" pitchFamily="34" charset="0"/>
                          <a:ea typeface="+mn-ea"/>
                          <a:cs typeface="+mn-cs"/>
                        </a:rPr>
                        <a:t>7%</a:t>
                      </a:r>
                      <a:endParaRPr lang="en-CA" sz="16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43717"/>
                  </a:ext>
                </a:extLst>
              </a:tr>
            </a:tbl>
          </a:graphicData>
        </a:graphic>
      </p:graphicFrame>
      <p:graphicFrame>
        <p:nvGraphicFramePr>
          <p:cNvPr id="3" name="Table 4" descr="Table 27.">
            <a:extLst>
              <a:ext uri="{FF2B5EF4-FFF2-40B4-BE49-F238E27FC236}">
                <a16:creationId xmlns:a16="http://schemas.microsoft.com/office/drawing/2014/main" id="{FAABEBB3-915F-4758-BFFD-0380AF04956E}"/>
              </a:ext>
            </a:extLst>
          </p:cNvPr>
          <p:cNvGraphicFramePr>
            <a:graphicFrameLocks noGrp="1"/>
          </p:cNvGraphicFramePr>
          <p:nvPr>
            <p:extLst>
              <p:ext uri="{D42A27DB-BD31-4B8C-83A1-F6EECF244321}">
                <p14:modId xmlns:p14="http://schemas.microsoft.com/office/powerpoint/2010/main" val="2504455959"/>
              </p:ext>
            </p:extLst>
          </p:nvPr>
        </p:nvGraphicFramePr>
        <p:xfrm>
          <a:off x="6172449" y="1826353"/>
          <a:ext cx="5585131" cy="3291840"/>
        </p:xfrm>
        <a:graphic>
          <a:graphicData uri="http://schemas.openxmlformats.org/drawingml/2006/table">
            <a:tbl>
              <a:tblPr firstRow="1" bandRow="1">
                <a:tableStyleId>{5C22544A-7EE6-4342-B048-85BDC9FD1C3A}</a:tableStyleId>
              </a:tblPr>
              <a:tblGrid>
                <a:gridCol w="3420000">
                  <a:extLst>
                    <a:ext uri="{9D8B030D-6E8A-4147-A177-3AD203B41FA5}">
                      <a16:colId xmlns:a16="http://schemas.microsoft.com/office/drawing/2014/main" val="1885620763"/>
                    </a:ext>
                  </a:extLst>
                </a:gridCol>
                <a:gridCol w="2165131">
                  <a:extLst>
                    <a:ext uri="{9D8B030D-6E8A-4147-A177-3AD203B41FA5}">
                      <a16:colId xmlns:a16="http://schemas.microsoft.com/office/drawing/2014/main" val="728183811"/>
                    </a:ext>
                  </a:extLst>
                </a:gridCol>
              </a:tblGrid>
              <a:tr h="348623">
                <a:tc>
                  <a:txBody>
                    <a:bodyPr/>
                    <a:lstStyle/>
                    <a:p>
                      <a:pPr algn="l"/>
                      <a:r>
                        <a:rPr lang="en-US" sz="1600" dirty="0">
                          <a:solidFill>
                            <a:schemeClr val="accent1"/>
                          </a:solidFill>
                          <a:latin typeface="Arial" panose="020B0604020202020204" pitchFamily="34" charset="0"/>
                          <a:cs typeface="Arial" panose="020B0604020202020204" pitchFamily="34" charset="0"/>
                        </a:rPr>
                        <a:t>Satisfaction with level of support and/or accommodation when returning from leave.</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dirty="0">
                          <a:solidFill>
                            <a:schemeClr val="accent1"/>
                          </a:solidFill>
                          <a:latin typeface="Arial" panose="020B0604020202020204" pitchFamily="34" charset="0"/>
                          <a:cs typeface="Arial" panose="020B0604020202020204" pitchFamily="34" charset="0"/>
                        </a:rPr>
                        <a:t>Employees who have taken extended sick leave.</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5183804"/>
                  </a:ext>
                </a:extLst>
              </a:tr>
              <a:tr h="411480">
                <a:tc>
                  <a:txBody>
                    <a:bodyPr/>
                    <a:lstStyle/>
                    <a:p>
                      <a:pPr algn="l" fontAlgn="ctr"/>
                      <a:r>
                        <a:rPr lang="en-CA" sz="1600" b="0" i="0" u="none" strike="noStrike" dirty="0">
                          <a:solidFill>
                            <a:srgbClr val="000000"/>
                          </a:solidFill>
                          <a:effectLst/>
                          <a:latin typeface="Arial" panose="020B0604020202020204" pitchFamily="34" charset="0"/>
                        </a:rPr>
                        <a:t>Very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976947"/>
                  </a:ext>
                </a:extLst>
              </a:tr>
              <a:tr h="411480">
                <a:tc>
                  <a:txBody>
                    <a:bodyPr/>
                    <a:lstStyle/>
                    <a:p>
                      <a:pPr algn="l" fontAlgn="ctr"/>
                      <a:r>
                        <a:rPr lang="en-CA" sz="1600" b="0" i="0" u="none" strike="noStrike" dirty="0">
                          <a:solidFill>
                            <a:srgbClr val="000000"/>
                          </a:solidFill>
                          <a:effectLst/>
                          <a:latin typeface="Arial" panose="020B0604020202020204" pitchFamily="34" charset="0"/>
                        </a:rPr>
                        <a:t>Somewhat 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7083523"/>
                  </a:ext>
                </a:extLst>
              </a:tr>
              <a:tr h="411480">
                <a:tc>
                  <a:txBody>
                    <a:bodyPr/>
                    <a:lstStyle/>
                    <a:p>
                      <a:pPr algn="l" fontAlgn="ctr"/>
                      <a:r>
                        <a:rPr lang="en-CA" sz="1600" b="0" i="0" u="none" strike="noStrike" dirty="0">
                          <a:solidFill>
                            <a:srgbClr val="000000"/>
                          </a:solidFill>
                          <a:effectLst/>
                          <a:latin typeface="Arial" panose="020B0604020202020204" pitchFamily="34" charset="0"/>
                        </a:rPr>
                        <a:t>Neither satisfied nor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75179"/>
                  </a:ext>
                </a:extLst>
              </a:tr>
              <a:tr h="411480">
                <a:tc>
                  <a:txBody>
                    <a:bodyPr/>
                    <a:lstStyle/>
                    <a:p>
                      <a:pPr algn="l" fontAlgn="ctr"/>
                      <a:r>
                        <a:rPr lang="en-CA" sz="1600" b="0" i="0" u="none" strike="noStrike" dirty="0">
                          <a:solidFill>
                            <a:srgbClr val="000000"/>
                          </a:solidFill>
                          <a:effectLst/>
                          <a:latin typeface="Arial" panose="020B0604020202020204" pitchFamily="34" charset="0"/>
                        </a:rPr>
                        <a:t>Somewhat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20702"/>
                  </a:ext>
                </a:extLst>
              </a:tr>
              <a:tr h="411480">
                <a:tc>
                  <a:txBody>
                    <a:bodyPr/>
                    <a:lstStyle/>
                    <a:p>
                      <a:pPr algn="l" fontAlgn="ctr"/>
                      <a:r>
                        <a:rPr lang="en-CA" sz="1600" b="0" i="0" u="none" strike="noStrike" dirty="0">
                          <a:solidFill>
                            <a:srgbClr val="000000"/>
                          </a:solidFill>
                          <a:effectLst/>
                          <a:latin typeface="Arial" panose="020B0604020202020204" pitchFamily="34" charset="0"/>
                        </a:rPr>
                        <a:t>Very dissatisfied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694753"/>
                  </a:ext>
                </a:extLst>
              </a:tr>
              <a:tr h="411480">
                <a:tc>
                  <a:txBody>
                    <a:bodyPr/>
                    <a:lstStyle/>
                    <a:p>
                      <a:pPr algn="l" fontAlgn="ctr"/>
                      <a:r>
                        <a:rPr lang="en-US" sz="1600" b="0" i="0" u="none" strike="noStrike" dirty="0">
                          <a:solidFill>
                            <a:srgbClr val="000000"/>
                          </a:solidFill>
                          <a:effectLst/>
                          <a:latin typeface="Arial" panose="020B0604020202020204" pitchFamily="34" charset="0"/>
                        </a:rPr>
                        <a:t>I prefer not to answer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CA" sz="1600" b="0" i="0" u="none" strike="noStrike" dirty="0">
                          <a:solidFill>
                            <a:srgbClr val="000000"/>
                          </a:solidFill>
                          <a:effectLst/>
                          <a:latin typeface="Arial" panose="020B060402020202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5820657"/>
                  </a:ext>
                </a:extLst>
              </a:tr>
            </a:tbl>
          </a:graphicData>
        </a:graphic>
      </p:graphicFrame>
      <p:sp>
        <p:nvSpPr>
          <p:cNvPr id="8" name="Rectangle 7">
            <a:extLst>
              <a:ext uri="{FF2B5EF4-FFF2-40B4-BE49-F238E27FC236}">
                <a16:creationId xmlns:a16="http://schemas.microsoft.com/office/drawing/2014/main" id="{EA6A370A-E0B6-4E9E-AF43-F3D4F9863701}"/>
              </a:ext>
            </a:extLst>
          </p:cNvPr>
          <p:cNvSpPr/>
          <p:nvPr/>
        </p:nvSpPr>
        <p:spPr>
          <a:xfrm>
            <a:off x="320400" y="5688000"/>
            <a:ext cx="11457432" cy="830997"/>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Q38. How long were you on extended sick leave as a direct or indirect result of your chronic condition or disability not being appropriately accommodated? </a:t>
            </a:r>
            <a:r>
              <a:rPr lang="en-CA" sz="1200" dirty="0">
                <a:solidFill>
                  <a:schemeClr val="accent1"/>
                </a:solidFill>
                <a:latin typeface="Arial" panose="020B0604020202020204" pitchFamily="34" charset="0"/>
                <a:cs typeface="Arial" panose="020B0604020202020204" pitchFamily="34" charset="0"/>
              </a:rPr>
              <a:t>(employees who have taken extended sick leave, n</a:t>
            </a:r>
            <a:r>
              <a:rPr lang="en-US" sz="1200" dirty="0">
                <a:solidFill>
                  <a:schemeClr val="accent1"/>
                </a:solidFill>
                <a:latin typeface="Arial" panose="020B0604020202020204" pitchFamily="34" charset="0"/>
                <a:cs typeface="Arial" panose="020B0604020202020204" pitchFamily="34" charset="0"/>
              </a:rPr>
              <a:t>=296)</a:t>
            </a:r>
            <a:endParaRPr lang="en-CA" sz="1200" dirty="0">
              <a:solidFill>
                <a:schemeClr val="accent1"/>
              </a:solidFill>
              <a:latin typeface="Arial" panose="020B0604020202020204" pitchFamily="34" charset="0"/>
              <a:cs typeface="Arial" panose="020B0604020202020204" pitchFamily="34" charset="0"/>
            </a:endParaRPr>
          </a:p>
          <a:p>
            <a:r>
              <a:rPr lang="en-US" sz="1200" dirty="0">
                <a:solidFill>
                  <a:schemeClr val="accent1"/>
                </a:solidFill>
                <a:latin typeface="Arial" panose="020B0604020202020204" pitchFamily="34" charset="0"/>
                <a:cs typeface="Arial" panose="020B0604020202020204" pitchFamily="34" charset="0"/>
              </a:rPr>
              <a:t>Q39. How satisfied are you with the level of support and/or accommodation you received when you returned to work after the extended sick leave? </a:t>
            </a:r>
            <a:r>
              <a:rPr lang="en-CA" sz="1200" dirty="0">
                <a:solidFill>
                  <a:schemeClr val="accent1"/>
                </a:solidFill>
                <a:latin typeface="Arial" panose="020B0604020202020204" pitchFamily="34" charset="0"/>
                <a:cs typeface="Arial" panose="020B0604020202020204" pitchFamily="34" charset="0"/>
              </a:rPr>
              <a:t>(employees who have taken extended sick leave, n</a:t>
            </a:r>
            <a:r>
              <a:rPr lang="en-US" sz="1200" dirty="0">
                <a:solidFill>
                  <a:schemeClr val="accent1"/>
                </a:solidFill>
                <a:latin typeface="Arial" panose="020B0604020202020204" pitchFamily="34" charset="0"/>
                <a:cs typeface="Arial" panose="020B0604020202020204" pitchFamily="34" charset="0"/>
              </a:rPr>
              <a:t>=296)</a:t>
            </a:r>
            <a:endParaRPr lang="en-CA" sz="1200" dirty="0">
              <a:solidFill>
                <a:schemeClr val="accent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64326BA-B484-4EA7-8309-656435F165A6}"/>
              </a:ext>
            </a:extLst>
          </p:cNvPr>
          <p:cNvSpPr>
            <a:spLocks noGrp="1"/>
          </p:cNvSpPr>
          <p:nvPr>
            <p:ph type="sldNum" sz="quarter" idx="10"/>
          </p:nvPr>
        </p:nvSpPr>
        <p:spPr/>
        <p:txBody>
          <a:bodyPr/>
          <a:lstStyle/>
          <a:p>
            <a:fld id="{227929AD-272B-2940-8998-9A3EA3187C9C}" type="slidenum">
              <a:rPr lang="en-US" smtClean="0"/>
              <a:pPr/>
              <a:t>35</a:t>
            </a:fld>
            <a:endParaRPr lang="en-US" dirty="0"/>
          </a:p>
        </p:txBody>
      </p:sp>
    </p:spTree>
    <p:extLst>
      <p:ext uri="{BB962C8B-B14F-4D97-AF65-F5344CB8AC3E}">
        <p14:creationId xmlns:p14="http://schemas.microsoft.com/office/powerpoint/2010/main" val="1293459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5DB0A77-CE71-42B3-AD2B-85E72BB6F88A}"/>
              </a:ext>
            </a:extLst>
          </p:cNvPr>
          <p:cNvSpPr txBox="1"/>
          <p:nvPr/>
        </p:nvSpPr>
        <p:spPr>
          <a:xfrm>
            <a:off x="380999" y="-702318"/>
            <a:ext cx="1167436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employees about how their extended sick leave could have been avoided.</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30578" y="347472"/>
            <a:ext cx="10899574" cy="701731"/>
          </a:xfrm>
        </p:spPr>
        <p:txBody>
          <a:bodyPr/>
          <a:lstStyle/>
          <a:p>
            <a:r>
              <a:rPr lang="en-US" sz="2400" b="0" spc="0" dirty="0">
                <a:latin typeface="Arial" panose="020B0604020202020204" pitchFamily="34" charset="0"/>
                <a:cs typeface="Arial" panose="020B0604020202020204" pitchFamily="34" charset="0"/>
              </a:rPr>
              <a:t>Many requiring extended sick leave believe it would have been avoided if they had received proper accommodation in a timely manner.</a:t>
            </a:r>
          </a:p>
        </p:txBody>
      </p:sp>
      <p:sp>
        <p:nvSpPr>
          <p:cNvPr id="8" name="TextBox 7">
            <a:extLst>
              <a:ext uri="{FF2B5EF4-FFF2-40B4-BE49-F238E27FC236}">
                <a16:creationId xmlns:a16="http://schemas.microsoft.com/office/drawing/2014/main" id="{DFF6DB73-056F-4474-A9AA-302509A4295F}"/>
              </a:ext>
            </a:extLst>
          </p:cNvPr>
          <p:cNvSpPr txBox="1"/>
          <p:nvPr/>
        </p:nvSpPr>
        <p:spPr>
          <a:xfrm>
            <a:off x="430578" y="1374479"/>
            <a:ext cx="8148384" cy="369332"/>
          </a:xfrm>
          <a:prstGeom prst="rect">
            <a:avLst/>
          </a:prstGeom>
          <a:noFill/>
        </p:spPr>
        <p:txBody>
          <a:bodyPr wrap="none" rtlCol="0">
            <a:spAutoFit/>
          </a:bodyPr>
          <a:lstStyle/>
          <a:p>
            <a:r>
              <a:rPr lang="en-US" b="1" dirty="0">
                <a:solidFill>
                  <a:schemeClr val="accent1"/>
                </a:solidFill>
                <a:latin typeface="Arial" panose="020B0604020202020204" pitchFamily="34" charset="0"/>
                <a:cs typeface="Arial" panose="020B0604020202020204" pitchFamily="34" charset="0"/>
              </a:rPr>
              <a:t>What could have been done differently to avoid the extended sick leave?</a:t>
            </a:r>
            <a:endParaRPr lang="en-CA" b="1" dirty="0">
              <a:solidFill>
                <a:schemeClr val="accent1"/>
              </a:solidFill>
              <a:latin typeface="Arial" panose="020B0604020202020204" pitchFamily="34" charset="0"/>
              <a:cs typeface="Arial" panose="020B0604020202020204" pitchFamily="34" charset="0"/>
            </a:endParaRPr>
          </a:p>
        </p:txBody>
      </p:sp>
      <p:graphicFrame>
        <p:nvGraphicFramePr>
          <p:cNvPr id="9" name="Table 1" descr="Table 28.  What could have been done differently to avoid the extended sick leave?">
            <a:extLst>
              <a:ext uri="{FF2B5EF4-FFF2-40B4-BE49-F238E27FC236}">
                <a16:creationId xmlns:a16="http://schemas.microsoft.com/office/drawing/2014/main" id="{CFE6BD82-FCFA-4D42-B35E-422F9D18B010}"/>
              </a:ext>
            </a:extLst>
          </p:cNvPr>
          <p:cNvGraphicFramePr>
            <a:graphicFrameLocks noGrp="1"/>
          </p:cNvGraphicFramePr>
          <p:nvPr>
            <p:extLst>
              <p:ext uri="{D42A27DB-BD31-4B8C-83A1-F6EECF244321}">
                <p14:modId xmlns:p14="http://schemas.microsoft.com/office/powerpoint/2010/main" val="336635046"/>
              </p:ext>
            </p:extLst>
          </p:nvPr>
        </p:nvGraphicFramePr>
        <p:xfrm>
          <a:off x="452839" y="1907762"/>
          <a:ext cx="11196000" cy="3749040"/>
        </p:xfrm>
        <a:graphic>
          <a:graphicData uri="http://schemas.openxmlformats.org/drawingml/2006/table">
            <a:tbl>
              <a:tblPr firstRow="1" bandRow="1">
                <a:tableStyleId>{5C22544A-7EE6-4342-B048-85BDC9FD1C3A}</a:tableStyleId>
              </a:tblPr>
              <a:tblGrid>
                <a:gridCol w="3384000">
                  <a:extLst>
                    <a:ext uri="{9D8B030D-6E8A-4147-A177-3AD203B41FA5}">
                      <a16:colId xmlns:a16="http://schemas.microsoft.com/office/drawing/2014/main" val="196819204"/>
                    </a:ext>
                  </a:extLst>
                </a:gridCol>
                <a:gridCol w="7812000">
                  <a:extLst>
                    <a:ext uri="{9D8B030D-6E8A-4147-A177-3AD203B41FA5}">
                      <a16:colId xmlns:a16="http://schemas.microsoft.com/office/drawing/2014/main" val="4123964084"/>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1"/>
                          </a:solidFill>
                          <a:latin typeface="Arial" panose="020B0604020202020204" pitchFamily="34" charset="0"/>
                          <a:cs typeface="Arial" panose="020B0604020202020204" pitchFamily="34" charset="0"/>
                        </a:rPr>
                        <a:t>Theme</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accent1"/>
                          </a:solidFill>
                          <a:latin typeface="Arial" panose="020B0604020202020204" pitchFamily="34" charset="0"/>
                          <a:cs typeface="Arial" panose="020B0604020202020204" pitchFamily="34" charset="0"/>
                        </a:rPr>
                        <a:t>Description</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0">
                <a:tc>
                  <a:txBody>
                    <a:bodyPr/>
                    <a:lstStyle/>
                    <a:p>
                      <a:r>
                        <a:rPr lang="en-US" sz="1400" b="1" dirty="0">
                          <a:solidFill>
                            <a:schemeClr val="tx1"/>
                          </a:solidFill>
                          <a:latin typeface="Arial" panose="020B0604020202020204" pitchFamily="34" charset="0"/>
                          <a:cs typeface="Arial" panose="020B0604020202020204" pitchFamily="34" charset="0"/>
                        </a:rPr>
                        <a:t>Being properly accommodated.</a:t>
                      </a:r>
                      <a:endParaRPr lang="en-CA"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CA" sz="1400" b="0" kern="1200" noProof="0" dirty="0">
                          <a:solidFill>
                            <a:schemeClr val="tx1"/>
                          </a:solidFill>
                          <a:latin typeface="Arial" panose="020B0604020202020204" pitchFamily="34" charset="0"/>
                          <a:ea typeface="+mn-ea"/>
                          <a:cs typeface="Arial" panose="020B0604020202020204" pitchFamily="34" charset="0"/>
                        </a:rPr>
                        <a:t>Many of these employees mention that, if they had been properly accommodated, they would not have had to go on extended sick leave. They mention that, if their accommodation request had been handled proactively and within a reasonable amount of time, the leave could have been avoided.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262245"/>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Following doctor’s recommendations.</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0" kern="1200" noProof="0" dirty="0">
                          <a:solidFill>
                            <a:schemeClr val="tx1"/>
                          </a:solidFill>
                          <a:latin typeface="Arial" panose="020B0604020202020204" pitchFamily="34" charset="0"/>
                          <a:ea typeface="+mn-ea"/>
                          <a:cs typeface="Arial" panose="020B0604020202020204" pitchFamily="34" charset="0"/>
                        </a:rPr>
                        <a:t>A common reason provided for the lack of accommodation was managers ignoring medical advice provided to employees leading up to the extended sick leave.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More support.</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0" kern="1200" noProof="0" dirty="0">
                          <a:solidFill>
                            <a:schemeClr val="tx1"/>
                          </a:solidFill>
                          <a:latin typeface="Arial" panose="020B0604020202020204" pitchFamily="34" charset="0"/>
                          <a:ea typeface="+mn-ea"/>
                          <a:cs typeface="Arial" panose="020B0604020202020204" pitchFamily="34" charset="0"/>
                        </a:rPr>
                        <a:t>A lack of support and understanding for employees was also mentioned as a contributing factor in taking  extended sick leave, as this often exacerbated underlying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42739"/>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Promoting better understanding of the process.</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0" kern="1200" noProof="0" dirty="0">
                          <a:solidFill>
                            <a:schemeClr val="tx1"/>
                          </a:solidFill>
                          <a:latin typeface="Arial" panose="020B0604020202020204" pitchFamily="34" charset="0"/>
                          <a:ea typeface="+mn-ea"/>
                          <a:cs typeface="Arial" panose="020B0604020202020204" pitchFamily="34" charset="0"/>
                        </a:rPr>
                        <a:t>A number of employees report being unaware of, or not knowledgeable enough about, the duty to accommodate and the options available to them before taking sick leave to have been able to avoid 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2698347"/>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Increased or improved support on returning from previous leave.</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0" kern="1200" noProof="0" dirty="0">
                          <a:solidFill>
                            <a:schemeClr val="tx1"/>
                          </a:solidFill>
                          <a:latin typeface="Arial" panose="020B0604020202020204" pitchFamily="34" charset="0"/>
                          <a:ea typeface="+mn-ea"/>
                          <a:cs typeface="Arial" panose="020B0604020202020204" pitchFamily="34" charset="0"/>
                        </a:rPr>
                        <a:t>Some employees report a lack of support and understanding when returning to work from an earlier extended sick leave, resulting in the situation worsening over time and requiring another extended leave.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5278068"/>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139959" y="6048000"/>
            <a:ext cx="11854807" cy="276999"/>
          </a:xfrm>
          <a:prstGeom prst="rect">
            <a:avLst/>
          </a:prstGeom>
        </p:spPr>
        <p:txBody>
          <a:bodyPr wrap="square">
            <a:spAutoFit/>
          </a:bodyPr>
          <a:lstStyle/>
          <a:p>
            <a:r>
              <a:rPr lang="en-CA" sz="1200" dirty="0">
                <a:solidFill>
                  <a:schemeClr val="accent1"/>
                </a:solidFill>
                <a:latin typeface="Arial" panose="020B0604020202020204" pitchFamily="34" charset="0"/>
                <a:cs typeface="Arial" panose="020B0604020202020204" pitchFamily="34" charset="0"/>
              </a:rPr>
              <a:t>Q37. </a:t>
            </a:r>
            <a:r>
              <a:rPr lang="en-US" sz="1200" dirty="0">
                <a:solidFill>
                  <a:schemeClr val="accent1"/>
                </a:solidFill>
                <a:latin typeface="Arial" panose="020B0604020202020204" pitchFamily="34" charset="0"/>
                <a:cs typeface="Arial" panose="020B0604020202020204" pitchFamily="34" charset="0"/>
              </a:rPr>
              <a:t>What, if anything, do you feel could have been done differently to avoid the need to take extended sick leave? </a:t>
            </a:r>
            <a:r>
              <a:rPr lang="en-CA" sz="1200" dirty="0">
                <a:solidFill>
                  <a:schemeClr val="accent1"/>
                </a:solidFill>
                <a:latin typeface="Arial" panose="020B0604020202020204" pitchFamily="34" charset="0"/>
                <a:cs typeface="Arial" panose="020B0604020202020204" pitchFamily="34" charset="0"/>
              </a:rPr>
              <a:t>(employees who have taken extended sick leave, n</a:t>
            </a:r>
            <a:r>
              <a:rPr lang="en-US" sz="1200" dirty="0">
                <a:solidFill>
                  <a:schemeClr val="accent1"/>
                </a:solidFill>
                <a:latin typeface="Arial" panose="020B0604020202020204" pitchFamily="34" charset="0"/>
                <a:cs typeface="Arial" panose="020B0604020202020204" pitchFamily="34" charset="0"/>
              </a:rPr>
              <a:t>=296).</a:t>
            </a:r>
            <a:endParaRPr lang="en-CA" sz="1200" dirty="0">
              <a:solidFill>
                <a:srgbClr val="4F2684"/>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2311C4D8-8E50-4089-9332-0CCBE6959773}"/>
              </a:ext>
            </a:extLst>
          </p:cNvPr>
          <p:cNvSpPr>
            <a:spLocks noGrp="1"/>
          </p:cNvSpPr>
          <p:nvPr>
            <p:ph type="sldNum" sz="quarter" idx="10"/>
          </p:nvPr>
        </p:nvSpPr>
        <p:spPr/>
        <p:txBody>
          <a:bodyPr/>
          <a:lstStyle/>
          <a:p>
            <a:fld id="{227929AD-272B-2940-8998-9A3EA3187C9C}" type="slidenum">
              <a:rPr lang="en-US" smtClean="0"/>
              <a:pPr/>
              <a:t>36</a:t>
            </a:fld>
            <a:endParaRPr lang="en-US" dirty="0"/>
          </a:p>
        </p:txBody>
      </p:sp>
    </p:spTree>
    <p:extLst>
      <p:ext uri="{BB962C8B-B14F-4D97-AF65-F5344CB8AC3E}">
        <p14:creationId xmlns:p14="http://schemas.microsoft.com/office/powerpoint/2010/main" val="1813850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990F66-A0CC-4389-A0FC-AAF5AD338B1B}"/>
              </a:ext>
            </a:extLst>
          </p:cNvPr>
          <p:cNvSpPr txBox="1"/>
          <p:nvPr/>
        </p:nvSpPr>
        <p:spPr>
          <a:xfrm>
            <a:off x="381000" y="-679052"/>
            <a:ext cx="1120140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supervisors about why accommodation requests are denied.</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8" y="353543"/>
            <a:ext cx="11614802" cy="701731"/>
          </a:xfrm>
        </p:spPr>
        <p:txBody>
          <a:bodyPr/>
          <a:lstStyle/>
          <a:p>
            <a:r>
              <a:rPr lang="en-US" sz="2400" b="0" spc="0" dirty="0">
                <a:latin typeface="Arial" panose="020B0604020202020204" pitchFamily="34" charset="0"/>
                <a:cs typeface="Arial" panose="020B0604020202020204" pitchFamily="34" charset="0"/>
              </a:rPr>
              <a:t>Supervisors tend to see requests denied due to insufficient evidence of medical necessity or operational requirements that make them difficult to implement.</a:t>
            </a:r>
          </a:p>
        </p:txBody>
      </p:sp>
      <p:sp>
        <p:nvSpPr>
          <p:cNvPr id="9" name="TextBox 8">
            <a:extLst>
              <a:ext uri="{FF2B5EF4-FFF2-40B4-BE49-F238E27FC236}">
                <a16:creationId xmlns:a16="http://schemas.microsoft.com/office/drawing/2014/main" id="{9AE1508C-FC1C-4C36-9192-65429B003DE5}"/>
              </a:ext>
            </a:extLst>
          </p:cNvPr>
          <p:cNvSpPr txBox="1"/>
          <p:nvPr/>
        </p:nvSpPr>
        <p:spPr>
          <a:xfrm>
            <a:off x="331076" y="1358648"/>
            <a:ext cx="7340471" cy="369332"/>
          </a:xfrm>
          <a:prstGeom prst="rect">
            <a:avLst/>
          </a:prstGeom>
          <a:noFill/>
        </p:spPr>
        <p:txBody>
          <a:bodyPr wrap="none" rtlCol="0">
            <a:spAutoFit/>
          </a:bodyPr>
          <a:lstStyle/>
          <a:p>
            <a:r>
              <a:rPr lang="en-US" b="1" dirty="0">
                <a:solidFill>
                  <a:schemeClr val="accent1"/>
                </a:solidFill>
                <a:latin typeface="Arial" panose="020B0604020202020204" pitchFamily="34" charset="0"/>
                <a:cs typeface="Arial" panose="020B0604020202020204" pitchFamily="34" charset="0"/>
              </a:rPr>
              <a:t>Most common reasons why an accommodation request is denied.</a:t>
            </a:r>
            <a:endParaRPr lang="en-CA" dirty="0"/>
          </a:p>
        </p:txBody>
      </p:sp>
      <p:graphicFrame>
        <p:nvGraphicFramePr>
          <p:cNvPr id="8" name="Table 1" descr="Table 29.: Most common reasons why an accommodation request is denied.">
            <a:extLst>
              <a:ext uri="{FF2B5EF4-FFF2-40B4-BE49-F238E27FC236}">
                <a16:creationId xmlns:a16="http://schemas.microsoft.com/office/drawing/2014/main" id="{75455D01-C69C-46BE-8114-304729366103}"/>
              </a:ext>
            </a:extLst>
          </p:cNvPr>
          <p:cNvGraphicFramePr>
            <a:graphicFrameLocks noGrp="1"/>
          </p:cNvGraphicFramePr>
          <p:nvPr>
            <p:extLst>
              <p:ext uri="{D42A27DB-BD31-4B8C-83A1-F6EECF244321}">
                <p14:modId xmlns:p14="http://schemas.microsoft.com/office/powerpoint/2010/main" val="1857196798"/>
              </p:ext>
            </p:extLst>
          </p:nvPr>
        </p:nvGraphicFramePr>
        <p:xfrm>
          <a:off x="409558" y="1842873"/>
          <a:ext cx="11193815" cy="3749040"/>
        </p:xfrm>
        <a:graphic>
          <a:graphicData uri="http://schemas.openxmlformats.org/drawingml/2006/table">
            <a:tbl>
              <a:tblPr firstRow="1" bandRow="1">
                <a:tableStyleId>{5C22544A-7EE6-4342-B048-85BDC9FD1C3A}</a:tableStyleId>
              </a:tblPr>
              <a:tblGrid>
                <a:gridCol w="2605241">
                  <a:extLst>
                    <a:ext uri="{9D8B030D-6E8A-4147-A177-3AD203B41FA5}">
                      <a16:colId xmlns:a16="http://schemas.microsoft.com/office/drawing/2014/main" val="196819204"/>
                    </a:ext>
                  </a:extLst>
                </a:gridCol>
                <a:gridCol w="8588574">
                  <a:extLst>
                    <a:ext uri="{9D8B030D-6E8A-4147-A177-3AD203B41FA5}">
                      <a16:colId xmlns:a16="http://schemas.microsoft.com/office/drawing/2014/main" val="4123964084"/>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1"/>
                          </a:solidFill>
                          <a:latin typeface="Arial" panose="020B0604020202020204" pitchFamily="34" charset="0"/>
                          <a:cs typeface="Arial" panose="020B0604020202020204" pitchFamily="34" charset="0"/>
                        </a:rPr>
                        <a:t>Theme</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accent1"/>
                          </a:solidFill>
                          <a:latin typeface="Arial" panose="020B0604020202020204" pitchFamily="34" charset="0"/>
                          <a:cs typeface="Arial" panose="020B0604020202020204" pitchFamily="34" charset="0"/>
                        </a:rPr>
                        <a:t>Description</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0">
                <a:tc>
                  <a:txBody>
                    <a:bodyPr/>
                    <a:lstStyle/>
                    <a:p>
                      <a:r>
                        <a:rPr lang="en-US" sz="1400" b="1" dirty="0">
                          <a:solidFill>
                            <a:schemeClr val="tx1"/>
                          </a:solidFill>
                          <a:latin typeface="Arial" panose="020B0604020202020204" pitchFamily="34" charset="0"/>
                          <a:cs typeface="Arial" panose="020B0604020202020204" pitchFamily="34" charset="0"/>
                        </a:rPr>
                        <a:t>Lack of medical necessity for accommodation.</a:t>
                      </a:r>
                      <a:endParaRPr lang="en-CA"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kern="1200" dirty="0">
                          <a:solidFill>
                            <a:schemeClr val="tx1"/>
                          </a:solidFill>
                          <a:latin typeface="Arial" panose="020B0604020202020204" pitchFamily="34" charset="0"/>
                          <a:ea typeface="+mn-ea"/>
                          <a:cs typeface="Arial" panose="020B0604020202020204" pitchFamily="34" charset="0"/>
                        </a:rPr>
                        <a:t>A common reason for request denial is that the medical evidence provided by the employee did not adequately demonstrate that functional limitations exist or did not justify the requested accommodation.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262245"/>
                  </a:ext>
                </a:extLst>
              </a:tr>
              <a:tr h="0">
                <a:tc>
                  <a:txBody>
                    <a:bodyPr/>
                    <a:lstStyle/>
                    <a:p>
                      <a:r>
                        <a:rPr lang="en-US" sz="1400" b="1" dirty="0">
                          <a:solidFill>
                            <a:schemeClr val="tx1"/>
                          </a:solidFill>
                          <a:latin typeface="Arial" panose="020B0604020202020204" pitchFamily="34" charset="0"/>
                          <a:cs typeface="Arial" panose="020B0604020202020204" pitchFamily="34" charset="0"/>
                        </a:rPr>
                        <a:t>Confusing a ‘want’ for a ‘need’.</a:t>
                      </a:r>
                      <a:endParaRPr lang="en-CA"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Some supervisors explain that, since current guidelines indicate that accommodations must be based on functional limitations, denials occur when a request is perceived as a ‘want’ instead of a need.</a:t>
                      </a:r>
                      <a:endParaRPr lang="en-CA" sz="14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5786536"/>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1" kern="1200" dirty="0">
                          <a:solidFill>
                            <a:schemeClr val="tx1"/>
                          </a:solidFill>
                          <a:latin typeface="Arial" panose="020B0604020202020204" pitchFamily="34" charset="0"/>
                          <a:ea typeface="+mn-ea"/>
                          <a:cs typeface="Arial" panose="020B0604020202020204" pitchFamily="34" charset="0"/>
                        </a:rPr>
                        <a:t>Operational requirements or limitations.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In some cases, supervisors perceive that it is not possible to accommodate the employee within their current position based on their functional limitations. This may be due to conflict with other requirements, core job functions or a belief that the accommodation would affect the organizational workflow too negatively.</a:t>
                      </a:r>
                      <a:endParaRPr lang="en-CA" sz="14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Unwillingness to compromise or to accept alternate accommodations.</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In other cases, employees may be offered alternate accommodations or arrangements that are different from what was originally requested (including a change of position or location), which employees are often unwilling to accept.</a:t>
                      </a:r>
                      <a:endParaRPr lang="en-CA" sz="14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2698347"/>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Management concerns or perceptions.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Some supervisors describe situations where employees were denied accommodations because of fear among management that it would set a precedent or because they viewed the employee as a ‘trouble employee.’</a:t>
                      </a:r>
                      <a:endParaRPr lang="en-CA" sz="14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4845607"/>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20400" y="6048000"/>
            <a:ext cx="11430000" cy="276999"/>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Q23. In your experience, what are the 1 or 2 most common reasons why an accommodation request is denied? </a:t>
            </a:r>
            <a:r>
              <a:rPr lang="en-CA" sz="1200" dirty="0">
                <a:solidFill>
                  <a:schemeClr val="accent1"/>
                </a:solidFill>
                <a:latin typeface="Arial" panose="020B0604020202020204" pitchFamily="34" charset="0"/>
                <a:cs typeface="Arial" panose="020B0604020202020204" pitchFamily="34" charset="0"/>
              </a:rPr>
              <a:t>(supervisors who have had a request denied, n=51)</a:t>
            </a:r>
            <a:endParaRPr lang="en-US" sz="1200" dirty="0">
              <a:solidFill>
                <a:srgbClr val="4F2684"/>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95BFED34-D610-45CF-AF18-89B4E02008EE}"/>
              </a:ext>
            </a:extLst>
          </p:cNvPr>
          <p:cNvSpPr>
            <a:spLocks noGrp="1"/>
          </p:cNvSpPr>
          <p:nvPr>
            <p:ph type="sldNum" sz="quarter" idx="10"/>
          </p:nvPr>
        </p:nvSpPr>
        <p:spPr/>
        <p:txBody>
          <a:bodyPr/>
          <a:lstStyle/>
          <a:p>
            <a:fld id="{227929AD-272B-2940-8998-9A3EA3187C9C}" type="slidenum">
              <a:rPr lang="en-US" smtClean="0"/>
              <a:pPr/>
              <a:t>37</a:t>
            </a:fld>
            <a:endParaRPr lang="en-US" dirty="0"/>
          </a:p>
        </p:txBody>
      </p:sp>
    </p:spTree>
    <p:extLst>
      <p:ext uri="{BB962C8B-B14F-4D97-AF65-F5344CB8AC3E}">
        <p14:creationId xmlns:p14="http://schemas.microsoft.com/office/powerpoint/2010/main" val="2310539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14C379-D51B-4C9D-AF0D-9EDA41AF6918}"/>
              </a:ext>
            </a:extLst>
          </p:cNvPr>
          <p:cNvSpPr txBox="1"/>
          <p:nvPr/>
        </p:nvSpPr>
        <p:spPr>
          <a:xfrm>
            <a:off x="830317" y="-681269"/>
            <a:ext cx="1104685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Sub-title slide introducing key messages suggested by employees and supervisors for their senior managers, subordinates and co-workers.</a:t>
            </a:r>
            <a:endParaRPr lang="en-CA"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B1B4081-1B0F-43E8-9B81-C52F9940D530}"/>
              </a:ext>
            </a:extLst>
          </p:cNvPr>
          <p:cNvSpPr>
            <a:spLocks noGrp="1"/>
          </p:cNvSpPr>
          <p:nvPr>
            <p:ph type="title"/>
          </p:nvPr>
        </p:nvSpPr>
        <p:spPr>
          <a:xfrm>
            <a:off x="2114545" y="2766218"/>
            <a:ext cx="7829551" cy="1325563"/>
          </a:xfrm>
        </p:spPr>
        <p:txBody>
          <a:bodyPr/>
          <a:lstStyle/>
          <a:p>
            <a:r>
              <a:rPr lang="en-CA" dirty="0"/>
              <a:t>Key messages</a:t>
            </a:r>
          </a:p>
        </p:txBody>
      </p:sp>
      <p:sp>
        <p:nvSpPr>
          <p:cNvPr id="4" name="Slide Number Placeholder 3">
            <a:extLst>
              <a:ext uri="{FF2B5EF4-FFF2-40B4-BE49-F238E27FC236}">
                <a16:creationId xmlns:a16="http://schemas.microsoft.com/office/drawing/2014/main" id="{CB766748-13FE-4C33-8B0B-1385F36AFE96}"/>
              </a:ext>
            </a:extLst>
          </p:cNvPr>
          <p:cNvSpPr>
            <a:spLocks noGrp="1"/>
          </p:cNvSpPr>
          <p:nvPr>
            <p:ph type="sldNum" sz="quarter" idx="10"/>
          </p:nvPr>
        </p:nvSpPr>
        <p:spPr/>
        <p:txBody>
          <a:bodyPr/>
          <a:lstStyle/>
          <a:p>
            <a:fld id="{227929AD-272B-2940-8998-9A3EA3187C9C}" type="slidenum">
              <a:rPr lang="en-US" smtClean="0"/>
              <a:pPr/>
              <a:t>38</a:t>
            </a:fld>
            <a:endParaRPr lang="en-US" dirty="0"/>
          </a:p>
        </p:txBody>
      </p:sp>
    </p:spTree>
    <p:extLst>
      <p:ext uri="{BB962C8B-B14F-4D97-AF65-F5344CB8AC3E}">
        <p14:creationId xmlns:p14="http://schemas.microsoft.com/office/powerpoint/2010/main" val="4045309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A6F840F-7C1E-4878-847D-1EA0D13FE7B0}"/>
              </a:ext>
            </a:extLst>
          </p:cNvPr>
          <p:cNvSpPr txBox="1"/>
          <p:nvPr/>
        </p:nvSpPr>
        <p:spPr>
          <a:xfrm>
            <a:off x="380999" y="-682032"/>
            <a:ext cx="1145743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employees about how managers can better support and enable employees with disabilities.</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9" y="353543"/>
            <a:ext cx="11457432" cy="701731"/>
          </a:xfrm>
        </p:spPr>
        <p:txBody>
          <a:bodyPr/>
          <a:lstStyle/>
          <a:p>
            <a:r>
              <a:rPr lang="en-US" sz="2400" b="0" spc="0" dirty="0">
                <a:latin typeface="Arial" panose="020B0604020202020204" pitchFamily="34" charset="0"/>
                <a:cs typeface="Arial" panose="020B0604020202020204" pitchFamily="34" charset="0"/>
              </a:rPr>
              <a:t>The main message from employees to managers is to take accommodation requests seriously, trust employees and provide open communication.</a:t>
            </a:r>
          </a:p>
        </p:txBody>
      </p:sp>
      <p:sp>
        <p:nvSpPr>
          <p:cNvPr id="8" name="TextBox 7">
            <a:extLst>
              <a:ext uri="{FF2B5EF4-FFF2-40B4-BE49-F238E27FC236}">
                <a16:creationId xmlns:a16="http://schemas.microsoft.com/office/drawing/2014/main" id="{A01DBAC5-EB05-409E-9ED6-C3EAFD8E6E49}"/>
              </a:ext>
            </a:extLst>
          </p:cNvPr>
          <p:cNvSpPr txBox="1"/>
          <p:nvPr/>
        </p:nvSpPr>
        <p:spPr>
          <a:xfrm>
            <a:off x="332972" y="1283111"/>
            <a:ext cx="11102461" cy="646331"/>
          </a:xfrm>
          <a:prstGeom prst="rect">
            <a:avLst/>
          </a:prstGeom>
          <a:noFill/>
        </p:spPr>
        <p:txBody>
          <a:bodyPr wrap="square" rtlCol="0">
            <a:spAutoFit/>
          </a:bodyPr>
          <a:lstStyle/>
          <a:p>
            <a:r>
              <a:rPr lang="en-US" b="1" dirty="0">
                <a:solidFill>
                  <a:schemeClr val="accent1"/>
                </a:solidFill>
                <a:latin typeface="Arial" panose="020B0604020202020204" pitchFamily="34" charset="0"/>
                <a:cs typeface="Arial" panose="020B0604020202020204" pitchFamily="34" charset="0"/>
              </a:rPr>
              <a:t>What would you most like your managers to know about people in your situation to help them better support and enable you as an employee?</a:t>
            </a:r>
            <a:endParaRPr lang="en-CA" b="1" dirty="0">
              <a:solidFill>
                <a:schemeClr val="accent1"/>
              </a:solidFill>
              <a:latin typeface="Arial" panose="020B0604020202020204" pitchFamily="34" charset="0"/>
              <a:cs typeface="Arial" panose="020B0604020202020204" pitchFamily="34" charset="0"/>
            </a:endParaRPr>
          </a:p>
        </p:txBody>
      </p:sp>
      <p:graphicFrame>
        <p:nvGraphicFramePr>
          <p:cNvPr id="9" name="Table 1" descr="Table 30. What would you most like your managers to know about people in your situation to help them better support and enable you as an employee?">
            <a:extLst>
              <a:ext uri="{FF2B5EF4-FFF2-40B4-BE49-F238E27FC236}">
                <a16:creationId xmlns:a16="http://schemas.microsoft.com/office/drawing/2014/main" id="{79741EFE-634B-4A42-914E-2304BBD01F28}"/>
              </a:ext>
            </a:extLst>
          </p:cNvPr>
          <p:cNvGraphicFramePr>
            <a:graphicFrameLocks noGrp="1"/>
          </p:cNvGraphicFramePr>
          <p:nvPr>
            <p:extLst>
              <p:ext uri="{D42A27DB-BD31-4B8C-83A1-F6EECF244321}">
                <p14:modId xmlns:p14="http://schemas.microsoft.com/office/powerpoint/2010/main" val="1335113790"/>
              </p:ext>
            </p:extLst>
          </p:nvPr>
        </p:nvGraphicFramePr>
        <p:xfrm>
          <a:off x="395573" y="2114413"/>
          <a:ext cx="11115034" cy="3535680"/>
        </p:xfrm>
        <a:graphic>
          <a:graphicData uri="http://schemas.openxmlformats.org/drawingml/2006/table">
            <a:tbl>
              <a:tblPr firstRow="1" bandRow="1">
                <a:tableStyleId>{5C22544A-7EE6-4342-B048-85BDC9FD1C3A}</a:tableStyleId>
              </a:tblPr>
              <a:tblGrid>
                <a:gridCol w="2855676">
                  <a:extLst>
                    <a:ext uri="{9D8B030D-6E8A-4147-A177-3AD203B41FA5}">
                      <a16:colId xmlns:a16="http://schemas.microsoft.com/office/drawing/2014/main" val="196819204"/>
                    </a:ext>
                  </a:extLst>
                </a:gridCol>
                <a:gridCol w="8259358">
                  <a:extLst>
                    <a:ext uri="{9D8B030D-6E8A-4147-A177-3AD203B41FA5}">
                      <a16:colId xmlns:a16="http://schemas.microsoft.com/office/drawing/2014/main" val="4123964084"/>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1"/>
                          </a:solidFill>
                          <a:latin typeface="Arial" panose="020B0604020202020204" pitchFamily="34" charset="0"/>
                          <a:cs typeface="Arial" panose="020B0604020202020204" pitchFamily="34" charset="0"/>
                        </a:rPr>
                        <a:t>Theme</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accent1"/>
                          </a:solidFill>
                          <a:latin typeface="Arial" panose="020B0604020202020204" pitchFamily="34" charset="0"/>
                          <a:cs typeface="Arial" panose="020B0604020202020204" pitchFamily="34" charset="0"/>
                        </a:rPr>
                        <a:t>Description</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0">
                <a:tc>
                  <a:txBody>
                    <a:bodyPr/>
                    <a:lstStyle/>
                    <a:p>
                      <a:r>
                        <a:rPr lang="en-US" sz="1400" b="1" dirty="0">
                          <a:solidFill>
                            <a:schemeClr val="tx1"/>
                          </a:solidFill>
                          <a:latin typeface="Arial" panose="020B0604020202020204" pitchFamily="34" charset="0"/>
                          <a:cs typeface="Arial" panose="020B0604020202020204" pitchFamily="34" charset="0"/>
                        </a:rPr>
                        <a:t>Take accommodation requests seriously.</a:t>
                      </a:r>
                      <a:endParaRPr lang="en-CA"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noProof="0" dirty="0">
                          <a:solidFill>
                            <a:schemeClr val="tx1"/>
                          </a:solidFill>
                          <a:latin typeface="Arial" panose="020B0604020202020204" pitchFamily="34" charset="0"/>
                          <a:cs typeface="Arial" panose="020B0604020202020204" pitchFamily="34" charset="0"/>
                        </a:rPr>
                        <a:t>Trust that employees genuinely need the accommodation to be able to contribute to their fullest potential. Do not view it as the employee’s fault and understand that making the request is a difficult thing to do.</a:t>
                      </a:r>
                      <a:endParaRPr lang="en-CA" sz="1400" b="0" noProof="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262245"/>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People with accommodations are not lazy or less capable.</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noProof="0" dirty="0">
                          <a:solidFill>
                            <a:schemeClr val="tx1"/>
                          </a:solidFill>
                          <a:latin typeface="Arial" panose="020B0604020202020204" pitchFamily="34" charset="0"/>
                          <a:ea typeface="+mn-ea"/>
                          <a:cs typeface="Arial" panose="020B0604020202020204" pitchFamily="34" charset="0"/>
                        </a:rPr>
                        <a:t>Do not judge people based on their limitations or see people who require accommodation as less able to perform their job-related duties. Recognize that employees want to contribute and are able to excel if provided with the support they require.</a:t>
                      </a:r>
                      <a:endParaRPr lang="en-CA" sz="1400" b="0" kern="1200" noProof="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Show more empathy and openness.</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noProof="0" dirty="0">
                          <a:solidFill>
                            <a:schemeClr val="tx1"/>
                          </a:solidFill>
                          <a:latin typeface="Arial" panose="020B0604020202020204" pitchFamily="34" charset="0"/>
                          <a:ea typeface="+mn-ea"/>
                          <a:cs typeface="Arial" panose="020B0604020202020204" pitchFamily="34" charset="0"/>
                        </a:rPr>
                        <a:t>Show empathy and openness to the accommodation process. Understand the vulnerable position the employee is in when requesting it. Do not pre-judge specific types of conditions or disabilities; instead, try to learn more about them.</a:t>
                      </a:r>
                      <a:endParaRPr lang="en-CA" sz="1400" b="0" kern="1200" noProof="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8168288"/>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1" kern="1200" dirty="0">
                          <a:solidFill>
                            <a:schemeClr val="tx1"/>
                          </a:solidFill>
                          <a:latin typeface="Arial" panose="020B0604020202020204" pitchFamily="34" charset="0"/>
                          <a:ea typeface="+mn-ea"/>
                          <a:cs typeface="Arial" panose="020B0604020202020204" pitchFamily="34" charset="0"/>
                        </a:rPr>
                        <a:t>More open communication.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Maintain an open, two-way dialogue with employees to understand their position. Continually update employees while a request is ongoing and check-in and follow-up regularly.</a:t>
                      </a:r>
                      <a:endParaRPr lang="en-CA" sz="14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42739"/>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1" kern="1200" dirty="0">
                          <a:solidFill>
                            <a:schemeClr val="tx1"/>
                          </a:solidFill>
                          <a:latin typeface="Arial" panose="020B0604020202020204" pitchFamily="34" charset="0"/>
                          <a:ea typeface="+mn-ea"/>
                          <a:cs typeface="Arial" panose="020B0604020202020204" pitchFamily="34" charset="0"/>
                        </a:rPr>
                        <a:t>Understand invisible conditions and disabilities.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Recognize that not all disabilities are visible and that, although a person may be smiling, it doesn’t mean they are happy.</a:t>
                      </a:r>
                      <a:endParaRPr lang="en-CA" sz="14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3169449"/>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20400" y="6048000"/>
            <a:ext cx="11115034" cy="461665"/>
          </a:xfrm>
          <a:prstGeom prst="rect">
            <a:avLst/>
          </a:prstGeom>
        </p:spPr>
        <p:txBody>
          <a:bodyPr wrap="square">
            <a:spAutoFit/>
          </a:bodyPr>
          <a:lstStyle/>
          <a:p>
            <a:r>
              <a:rPr lang="en-CA" sz="1200" dirty="0">
                <a:solidFill>
                  <a:schemeClr val="accent1"/>
                </a:solidFill>
                <a:latin typeface="Arial" panose="020B0604020202020204" pitchFamily="34" charset="0"/>
                <a:cs typeface="Arial" panose="020B0604020202020204" pitchFamily="34" charset="0"/>
              </a:rPr>
              <a:t>Q48. </a:t>
            </a:r>
            <a:r>
              <a:rPr lang="en-US" sz="1200" dirty="0">
                <a:solidFill>
                  <a:schemeClr val="accent1"/>
                </a:solidFill>
                <a:latin typeface="Arial" panose="020B0604020202020204" pitchFamily="34" charset="0"/>
                <a:cs typeface="Arial" panose="020B0604020202020204" pitchFamily="34" charset="0"/>
              </a:rPr>
              <a:t>What 1 or 2 key things would you most like your managers to know about people in your situation that would help them better support and enable you as an employee? (accommodation request related to a condition or disability, n=743)</a:t>
            </a:r>
            <a:endParaRPr lang="en-CA" sz="1200" dirty="0">
              <a:solidFill>
                <a:srgbClr val="4F2684"/>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1ED67F94-2308-4A79-A7A4-D29234BB9160}"/>
              </a:ext>
            </a:extLst>
          </p:cNvPr>
          <p:cNvSpPr>
            <a:spLocks noGrp="1"/>
          </p:cNvSpPr>
          <p:nvPr>
            <p:ph type="sldNum" sz="quarter" idx="10"/>
          </p:nvPr>
        </p:nvSpPr>
        <p:spPr/>
        <p:txBody>
          <a:bodyPr/>
          <a:lstStyle/>
          <a:p>
            <a:fld id="{227929AD-272B-2940-8998-9A3EA3187C9C}" type="slidenum">
              <a:rPr lang="en-US" smtClean="0"/>
              <a:pPr/>
              <a:t>39</a:t>
            </a:fld>
            <a:endParaRPr lang="en-US" dirty="0"/>
          </a:p>
        </p:txBody>
      </p:sp>
    </p:spTree>
    <p:extLst>
      <p:ext uri="{BB962C8B-B14F-4D97-AF65-F5344CB8AC3E}">
        <p14:creationId xmlns:p14="http://schemas.microsoft.com/office/powerpoint/2010/main" val="104142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5C3099-A146-4018-9F2E-43F4CD47ECA0}"/>
              </a:ext>
            </a:extLst>
          </p:cNvPr>
          <p:cNvSpPr txBox="1"/>
          <p:nvPr/>
        </p:nvSpPr>
        <p:spPr>
          <a:xfrm>
            <a:off x="830317" y="-401053"/>
            <a:ext cx="1104685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Sub-title slide introducing a profile of survey participants.</a:t>
            </a:r>
            <a:endParaRPr lang="en-CA"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B1B4081-1B0F-43E8-9B81-C52F9940D530}"/>
              </a:ext>
            </a:extLst>
          </p:cNvPr>
          <p:cNvSpPr>
            <a:spLocks noGrp="1"/>
          </p:cNvSpPr>
          <p:nvPr>
            <p:ph type="title"/>
          </p:nvPr>
        </p:nvSpPr>
        <p:spPr>
          <a:xfrm>
            <a:off x="2114545" y="2766218"/>
            <a:ext cx="7829551" cy="1325563"/>
          </a:xfrm>
        </p:spPr>
        <p:txBody>
          <a:bodyPr/>
          <a:lstStyle/>
          <a:p>
            <a:r>
              <a:rPr lang="en-CA" dirty="0"/>
              <a:t>Profile of survey participants</a:t>
            </a:r>
          </a:p>
        </p:txBody>
      </p:sp>
      <p:sp>
        <p:nvSpPr>
          <p:cNvPr id="4" name="Slide Number Placeholder 3">
            <a:extLst>
              <a:ext uri="{FF2B5EF4-FFF2-40B4-BE49-F238E27FC236}">
                <a16:creationId xmlns:a16="http://schemas.microsoft.com/office/drawing/2014/main" id="{16A43CFB-FE64-48B0-9315-0C065086AC57}"/>
              </a:ext>
            </a:extLst>
          </p:cNvPr>
          <p:cNvSpPr>
            <a:spLocks noGrp="1"/>
          </p:cNvSpPr>
          <p:nvPr>
            <p:ph type="sldNum" sz="quarter" idx="10"/>
          </p:nvPr>
        </p:nvSpPr>
        <p:spPr/>
        <p:txBody>
          <a:bodyPr/>
          <a:lstStyle/>
          <a:p>
            <a:fld id="{227929AD-272B-2940-8998-9A3EA3187C9C}" type="slidenum">
              <a:rPr lang="en-US" smtClean="0"/>
              <a:pPr/>
              <a:t>4</a:t>
            </a:fld>
            <a:endParaRPr lang="en-US" dirty="0"/>
          </a:p>
        </p:txBody>
      </p:sp>
    </p:spTree>
    <p:extLst>
      <p:ext uri="{BB962C8B-B14F-4D97-AF65-F5344CB8AC3E}">
        <p14:creationId xmlns:p14="http://schemas.microsoft.com/office/powerpoint/2010/main" val="3618766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1F92126-652F-4A99-8024-D3C46A2964AE}"/>
              </a:ext>
            </a:extLst>
          </p:cNvPr>
          <p:cNvSpPr txBox="1"/>
          <p:nvPr/>
        </p:nvSpPr>
        <p:spPr>
          <a:xfrm>
            <a:off x="380999" y="-682035"/>
            <a:ext cx="1156926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employees with disabilities about what they would like their co-workers to know about people in their situation.</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23836" y="333248"/>
            <a:ext cx="11683587" cy="701731"/>
          </a:xfrm>
        </p:spPr>
        <p:txBody>
          <a:bodyPr/>
          <a:lstStyle/>
          <a:p>
            <a:r>
              <a:rPr lang="en-US" sz="2400" b="0" spc="0" dirty="0">
                <a:latin typeface="Arial" panose="020B0604020202020204" pitchFamily="34" charset="0"/>
                <a:cs typeface="Arial" panose="020B0604020202020204" pitchFamily="34" charset="0"/>
              </a:rPr>
              <a:t>The main message from employees to their co-workers is that accommodations are a way of “levelling the playing field” and not a type of special treatment.</a:t>
            </a:r>
          </a:p>
        </p:txBody>
      </p:sp>
      <p:sp>
        <p:nvSpPr>
          <p:cNvPr id="8" name="TextBox 7">
            <a:extLst>
              <a:ext uri="{FF2B5EF4-FFF2-40B4-BE49-F238E27FC236}">
                <a16:creationId xmlns:a16="http://schemas.microsoft.com/office/drawing/2014/main" id="{E428BEE9-A4BE-491A-A321-8EB174B28E24}"/>
              </a:ext>
            </a:extLst>
          </p:cNvPr>
          <p:cNvSpPr txBox="1"/>
          <p:nvPr/>
        </p:nvSpPr>
        <p:spPr>
          <a:xfrm>
            <a:off x="398599" y="1387762"/>
            <a:ext cx="11074534" cy="646331"/>
          </a:xfrm>
          <a:prstGeom prst="rect">
            <a:avLst/>
          </a:prstGeom>
          <a:noFill/>
        </p:spPr>
        <p:txBody>
          <a:bodyPr wrap="square" rtlCol="0">
            <a:spAutoFit/>
          </a:bodyPr>
          <a:lstStyle/>
          <a:p>
            <a:r>
              <a:rPr lang="en-US" b="1" dirty="0">
                <a:solidFill>
                  <a:schemeClr val="accent1"/>
                </a:solidFill>
                <a:latin typeface="Arial" panose="020B0604020202020204" pitchFamily="34" charset="0"/>
                <a:cs typeface="Arial" panose="020B0604020202020204" pitchFamily="34" charset="0"/>
              </a:rPr>
              <a:t>What would you most like your co-workers to know about people in your situation to help them better support and enable you as a valued team member?</a:t>
            </a:r>
            <a:endParaRPr lang="en-CA" b="1" dirty="0">
              <a:solidFill>
                <a:schemeClr val="accent1"/>
              </a:solidFill>
              <a:latin typeface="Arial" panose="020B0604020202020204" pitchFamily="34" charset="0"/>
              <a:cs typeface="Arial" panose="020B0604020202020204" pitchFamily="34" charset="0"/>
            </a:endParaRPr>
          </a:p>
        </p:txBody>
      </p:sp>
      <p:graphicFrame>
        <p:nvGraphicFramePr>
          <p:cNvPr id="9" name="Table 1" descr="Table 31. What would you most like your co-workers to know about people in your situation to help them better support and enable you as a valued team member?">
            <a:extLst>
              <a:ext uri="{FF2B5EF4-FFF2-40B4-BE49-F238E27FC236}">
                <a16:creationId xmlns:a16="http://schemas.microsoft.com/office/drawing/2014/main" id="{11DA0E5F-2400-40A1-B46B-CBEE317D6EB2}"/>
              </a:ext>
            </a:extLst>
          </p:cNvPr>
          <p:cNvGraphicFramePr>
            <a:graphicFrameLocks noGrp="1"/>
          </p:cNvGraphicFramePr>
          <p:nvPr>
            <p:extLst>
              <p:ext uri="{D42A27DB-BD31-4B8C-83A1-F6EECF244321}">
                <p14:modId xmlns:p14="http://schemas.microsoft.com/office/powerpoint/2010/main" val="2572845274"/>
              </p:ext>
            </p:extLst>
          </p:nvPr>
        </p:nvGraphicFramePr>
        <p:xfrm>
          <a:off x="470336" y="2279651"/>
          <a:ext cx="10922284" cy="2804160"/>
        </p:xfrm>
        <a:graphic>
          <a:graphicData uri="http://schemas.openxmlformats.org/drawingml/2006/table">
            <a:tbl>
              <a:tblPr firstRow="1" bandRow="1">
                <a:tableStyleId>{5C22544A-7EE6-4342-B048-85BDC9FD1C3A}</a:tableStyleId>
              </a:tblPr>
              <a:tblGrid>
                <a:gridCol w="2930071">
                  <a:extLst>
                    <a:ext uri="{9D8B030D-6E8A-4147-A177-3AD203B41FA5}">
                      <a16:colId xmlns:a16="http://schemas.microsoft.com/office/drawing/2014/main" val="196819204"/>
                    </a:ext>
                  </a:extLst>
                </a:gridCol>
                <a:gridCol w="7992213">
                  <a:extLst>
                    <a:ext uri="{9D8B030D-6E8A-4147-A177-3AD203B41FA5}">
                      <a16:colId xmlns:a16="http://schemas.microsoft.com/office/drawing/2014/main" val="4123964084"/>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1"/>
                          </a:solidFill>
                          <a:latin typeface="Arial" panose="020B0604020202020204" pitchFamily="34" charset="0"/>
                          <a:cs typeface="Arial" panose="020B0604020202020204" pitchFamily="34" charset="0"/>
                        </a:rPr>
                        <a:t>Theme</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accent1"/>
                          </a:solidFill>
                          <a:latin typeface="Arial" panose="020B0604020202020204" pitchFamily="34" charset="0"/>
                          <a:cs typeface="Arial" panose="020B0604020202020204" pitchFamily="34" charset="0"/>
                        </a:rPr>
                        <a:t>Description</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0">
                <a:tc>
                  <a:txBody>
                    <a:bodyPr/>
                    <a:lstStyle/>
                    <a:p>
                      <a:r>
                        <a:rPr lang="en-US" sz="1400" b="1" dirty="0">
                          <a:solidFill>
                            <a:schemeClr val="tx1"/>
                          </a:solidFill>
                          <a:latin typeface="Arial" panose="020B0604020202020204" pitchFamily="34" charset="0"/>
                          <a:cs typeface="Arial" panose="020B0604020202020204" pitchFamily="34" charset="0"/>
                        </a:rPr>
                        <a:t>Accommodations are not an attempt to do less work.</a:t>
                      </a:r>
                      <a:endParaRPr lang="en-CA"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noProof="0" dirty="0">
                          <a:solidFill>
                            <a:schemeClr val="tx1"/>
                          </a:solidFill>
                          <a:latin typeface="Arial" panose="020B0604020202020204" pitchFamily="34" charset="0"/>
                          <a:cs typeface="Arial" panose="020B0604020202020204" pitchFamily="34" charset="0"/>
                        </a:rPr>
                        <a:t>Recognize that the aim </a:t>
                      </a:r>
                      <a:r>
                        <a:rPr lang="en-US" sz="1400" b="0" kern="1200" noProof="0" dirty="0">
                          <a:solidFill>
                            <a:schemeClr val="tx1"/>
                          </a:solidFill>
                          <a:latin typeface="Arial" panose="020B0604020202020204" pitchFamily="34" charset="0"/>
                          <a:ea typeface="+mn-ea"/>
                          <a:cs typeface="Arial" panose="020B0604020202020204" pitchFamily="34" charset="0"/>
                        </a:rPr>
                        <a:t>of accommodations is to make the employee a more productive worker, not to make their job easier. They are not special treatment or an advantage for people who do not have the same functional abilities, they provide the support required to enable the employee to contribute to the same degree as everyone else.</a:t>
                      </a:r>
                      <a:endParaRPr lang="en-CA" sz="1400" b="0" kern="1200" noProof="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262245"/>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Be respectful.</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noProof="0" dirty="0">
                          <a:solidFill>
                            <a:schemeClr val="tx1"/>
                          </a:solidFill>
                          <a:latin typeface="Arial" panose="020B0604020202020204" pitchFamily="34" charset="0"/>
                          <a:ea typeface="+mn-ea"/>
                          <a:cs typeface="Arial" panose="020B0604020202020204" pitchFamily="34" charset="0"/>
                        </a:rPr>
                        <a:t>Treat employees with accommodations with respect. Do not discuss, comment or joke about someone’s condition or accommodation. Be supportive and non-judgmental.</a:t>
                      </a:r>
                      <a:endParaRPr lang="en-CA" sz="1400" b="0" kern="1200" noProof="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An accommodation does not mean someone is less capable.</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noProof="0" dirty="0">
                          <a:solidFill>
                            <a:schemeClr val="tx1"/>
                          </a:solidFill>
                          <a:latin typeface="Arial" panose="020B0604020202020204" pitchFamily="34" charset="0"/>
                          <a:ea typeface="+mn-ea"/>
                          <a:cs typeface="Arial" panose="020B0604020202020204" pitchFamily="34" charset="0"/>
                        </a:rPr>
                        <a:t>Recognize that the need for accommodations to perform their job-related duties doesn't make someone any less capable or skilled.</a:t>
                      </a:r>
                      <a:endParaRPr lang="en-CA" sz="1400" b="0" kern="1200" noProof="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8168288"/>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CA" sz="1400" b="1" kern="1200" dirty="0">
                          <a:solidFill>
                            <a:schemeClr val="tx1"/>
                          </a:solidFill>
                          <a:latin typeface="Arial" panose="020B0604020202020204" pitchFamily="34" charset="0"/>
                          <a:ea typeface="+mn-ea"/>
                          <a:cs typeface="Arial" panose="020B0604020202020204" pitchFamily="34" charset="0"/>
                        </a:rPr>
                        <a:t>Understand invisible conditions and disabilities.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Understand that a disability or condition may not always be visible to them, but that does not mean it is not present. Show understanding and patience.</a:t>
                      </a:r>
                      <a:endParaRPr lang="en-CA" sz="14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42739"/>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20400" y="6048000"/>
            <a:ext cx="11077970" cy="461665"/>
          </a:xfrm>
          <a:prstGeom prst="rect">
            <a:avLst/>
          </a:prstGeom>
        </p:spPr>
        <p:txBody>
          <a:bodyPr wrap="square">
            <a:spAutoFit/>
          </a:bodyPr>
          <a:lstStyle/>
          <a:p>
            <a:r>
              <a:rPr lang="en-CA" sz="1200" dirty="0">
                <a:solidFill>
                  <a:schemeClr val="accent1"/>
                </a:solidFill>
                <a:latin typeface="Arial" panose="020B0604020202020204" pitchFamily="34" charset="0"/>
                <a:cs typeface="Arial" panose="020B0604020202020204" pitchFamily="34" charset="0"/>
              </a:rPr>
              <a:t>Q49. </a:t>
            </a:r>
            <a:r>
              <a:rPr lang="en-US" sz="1200" dirty="0">
                <a:solidFill>
                  <a:schemeClr val="accent1"/>
                </a:solidFill>
                <a:latin typeface="Arial" panose="020B0604020202020204" pitchFamily="34" charset="0"/>
                <a:cs typeface="Arial" panose="020B0604020202020204" pitchFamily="34" charset="0"/>
              </a:rPr>
              <a:t>What 1 or 2 key things would you most like your co-workers to know about people in your situation that would help them better support you as a valued team member? (accommodation request related to a condition or disability, n=743)</a:t>
            </a:r>
            <a:endParaRPr lang="en-CA" sz="1200" dirty="0">
              <a:solidFill>
                <a:srgbClr val="4F2684"/>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A4C1C84B-D60D-41E2-B454-C98B127EE4D8}"/>
              </a:ext>
            </a:extLst>
          </p:cNvPr>
          <p:cNvSpPr>
            <a:spLocks noGrp="1"/>
          </p:cNvSpPr>
          <p:nvPr>
            <p:ph type="sldNum" sz="quarter" idx="10"/>
          </p:nvPr>
        </p:nvSpPr>
        <p:spPr/>
        <p:txBody>
          <a:bodyPr/>
          <a:lstStyle/>
          <a:p>
            <a:fld id="{227929AD-272B-2940-8998-9A3EA3187C9C}" type="slidenum">
              <a:rPr lang="en-US" smtClean="0"/>
              <a:pPr/>
              <a:t>40</a:t>
            </a:fld>
            <a:endParaRPr lang="en-US" dirty="0"/>
          </a:p>
        </p:txBody>
      </p:sp>
    </p:spTree>
    <p:extLst>
      <p:ext uri="{BB962C8B-B14F-4D97-AF65-F5344CB8AC3E}">
        <p14:creationId xmlns:p14="http://schemas.microsoft.com/office/powerpoint/2010/main" val="3737987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990F66-A0CC-4389-A0FC-AAF5AD338B1B}"/>
              </a:ext>
            </a:extLst>
          </p:cNvPr>
          <p:cNvSpPr txBox="1"/>
          <p:nvPr/>
        </p:nvSpPr>
        <p:spPr>
          <a:xfrm>
            <a:off x="320251" y="-662947"/>
            <a:ext cx="1117806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supervisors about what they would like their senior managers to know about the accommodation process and how to improve it.</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257504" y="353543"/>
            <a:ext cx="11568070" cy="1034129"/>
          </a:xfrm>
        </p:spPr>
        <p:txBody>
          <a:bodyPr/>
          <a:lstStyle/>
          <a:p>
            <a:r>
              <a:rPr lang="en-US" sz="2400" b="0" spc="0" dirty="0">
                <a:latin typeface="Arial" panose="020B0604020202020204" pitchFamily="34" charset="0"/>
                <a:cs typeface="Arial" panose="020B0604020202020204" pitchFamily="34" charset="0"/>
              </a:rPr>
              <a:t>The main messages from supervisors to senior management is to understand the level of effort involved in administering accommodation requests, to trust employees and show compassion, and to provide more training and support for supervisors.</a:t>
            </a:r>
          </a:p>
        </p:txBody>
      </p:sp>
      <p:sp>
        <p:nvSpPr>
          <p:cNvPr id="8" name="TextBox 7">
            <a:extLst>
              <a:ext uri="{FF2B5EF4-FFF2-40B4-BE49-F238E27FC236}">
                <a16:creationId xmlns:a16="http://schemas.microsoft.com/office/drawing/2014/main" id="{A01DBAC5-EB05-409E-9ED6-C3EAFD8E6E49}"/>
              </a:ext>
            </a:extLst>
          </p:cNvPr>
          <p:cNvSpPr txBox="1"/>
          <p:nvPr/>
        </p:nvSpPr>
        <p:spPr>
          <a:xfrm>
            <a:off x="366556" y="1543157"/>
            <a:ext cx="11302108" cy="646331"/>
          </a:xfrm>
          <a:prstGeom prst="rect">
            <a:avLst/>
          </a:prstGeom>
          <a:noFill/>
        </p:spPr>
        <p:txBody>
          <a:bodyPr wrap="square" rtlCol="0">
            <a:spAutoFit/>
          </a:bodyPr>
          <a:lstStyle/>
          <a:p>
            <a:r>
              <a:rPr lang="en-US" b="1" dirty="0">
                <a:solidFill>
                  <a:schemeClr val="accent1"/>
                </a:solidFill>
                <a:latin typeface="Arial" panose="020B0604020202020204" pitchFamily="34" charset="0"/>
                <a:cs typeface="Arial" panose="020B0604020202020204" pitchFamily="34" charset="0"/>
              </a:rPr>
              <a:t>What would you most like senior management to know about the accommodation process that would result in it working better for everyone?</a:t>
            </a:r>
            <a:endParaRPr lang="en-CA" b="1" dirty="0">
              <a:solidFill>
                <a:schemeClr val="accent1"/>
              </a:solidFill>
              <a:latin typeface="Arial" panose="020B0604020202020204" pitchFamily="34" charset="0"/>
              <a:cs typeface="Arial" panose="020B0604020202020204" pitchFamily="34" charset="0"/>
            </a:endParaRPr>
          </a:p>
        </p:txBody>
      </p:sp>
      <p:graphicFrame>
        <p:nvGraphicFramePr>
          <p:cNvPr id="9" name="Table 1" descr="Table 32. What would you most like senior management to know about the accommodation process that would result in it working better for everyone?">
            <a:extLst>
              <a:ext uri="{FF2B5EF4-FFF2-40B4-BE49-F238E27FC236}">
                <a16:creationId xmlns:a16="http://schemas.microsoft.com/office/drawing/2014/main" id="{C62D9B02-4BF6-41D1-9948-C0566DDE9EC3}"/>
              </a:ext>
            </a:extLst>
          </p:cNvPr>
          <p:cNvGraphicFramePr>
            <a:graphicFrameLocks noGrp="1"/>
          </p:cNvGraphicFramePr>
          <p:nvPr>
            <p:extLst>
              <p:ext uri="{D42A27DB-BD31-4B8C-83A1-F6EECF244321}">
                <p14:modId xmlns:p14="http://schemas.microsoft.com/office/powerpoint/2010/main" val="3470336226"/>
              </p:ext>
            </p:extLst>
          </p:nvPr>
        </p:nvGraphicFramePr>
        <p:xfrm>
          <a:off x="511834" y="2460228"/>
          <a:ext cx="11158464" cy="3230880"/>
        </p:xfrm>
        <a:graphic>
          <a:graphicData uri="http://schemas.openxmlformats.org/drawingml/2006/table">
            <a:tbl>
              <a:tblPr firstRow="1" bandRow="1">
                <a:tableStyleId>{5C22544A-7EE6-4342-B048-85BDC9FD1C3A}</a:tableStyleId>
              </a:tblPr>
              <a:tblGrid>
                <a:gridCol w="2683935">
                  <a:extLst>
                    <a:ext uri="{9D8B030D-6E8A-4147-A177-3AD203B41FA5}">
                      <a16:colId xmlns:a16="http://schemas.microsoft.com/office/drawing/2014/main" val="196819204"/>
                    </a:ext>
                  </a:extLst>
                </a:gridCol>
                <a:gridCol w="8474529">
                  <a:extLst>
                    <a:ext uri="{9D8B030D-6E8A-4147-A177-3AD203B41FA5}">
                      <a16:colId xmlns:a16="http://schemas.microsoft.com/office/drawing/2014/main" val="4123964084"/>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1"/>
                          </a:solidFill>
                          <a:latin typeface="Arial" panose="020B0604020202020204" pitchFamily="34" charset="0"/>
                          <a:cs typeface="Arial" panose="020B0604020202020204" pitchFamily="34" charset="0"/>
                        </a:rPr>
                        <a:t>Theme</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accent1"/>
                          </a:solidFill>
                          <a:latin typeface="Arial" panose="020B0604020202020204" pitchFamily="34" charset="0"/>
                          <a:cs typeface="Arial" panose="020B0604020202020204" pitchFamily="34" charset="0"/>
                        </a:rPr>
                        <a:t>Description</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0">
                <a:tc>
                  <a:txBody>
                    <a:bodyPr/>
                    <a:lstStyle/>
                    <a:p>
                      <a:r>
                        <a:rPr lang="en-US" sz="1400" b="1" dirty="0">
                          <a:solidFill>
                            <a:schemeClr val="tx1"/>
                          </a:solidFill>
                          <a:latin typeface="Arial" panose="020B0604020202020204" pitchFamily="34" charset="0"/>
                          <a:cs typeface="Arial" panose="020B0604020202020204" pitchFamily="34" charset="0"/>
                        </a:rPr>
                        <a:t>Amount of time and effort required to navigate process.</a:t>
                      </a:r>
                      <a:endParaRPr lang="en-CA"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dirty="0">
                          <a:solidFill>
                            <a:schemeClr val="tx1"/>
                          </a:solidFill>
                          <a:latin typeface="Arial" panose="020B0604020202020204" pitchFamily="34" charset="0"/>
                          <a:cs typeface="Arial" panose="020B0604020202020204" pitchFamily="34" charset="0"/>
                        </a:rPr>
                        <a:t>Understand how much time supervisors spend administering these requests. This goes along with expressing how complicated, cumbersome and time consuming the process for accommodation is and that there are ways in which it could be simplified.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262245"/>
                  </a:ext>
                </a:extLst>
              </a:tr>
              <a:tr h="0">
                <a:tc>
                  <a:txBody>
                    <a:bodyPr/>
                    <a:lstStyle/>
                    <a:p>
                      <a:r>
                        <a:rPr lang="en-US" sz="1400" b="1" dirty="0">
                          <a:solidFill>
                            <a:schemeClr val="tx1"/>
                          </a:solidFill>
                          <a:latin typeface="Arial" panose="020B0604020202020204" pitchFamily="34" charset="0"/>
                          <a:cs typeface="Arial" panose="020B0604020202020204" pitchFamily="34" charset="0"/>
                        </a:rPr>
                        <a:t>Trust employees and show compassion.</a:t>
                      </a:r>
                      <a:endParaRPr lang="en-CA"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cs typeface="Arial" panose="020B0604020202020204" pitchFamily="34" charset="0"/>
                        </a:rPr>
                        <a:t>More trust and compassion should be shown toward </a:t>
                      </a:r>
                      <a:r>
                        <a:rPr lang="en-US" sz="1400" b="0" kern="1200" dirty="0">
                          <a:solidFill>
                            <a:schemeClr val="tx1"/>
                          </a:solidFill>
                          <a:latin typeface="Arial" panose="020B0604020202020204" pitchFamily="34" charset="0"/>
                          <a:ea typeface="+mn-ea"/>
                          <a:cs typeface="Arial" panose="020B0604020202020204" pitchFamily="34" charset="0"/>
                        </a:rPr>
                        <a:t>employees. Many said their senior management feel that employees are looking for special treatment. Taking a more positive approach to </a:t>
                      </a:r>
                      <a:r>
                        <a:rPr lang="en-US" sz="1400" b="0" dirty="0">
                          <a:solidFill>
                            <a:schemeClr val="tx1"/>
                          </a:solidFill>
                          <a:latin typeface="Arial" panose="020B0604020202020204" pitchFamily="34" charset="0"/>
                          <a:cs typeface="Arial" panose="020B0604020202020204" pitchFamily="34" charset="0"/>
                        </a:rPr>
                        <a:t>accommodations would improve outcomes by giving employees the tools they need to succeed with less effort.</a:t>
                      </a:r>
                      <a:endParaRPr lang="en-CA"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5786536"/>
                  </a:ext>
                </a:extLst>
              </a:tr>
              <a:tr h="0">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Play a larger role in accommodations.</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Play a larger role by providing: more guidance about what should and should not be covered in accommodations, having a centralized fund for accommodations, providing cross-department support or resources where it is necessary to find alternative positions for accommodated employees, and responding more promptly when their personal input is required for a request.</a:t>
                      </a:r>
                      <a:endParaRPr lang="en-CA" sz="14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0">
                <a:tc>
                  <a:txBody>
                    <a:bodyPr/>
                    <a:lstStyle/>
                    <a:p>
                      <a:r>
                        <a:rPr lang="en-US" sz="1400" b="1" dirty="0">
                          <a:solidFill>
                            <a:schemeClr val="tx1"/>
                          </a:solidFill>
                          <a:latin typeface="Arial" panose="020B0604020202020204" pitchFamily="34" charset="0"/>
                          <a:cs typeface="Arial" panose="020B0604020202020204" pitchFamily="34" charset="0"/>
                        </a:rPr>
                        <a:t>Training for supervisors.</a:t>
                      </a:r>
                      <a:endParaRPr lang="en-CA" sz="14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cs typeface="Arial" panose="020B0604020202020204" pitchFamily="34" charset="0"/>
                        </a:rPr>
                        <a:t>Training about accommodations should be provided for all supervisors who may have to handle requests when they start in their positions.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2698347"/>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20400" y="6048000"/>
            <a:ext cx="11430000" cy="461665"/>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Q35. What 1 or 2 key things would you like senior management to know about the accommodation process that you feel would result in it working better for everyone? </a:t>
            </a:r>
            <a:r>
              <a:rPr lang="en-CA" sz="1200" dirty="0">
                <a:solidFill>
                  <a:schemeClr val="accent1"/>
                </a:solidFill>
                <a:latin typeface="Arial" panose="020B0604020202020204" pitchFamily="34" charset="0"/>
                <a:cs typeface="Arial" panose="020B0604020202020204" pitchFamily="34" charset="0"/>
              </a:rPr>
              <a:t>(all supervisors, n=178)</a:t>
            </a:r>
            <a:endParaRPr lang="en-US" sz="1200" dirty="0">
              <a:solidFill>
                <a:srgbClr val="4F2684"/>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BF4F295D-4DCF-4AFC-B4B7-743F55CC7C9E}"/>
              </a:ext>
            </a:extLst>
          </p:cNvPr>
          <p:cNvSpPr>
            <a:spLocks noGrp="1"/>
          </p:cNvSpPr>
          <p:nvPr>
            <p:ph type="sldNum" sz="quarter" idx="10"/>
          </p:nvPr>
        </p:nvSpPr>
        <p:spPr/>
        <p:txBody>
          <a:bodyPr/>
          <a:lstStyle/>
          <a:p>
            <a:fld id="{227929AD-272B-2940-8998-9A3EA3187C9C}" type="slidenum">
              <a:rPr lang="en-US" smtClean="0"/>
              <a:pPr/>
              <a:t>41</a:t>
            </a:fld>
            <a:endParaRPr lang="en-US" dirty="0"/>
          </a:p>
        </p:txBody>
      </p:sp>
    </p:spTree>
    <p:extLst>
      <p:ext uri="{BB962C8B-B14F-4D97-AF65-F5344CB8AC3E}">
        <p14:creationId xmlns:p14="http://schemas.microsoft.com/office/powerpoint/2010/main" val="1179417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990F66-A0CC-4389-A0FC-AAF5AD338B1B}"/>
              </a:ext>
            </a:extLst>
          </p:cNvPr>
          <p:cNvSpPr txBox="1"/>
          <p:nvPr/>
        </p:nvSpPr>
        <p:spPr>
          <a:xfrm>
            <a:off x="409559" y="-679872"/>
            <a:ext cx="1098891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a table summarizing comments from supervisors about what they would like employees to know about how to improve the accommodation process.</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11480" y="353543"/>
            <a:ext cx="11443716" cy="1034129"/>
          </a:xfrm>
        </p:spPr>
        <p:txBody>
          <a:bodyPr/>
          <a:lstStyle/>
          <a:p>
            <a:r>
              <a:rPr lang="en-US" sz="2400" b="0" spc="0" dirty="0">
                <a:latin typeface="Arial" panose="020B0604020202020204" pitchFamily="34" charset="0"/>
                <a:cs typeface="Arial" panose="020B0604020202020204" pitchFamily="34" charset="0"/>
              </a:rPr>
              <a:t>The main message from supervisors to employees seeking accommodation are to better understand what is eligible to be accommodated, their role and responsibilities in the process, and the fact that their preferred outcome is not guaranteed.</a:t>
            </a:r>
          </a:p>
        </p:txBody>
      </p:sp>
      <p:sp>
        <p:nvSpPr>
          <p:cNvPr id="8" name="TextBox 7">
            <a:extLst>
              <a:ext uri="{FF2B5EF4-FFF2-40B4-BE49-F238E27FC236}">
                <a16:creationId xmlns:a16="http://schemas.microsoft.com/office/drawing/2014/main" id="{A01DBAC5-EB05-409E-9ED6-C3EAFD8E6E49}"/>
              </a:ext>
            </a:extLst>
          </p:cNvPr>
          <p:cNvSpPr txBox="1"/>
          <p:nvPr/>
        </p:nvSpPr>
        <p:spPr>
          <a:xfrm>
            <a:off x="320400" y="1606598"/>
            <a:ext cx="11404599" cy="646331"/>
          </a:xfrm>
          <a:prstGeom prst="rect">
            <a:avLst/>
          </a:prstGeom>
          <a:noFill/>
        </p:spPr>
        <p:txBody>
          <a:bodyPr wrap="square" rtlCol="0">
            <a:spAutoFit/>
          </a:bodyPr>
          <a:lstStyle/>
          <a:p>
            <a:r>
              <a:rPr lang="en-US" b="1" dirty="0">
                <a:solidFill>
                  <a:schemeClr val="accent1"/>
                </a:solidFill>
                <a:latin typeface="Arial" panose="020B0604020202020204" pitchFamily="34" charset="0"/>
                <a:cs typeface="Arial" panose="020B0604020202020204" pitchFamily="34" charset="0"/>
              </a:rPr>
              <a:t>What would you most like employees seeking accommodations to know about the process that would result in it working better for everyone?</a:t>
            </a:r>
            <a:endParaRPr lang="en-CA" b="1" dirty="0">
              <a:solidFill>
                <a:schemeClr val="accent1"/>
              </a:solidFill>
              <a:latin typeface="Arial" panose="020B0604020202020204" pitchFamily="34" charset="0"/>
              <a:cs typeface="Arial" panose="020B0604020202020204" pitchFamily="34" charset="0"/>
            </a:endParaRPr>
          </a:p>
        </p:txBody>
      </p:sp>
      <p:graphicFrame>
        <p:nvGraphicFramePr>
          <p:cNvPr id="9" name="Table 1" descr="Table 33. What would you most like employees seeking accommodations to know about the process that would result in it working better for everyone?">
            <a:extLst>
              <a:ext uri="{FF2B5EF4-FFF2-40B4-BE49-F238E27FC236}">
                <a16:creationId xmlns:a16="http://schemas.microsoft.com/office/drawing/2014/main" id="{85B478DB-3FAE-4ACD-AE78-810C2ADEB8CA}"/>
              </a:ext>
            </a:extLst>
          </p:cNvPr>
          <p:cNvGraphicFramePr>
            <a:graphicFrameLocks noGrp="1"/>
          </p:cNvGraphicFramePr>
          <p:nvPr>
            <p:extLst>
              <p:ext uri="{D42A27DB-BD31-4B8C-83A1-F6EECF244321}">
                <p14:modId xmlns:p14="http://schemas.microsoft.com/office/powerpoint/2010/main" val="2023349795"/>
              </p:ext>
            </p:extLst>
          </p:nvPr>
        </p:nvGraphicFramePr>
        <p:xfrm>
          <a:off x="409560" y="2399366"/>
          <a:ext cx="10988910" cy="3230880"/>
        </p:xfrm>
        <a:graphic>
          <a:graphicData uri="http://schemas.openxmlformats.org/drawingml/2006/table">
            <a:tbl>
              <a:tblPr firstRow="1" bandRow="1">
                <a:tableStyleId>{5C22544A-7EE6-4342-B048-85BDC9FD1C3A}</a:tableStyleId>
              </a:tblPr>
              <a:tblGrid>
                <a:gridCol w="2823271">
                  <a:extLst>
                    <a:ext uri="{9D8B030D-6E8A-4147-A177-3AD203B41FA5}">
                      <a16:colId xmlns:a16="http://schemas.microsoft.com/office/drawing/2014/main" val="196819204"/>
                    </a:ext>
                  </a:extLst>
                </a:gridCol>
                <a:gridCol w="8165639">
                  <a:extLst>
                    <a:ext uri="{9D8B030D-6E8A-4147-A177-3AD203B41FA5}">
                      <a16:colId xmlns:a16="http://schemas.microsoft.com/office/drawing/2014/main" val="4123964084"/>
                    </a:ext>
                  </a:extLst>
                </a:gridCol>
              </a:tblGrid>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1"/>
                          </a:solidFill>
                          <a:latin typeface="Arial" panose="020B0604020202020204" pitchFamily="34" charset="0"/>
                          <a:cs typeface="Arial" panose="020B0604020202020204" pitchFamily="34" charset="0"/>
                        </a:rPr>
                        <a:t>Theme</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accent1"/>
                          </a:solidFill>
                          <a:latin typeface="Arial" panose="020B0604020202020204" pitchFamily="34" charset="0"/>
                          <a:cs typeface="Arial" panose="020B0604020202020204" pitchFamily="34" charset="0"/>
                        </a:rPr>
                        <a:t>Description</a:t>
                      </a:r>
                      <a:endParaRPr lang="en-CA" sz="14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0">
                <a:tc>
                  <a:txBody>
                    <a:bodyPr/>
                    <a:lstStyle/>
                    <a:p>
                      <a:r>
                        <a:rPr lang="en-US" sz="1400" b="1" dirty="0">
                          <a:solidFill>
                            <a:schemeClr val="tx1"/>
                          </a:solidFill>
                          <a:latin typeface="Arial" panose="020B0604020202020204" pitchFamily="34" charset="0"/>
                          <a:cs typeface="Arial" panose="020B0604020202020204" pitchFamily="34" charset="0"/>
                        </a:rPr>
                        <a:t>A better understanding that accommodations are meant to address a functional limitation.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0" kern="1200" dirty="0">
                          <a:solidFill>
                            <a:schemeClr val="tx1"/>
                          </a:solidFill>
                          <a:latin typeface="Arial" panose="020B0604020202020204" pitchFamily="34" charset="0"/>
                          <a:ea typeface="+mn-ea"/>
                          <a:cs typeface="Arial" panose="020B0604020202020204" pitchFamily="34" charset="0"/>
                        </a:rPr>
                        <a:t>Understand that current guidelines require that an accommodation be demonstrably linked to a functional limitation. It would be helpful to provide employees who are considering a request with brief documents or videos explaining criteria for an accommodation.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262245"/>
                  </a:ext>
                </a:extLst>
              </a:tr>
              <a:tr h="0">
                <a:tc>
                  <a:txBody>
                    <a:bodyPr/>
                    <a:lstStyle/>
                    <a:p>
                      <a:r>
                        <a:rPr lang="en-US" sz="1400" b="1" kern="1200" dirty="0">
                          <a:solidFill>
                            <a:schemeClr val="tx1"/>
                          </a:solidFill>
                          <a:latin typeface="Arial" panose="020B0604020202020204" pitchFamily="34" charset="0"/>
                          <a:ea typeface="+mn-ea"/>
                          <a:cs typeface="Arial" panose="020B0604020202020204" pitchFamily="34" charset="0"/>
                        </a:rPr>
                        <a:t>Understand the process.</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Arial" panose="020B0604020202020204" pitchFamily="34" charset="0"/>
                          <a:cs typeface="Arial" panose="020B0604020202020204" pitchFamily="34" charset="0"/>
                        </a:rPr>
                        <a:t>Having a solid understanding of how the request process works is also beneficial so employees understand what their role and responsibilities are. Have a clear understanding of the purpose of medical documentation, so they can provide what their supervisor needs in order to approve the request. </a:t>
                      </a:r>
                      <a:endParaRPr lang="en-CA" sz="1400" b="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5786536"/>
                  </a:ext>
                </a:extLst>
              </a:tr>
              <a:tr h="118887">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1" kern="1200" dirty="0">
                          <a:solidFill>
                            <a:schemeClr val="tx1"/>
                          </a:solidFill>
                          <a:latin typeface="Arial" panose="020B0604020202020204" pitchFamily="34" charset="0"/>
                          <a:ea typeface="+mn-ea"/>
                          <a:cs typeface="Arial" panose="020B0604020202020204" pitchFamily="34" charset="0"/>
                        </a:rPr>
                        <a:t>Actively participate in the process.</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51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Supervisors and managers want to be open to, and actively collaborate with, employees to find a solution that is acceptable to both parties.</a:t>
                      </a:r>
                      <a:endParaRPr lang="en-CA" sz="1400" b="0"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0">
                <a:tc>
                  <a:txBody>
                    <a:bodyPr/>
                    <a:lstStyle/>
                    <a:p>
                      <a:r>
                        <a:rPr lang="en-US" sz="1400" b="1" kern="1200" dirty="0">
                          <a:solidFill>
                            <a:schemeClr val="tx1"/>
                          </a:solidFill>
                          <a:latin typeface="Arial" panose="020B0604020202020204" pitchFamily="34" charset="0"/>
                          <a:ea typeface="+mn-ea"/>
                          <a:cs typeface="Arial" panose="020B0604020202020204" pitchFamily="34" charset="0"/>
                        </a:rPr>
                        <a:t>Employees are not guaranteed their preferred outcome.</a:t>
                      </a:r>
                      <a:endParaRPr lang="en-CA" sz="1400" b="1" kern="1200" dirty="0">
                        <a:solidFill>
                          <a:schemeClr val="tx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latin typeface="Arial" panose="020B0604020202020204" pitchFamily="34" charset="0"/>
                          <a:ea typeface="+mn-ea"/>
                          <a:cs typeface="Arial" panose="020B0604020202020204" pitchFamily="34" charset="0"/>
                        </a:rPr>
                        <a:t>The outcome of the process could be different from what the employee preferred, and it may require a change in position or location. It is important that the employee know and understand in advance that this is a possibility.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2698347"/>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20400" y="6048000"/>
            <a:ext cx="11430000" cy="461665"/>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Q36. What 1 or 2 key things would you like employees who have (or are seeking) accommodations to know because you feel this knowledge would make the accommodation process work better for everyone? </a:t>
            </a:r>
            <a:r>
              <a:rPr lang="en-CA" sz="1200" dirty="0">
                <a:solidFill>
                  <a:schemeClr val="accent1"/>
                </a:solidFill>
                <a:latin typeface="Arial" panose="020B0604020202020204" pitchFamily="34" charset="0"/>
                <a:cs typeface="Arial" panose="020B0604020202020204" pitchFamily="34" charset="0"/>
              </a:rPr>
              <a:t>(all supervisors, n=178)</a:t>
            </a:r>
            <a:endParaRPr lang="en-US" sz="1200" dirty="0">
              <a:solidFill>
                <a:srgbClr val="4F2684"/>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9B33FB98-500F-4D24-8158-D0F28BFE8DE6}"/>
              </a:ext>
            </a:extLst>
          </p:cNvPr>
          <p:cNvSpPr>
            <a:spLocks noGrp="1"/>
          </p:cNvSpPr>
          <p:nvPr>
            <p:ph type="sldNum" sz="quarter" idx="10"/>
          </p:nvPr>
        </p:nvSpPr>
        <p:spPr/>
        <p:txBody>
          <a:bodyPr/>
          <a:lstStyle/>
          <a:p>
            <a:fld id="{227929AD-272B-2940-8998-9A3EA3187C9C}" type="slidenum">
              <a:rPr lang="en-US" smtClean="0"/>
              <a:pPr/>
              <a:t>42</a:t>
            </a:fld>
            <a:endParaRPr lang="en-US" dirty="0"/>
          </a:p>
        </p:txBody>
      </p:sp>
    </p:spTree>
    <p:extLst>
      <p:ext uri="{BB962C8B-B14F-4D97-AF65-F5344CB8AC3E}">
        <p14:creationId xmlns:p14="http://schemas.microsoft.com/office/powerpoint/2010/main" val="1158145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14C379-D51B-4C9D-AF0D-9EDA41AF6918}"/>
              </a:ext>
            </a:extLst>
          </p:cNvPr>
          <p:cNvSpPr txBox="1"/>
          <p:nvPr/>
        </p:nvSpPr>
        <p:spPr>
          <a:xfrm>
            <a:off x="830317" y="-415801"/>
            <a:ext cx="1104685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Sub-title slide introducing key observations and conclusions.</a:t>
            </a:r>
            <a:endParaRPr lang="en-CA"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B1B4081-1B0F-43E8-9B81-C52F9940D530}"/>
              </a:ext>
            </a:extLst>
          </p:cNvPr>
          <p:cNvSpPr>
            <a:spLocks noGrp="1"/>
          </p:cNvSpPr>
          <p:nvPr>
            <p:ph type="title"/>
          </p:nvPr>
        </p:nvSpPr>
        <p:spPr>
          <a:xfrm>
            <a:off x="2114545" y="2766218"/>
            <a:ext cx="7829551" cy="1325563"/>
          </a:xfrm>
        </p:spPr>
        <p:txBody>
          <a:bodyPr/>
          <a:lstStyle/>
          <a:p>
            <a:r>
              <a:rPr lang="en-US" dirty="0"/>
              <a:t>Observations and Conclusions</a:t>
            </a:r>
            <a:endParaRPr lang="en-CA" dirty="0"/>
          </a:p>
        </p:txBody>
      </p:sp>
      <p:sp>
        <p:nvSpPr>
          <p:cNvPr id="4" name="Slide Number Placeholder 3">
            <a:extLst>
              <a:ext uri="{FF2B5EF4-FFF2-40B4-BE49-F238E27FC236}">
                <a16:creationId xmlns:a16="http://schemas.microsoft.com/office/drawing/2014/main" id="{874C0365-5F2A-4324-8D91-B77001265BD7}"/>
              </a:ext>
            </a:extLst>
          </p:cNvPr>
          <p:cNvSpPr>
            <a:spLocks noGrp="1"/>
          </p:cNvSpPr>
          <p:nvPr>
            <p:ph type="sldNum" sz="quarter" idx="10"/>
          </p:nvPr>
        </p:nvSpPr>
        <p:spPr/>
        <p:txBody>
          <a:bodyPr/>
          <a:lstStyle/>
          <a:p>
            <a:fld id="{227929AD-272B-2940-8998-9A3EA3187C9C}" type="slidenum">
              <a:rPr lang="en-US" smtClean="0"/>
              <a:pPr/>
              <a:t>43</a:t>
            </a:fld>
            <a:endParaRPr lang="en-US" dirty="0"/>
          </a:p>
        </p:txBody>
      </p:sp>
    </p:spTree>
    <p:extLst>
      <p:ext uri="{BB962C8B-B14F-4D97-AF65-F5344CB8AC3E}">
        <p14:creationId xmlns:p14="http://schemas.microsoft.com/office/powerpoint/2010/main" val="18455333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16522-67A3-459C-A106-8B2A50705690}"/>
              </a:ext>
            </a:extLst>
          </p:cNvPr>
          <p:cNvSpPr txBox="1"/>
          <p:nvPr/>
        </p:nvSpPr>
        <p:spPr>
          <a:xfrm>
            <a:off x="809297" y="-401053"/>
            <a:ext cx="11067871" cy="369332"/>
          </a:xfrm>
          <a:prstGeom prst="rect">
            <a:avLst/>
          </a:prstGeom>
          <a:noFill/>
        </p:spPr>
        <p:txBody>
          <a:bodyPr wrap="square" rtlCol="0">
            <a:spAutoFit/>
          </a:bodyPr>
          <a:lstStyle/>
          <a:p>
            <a:r>
              <a:rPr lang="en-US" dirty="0"/>
              <a:t>Slide description: The first of five slides with text providing observations and conclusions about the research.</a:t>
            </a:r>
            <a:endParaRPr lang="en-CA" dirty="0"/>
          </a:p>
        </p:txBody>
      </p:sp>
      <p:sp>
        <p:nvSpPr>
          <p:cNvPr id="2" name="Title 1"/>
          <p:cNvSpPr>
            <a:spLocks noGrp="1"/>
          </p:cNvSpPr>
          <p:nvPr>
            <p:ph type="title"/>
          </p:nvPr>
        </p:nvSpPr>
        <p:spPr>
          <a:xfrm>
            <a:off x="381890" y="364919"/>
            <a:ext cx="11308965" cy="369332"/>
          </a:xfrm>
        </p:spPr>
        <p:txBody>
          <a:bodyPr/>
          <a:lstStyle/>
          <a:p>
            <a:r>
              <a:rPr lang="en-US" sz="2400" b="0" spc="0" dirty="0">
                <a:latin typeface="Arial" panose="020B0604020202020204" pitchFamily="34" charset="0"/>
                <a:cs typeface="Arial" panose="020B0604020202020204" pitchFamily="34" charset="0"/>
              </a:rPr>
              <a:t>Observations and conclusions (1 of 5).</a:t>
            </a:r>
          </a:p>
        </p:txBody>
      </p:sp>
      <p:graphicFrame>
        <p:nvGraphicFramePr>
          <p:cNvPr id="6" name="Content Placeholder 3" descr="Table 34. What did we learn, what can we explore further, and what is the evidence? Description: Itemized list of learnings and evidence for them. Slide 1 of 5.">
            <a:extLst>
              <a:ext uri="{FF2B5EF4-FFF2-40B4-BE49-F238E27FC236}">
                <a16:creationId xmlns:a16="http://schemas.microsoft.com/office/drawing/2014/main" id="{49592684-64AC-4E58-A2C4-FABF95D8459D}"/>
              </a:ext>
            </a:extLst>
          </p:cNvPr>
          <p:cNvGraphicFramePr>
            <a:graphicFrameLocks/>
          </p:cNvGraphicFramePr>
          <p:nvPr>
            <p:extLst>
              <p:ext uri="{D42A27DB-BD31-4B8C-83A1-F6EECF244321}">
                <p14:modId xmlns:p14="http://schemas.microsoft.com/office/powerpoint/2010/main" val="372924855"/>
              </p:ext>
            </p:extLst>
          </p:nvPr>
        </p:nvGraphicFramePr>
        <p:xfrm>
          <a:off x="289560" y="1022447"/>
          <a:ext cx="11612880" cy="5151120"/>
        </p:xfrm>
        <a:graphic>
          <a:graphicData uri="http://schemas.openxmlformats.org/drawingml/2006/table">
            <a:tbl>
              <a:tblPr firstRow="1" bandRow="1">
                <a:tableStyleId>{5C22544A-7EE6-4342-B048-85BDC9FD1C3A}</a:tableStyleId>
              </a:tblPr>
              <a:tblGrid>
                <a:gridCol w="4932338">
                  <a:extLst>
                    <a:ext uri="{9D8B030D-6E8A-4147-A177-3AD203B41FA5}">
                      <a16:colId xmlns:a16="http://schemas.microsoft.com/office/drawing/2014/main" val="20000"/>
                    </a:ext>
                  </a:extLst>
                </a:gridCol>
                <a:gridCol w="6680542">
                  <a:extLst>
                    <a:ext uri="{9D8B030D-6E8A-4147-A177-3AD203B41FA5}">
                      <a16:colId xmlns:a16="http://schemas.microsoft.com/office/drawing/2014/main" val="20001"/>
                    </a:ext>
                  </a:extLst>
                </a:gridCol>
              </a:tblGrid>
              <a:tr h="355075">
                <a:tc>
                  <a:txBody>
                    <a:bodyPr/>
                    <a:lstStyle/>
                    <a:p>
                      <a:pPr marL="0" algn="l" defTabSz="914400" rtl="0" eaLnBrk="1" latinLnBrk="0" hangingPunct="1"/>
                      <a:r>
                        <a:rPr lang="en-CA" b="1" dirty="0">
                          <a:solidFill>
                            <a:schemeClr val="tx1"/>
                          </a:solidFill>
                        </a:rPr>
                        <a:t>What did we learn? </a:t>
                      </a:r>
                      <a:r>
                        <a:rPr lang="en-CA" sz="1800" b="1" kern="1200" dirty="0">
                          <a:solidFill>
                            <a:schemeClr val="tx1"/>
                          </a:solidFill>
                          <a:latin typeface="+mn-lt"/>
                          <a:ea typeface="+mn-ea"/>
                          <a:cs typeface="+mn-cs"/>
                        </a:rPr>
                        <a:t>What can we explore further?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b="1" dirty="0">
                          <a:solidFill>
                            <a:schemeClr val="tx1"/>
                          </a:solidFill>
                        </a:rPr>
                        <a:t>Evidence.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74873">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GB"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Employees experience fear and anxiety before making accommodation requests. </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They are concerned about</a:t>
                      </a:r>
                      <a:r>
                        <a:rPr kumimoji="0" lang="en-GB"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Damaging their reputation with fellow employees;</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Experiencing reprisal from supervisors;</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Hurting their career prospects in the public service;</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Maintaining their privacy.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When asked about their feelings before making the request, employees report negative emotions and raise these concerns as the reasons why (</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3" action="ppaction://hlinksldjump"/>
                        </a:rPr>
                        <a:t>slide 8</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Employees with a health condition or disability who have made an accommodation request report experiencing discrimination and harassment more often than employees with disabilities in general reported in the PSES. They believe that their condition or disability is connected to the harassment and discrimination in a large majority of cases (</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4" action="ppaction://hlinksldjump"/>
                        </a:rPr>
                        <a:t>slide 9</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dirty="0">
                          <a:ln>
                            <a:noFill/>
                          </a:ln>
                          <a:solidFill>
                            <a:srgbClr val="4F2684"/>
                          </a:solidFill>
                          <a:effectLst/>
                          <a:uLnTx/>
                          <a:uFillTx/>
                          <a:latin typeface="Arial" panose="020B0604020202020204" pitchFamily="34" charset="0"/>
                          <a:ea typeface="+mn-ea"/>
                          <a:cs typeface="Arial" panose="020B0604020202020204" pitchFamily="34" charset="0"/>
                        </a:rPr>
                        <a:t>More than four in ten have previously chosen not to request an accommodation that would have improved their ability to contribute on the job; the reasons often include concerns about management or supervisor perceptions and career implications</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5" action="ppaction://hlinksldjump"/>
                        </a:rPr>
                        <a:t>slide 10</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Employees perceive the need for an advocate to help them navigate the process and act on their behalf with unsupportive or adversarial managers (slides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6" action="ppaction://hlinksldjump"/>
                        </a:rPr>
                        <a:t>18</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and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7" action="ppaction://hlinksldjump"/>
                        </a:rPr>
                        <a:t>24</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t>
                      </a:r>
                      <a:endPar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182626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Many supervisors say they lack experience and knowledge</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about the accommodation process and request more training and resources for navigating the process, including a more consistent or centralized accommodation process, step-by-step instructions and greater access to information and functional experts.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 majority of supervisors have handled an average of one request per year or fewer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8" action="ppaction://hlinksldjump"/>
                        </a:rPr>
                        <a:t>slide 6</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Many supervisors say they do not find the accommodation process clear (37%) or that it lacks clarity on who to contact for assistance (32%)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9" action="ppaction://hlinksldjump"/>
                        </a:rPr>
                        <a:t>slide 12</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When asked how the process could be made clearer, supervisors suggest resources that outline how the process works, a better organization of existing resources and more training on how to handle requests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10" action="ppaction://hlinksldjump"/>
                        </a:rPr>
                        <a:t>slide 13</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Many employees cite their supervisor’s lack of knowledge and understanding about the accommodation process as a challenge when making an accommodation request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11" action="ppaction://hlinksldjump"/>
                        </a:rPr>
                        <a:t>slide 11</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and suggest better supervisor training as a solution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7" action="ppaction://hlinksldjump"/>
                        </a:rPr>
                        <a:t>slide 24</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 key supervisor message for senior management is that they should receive more guidance and that better training should be provided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12" action="ppaction://hlinksldjump"/>
                        </a:rPr>
                        <a:t>slide 41</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endPar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Slide Number Placeholder 3">
            <a:extLst>
              <a:ext uri="{FF2B5EF4-FFF2-40B4-BE49-F238E27FC236}">
                <a16:creationId xmlns:a16="http://schemas.microsoft.com/office/drawing/2014/main" id="{107D2D03-389E-458F-B61D-75E0EEFB3482}"/>
              </a:ext>
            </a:extLst>
          </p:cNvPr>
          <p:cNvSpPr>
            <a:spLocks noGrp="1"/>
          </p:cNvSpPr>
          <p:nvPr>
            <p:ph type="sldNum" sz="quarter" idx="10"/>
          </p:nvPr>
        </p:nvSpPr>
        <p:spPr/>
        <p:txBody>
          <a:bodyPr/>
          <a:lstStyle/>
          <a:p>
            <a:fld id="{227929AD-272B-2940-8998-9A3EA3187C9C}" type="slidenum">
              <a:rPr lang="en-US" smtClean="0"/>
              <a:pPr/>
              <a:t>44</a:t>
            </a:fld>
            <a:endParaRPr lang="en-US" dirty="0"/>
          </a:p>
        </p:txBody>
      </p:sp>
    </p:spTree>
    <p:extLst>
      <p:ext uri="{BB962C8B-B14F-4D97-AF65-F5344CB8AC3E}">
        <p14:creationId xmlns:p14="http://schemas.microsoft.com/office/powerpoint/2010/main" val="3573646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16522-67A3-459C-A106-8B2A50705690}"/>
              </a:ext>
            </a:extLst>
          </p:cNvPr>
          <p:cNvSpPr txBox="1"/>
          <p:nvPr/>
        </p:nvSpPr>
        <p:spPr>
          <a:xfrm>
            <a:off x="809297" y="-401053"/>
            <a:ext cx="11067871" cy="369332"/>
          </a:xfrm>
          <a:prstGeom prst="rect">
            <a:avLst/>
          </a:prstGeom>
          <a:noFill/>
        </p:spPr>
        <p:txBody>
          <a:bodyPr wrap="square" rtlCol="0">
            <a:spAutoFit/>
          </a:bodyPr>
          <a:lstStyle/>
          <a:p>
            <a:r>
              <a:rPr lang="en-US" dirty="0"/>
              <a:t>Slide description: The second of five slides with text providing observations and conclusions about the research.</a:t>
            </a:r>
            <a:endParaRPr lang="en-CA" dirty="0"/>
          </a:p>
        </p:txBody>
      </p:sp>
      <p:sp>
        <p:nvSpPr>
          <p:cNvPr id="8" name="Title 1">
            <a:extLst>
              <a:ext uri="{FF2B5EF4-FFF2-40B4-BE49-F238E27FC236}">
                <a16:creationId xmlns:a16="http://schemas.microsoft.com/office/drawing/2014/main" id="{4CC90EF5-072D-4788-B6E6-587460E0A9BD}"/>
              </a:ext>
            </a:extLst>
          </p:cNvPr>
          <p:cNvSpPr>
            <a:spLocks noGrp="1"/>
          </p:cNvSpPr>
          <p:nvPr>
            <p:ph type="title"/>
          </p:nvPr>
        </p:nvSpPr>
        <p:spPr>
          <a:xfrm>
            <a:off x="411480" y="514613"/>
            <a:ext cx="11621159" cy="369332"/>
          </a:xfrm>
        </p:spPr>
        <p:txBody>
          <a:bodyPr/>
          <a:lstStyle/>
          <a:p>
            <a:r>
              <a:rPr lang="en-US" sz="2400" b="0" spc="0" dirty="0">
                <a:latin typeface="Arial" panose="020B0604020202020204" pitchFamily="34" charset="0"/>
                <a:cs typeface="Arial" panose="020B0604020202020204" pitchFamily="34" charset="0"/>
              </a:rPr>
              <a:t>Observations and conclusions, continued (2 of 5).</a:t>
            </a:r>
          </a:p>
        </p:txBody>
      </p:sp>
      <p:graphicFrame>
        <p:nvGraphicFramePr>
          <p:cNvPr id="6" name="Content Placeholder 3" descr="Table 35. What did we learn, what can we explore further, and what is the evidence? Description: Itemized list of learnings and evidence for them. Slide 2 of 5.">
            <a:extLst>
              <a:ext uri="{FF2B5EF4-FFF2-40B4-BE49-F238E27FC236}">
                <a16:creationId xmlns:a16="http://schemas.microsoft.com/office/drawing/2014/main" id="{49592684-64AC-4E58-A2C4-FABF95D8459D}"/>
              </a:ext>
            </a:extLst>
          </p:cNvPr>
          <p:cNvGraphicFramePr>
            <a:graphicFrameLocks/>
          </p:cNvGraphicFramePr>
          <p:nvPr>
            <p:extLst>
              <p:ext uri="{D42A27DB-BD31-4B8C-83A1-F6EECF244321}">
                <p14:modId xmlns:p14="http://schemas.microsoft.com/office/powerpoint/2010/main" val="3681215347"/>
              </p:ext>
            </p:extLst>
          </p:nvPr>
        </p:nvGraphicFramePr>
        <p:xfrm>
          <a:off x="243840" y="1018978"/>
          <a:ext cx="11704320" cy="5207000"/>
        </p:xfrm>
        <a:graphic>
          <a:graphicData uri="http://schemas.openxmlformats.org/drawingml/2006/table">
            <a:tbl>
              <a:tblPr firstRow="1" bandRow="1">
                <a:tableStyleId>{5C22544A-7EE6-4342-B048-85BDC9FD1C3A}</a:tableStyleId>
              </a:tblPr>
              <a:tblGrid>
                <a:gridCol w="4932807">
                  <a:extLst>
                    <a:ext uri="{9D8B030D-6E8A-4147-A177-3AD203B41FA5}">
                      <a16:colId xmlns:a16="http://schemas.microsoft.com/office/drawing/2014/main" val="20000"/>
                    </a:ext>
                  </a:extLst>
                </a:gridCol>
                <a:gridCol w="6771513">
                  <a:extLst>
                    <a:ext uri="{9D8B030D-6E8A-4147-A177-3AD203B41FA5}">
                      <a16:colId xmlns:a16="http://schemas.microsoft.com/office/drawing/2014/main" val="20001"/>
                    </a:ext>
                  </a:extLst>
                </a:gridCol>
              </a:tblGrid>
              <a:tr h="355075">
                <a:tc>
                  <a:txBody>
                    <a:bodyPr/>
                    <a:lstStyle/>
                    <a:p>
                      <a:pPr marL="0" algn="l" defTabSz="914400" rtl="0" eaLnBrk="1" latinLnBrk="0" hangingPunct="1"/>
                      <a:r>
                        <a:rPr lang="en-CA" b="1" dirty="0">
                          <a:solidFill>
                            <a:schemeClr val="tx1"/>
                          </a:solidFill>
                        </a:rPr>
                        <a:t>What did we learn? </a:t>
                      </a:r>
                      <a:r>
                        <a:rPr lang="en-CA" sz="1800" b="1" kern="1200" dirty="0">
                          <a:solidFill>
                            <a:schemeClr val="tx1"/>
                          </a:solidFill>
                          <a:latin typeface="+mn-lt"/>
                          <a:ea typeface="+mn-ea"/>
                          <a:cs typeface="+mn-cs"/>
                        </a:rPr>
                        <a:t>What can we explore further?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b="1" dirty="0">
                          <a:solidFill>
                            <a:schemeClr val="tx1"/>
                          </a:solidFill>
                        </a:rPr>
                        <a:t>Evidence.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939396">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Supervisors lack the resources and support from functional experts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they need to handle accommodation requests in the most efficient and effective way.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When supervisors are asked about what challenges they face during the process, they mention a need for more 'hands-on' assistance from functional experts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3" action="ppaction://hlinksldjump"/>
                        </a:rPr>
                        <a:t>slide 19</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 third of supervisors (34%) disagree that they have what they need to effectively manage accommodation requests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4" action="ppaction://hlinksldjump"/>
                        </a:rPr>
                        <a:t>slide 25</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When asked what resources would help them successfully navigate accommodation requests, suggestions include greater access to experts and better informational resources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5" action="ppaction://hlinksldjump"/>
                        </a:rPr>
                        <a:t>slide 26</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Key messages from supervisors for senior management is to understand how time and resource intensive the process is for supervisors, and that senior management should trust employees, show compassion and play a larger role by providing more guidance and responding more promptly when their personal input is required for a request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6" action="ppaction://hlinksldjump"/>
                        </a:rPr>
                        <a:t>slide 41</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endParaRPr kumimoji="0" lang="en-GB" sz="1800" b="0" i="0" u="none" strike="noStrike" kern="1200" cap="none" spc="0" normalizeH="0" baseline="0" noProof="0" dirty="0">
                        <a:ln>
                          <a:noFill/>
                        </a:ln>
                        <a:solidFill>
                          <a:srgbClr val="4F2684"/>
                        </a:solidFill>
                        <a:effectLst/>
                        <a:uLnTx/>
                        <a:uFillTx/>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44031">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Both employees and supervisors feel the </a:t>
                      </a:r>
                      <a:r>
                        <a:rPr kumimoji="0" lang="en-GB"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accommodation process needs to be streamlined </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in order to speed up the process.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Employees cite the cumbersome nature of the process as a reason for being reluctant to make a request and they suggest a clearer and simpler process to make it easier to request an accommodation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7" action="ppaction://hlinksldjump"/>
                        </a:rPr>
                        <a:t>slide 11</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Employee dissatisfaction with the amount of time required to get an accommodation is high (40% where accommodation is in place, 71% where it is not)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8" action="ppaction://hlinksldjump"/>
                        </a:rPr>
                        <a:t>slide 22</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Both employees and supervisors (slides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9" action="ppaction://hlinksldjump"/>
                        </a:rPr>
                        <a:t>15</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10" action="ppaction://hlinksldjump"/>
                        </a:rPr>
                        <a:t>17</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3" action="ppaction://hlinksldjump"/>
                        </a:rPr>
                        <a:t>19</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and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6" action="ppaction://hlinksldjump"/>
                        </a:rPr>
                        <a:t>41</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commonly say that minimizing or eliminating requests for evidence would streamline the process significantly.</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Supervisors describe 'red tape’, multiple approvals needed, issues with procurement processes and installation as challenges throughout the process. They suggest a more streamlined and simplified approach, especially for acquiring adaptive devices (slides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10" action="ppaction://hlinksldjump"/>
                        </a:rPr>
                        <a:t>17</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3" action="ppaction://hlinksldjump"/>
                        </a:rPr>
                        <a:t>19</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and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11" action="ppaction://hlinksldjump"/>
                        </a:rPr>
                        <a:t>23</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Employees and supervisors say current assessment forms and processes are too complex and do not generate the information required from specialists (slides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7" action="ppaction://hlinksldjump"/>
                        </a:rPr>
                        <a:t>11</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and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9" action="ppaction://hlinksldjump"/>
                        </a:rPr>
                        <a:t>15</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Supervisors suggest simplifying the Occupational Fitness Assessment Form (OFAF)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10" action="ppaction://hlinksldjump"/>
                        </a:rPr>
                        <a:t>slide 17</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495028286"/>
                  </a:ext>
                </a:extLst>
              </a:tr>
            </a:tbl>
          </a:graphicData>
        </a:graphic>
      </p:graphicFrame>
      <p:sp>
        <p:nvSpPr>
          <p:cNvPr id="2" name="Slide Number Placeholder 1">
            <a:extLst>
              <a:ext uri="{FF2B5EF4-FFF2-40B4-BE49-F238E27FC236}">
                <a16:creationId xmlns:a16="http://schemas.microsoft.com/office/drawing/2014/main" id="{DFC3EC16-7AEA-42D0-B8F6-98FEF91BA8BD}"/>
              </a:ext>
            </a:extLst>
          </p:cNvPr>
          <p:cNvSpPr>
            <a:spLocks noGrp="1"/>
          </p:cNvSpPr>
          <p:nvPr>
            <p:ph type="sldNum" sz="quarter" idx="10"/>
          </p:nvPr>
        </p:nvSpPr>
        <p:spPr/>
        <p:txBody>
          <a:bodyPr/>
          <a:lstStyle/>
          <a:p>
            <a:fld id="{227929AD-272B-2940-8998-9A3EA3187C9C}" type="slidenum">
              <a:rPr lang="en-US" smtClean="0"/>
              <a:pPr/>
              <a:t>45</a:t>
            </a:fld>
            <a:endParaRPr lang="en-US" dirty="0"/>
          </a:p>
        </p:txBody>
      </p:sp>
    </p:spTree>
    <p:extLst>
      <p:ext uri="{BB962C8B-B14F-4D97-AF65-F5344CB8AC3E}">
        <p14:creationId xmlns:p14="http://schemas.microsoft.com/office/powerpoint/2010/main" val="3891963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16522-67A3-459C-A106-8B2A50705690}"/>
              </a:ext>
            </a:extLst>
          </p:cNvPr>
          <p:cNvSpPr txBox="1"/>
          <p:nvPr/>
        </p:nvSpPr>
        <p:spPr>
          <a:xfrm>
            <a:off x="830317" y="-401053"/>
            <a:ext cx="11046851" cy="369332"/>
          </a:xfrm>
          <a:prstGeom prst="rect">
            <a:avLst/>
          </a:prstGeom>
          <a:noFill/>
        </p:spPr>
        <p:txBody>
          <a:bodyPr wrap="square" rtlCol="0">
            <a:spAutoFit/>
          </a:bodyPr>
          <a:lstStyle/>
          <a:p>
            <a:r>
              <a:rPr lang="en-US" dirty="0"/>
              <a:t>Slide description: The third of five slides with text providing observations and conclusions about the research.</a:t>
            </a:r>
            <a:endParaRPr lang="en-CA" dirty="0"/>
          </a:p>
        </p:txBody>
      </p:sp>
      <p:sp>
        <p:nvSpPr>
          <p:cNvPr id="2" name="Title 1"/>
          <p:cNvSpPr>
            <a:spLocks noGrp="1"/>
          </p:cNvSpPr>
          <p:nvPr>
            <p:ph type="title"/>
          </p:nvPr>
        </p:nvSpPr>
        <p:spPr>
          <a:xfrm>
            <a:off x="411480" y="514613"/>
            <a:ext cx="11621159" cy="369332"/>
          </a:xfrm>
        </p:spPr>
        <p:txBody>
          <a:bodyPr/>
          <a:lstStyle/>
          <a:p>
            <a:r>
              <a:rPr lang="en-US" sz="2400" b="0" spc="0" dirty="0">
                <a:latin typeface="Arial" panose="020B0604020202020204" pitchFamily="34" charset="0"/>
                <a:cs typeface="Arial" panose="020B0604020202020204" pitchFamily="34" charset="0"/>
              </a:rPr>
              <a:t>Observations and conclusions, continued (3 of 5).</a:t>
            </a:r>
          </a:p>
        </p:txBody>
      </p:sp>
      <p:graphicFrame>
        <p:nvGraphicFramePr>
          <p:cNvPr id="6" name="Content Placeholder 3" descr="Table 36. What did we learn, what can we explore further, and what is the evidence? Description: Itemized list of learnings and evidence for them. Slide 3 of 5.">
            <a:extLst>
              <a:ext uri="{FF2B5EF4-FFF2-40B4-BE49-F238E27FC236}">
                <a16:creationId xmlns:a16="http://schemas.microsoft.com/office/drawing/2014/main" id="{4A49890C-563D-4C37-92F2-C141F42E4F78}"/>
              </a:ext>
            </a:extLst>
          </p:cNvPr>
          <p:cNvGraphicFramePr>
            <a:graphicFrameLocks/>
          </p:cNvGraphicFramePr>
          <p:nvPr>
            <p:extLst>
              <p:ext uri="{D42A27DB-BD31-4B8C-83A1-F6EECF244321}">
                <p14:modId xmlns:p14="http://schemas.microsoft.com/office/powerpoint/2010/main" val="3741825067"/>
              </p:ext>
            </p:extLst>
          </p:nvPr>
        </p:nvGraphicFramePr>
        <p:xfrm>
          <a:off x="201168" y="1234440"/>
          <a:ext cx="11776366" cy="4531360"/>
        </p:xfrm>
        <a:graphic>
          <a:graphicData uri="http://schemas.openxmlformats.org/drawingml/2006/table">
            <a:tbl>
              <a:tblPr firstRow="1" bandRow="1">
                <a:tableStyleId>{5C22544A-7EE6-4342-B048-85BDC9FD1C3A}</a:tableStyleId>
              </a:tblPr>
              <a:tblGrid>
                <a:gridCol w="4939442">
                  <a:extLst>
                    <a:ext uri="{9D8B030D-6E8A-4147-A177-3AD203B41FA5}">
                      <a16:colId xmlns:a16="http://schemas.microsoft.com/office/drawing/2014/main" val="20000"/>
                    </a:ext>
                  </a:extLst>
                </a:gridCol>
                <a:gridCol w="6836924">
                  <a:extLst>
                    <a:ext uri="{9D8B030D-6E8A-4147-A177-3AD203B41FA5}">
                      <a16:colId xmlns:a16="http://schemas.microsoft.com/office/drawing/2014/main" val="20001"/>
                    </a:ext>
                  </a:extLst>
                </a:gridCol>
              </a:tblGrid>
              <a:tr h="355075">
                <a:tc>
                  <a:txBody>
                    <a:bodyPr/>
                    <a:lstStyle/>
                    <a:p>
                      <a:r>
                        <a:rPr lang="en-CA" b="1" dirty="0">
                          <a:solidFill>
                            <a:schemeClr val="tx1"/>
                          </a:solidFill>
                        </a:rPr>
                        <a:t>What did we learn? </a:t>
                      </a:r>
                      <a:r>
                        <a:rPr lang="en-CA" sz="1800" b="1" kern="1200" dirty="0">
                          <a:solidFill>
                            <a:schemeClr val="tx1"/>
                          </a:solidFill>
                          <a:latin typeface="+mn-lt"/>
                          <a:ea typeface="+mn-ea"/>
                          <a:cs typeface="+mn-cs"/>
                        </a:rPr>
                        <a:t>What can we explore further?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b="1" dirty="0">
                          <a:solidFill>
                            <a:schemeClr val="tx1"/>
                          </a:solidFill>
                        </a:rPr>
                        <a:t>Evidence.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0782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There is an impression that that the </a:t>
                      </a:r>
                      <a:r>
                        <a:rPr kumimoji="0" lang="en-CA"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accommodation request process is adversarial </a:t>
                      </a:r>
                      <a:r>
                        <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and that attitudes toward those who make accommodation requests are negative. This can result in a less favourable environment for ensuring employees are properly accommodated.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Employees cite unsupportive supervisors who need to be convinced that the accommodation is necessary as a major challenge. More supportive, empathetic, open and accepting attitudes from supervisors would lessen these challenges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3" action="ppaction://hlinksldjump"/>
                        </a:rPr>
                        <a:t>slide 11</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Having their supervisor ignore or doubt medical evidence is also an issue for some employees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4" action="ppaction://hlinksldjump"/>
                        </a:rPr>
                        <a:t>slide 15</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Employees feel that supervisors need to take requests seriously, trust that employees genuinely need the accommodation and not view the situation as the employee’s fault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5" action="ppaction://hlinksldjump"/>
                        </a:rPr>
                        <a:t>slide 39</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They also feel supervisors should not act like the accommodation request is a burden to them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6" action="ppaction://hlinksldjump"/>
                        </a:rPr>
                        <a:t>slide 18</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 shift in perspective among some supervisors may be necessary to ensure they do not judge employees based on their limitations or see people who require accommodation as less able to perform their duties. It should be stressed that employees who request accommodation want to contribute and are able to excel if provided the support they require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5" action="ppaction://hlinksldjump"/>
                        </a:rPr>
                        <a:t>slide 39</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Many supervisors agree, saying that more trust should be shown to employees around their needs for accommodation and question the need to provide evidence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7" action="ppaction://hlinksldjump"/>
                        </a:rPr>
                        <a:t>slide 17</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endParaRPr kumimoji="0" lang="en-GB" sz="1200" b="0" i="0" u="none" strike="noStrike" kern="1200" cap="none" spc="0" normalizeH="0" baseline="0" noProof="0" dirty="0">
                        <a:ln>
                          <a:noFill/>
                        </a:ln>
                        <a:solidFill>
                          <a:srgbClr val="4F2684"/>
                        </a:solidFill>
                        <a:effectLst/>
                        <a:highlight>
                          <a:srgbClr val="FFFF00"/>
                        </a:highlight>
                        <a:uLnTx/>
                        <a:uFillTx/>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109763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 significant barrier identified by many employees is the </a:t>
                      </a:r>
                      <a:r>
                        <a:rPr kumimoji="0" lang="en-CA"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need to make multiple requests or repeatedly submit medical certificates and/or other evidence for the same accommodation</a:t>
                      </a:r>
                      <a:r>
                        <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due to a change in their position, physical office or supervisor.</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endPar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Both employees and supervisors recommend the creation of a centralized file for information related to accommodations to avoid this situation (slides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8" action="ppaction://hlinksldjump"/>
                        </a:rPr>
                        <a:t>24</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and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9" action="ppaction://hlinksldjump"/>
                        </a:rPr>
                        <a:t>26</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Support for the proposed "accommodation passport“, which would streamline the process and document historical accommodations, thereby facilitating the transfer of employees’ approved accommodations to another department or position, is very high among both employees and supervisors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10" action="ppaction://hlinksldjump"/>
                        </a:rPr>
                        <a:t>slide 28</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endPar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578618444"/>
                  </a:ext>
                </a:extLst>
              </a:tr>
            </a:tbl>
          </a:graphicData>
        </a:graphic>
      </p:graphicFrame>
      <p:sp>
        <p:nvSpPr>
          <p:cNvPr id="4" name="Slide Number Placeholder 3">
            <a:extLst>
              <a:ext uri="{FF2B5EF4-FFF2-40B4-BE49-F238E27FC236}">
                <a16:creationId xmlns:a16="http://schemas.microsoft.com/office/drawing/2014/main" id="{127991E2-CD8F-4AE5-9348-244C5145C65D}"/>
              </a:ext>
            </a:extLst>
          </p:cNvPr>
          <p:cNvSpPr>
            <a:spLocks noGrp="1"/>
          </p:cNvSpPr>
          <p:nvPr>
            <p:ph type="sldNum" sz="quarter" idx="10"/>
          </p:nvPr>
        </p:nvSpPr>
        <p:spPr/>
        <p:txBody>
          <a:bodyPr/>
          <a:lstStyle/>
          <a:p>
            <a:fld id="{227929AD-272B-2940-8998-9A3EA3187C9C}" type="slidenum">
              <a:rPr lang="en-US" smtClean="0"/>
              <a:pPr/>
              <a:t>46</a:t>
            </a:fld>
            <a:endParaRPr lang="en-US" dirty="0"/>
          </a:p>
        </p:txBody>
      </p:sp>
    </p:spTree>
    <p:extLst>
      <p:ext uri="{BB962C8B-B14F-4D97-AF65-F5344CB8AC3E}">
        <p14:creationId xmlns:p14="http://schemas.microsoft.com/office/powerpoint/2010/main" val="1190708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16522-67A3-459C-A106-8B2A50705690}"/>
              </a:ext>
            </a:extLst>
          </p:cNvPr>
          <p:cNvSpPr txBox="1"/>
          <p:nvPr/>
        </p:nvSpPr>
        <p:spPr>
          <a:xfrm>
            <a:off x="830317" y="-401053"/>
            <a:ext cx="11046851" cy="369332"/>
          </a:xfrm>
          <a:prstGeom prst="rect">
            <a:avLst/>
          </a:prstGeom>
          <a:noFill/>
        </p:spPr>
        <p:txBody>
          <a:bodyPr wrap="square" rtlCol="0">
            <a:spAutoFit/>
          </a:bodyPr>
          <a:lstStyle/>
          <a:p>
            <a:r>
              <a:rPr lang="en-US" dirty="0"/>
              <a:t>Slide description: The fourth of five slides with text providing observations and conclusions about the research.</a:t>
            </a:r>
            <a:endParaRPr lang="en-CA" dirty="0"/>
          </a:p>
        </p:txBody>
      </p:sp>
      <p:sp>
        <p:nvSpPr>
          <p:cNvPr id="10" name="Title 1">
            <a:extLst>
              <a:ext uri="{FF2B5EF4-FFF2-40B4-BE49-F238E27FC236}">
                <a16:creationId xmlns:a16="http://schemas.microsoft.com/office/drawing/2014/main" id="{4AB9875F-1DA9-481C-B6FC-DA19C8940C3A}"/>
              </a:ext>
            </a:extLst>
          </p:cNvPr>
          <p:cNvSpPr>
            <a:spLocks noGrp="1"/>
          </p:cNvSpPr>
          <p:nvPr>
            <p:ph type="title"/>
          </p:nvPr>
        </p:nvSpPr>
        <p:spPr>
          <a:xfrm>
            <a:off x="411480" y="514613"/>
            <a:ext cx="11621159" cy="369332"/>
          </a:xfrm>
        </p:spPr>
        <p:txBody>
          <a:bodyPr/>
          <a:lstStyle/>
          <a:p>
            <a:r>
              <a:rPr lang="en-US" sz="2400" b="0" spc="0" dirty="0">
                <a:latin typeface="Arial" panose="020B0604020202020204" pitchFamily="34" charset="0"/>
                <a:cs typeface="Arial" panose="020B0604020202020204" pitchFamily="34" charset="0"/>
              </a:rPr>
              <a:t>Observations and conclusions, continued (4 of 5).</a:t>
            </a:r>
          </a:p>
        </p:txBody>
      </p:sp>
      <p:graphicFrame>
        <p:nvGraphicFramePr>
          <p:cNvPr id="6" name="Content Placeholder 3" descr="Table 37. What did we learn, what can we explore further, and what is the evidence? Description: Itemized list of learnings and evidence for them. Slide 4 of 5.">
            <a:extLst>
              <a:ext uri="{FF2B5EF4-FFF2-40B4-BE49-F238E27FC236}">
                <a16:creationId xmlns:a16="http://schemas.microsoft.com/office/drawing/2014/main" id="{4A49890C-563D-4C37-92F2-C141F42E4F78}"/>
              </a:ext>
            </a:extLst>
          </p:cNvPr>
          <p:cNvGraphicFramePr>
            <a:graphicFrameLocks/>
          </p:cNvGraphicFramePr>
          <p:nvPr>
            <p:extLst>
              <p:ext uri="{D42A27DB-BD31-4B8C-83A1-F6EECF244321}">
                <p14:modId xmlns:p14="http://schemas.microsoft.com/office/powerpoint/2010/main" val="3141372725"/>
              </p:ext>
            </p:extLst>
          </p:nvPr>
        </p:nvGraphicFramePr>
        <p:xfrm>
          <a:off x="201168" y="1234440"/>
          <a:ext cx="11776366" cy="5151120"/>
        </p:xfrm>
        <a:graphic>
          <a:graphicData uri="http://schemas.openxmlformats.org/drawingml/2006/table">
            <a:tbl>
              <a:tblPr firstRow="1" bandRow="1">
                <a:tableStyleId>{5C22544A-7EE6-4342-B048-85BDC9FD1C3A}</a:tableStyleId>
              </a:tblPr>
              <a:tblGrid>
                <a:gridCol w="4939442">
                  <a:extLst>
                    <a:ext uri="{9D8B030D-6E8A-4147-A177-3AD203B41FA5}">
                      <a16:colId xmlns:a16="http://schemas.microsoft.com/office/drawing/2014/main" val="20000"/>
                    </a:ext>
                  </a:extLst>
                </a:gridCol>
                <a:gridCol w="6836924">
                  <a:extLst>
                    <a:ext uri="{9D8B030D-6E8A-4147-A177-3AD203B41FA5}">
                      <a16:colId xmlns:a16="http://schemas.microsoft.com/office/drawing/2014/main" val="20001"/>
                    </a:ext>
                  </a:extLst>
                </a:gridCol>
              </a:tblGrid>
              <a:tr h="355075">
                <a:tc>
                  <a:txBody>
                    <a:bodyPr/>
                    <a:lstStyle/>
                    <a:p>
                      <a:r>
                        <a:rPr lang="en-CA" b="1" dirty="0">
                          <a:solidFill>
                            <a:schemeClr val="tx1"/>
                          </a:solidFill>
                        </a:rPr>
                        <a:t>What did we learn? </a:t>
                      </a:r>
                      <a:r>
                        <a:rPr lang="en-CA" sz="1800" b="1" kern="1200" dirty="0">
                          <a:solidFill>
                            <a:schemeClr val="tx1"/>
                          </a:solidFill>
                          <a:latin typeface="+mn-lt"/>
                          <a:ea typeface="+mn-ea"/>
                          <a:cs typeface="+mn-cs"/>
                        </a:rPr>
                        <a:t>What can we explore further?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b="1" dirty="0">
                          <a:solidFill>
                            <a:schemeClr val="tx1"/>
                          </a:solidFill>
                        </a:rPr>
                        <a:t>Evidence.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9342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An accommodation request process that is handled more centrally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and less directly by supervisors is a common suggestion among both employees and supervisors. This type of approach could address numerous issues, help to streamline the process and result in better outcomes.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Employees say a more impartial, arms-length process that relies less on supervisors would address concerns about a lack of supervisor experience and knowledge about accommodation, better protect personal health information, avoid potential reprisal from supervisors and alleviate concerns that supervisors and </a:t>
                      </a:r>
                      <a:r>
                        <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Labour</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Relations only work in management's interest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3" action="ppaction://hlinksldjump"/>
                        </a:rPr>
                        <a:t>slide 11</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As most supervisors are not specialists in accommodations, a more centralized system would involve functional experts more in the process and take advantage of their expertise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4" action="ppaction://hlinksldjump"/>
                        </a:rPr>
                        <a:t>slide 26</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 centralized system could also involve centralized funding, which would eliminate concerns about the cost to departmental budgets for accommodations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5" action="ppaction://hlinksldjump"/>
                        </a:rPr>
                        <a:t>slide 23</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 centralized approach would also increase consistency across departments (slides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6" action="ppaction://hlinksldjump"/>
                        </a:rPr>
                        <a:t>13</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and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7" action="ppaction://hlinksldjump"/>
                        </a:rPr>
                        <a:t>17</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endParaRPr kumimoji="0" lang="en-GB" sz="1200" b="0" i="0" u="none" strike="noStrike" kern="1200" cap="none" spc="0" normalizeH="0" baseline="0" noProof="0" dirty="0">
                        <a:ln>
                          <a:noFill/>
                        </a:ln>
                        <a:solidFill>
                          <a:srgbClr val="4F2684"/>
                        </a:solidFill>
                        <a:effectLst/>
                        <a:highlight>
                          <a:srgbClr val="FFFF00"/>
                        </a:highlight>
                        <a:uLnTx/>
                        <a:uFillTx/>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83540">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Not properly accommodating employees leads to negative outcomes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such as employees leaving their position, leaving the public service altogether, retiring early, taking extended sick leaves and being unable to contribute to their full potential.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In instances where accommodation requests are denied, employees often feel they must choose between moving positions, leaving the public service, retiring earlier than planned, going on extended leave or carrying on working at a diminished capacity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8" action="ppaction://hlinksldjump"/>
                        </a:rPr>
                        <a:t>slide 33</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Four in ten employees say they have taken extended sick leave as a result of not being appropriately accommodated. This is especially common among those with mental health issues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9" action="ppaction://hlinksldjump"/>
                        </a:rPr>
                        <a:t>slide 34</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dirty="0">
                          <a:ln>
                            <a:noFill/>
                          </a:ln>
                          <a:solidFill>
                            <a:srgbClr val="4F2684"/>
                          </a:solidFill>
                          <a:effectLst/>
                          <a:uLnTx/>
                          <a:uFillTx/>
                          <a:latin typeface="Arial" panose="020B0604020202020204" pitchFamily="34" charset="0"/>
                          <a:ea typeface="+mn-ea"/>
                          <a:cs typeface="Arial" panose="020B0604020202020204" pitchFamily="34" charset="0"/>
                        </a:rPr>
                        <a:t>Almost a quarter of employees who went on extended sick leave due to a lack of appropriate accommodation were away for more than six months (</a:t>
                      </a:r>
                      <a:r>
                        <a:rPr kumimoji="0" lang="en-US" sz="1200" b="0" i="0" u="none" strike="noStrike" kern="1200" cap="none" spc="0" normalizeH="0" baseline="0" dirty="0">
                          <a:ln>
                            <a:noFill/>
                          </a:ln>
                          <a:solidFill>
                            <a:srgbClr val="4F2684"/>
                          </a:solidFill>
                          <a:effectLst/>
                          <a:uLnTx/>
                          <a:uFillTx/>
                          <a:latin typeface="Arial" panose="020B0604020202020204" pitchFamily="34" charset="0"/>
                          <a:ea typeface="+mn-ea"/>
                          <a:cs typeface="Arial" panose="020B0604020202020204" pitchFamily="34" charset="0"/>
                          <a:hlinkClick r:id="rId10" action="ppaction://hlinksldjump"/>
                        </a:rPr>
                        <a:t>slide 35</a:t>
                      </a:r>
                      <a:r>
                        <a:rPr kumimoji="0" lang="en-US" sz="1200" b="0" i="0" u="none" strike="noStrike" kern="1200" cap="none" spc="0" normalizeH="0" baseline="0" dirty="0">
                          <a:ln>
                            <a:noFill/>
                          </a:ln>
                          <a:solidFill>
                            <a:srgbClr val="4F2684"/>
                          </a:solidFill>
                          <a:effectLst/>
                          <a:uLnTx/>
                          <a:uFillTx/>
                          <a:latin typeface="Arial" panose="020B0604020202020204" pitchFamily="34" charset="0"/>
                          <a:ea typeface="+mn-ea"/>
                          <a:cs typeface="Arial" panose="020B0604020202020204" pitchFamily="34" charset="0"/>
                        </a:rPr>
                        <a:t>). </a:t>
                      </a:r>
                      <a:endPar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endParaRP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Less than one in five employees who went on extended sick leave are satisfied with the level of support or accommodation they received when they returned, leaving open the possibility they may need to take leave again in the future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10" action="ppaction://hlinksldjump"/>
                        </a:rPr>
                        <a:t>slide 35</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Many employees who have taken extended leave say it could have been avoided if they had been properly accommodated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11" action="ppaction://hlinksldjump"/>
                        </a:rPr>
                        <a:t>slide 36</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endParaRPr kumimoji="0" lang="en-GB" sz="1200" b="0" i="0" u="none" strike="noStrike" kern="1200" cap="none" spc="0" normalizeH="0" baseline="0" noProof="0" dirty="0">
                        <a:ln>
                          <a:noFill/>
                        </a:ln>
                        <a:solidFill>
                          <a:srgbClr val="4F2684"/>
                        </a:solidFill>
                        <a:effectLst/>
                        <a:highlight>
                          <a:srgbClr val="FFFF00"/>
                        </a:highlight>
                        <a:uLnTx/>
                        <a:uFillTx/>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2" name="Slide Number Placeholder 1">
            <a:extLst>
              <a:ext uri="{FF2B5EF4-FFF2-40B4-BE49-F238E27FC236}">
                <a16:creationId xmlns:a16="http://schemas.microsoft.com/office/drawing/2014/main" id="{7FD9945E-2B49-4739-8975-7A0B38DE5089}"/>
              </a:ext>
            </a:extLst>
          </p:cNvPr>
          <p:cNvSpPr>
            <a:spLocks noGrp="1"/>
          </p:cNvSpPr>
          <p:nvPr>
            <p:ph type="sldNum" sz="quarter" idx="10"/>
          </p:nvPr>
        </p:nvSpPr>
        <p:spPr/>
        <p:txBody>
          <a:bodyPr/>
          <a:lstStyle/>
          <a:p>
            <a:fld id="{227929AD-272B-2940-8998-9A3EA3187C9C}" type="slidenum">
              <a:rPr lang="en-US" smtClean="0"/>
              <a:pPr/>
              <a:t>47</a:t>
            </a:fld>
            <a:endParaRPr lang="en-US" dirty="0"/>
          </a:p>
        </p:txBody>
      </p:sp>
    </p:spTree>
    <p:extLst>
      <p:ext uri="{BB962C8B-B14F-4D97-AF65-F5344CB8AC3E}">
        <p14:creationId xmlns:p14="http://schemas.microsoft.com/office/powerpoint/2010/main" val="3097406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16522-67A3-459C-A106-8B2A50705690}"/>
              </a:ext>
            </a:extLst>
          </p:cNvPr>
          <p:cNvSpPr txBox="1"/>
          <p:nvPr/>
        </p:nvSpPr>
        <p:spPr>
          <a:xfrm>
            <a:off x="830317" y="-401053"/>
            <a:ext cx="11046851" cy="369332"/>
          </a:xfrm>
          <a:prstGeom prst="rect">
            <a:avLst/>
          </a:prstGeom>
          <a:noFill/>
        </p:spPr>
        <p:txBody>
          <a:bodyPr wrap="square" rtlCol="0">
            <a:spAutoFit/>
          </a:bodyPr>
          <a:lstStyle/>
          <a:p>
            <a:r>
              <a:rPr lang="en-US" dirty="0"/>
              <a:t>Slide description: The fifth of five slides with text providing observations and conclusions about the research.</a:t>
            </a:r>
            <a:endParaRPr lang="en-CA" dirty="0"/>
          </a:p>
        </p:txBody>
      </p:sp>
      <p:sp>
        <p:nvSpPr>
          <p:cNvPr id="2" name="Title 1"/>
          <p:cNvSpPr>
            <a:spLocks noGrp="1"/>
          </p:cNvSpPr>
          <p:nvPr>
            <p:ph type="title"/>
          </p:nvPr>
        </p:nvSpPr>
        <p:spPr>
          <a:xfrm>
            <a:off x="411480" y="514613"/>
            <a:ext cx="11621159" cy="369332"/>
          </a:xfrm>
        </p:spPr>
        <p:txBody>
          <a:bodyPr/>
          <a:lstStyle/>
          <a:p>
            <a:r>
              <a:rPr lang="en-US" sz="2400" b="0" spc="0" dirty="0">
                <a:latin typeface="Arial" panose="020B0604020202020204" pitchFamily="34" charset="0"/>
                <a:cs typeface="Arial" panose="020B0604020202020204" pitchFamily="34" charset="0"/>
              </a:rPr>
              <a:t>Observations and conclusions, continued (5 of 5).</a:t>
            </a:r>
          </a:p>
        </p:txBody>
      </p:sp>
      <p:graphicFrame>
        <p:nvGraphicFramePr>
          <p:cNvPr id="6" name="Content Placeholder 3" descr="Table 38. What did we learn, what can we explore further, and what is the evidence? Description: Itemized list of learnings and evidence for them. Slide 5 of 5.">
            <a:extLst>
              <a:ext uri="{FF2B5EF4-FFF2-40B4-BE49-F238E27FC236}">
                <a16:creationId xmlns:a16="http://schemas.microsoft.com/office/drawing/2014/main" id="{4A49890C-563D-4C37-92F2-C141F42E4F78}"/>
              </a:ext>
            </a:extLst>
          </p:cNvPr>
          <p:cNvGraphicFramePr>
            <a:graphicFrameLocks/>
          </p:cNvGraphicFramePr>
          <p:nvPr>
            <p:extLst>
              <p:ext uri="{D42A27DB-BD31-4B8C-83A1-F6EECF244321}">
                <p14:modId xmlns:p14="http://schemas.microsoft.com/office/powerpoint/2010/main" val="4184070269"/>
              </p:ext>
            </p:extLst>
          </p:nvPr>
        </p:nvGraphicFramePr>
        <p:xfrm>
          <a:off x="201168" y="1234440"/>
          <a:ext cx="11776366" cy="4899385"/>
        </p:xfrm>
        <a:graphic>
          <a:graphicData uri="http://schemas.openxmlformats.org/drawingml/2006/table">
            <a:tbl>
              <a:tblPr firstRow="1" bandRow="1">
                <a:tableStyleId>{5C22544A-7EE6-4342-B048-85BDC9FD1C3A}</a:tableStyleId>
              </a:tblPr>
              <a:tblGrid>
                <a:gridCol w="4939442">
                  <a:extLst>
                    <a:ext uri="{9D8B030D-6E8A-4147-A177-3AD203B41FA5}">
                      <a16:colId xmlns:a16="http://schemas.microsoft.com/office/drawing/2014/main" val="20000"/>
                    </a:ext>
                  </a:extLst>
                </a:gridCol>
                <a:gridCol w="6836924">
                  <a:extLst>
                    <a:ext uri="{9D8B030D-6E8A-4147-A177-3AD203B41FA5}">
                      <a16:colId xmlns:a16="http://schemas.microsoft.com/office/drawing/2014/main" val="20001"/>
                    </a:ext>
                  </a:extLst>
                </a:gridCol>
              </a:tblGrid>
              <a:tr h="348654">
                <a:tc>
                  <a:txBody>
                    <a:bodyPr/>
                    <a:lstStyle/>
                    <a:p>
                      <a:r>
                        <a:rPr lang="en-CA" b="1" dirty="0">
                          <a:solidFill>
                            <a:schemeClr val="tx1"/>
                          </a:solidFill>
                        </a:rPr>
                        <a:t>What did we learn? </a:t>
                      </a:r>
                      <a:r>
                        <a:rPr lang="en-CA" sz="1800" b="1" kern="1200" dirty="0">
                          <a:solidFill>
                            <a:schemeClr val="tx1"/>
                          </a:solidFill>
                          <a:latin typeface="+mn-lt"/>
                          <a:ea typeface="+mn-ea"/>
                          <a:cs typeface="+mn-cs"/>
                        </a:rPr>
                        <a:t>What can we explore further?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CA" b="1" dirty="0">
                          <a:solidFill>
                            <a:schemeClr val="tx1"/>
                          </a:solidFill>
                        </a:rPr>
                        <a:t>Evidence.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723898">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Employees’ view about their </a:t>
                      </a:r>
                      <a:r>
                        <a:rPr kumimoji="0" lang="en-US"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future career prospects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in the Government of Canada are connected to their experience with the accommodation process.</a:t>
                      </a:r>
                      <a:endPar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Four in ten employees are negative about their career prospects over the next five years. They cite concerns about being viewed as a poor candidate in the selection process or that moving positions would mean re-requesting (and possibly jeopardizing) their accommodation (</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3" action="ppaction://hlinksldjump"/>
                        </a:rPr>
                        <a:t>slide 30</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Many (49%) report having opted out of a staffing process because of barriers related to their health condition or disability, a substantial number (41%) feel they have been denied a promotional opportunity due to reasons related to their condition or disability, and more than half (54%) feel underemployed or not challenged enough (</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4" action="ppaction://hlinksldjump"/>
                        </a:rPr>
                        <a:t>slide 29</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Optimism about their federal government career is strongest among employees with an approved accommodation fully in place (</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4" action="ppaction://hlinksldjump"/>
                        </a:rPr>
                        <a:t>slide 29</a:t>
                      </a:r>
                      <a:r>
                        <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2542265">
                <a:tc>
                  <a:txBody>
                    <a:bodyPr/>
                    <a:lstStyle/>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There is some evidence that employees with </a:t>
                      </a:r>
                      <a:r>
                        <a:rPr kumimoji="0" lang="en-CA"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conditions or disabilities that are more readily recognizable</a:t>
                      </a:r>
                      <a:r>
                        <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to outside observers, such as seeing, flexibility/dexterity and mobility disabilities, tend to have </a:t>
                      </a:r>
                      <a:r>
                        <a:rPr kumimoji="0" lang="en-CA"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more successful accommodation experiences</a:t>
                      </a:r>
                      <a:r>
                        <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endPar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It is unclear whether increased evidence requirements and/or increased complexity in the assessment process contributes to the </a:t>
                      </a:r>
                      <a:r>
                        <a:rPr kumimoji="0" lang="en-CA" sz="1200" b="1"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more negative experiences reported by employees with conditions or disabilities that are less easily recognizable </a:t>
                      </a:r>
                      <a:r>
                        <a:rPr kumimoji="0" lang="en-CA"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to outside observers.</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endParaRPr kumimoji="0" lang="en-CA" sz="12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Employees with seeing, flexibility/dexterity and mobility-related disabilities are more likely to have their accommodation request approved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5" action="ppaction://hlinksldjump"/>
                        </a:rPr>
                        <a:t>slide 21</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are more satisfied with the process overall and have the most positive views about their career prospects.</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Those whose conditions or disabilities are less easily recognizable to outside observers, such as mental health issues and sensory / environmental disabilities, are more likely to be dissatisfied with the accommodation process, and employees who have mental health issues are the least likely to have their request approved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5" action="ppaction://hlinksldjump"/>
                        </a:rPr>
                        <a:t>slide 21</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p>
                    <a:p>
                      <a:pPr marL="179388" marR="0" lvl="0" indent="-104775"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More than half of supervisors agree that invisible conditions make the assessment process more complex, mainly due to the need for additional evidence and/or formal assessment by an external doctor or specialist, and assessments not calibrated to the circumstances of the accommodation request (slides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6" action="ppaction://hlinksldjump"/>
                        </a:rPr>
                        <a:t>16</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7" action="ppaction://hlinksldjump"/>
                        </a:rPr>
                        <a:t>17</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 and </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hlinkClick r:id="rId8" action="ppaction://hlinksldjump"/>
                        </a:rPr>
                        <a:t>26</a:t>
                      </a:r>
                      <a:r>
                        <a:rPr kumimoji="0" lang="en-US"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rPr>
                        <a:t>).</a:t>
                      </a:r>
                      <a:endParaRPr kumimoji="0" lang="en-GB" sz="1200" b="0" i="0" u="none" strike="noStrike" kern="1200" cap="none" spc="0" normalizeH="0" baseline="0" noProof="0" dirty="0">
                        <a:ln>
                          <a:noFill/>
                        </a:ln>
                        <a:solidFill>
                          <a:srgbClr val="4F2684"/>
                        </a:solidFill>
                        <a:effectLst/>
                        <a:uLnTx/>
                        <a:uFillTx/>
                        <a:latin typeface="Arial" panose="020B0604020202020204" pitchFamily="34" charset="0"/>
                        <a:ea typeface="+mn-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578618444"/>
                  </a:ext>
                </a:extLst>
              </a:tr>
            </a:tbl>
          </a:graphicData>
        </a:graphic>
      </p:graphicFrame>
      <p:sp>
        <p:nvSpPr>
          <p:cNvPr id="4" name="Slide Number Placeholder 3">
            <a:extLst>
              <a:ext uri="{FF2B5EF4-FFF2-40B4-BE49-F238E27FC236}">
                <a16:creationId xmlns:a16="http://schemas.microsoft.com/office/drawing/2014/main" id="{E4833DD4-92CD-4FB5-B917-00B993870C64}"/>
              </a:ext>
            </a:extLst>
          </p:cNvPr>
          <p:cNvSpPr>
            <a:spLocks noGrp="1"/>
          </p:cNvSpPr>
          <p:nvPr>
            <p:ph type="sldNum" sz="quarter" idx="10"/>
          </p:nvPr>
        </p:nvSpPr>
        <p:spPr/>
        <p:txBody>
          <a:bodyPr/>
          <a:lstStyle/>
          <a:p>
            <a:fld id="{227929AD-272B-2940-8998-9A3EA3187C9C}" type="slidenum">
              <a:rPr lang="en-US" smtClean="0"/>
              <a:pPr/>
              <a:t>48</a:t>
            </a:fld>
            <a:endParaRPr lang="en-US" dirty="0"/>
          </a:p>
        </p:txBody>
      </p:sp>
    </p:spTree>
    <p:extLst>
      <p:ext uri="{BB962C8B-B14F-4D97-AF65-F5344CB8AC3E}">
        <p14:creationId xmlns:p14="http://schemas.microsoft.com/office/powerpoint/2010/main" val="140458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29CF81E-6991-449B-856C-166EFEC50227}"/>
              </a:ext>
            </a:extLst>
          </p:cNvPr>
          <p:cNvSpPr txBox="1"/>
          <p:nvPr/>
        </p:nvSpPr>
        <p:spPr>
          <a:xfrm>
            <a:off x="830317" y="-401053"/>
            <a:ext cx="1104685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Sub-title slide introducing an annex that contains key definitions.</a:t>
            </a:r>
            <a:endParaRPr lang="en-CA"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B1B4081-1B0F-43E8-9B81-C52F9940D530}"/>
              </a:ext>
            </a:extLst>
          </p:cNvPr>
          <p:cNvSpPr>
            <a:spLocks noGrp="1"/>
          </p:cNvSpPr>
          <p:nvPr>
            <p:ph type="title"/>
          </p:nvPr>
        </p:nvSpPr>
        <p:spPr>
          <a:xfrm>
            <a:off x="2114545" y="2766218"/>
            <a:ext cx="7829551" cy="1325563"/>
          </a:xfrm>
        </p:spPr>
        <p:txBody>
          <a:bodyPr/>
          <a:lstStyle/>
          <a:p>
            <a:r>
              <a:rPr lang="en-CA" dirty="0"/>
              <a:t>Annex – Key Definitions</a:t>
            </a:r>
          </a:p>
        </p:txBody>
      </p:sp>
      <p:sp>
        <p:nvSpPr>
          <p:cNvPr id="3" name="Slide Number Placeholder 2">
            <a:extLst>
              <a:ext uri="{FF2B5EF4-FFF2-40B4-BE49-F238E27FC236}">
                <a16:creationId xmlns:a16="http://schemas.microsoft.com/office/drawing/2014/main" id="{C7013E6D-649E-442A-8491-A3FF2F57748D}"/>
              </a:ext>
            </a:extLst>
          </p:cNvPr>
          <p:cNvSpPr>
            <a:spLocks noGrp="1"/>
          </p:cNvSpPr>
          <p:nvPr>
            <p:ph type="sldNum" sz="quarter" idx="10"/>
          </p:nvPr>
        </p:nvSpPr>
        <p:spPr/>
        <p:txBody>
          <a:bodyPr/>
          <a:lstStyle/>
          <a:p>
            <a:fld id="{227929AD-272B-2940-8998-9A3EA3187C9C}" type="slidenum">
              <a:rPr lang="en-US" smtClean="0"/>
              <a:pPr/>
              <a:t>49</a:t>
            </a:fld>
            <a:endParaRPr lang="en-US" dirty="0"/>
          </a:p>
        </p:txBody>
      </p:sp>
    </p:spTree>
    <p:extLst>
      <p:ext uri="{BB962C8B-B14F-4D97-AF65-F5344CB8AC3E}">
        <p14:creationId xmlns:p14="http://schemas.microsoft.com/office/powerpoint/2010/main" val="356385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44469D6-0B1B-4101-85FE-F1E47C1F6C9B}"/>
              </a:ext>
            </a:extLst>
          </p:cNvPr>
          <p:cNvSpPr txBox="1"/>
          <p:nvPr/>
        </p:nvSpPr>
        <p:spPr>
          <a:xfrm>
            <a:off x="381000" y="-692340"/>
            <a:ext cx="1145743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three tables summarizing the type of condition or disability associated with the accommodation request.</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8" y="353543"/>
            <a:ext cx="11457432" cy="701731"/>
          </a:xfrm>
        </p:spPr>
        <p:txBody>
          <a:bodyPr/>
          <a:lstStyle/>
          <a:p>
            <a:r>
              <a:rPr lang="en-CA" sz="2400" b="0" spc="0" dirty="0">
                <a:latin typeface="Arial" panose="020B0604020202020204" pitchFamily="34" charset="0"/>
                <a:cs typeface="Arial" panose="020B0604020202020204" pitchFamily="34" charset="0"/>
              </a:rPr>
              <a:t>Disability-related accommodation requests are primarily made to address barriers related to a chronic health condition, pain or </a:t>
            </a:r>
            <a:r>
              <a:rPr lang="en-US" sz="2400" b="0" spc="0" dirty="0">
                <a:latin typeface="Arial" panose="020B0604020202020204" pitchFamily="34" charset="0"/>
                <a:cs typeface="Arial" panose="020B0604020202020204" pitchFamily="34" charset="0"/>
              </a:rPr>
              <a:t>mental health issues.</a:t>
            </a:r>
          </a:p>
        </p:txBody>
      </p:sp>
      <p:graphicFrame>
        <p:nvGraphicFramePr>
          <p:cNvPr id="10" name="Table 1" descr="Table 1.">
            <a:extLst>
              <a:ext uri="{FF2B5EF4-FFF2-40B4-BE49-F238E27FC236}">
                <a16:creationId xmlns:a16="http://schemas.microsoft.com/office/drawing/2014/main" id="{FFCE8481-0ED8-42A3-B5FC-81306600D625}"/>
              </a:ext>
            </a:extLst>
          </p:cNvPr>
          <p:cNvGraphicFramePr>
            <a:graphicFrameLocks noGrp="1"/>
          </p:cNvGraphicFramePr>
          <p:nvPr>
            <p:extLst>
              <p:ext uri="{D42A27DB-BD31-4B8C-83A1-F6EECF244321}">
                <p14:modId xmlns:p14="http://schemas.microsoft.com/office/powerpoint/2010/main" val="384471723"/>
              </p:ext>
            </p:extLst>
          </p:nvPr>
        </p:nvGraphicFramePr>
        <p:xfrm>
          <a:off x="531833" y="1395506"/>
          <a:ext cx="6016030" cy="3721584"/>
        </p:xfrm>
        <a:graphic>
          <a:graphicData uri="http://schemas.openxmlformats.org/drawingml/2006/table">
            <a:tbl>
              <a:tblPr firstRow="1" bandRow="1">
                <a:tableStyleId>{5C22544A-7EE6-4342-B048-85BDC9FD1C3A}</a:tableStyleId>
              </a:tblPr>
              <a:tblGrid>
                <a:gridCol w="3712030">
                  <a:extLst>
                    <a:ext uri="{9D8B030D-6E8A-4147-A177-3AD203B41FA5}">
                      <a16:colId xmlns:a16="http://schemas.microsoft.com/office/drawing/2014/main" val="4123964084"/>
                    </a:ext>
                  </a:extLst>
                </a:gridCol>
                <a:gridCol w="2304000">
                  <a:extLst>
                    <a:ext uri="{9D8B030D-6E8A-4147-A177-3AD203B41FA5}">
                      <a16:colId xmlns:a16="http://schemas.microsoft.com/office/drawing/2014/main" val="2013963918"/>
                    </a:ext>
                  </a:extLst>
                </a:gridCol>
              </a:tblGrid>
              <a:tr h="370840">
                <a:tc>
                  <a:txBody>
                    <a:bodyPr/>
                    <a:lstStyle/>
                    <a:p>
                      <a:pPr algn="l"/>
                      <a:r>
                        <a:rPr lang="en-US" sz="1400" b="1" kern="1200" dirty="0">
                          <a:solidFill>
                            <a:schemeClr val="accent1"/>
                          </a:solidFill>
                          <a:latin typeface="Arial" panose="020B0604020202020204" pitchFamily="34" charset="0"/>
                          <a:ea typeface="+mn-ea"/>
                          <a:cs typeface="Arial" panose="020B0604020202020204" pitchFamily="34" charset="0"/>
                        </a:rPr>
                        <a:t>Condition or disability (primary or other) that led to accommodation request.</a:t>
                      </a:r>
                      <a:endParaRPr lang="en-CA" sz="1400" b="1" kern="1200" dirty="0">
                        <a:solidFill>
                          <a:schemeClr val="accent1"/>
                        </a:solidFill>
                        <a:latin typeface="Arial" panose="020B0604020202020204" pitchFamily="34" charset="0"/>
                        <a:ea typeface="+mn-ea"/>
                        <a:cs typeface="Arial" panose="020B0604020202020204" pitchFamily="34" charset="0"/>
                      </a:endParaRP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1" dirty="0">
                          <a:solidFill>
                            <a:schemeClr val="accent1"/>
                          </a:solidFill>
                          <a:latin typeface="Arial" panose="020B0604020202020204" pitchFamily="34" charset="0"/>
                          <a:cs typeface="Arial" panose="020B0604020202020204" pitchFamily="34" charset="0"/>
                        </a:rPr>
                        <a:t>Disability-related accommodation</a:t>
                      </a:r>
                      <a:r>
                        <a:rPr lang="en-CA" sz="1400" b="1" baseline="0" dirty="0">
                          <a:solidFill>
                            <a:schemeClr val="accent1"/>
                          </a:solidFill>
                          <a:latin typeface="Arial" panose="020B0604020202020204" pitchFamily="34" charset="0"/>
                          <a:cs typeface="Arial" panose="020B0604020202020204" pitchFamily="34" charset="0"/>
                        </a:rPr>
                        <a:t> request.</a:t>
                      </a:r>
                      <a:endParaRPr lang="en-CA" sz="1400" b="1" dirty="0">
                        <a:solidFill>
                          <a:schemeClr val="accent1"/>
                        </a:solidFill>
                        <a:latin typeface="Arial" panose="020B0604020202020204" pitchFamily="34" charset="0"/>
                        <a:cs typeface="Arial" panose="020B0604020202020204" pitchFamily="34" charset="0"/>
                      </a:endParaRP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324000">
                <a:tc>
                  <a:txBody>
                    <a:bodyPr/>
                    <a:lstStyle/>
                    <a:p>
                      <a:pPr algn="l" fontAlgn="ctr"/>
                      <a:r>
                        <a:rPr lang="en-US" sz="1400" b="0" i="0" u="none" strike="noStrike" dirty="0">
                          <a:solidFill>
                            <a:srgbClr val="000000"/>
                          </a:solidFill>
                          <a:effectLst/>
                          <a:latin typeface="Arial" panose="020B0604020202020204" pitchFamily="34" charset="0"/>
                        </a:rPr>
                        <a:t>A chronic health condition or pain</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400" b="0" i="0" u="none" strike="noStrike" dirty="0">
                          <a:solidFill>
                            <a:srgbClr val="000000"/>
                          </a:solidFill>
                          <a:effectLst/>
                          <a:latin typeface="Arial" panose="020B0604020202020204" pitchFamily="34" charset="0"/>
                        </a:rPr>
                        <a:t>36%</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262245"/>
                  </a:ext>
                </a:extLst>
              </a:tr>
              <a:tr h="324000">
                <a:tc>
                  <a:txBody>
                    <a:bodyPr/>
                    <a:lstStyle/>
                    <a:p>
                      <a:pPr algn="l" fontAlgn="ctr"/>
                      <a:r>
                        <a:rPr lang="en-CA" sz="1400" b="0" i="0" u="none" strike="noStrike" dirty="0">
                          <a:solidFill>
                            <a:srgbClr val="000000"/>
                          </a:solidFill>
                          <a:effectLst/>
                          <a:latin typeface="Arial" panose="020B0604020202020204" pitchFamily="34" charset="0"/>
                        </a:rPr>
                        <a:t>A mental health issue</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400" b="0" i="0" u="none" strike="noStrike" dirty="0">
                          <a:solidFill>
                            <a:srgbClr val="000000"/>
                          </a:solidFill>
                          <a:effectLst/>
                          <a:latin typeface="Arial" panose="020B0604020202020204" pitchFamily="34" charset="0"/>
                        </a:rPr>
                        <a:t>19%</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324000">
                <a:tc>
                  <a:txBody>
                    <a:bodyPr/>
                    <a:lstStyle/>
                    <a:p>
                      <a:pPr algn="l" fontAlgn="ctr"/>
                      <a:r>
                        <a:rPr lang="en-CA" sz="1400" b="0" i="0" u="none" strike="noStrike" dirty="0">
                          <a:solidFill>
                            <a:srgbClr val="000000"/>
                          </a:solidFill>
                          <a:effectLst/>
                          <a:latin typeface="Arial" panose="020B0604020202020204" pitchFamily="34" charset="0"/>
                        </a:rPr>
                        <a:t>A mobility issue</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400" b="0" i="0" u="none" strike="noStrike" dirty="0">
                          <a:solidFill>
                            <a:srgbClr val="000000"/>
                          </a:solidFill>
                          <a:effectLst/>
                          <a:latin typeface="Arial" panose="020B0604020202020204" pitchFamily="34" charset="0"/>
                        </a:rPr>
                        <a:t>10%</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85722474"/>
                  </a:ext>
                </a:extLst>
              </a:tr>
              <a:tr h="324000">
                <a:tc>
                  <a:txBody>
                    <a:bodyPr/>
                    <a:lstStyle/>
                    <a:p>
                      <a:pPr algn="l" fontAlgn="ctr"/>
                      <a:r>
                        <a:rPr lang="en-US" sz="1400" b="0" i="0" u="none" strike="noStrike" dirty="0">
                          <a:solidFill>
                            <a:srgbClr val="000000"/>
                          </a:solidFill>
                          <a:effectLst/>
                          <a:latin typeface="Arial" panose="020B0604020202020204" pitchFamily="34" charset="0"/>
                        </a:rPr>
                        <a:t>Issues with flexibility or dexterity</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400" b="0" i="0" u="none" strike="noStrike" dirty="0">
                          <a:solidFill>
                            <a:srgbClr val="000000"/>
                          </a:solidFill>
                          <a:effectLst/>
                          <a:latin typeface="Arial" panose="020B0604020202020204" pitchFamily="34" charset="0"/>
                        </a:rPr>
                        <a:t>9%</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2086768"/>
                  </a:ext>
                </a:extLst>
              </a:tr>
              <a:tr h="324000">
                <a:tc>
                  <a:txBody>
                    <a:bodyPr/>
                    <a:lstStyle/>
                    <a:p>
                      <a:pPr algn="l" fontAlgn="ctr"/>
                      <a:r>
                        <a:rPr lang="en-CA" sz="1400" b="0" i="0" u="none" strike="noStrike" dirty="0">
                          <a:solidFill>
                            <a:srgbClr val="000000"/>
                          </a:solidFill>
                          <a:effectLst/>
                          <a:latin typeface="Arial" panose="020B0604020202020204" pitchFamily="34" charset="0"/>
                        </a:rPr>
                        <a:t>A sensory / environmental disability</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400" b="0" i="0" u="none" strike="noStrike" dirty="0">
                          <a:solidFill>
                            <a:srgbClr val="000000"/>
                          </a:solidFill>
                          <a:effectLst/>
                          <a:latin typeface="Arial" panose="020B0604020202020204" pitchFamily="34" charset="0"/>
                        </a:rPr>
                        <a:t>9%</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8740481"/>
                  </a:ext>
                </a:extLst>
              </a:tr>
              <a:tr h="324000">
                <a:tc>
                  <a:txBody>
                    <a:bodyPr/>
                    <a:lstStyle/>
                    <a:p>
                      <a:pPr algn="l" fontAlgn="ctr"/>
                      <a:r>
                        <a:rPr lang="en-CA" sz="1400" b="0" i="0" u="none" strike="noStrike" dirty="0">
                          <a:solidFill>
                            <a:srgbClr val="000000"/>
                          </a:solidFill>
                          <a:effectLst/>
                          <a:latin typeface="Arial" panose="020B0604020202020204" pitchFamily="34" charset="0"/>
                        </a:rPr>
                        <a:t>A cognitive disability</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400" b="0" i="0" u="none" strike="noStrike" dirty="0">
                          <a:solidFill>
                            <a:srgbClr val="000000"/>
                          </a:solidFill>
                          <a:effectLst/>
                          <a:latin typeface="Arial" panose="020B0604020202020204" pitchFamily="34" charset="0"/>
                        </a:rPr>
                        <a:t>7%</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53553825"/>
                  </a:ext>
                </a:extLst>
              </a:tr>
              <a:tr h="324000">
                <a:tc>
                  <a:txBody>
                    <a:bodyPr/>
                    <a:lstStyle/>
                    <a:p>
                      <a:pPr algn="l" fontAlgn="ctr"/>
                      <a:r>
                        <a:rPr lang="en-CA" sz="1400" b="0" i="0" u="none" strike="noStrike" dirty="0">
                          <a:solidFill>
                            <a:srgbClr val="000000"/>
                          </a:solidFill>
                          <a:effectLst/>
                          <a:latin typeface="Arial" panose="020B0604020202020204" pitchFamily="34" charset="0"/>
                        </a:rPr>
                        <a:t>A seeing disability</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400" b="0" i="0" u="none" strike="noStrike" dirty="0">
                          <a:solidFill>
                            <a:srgbClr val="000000"/>
                          </a:solidFill>
                          <a:effectLst/>
                          <a:latin typeface="Arial" panose="020B0604020202020204" pitchFamily="34" charset="0"/>
                        </a:rPr>
                        <a:t>5%</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3087747"/>
                  </a:ext>
                </a:extLst>
              </a:tr>
              <a:tr h="324000">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A hearing disability</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400" b="0" i="0" u="none" strike="noStrike" dirty="0">
                          <a:solidFill>
                            <a:srgbClr val="000000"/>
                          </a:solidFill>
                          <a:effectLst/>
                          <a:latin typeface="Arial" panose="020B0604020202020204" pitchFamily="34" charset="0"/>
                        </a:rPr>
                        <a:t>3%</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6281042"/>
                  </a:ext>
                </a:extLst>
              </a:tr>
              <a:tr h="324000">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An intellectual disability</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CA" sz="1400" b="0" i="0" u="none" strike="noStrike" dirty="0">
                          <a:solidFill>
                            <a:srgbClr val="000000"/>
                          </a:solidFill>
                          <a:effectLst/>
                          <a:latin typeface="Arial" panose="020B0604020202020204" pitchFamily="34" charset="0"/>
                        </a:rPr>
                        <a:t>less than 1%</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5087552"/>
                  </a:ext>
                </a:extLst>
              </a:tr>
              <a:tr h="324000">
                <a:tc>
                  <a:txBody>
                    <a:bodyPr/>
                    <a:lstStyle/>
                    <a:p>
                      <a:pPr algn="l" fontAlgn="ctr"/>
                      <a:r>
                        <a:rPr lang="en-US" sz="1400" b="0" i="0" u="none" strike="noStrike" dirty="0">
                          <a:solidFill>
                            <a:srgbClr val="000000"/>
                          </a:solidFill>
                          <a:effectLst/>
                          <a:latin typeface="Arial" panose="020B0604020202020204" pitchFamily="34" charset="0"/>
                        </a:rPr>
                        <a:t>I prefer not to answer</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400" b="0" i="0" u="none" strike="noStrike" dirty="0">
                          <a:solidFill>
                            <a:srgbClr val="000000"/>
                          </a:solidFill>
                          <a:effectLst/>
                          <a:latin typeface="Arial" panose="020B0604020202020204" pitchFamily="34" charset="0"/>
                        </a:rPr>
                        <a:t>3%</a:t>
                      </a:r>
                    </a:p>
                  </a:txBody>
                  <a:tcPr marT="27432" marB="2743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9711990"/>
                  </a:ext>
                </a:extLst>
              </a:tr>
            </a:tbl>
          </a:graphicData>
        </a:graphic>
      </p:graphicFrame>
      <p:graphicFrame>
        <p:nvGraphicFramePr>
          <p:cNvPr id="14" name="Table 1" descr="Table 2.">
            <a:extLst>
              <a:ext uri="{FF2B5EF4-FFF2-40B4-BE49-F238E27FC236}">
                <a16:creationId xmlns:a16="http://schemas.microsoft.com/office/drawing/2014/main" id="{92379E86-CD4D-45D6-906D-8822F799F7F2}"/>
              </a:ext>
            </a:extLst>
          </p:cNvPr>
          <p:cNvGraphicFramePr>
            <a:graphicFrameLocks noGrp="1"/>
          </p:cNvGraphicFramePr>
          <p:nvPr>
            <p:extLst>
              <p:ext uri="{D42A27DB-BD31-4B8C-83A1-F6EECF244321}">
                <p14:modId xmlns:p14="http://schemas.microsoft.com/office/powerpoint/2010/main" val="653594215"/>
              </p:ext>
            </p:extLst>
          </p:nvPr>
        </p:nvGraphicFramePr>
        <p:xfrm>
          <a:off x="6744499" y="1399235"/>
          <a:ext cx="5181370" cy="1950720"/>
        </p:xfrm>
        <a:graphic>
          <a:graphicData uri="http://schemas.openxmlformats.org/drawingml/2006/table">
            <a:tbl>
              <a:tblPr firstRow="1" bandRow="1">
                <a:tableStyleId>{5C22544A-7EE6-4342-B048-85BDC9FD1C3A}</a:tableStyleId>
              </a:tblPr>
              <a:tblGrid>
                <a:gridCol w="2877370">
                  <a:extLst>
                    <a:ext uri="{9D8B030D-6E8A-4147-A177-3AD203B41FA5}">
                      <a16:colId xmlns:a16="http://schemas.microsoft.com/office/drawing/2014/main" val="4123964084"/>
                    </a:ext>
                  </a:extLst>
                </a:gridCol>
                <a:gridCol w="2304000">
                  <a:extLst>
                    <a:ext uri="{9D8B030D-6E8A-4147-A177-3AD203B41FA5}">
                      <a16:colId xmlns:a16="http://schemas.microsoft.com/office/drawing/2014/main" val="2013963918"/>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kern="1200" baseline="0" dirty="0">
                          <a:solidFill>
                            <a:schemeClr val="accent1"/>
                          </a:solidFill>
                          <a:latin typeface="Arial" panose="020B0604020202020204" pitchFamily="34" charset="0"/>
                          <a:ea typeface="+mn-ea"/>
                          <a:cs typeface="Arial" panose="020B0604020202020204" pitchFamily="34" charset="0"/>
                        </a:rPr>
                        <a:t>Nature of condition or disability (primary or other) for which accommodation was requested.</a:t>
                      </a:r>
                      <a:endParaRPr lang="en-CA" sz="1400" b="1" kern="1200" dirty="0">
                        <a:solidFill>
                          <a:schemeClr val="accent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accent1"/>
                          </a:solidFill>
                          <a:latin typeface="Arial" panose="020B0604020202020204" pitchFamily="34" charset="0"/>
                          <a:ea typeface="+mn-ea"/>
                          <a:cs typeface="Arial" panose="020B0604020202020204" pitchFamily="34" charset="0"/>
                        </a:rPr>
                        <a:t>Disability-related</a:t>
                      </a:r>
                      <a:r>
                        <a:rPr lang="en-CA" sz="1400" b="1" kern="1200" baseline="0" dirty="0">
                          <a:solidFill>
                            <a:schemeClr val="accent1"/>
                          </a:solidFill>
                          <a:latin typeface="Arial" panose="020B0604020202020204" pitchFamily="34" charset="0"/>
                          <a:ea typeface="+mn-ea"/>
                          <a:cs typeface="Arial" panose="020B0604020202020204" pitchFamily="34" charset="0"/>
                        </a:rPr>
                        <a:t> accommodation request.</a:t>
                      </a:r>
                      <a:endParaRPr lang="en-CA" sz="1400" b="1" kern="1200" dirty="0">
                        <a:solidFill>
                          <a:schemeClr val="accent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0">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Permanent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3797889"/>
                  </a:ext>
                </a:extLst>
              </a:tr>
              <a:tr h="0">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Episodic (recurring)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0">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Temporary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4543086"/>
                  </a:ext>
                </a:extLst>
              </a:tr>
              <a:tr h="0">
                <a:tc>
                  <a:txBody>
                    <a:bodyPr/>
                    <a:lstStyle/>
                    <a:p>
                      <a:pPr marL="0" algn="l" defTabSz="914400" rtl="0" eaLnBrk="1" fontAlgn="ctr" latinLnBrk="0" hangingPunct="1"/>
                      <a:r>
                        <a:rPr lang="en-US" sz="1400" b="0" i="0" u="none" strike="noStrike" kern="1200" dirty="0">
                          <a:solidFill>
                            <a:srgbClr val="000000"/>
                          </a:solidFill>
                          <a:effectLst/>
                          <a:latin typeface="Arial" panose="020B0604020202020204" pitchFamily="34" charset="0"/>
                          <a:ea typeface="+mn-ea"/>
                          <a:cs typeface="+mn-cs"/>
                        </a:rPr>
                        <a:t>I prefer not to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91648655"/>
                  </a:ext>
                </a:extLst>
              </a:tr>
            </a:tbl>
          </a:graphicData>
        </a:graphic>
      </p:graphicFrame>
      <p:graphicFrame>
        <p:nvGraphicFramePr>
          <p:cNvPr id="12" name="Table 1" descr="Table 3.">
            <a:extLst>
              <a:ext uri="{FF2B5EF4-FFF2-40B4-BE49-F238E27FC236}">
                <a16:creationId xmlns:a16="http://schemas.microsoft.com/office/drawing/2014/main" id="{3D4A5F17-7B0C-4B31-9A5E-45D5EF0C4093}"/>
              </a:ext>
            </a:extLst>
          </p:cNvPr>
          <p:cNvGraphicFramePr>
            <a:graphicFrameLocks noGrp="1"/>
          </p:cNvGraphicFramePr>
          <p:nvPr>
            <p:extLst>
              <p:ext uri="{D42A27DB-BD31-4B8C-83A1-F6EECF244321}">
                <p14:modId xmlns:p14="http://schemas.microsoft.com/office/powerpoint/2010/main" val="2486473453"/>
              </p:ext>
            </p:extLst>
          </p:nvPr>
        </p:nvGraphicFramePr>
        <p:xfrm>
          <a:off x="6744499" y="3542813"/>
          <a:ext cx="5192329" cy="1463040"/>
        </p:xfrm>
        <a:graphic>
          <a:graphicData uri="http://schemas.openxmlformats.org/drawingml/2006/table">
            <a:tbl>
              <a:tblPr firstRow="1" bandRow="1">
                <a:tableStyleId>{5C22544A-7EE6-4342-B048-85BDC9FD1C3A}</a:tableStyleId>
              </a:tblPr>
              <a:tblGrid>
                <a:gridCol w="2888329">
                  <a:extLst>
                    <a:ext uri="{9D8B030D-6E8A-4147-A177-3AD203B41FA5}">
                      <a16:colId xmlns:a16="http://schemas.microsoft.com/office/drawing/2014/main" val="4123964084"/>
                    </a:ext>
                  </a:extLst>
                </a:gridCol>
                <a:gridCol w="2304000">
                  <a:extLst>
                    <a:ext uri="{9D8B030D-6E8A-4147-A177-3AD203B41FA5}">
                      <a16:colId xmlns:a16="http://schemas.microsoft.com/office/drawing/2014/main" val="2013963918"/>
                    </a:ext>
                  </a:extLst>
                </a:gridCol>
              </a:tblGrid>
              <a:tr h="790564">
                <a:tc>
                  <a:txBody>
                    <a:bodyPr/>
                    <a:lstStyle/>
                    <a:p>
                      <a:pPr algn="l"/>
                      <a:r>
                        <a:rPr lang="en-US" sz="1400" dirty="0">
                          <a:solidFill>
                            <a:schemeClr val="accent1"/>
                          </a:solidFill>
                          <a:latin typeface="Arial" panose="020B0604020202020204" pitchFamily="34" charset="0"/>
                          <a:cs typeface="Arial" panose="020B0604020202020204" pitchFamily="34" charset="0"/>
                        </a:rPr>
                        <a:t>Is the condition </a:t>
                      </a:r>
                      <a:r>
                        <a:rPr lang="en-US" sz="1400" b="1" kern="1200" dirty="0">
                          <a:solidFill>
                            <a:schemeClr val="accent1"/>
                          </a:solidFill>
                          <a:latin typeface="Arial" panose="020B0604020202020204" pitchFamily="34" charset="0"/>
                          <a:ea typeface="+mn-ea"/>
                          <a:cs typeface="Arial" panose="020B0604020202020204" pitchFamily="34" charset="0"/>
                        </a:rPr>
                        <a:t>visible or invisible (from the employee’s perspective)? </a:t>
                      </a:r>
                      <a:endParaRPr lang="en-CA" sz="1400" b="1" kern="1200" dirty="0">
                        <a:solidFill>
                          <a:schemeClr val="accent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1" kern="1200" dirty="0">
                          <a:solidFill>
                            <a:schemeClr val="accent1"/>
                          </a:solidFill>
                          <a:latin typeface="Arial" panose="020B0604020202020204" pitchFamily="34" charset="0"/>
                          <a:ea typeface="+mn-ea"/>
                          <a:cs typeface="Arial" panose="020B0604020202020204" pitchFamily="34" charset="0"/>
                        </a:rPr>
                        <a:t>Disability-related</a:t>
                      </a:r>
                      <a:r>
                        <a:rPr lang="en-CA" sz="1400" b="1" kern="1200" baseline="0" dirty="0">
                          <a:solidFill>
                            <a:schemeClr val="accent1"/>
                          </a:solidFill>
                          <a:latin typeface="Arial" panose="020B0604020202020204" pitchFamily="34" charset="0"/>
                          <a:ea typeface="+mn-ea"/>
                          <a:cs typeface="Arial" panose="020B0604020202020204" pitchFamily="34" charset="0"/>
                        </a:rPr>
                        <a:t> accommodation request.</a:t>
                      </a:r>
                      <a:endParaRPr lang="en-CA" sz="1400" b="1" kern="1200" dirty="0">
                        <a:solidFill>
                          <a:schemeClr val="accent1"/>
                        </a:solidFill>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336238">
                <a:tc>
                  <a:txBody>
                    <a:bodyPr/>
                    <a:lstStyle/>
                    <a:p>
                      <a:pPr algn="l" fontAlgn="b"/>
                      <a:r>
                        <a:rPr lang="en-CA" sz="1400" b="0" i="0" u="none" strike="noStrike" dirty="0">
                          <a:solidFill>
                            <a:srgbClr val="000000"/>
                          </a:solidFill>
                          <a:effectLst/>
                          <a:latin typeface="Arial" panose="020B0604020202020204" pitchFamily="34" charset="0"/>
                        </a:rPr>
                        <a:t>Invisible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400" b="0" i="0" u="none" strike="noStrike" dirty="0">
                          <a:solidFill>
                            <a:srgbClr val="000000"/>
                          </a:solidFill>
                          <a:effectLst/>
                          <a:latin typeface="Arial" panose="020B0604020202020204" pitchFamily="34" charset="0"/>
                        </a:rPr>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3797889"/>
                  </a:ext>
                </a:extLst>
              </a:tr>
              <a:tr h="336238">
                <a:tc>
                  <a:txBody>
                    <a:bodyPr/>
                    <a:lstStyle/>
                    <a:p>
                      <a:pPr algn="l" fontAlgn="b"/>
                      <a:r>
                        <a:rPr lang="en-CA" sz="1400" b="0" i="0" u="none" strike="noStrike" dirty="0">
                          <a:solidFill>
                            <a:srgbClr val="000000"/>
                          </a:solidFill>
                          <a:effectLst/>
                          <a:latin typeface="Arial" panose="020B0604020202020204" pitchFamily="34" charset="0"/>
                        </a:rPr>
                        <a:t>Visible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ctr" latinLnBrk="0" hangingPunct="1"/>
                      <a:r>
                        <a:rPr lang="en-CA" sz="1400" b="0" i="0" u="none" strike="noStrike" kern="1200" dirty="0">
                          <a:solidFill>
                            <a:srgbClr val="000000"/>
                          </a:solidFill>
                          <a:effectLst/>
                          <a:latin typeface="Arial" panose="020B0604020202020204" pitchFamily="34" charset="0"/>
                          <a:ea typeface="+mn-ea"/>
                          <a:cs typeface="+mn-cs"/>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20400" y="5367600"/>
            <a:ext cx="11576924" cy="1200329"/>
          </a:xfrm>
          <a:prstGeom prst="rect">
            <a:avLst/>
          </a:prstGeom>
        </p:spPr>
        <p:txBody>
          <a:bodyPr wrap="square">
            <a:spAutoFit/>
          </a:bodyPr>
          <a:lstStyle/>
          <a:p>
            <a:r>
              <a:rPr lang="en-CA" sz="1200" dirty="0">
                <a:solidFill>
                  <a:schemeClr val="accent1"/>
                </a:solidFill>
                <a:latin typeface="Arial" panose="020B0604020202020204" pitchFamily="34" charset="0"/>
                <a:cs typeface="Arial" panose="020B0604020202020204" pitchFamily="34" charset="0"/>
              </a:rPr>
              <a:t>Q3/Q8. Which of the following categories most closely describes the nature of your </a:t>
            </a:r>
            <a:r>
              <a:rPr lang="en-CA" sz="1200" b="1" dirty="0">
                <a:solidFill>
                  <a:schemeClr val="accent1"/>
                </a:solidFill>
                <a:latin typeface="Arial" panose="020B0604020202020204" pitchFamily="34" charset="0"/>
                <a:cs typeface="Arial" panose="020B0604020202020204" pitchFamily="34" charset="0"/>
              </a:rPr>
              <a:t>primary</a:t>
            </a:r>
            <a:r>
              <a:rPr lang="en-CA" sz="1200" dirty="0">
                <a:solidFill>
                  <a:schemeClr val="accent1"/>
                </a:solidFill>
                <a:latin typeface="Arial" panose="020B0604020202020204" pitchFamily="34" charset="0"/>
                <a:cs typeface="Arial" panose="020B0604020202020204" pitchFamily="34" charset="0"/>
              </a:rPr>
              <a:t> condition or disability / </a:t>
            </a:r>
            <a:r>
              <a:rPr lang="en-CA" sz="1200" b="1" dirty="0">
                <a:solidFill>
                  <a:schemeClr val="accent1"/>
                </a:solidFill>
                <a:latin typeface="Arial" panose="020B0604020202020204" pitchFamily="34" charset="0"/>
                <a:cs typeface="Arial" panose="020B0604020202020204" pitchFamily="34" charset="0"/>
              </a:rPr>
              <a:t>other </a:t>
            </a:r>
            <a:r>
              <a:rPr lang="en-CA" sz="1200" dirty="0">
                <a:solidFill>
                  <a:schemeClr val="accent1"/>
                </a:solidFill>
                <a:latin typeface="Arial" panose="020B0604020202020204" pitchFamily="34" charset="0"/>
                <a:cs typeface="Arial" panose="020B0604020202020204" pitchFamily="34" charset="0"/>
              </a:rPr>
              <a:t>condition or disability that led to your accommodation request? </a:t>
            </a:r>
            <a:r>
              <a:rPr lang="en-US" sz="1200" dirty="0">
                <a:solidFill>
                  <a:schemeClr val="accent1"/>
                </a:solidFill>
                <a:latin typeface="Arial" panose="020B0604020202020204" pitchFamily="34" charset="0"/>
                <a:cs typeface="Arial" panose="020B0604020202020204" pitchFamily="34" charset="0"/>
              </a:rPr>
              <a:t>(accommodation request related to a condition or disability, n=743)</a:t>
            </a:r>
            <a:endParaRPr lang="en-US" sz="1200" dirty="0">
              <a:solidFill>
                <a:srgbClr val="4F2684"/>
              </a:solidFill>
              <a:latin typeface="Arial" panose="020B0604020202020204" pitchFamily="34" charset="0"/>
              <a:cs typeface="Arial" panose="020B0604020202020204" pitchFamily="34" charset="0"/>
            </a:endParaRPr>
          </a:p>
          <a:p>
            <a:r>
              <a:rPr lang="en-US" sz="1200" dirty="0">
                <a:solidFill>
                  <a:schemeClr val="accent1"/>
                </a:solidFill>
                <a:latin typeface="Arial" panose="020B0604020202020204" pitchFamily="34" charset="0"/>
                <a:cs typeface="Arial" panose="020B0604020202020204" pitchFamily="34" charset="0"/>
              </a:rPr>
              <a:t>Q4/Q9. Is (or was) your primary chronic health condition, pain, environmental sensitivity or other disability / temporary, episodic or permanent?</a:t>
            </a:r>
            <a:r>
              <a:rPr lang="en-CA" sz="1200" dirty="0">
                <a:solidFill>
                  <a:schemeClr val="accent1"/>
                </a:solidFill>
                <a:latin typeface="Arial" panose="020B0604020202020204" pitchFamily="34" charset="0"/>
                <a:cs typeface="Arial" panose="020B0604020202020204" pitchFamily="34" charset="0"/>
              </a:rPr>
              <a:t> </a:t>
            </a:r>
            <a:r>
              <a:rPr lang="en-US" sz="1200" dirty="0">
                <a:solidFill>
                  <a:schemeClr val="accent1"/>
                </a:solidFill>
                <a:latin typeface="Arial" panose="020B0604020202020204" pitchFamily="34" charset="0"/>
                <a:cs typeface="Arial" panose="020B0604020202020204" pitchFamily="34" charset="0"/>
              </a:rPr>
              <a:t>(accommodation request related to a condition or disability, n=743)</a:t>
            </a:r>
          </a:p>
          <a:p>
            <a:r>
              <a:rPr lang="en-US" sz="1200" dirty="0">
                <a:solidFill>
                  <a:schemeClr val="accent1"/>
                </a:solidFill>
                <a:latin typeface="Arial" panose="020B0604020202020204" pitchFamily="34" charset="0"/>
                <a:cs typeface="Arial" panose="020B0604020202020204" pitchFamily="34" charset="0"/>
              </a:rPr>
              <a:t>Q5. Would you describe your primary chronic health condition, pain, environmental sensitivity or other disability as being…? (accommodation request related to a condition or disability and </a:t>
            </a:r>
            <a:r>
              <a:rPr lang="en-CA" sz="1200" dirty="0">
                <a:solidFill>
                  <a:schemeClr val="accent1"/>
                </a:solidFill>
                <a:latin typeface="Arial" panose="020B0604020202020204" pitchFamily="34" charset="0"/>
                <a:cs typeface="Arial" panose="020B0604020202020204" pitchFamily="34" charset="0"/>
              </a:rPr>
              <a:t>details of condition/disability are known</a:t>
            </a:r>
            <a:r>
              <a:rPr lang="en-US" sz="1200" dirty="0">
                <a:solidFill>
                  <a:schemeClr val="accent1"/>
                </a:solidFill>
                <a:latin typeface="Arial" panose="020B0604020202020204" pitchFamily="34" charset="0"/>
                <a:cs typeface="Arial" panose="020B0604020202020204" pitchFamily="34" charset="0"/>
              </a:rPr>
              <a:t>, n=643)</a:t>
            </a:r>
          </a:p>
        </p:txBody>
      </p:sp>
      <p:sp>
        <p:nvSpPr>
          <p:cNvPr id="3" name="Slide Number Placeholder 2">
            <a:extLst>
              <a:ext uri="{FF2B5EF4-FFF2-40B4-BE49-F238E27FC236}">
                <a16:creationId xmlns:a16="http://schemas.microsoft.com/office/drawing/2014/main" id="{4CDD54AD-35C2-48D3-8DBB-1763F5628403}"/>
              </a:ext>
            </a:extLst>
          </p:cNvPr>
          <p:cNvSpPr>
            <a:spLocks noGrp="1"/>
          </p:cNvSpPr>
          <p:nvPr>
            <p:ph type="sldNum" sz="quarter" idx="10"/>
          </p:nvPr>
        </p:nvSpPr>
        <p:spPr/>
        <p:txBody>
          <a:bodyPr/>
          <a:lstStyle/>
          <a:p>
            <a:fld id="{227929AD-272B-2940-8998-9A3EA3187C9C}" type="slidenum">
              <a:rPr lang="en-US" smtClean="0"/>
              <a:pPr/>
              <a:t>5</a:t>
            </a:fld>
            <a:endParaRPr lang="en-US" dirty="0"/>
          </a:p>
        </p:txBody>
      </p:sp>
    </p:spTree>
    <p:extLst>
      <p:ext uri="{BB962C8B-B14F-4D97-AF65-F5344CB8AC3E}">
        <p14:creationId xmlns:p14="http://schemas.microsoft.com/office/powerpoint/2010/main" val="4020485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216522-67A3-459C-A106-8B2A50705690}"/>
              </a:ext>
            </a:extLst>
          </p:cNvPr>
          <p:cNvSpPr txBox="1"/>
          <p:nvPr/>
        </p:nvSpPr>
        <p:spPr>
          <a:xfrm>
            <a:off x="830317" y="-720368"/>
            <a:ext cx="11046851" cy="646331"/>
          </a:xfrm>
          <a:prstGeom prst="rect">
            <a:avLst/>
          </a:prstGeom>
          <a:noFill/>
        </p:spPr>
        <p:txBody>
          <a:bodyPr wrap="square" rtlCol="0">
            <a:spAutoFit/>
          </a:bodyPr>
          <a:lstStyle/>
          <a:p>
            <a:r>
              <a:rPr lang="en-US" dirty="0"/>
              <a:t>Slide description: Definitions of harassment and discrimination, as presented in the 2019 Public Service Employee Survey and referenced in this survey.</a:t>
            </a:r>
            <a:endParaRPr lang="en-CA" dirty="0"/>
          </a:p>
        </p:txBody>
      </p:sp>
      <p:sp>
        <p:nvSpPr>
          <p:cNvPr id="10" name="Title 1">
            <a:extLst>
              <a:ext uri="{FF2B5EF4-FFF2-40B4-BE49-F238E27FC236}">
                <a16:creationId xmlns:a16="http://schemas.microsoft.com/office/drawing/2014/main" id="{4AB9875F-1DA9-481C-B6FC-DA19C8940C3A}"/>
              </a:ext>
            </a:extLst>
          </p:cNvPr>
          <p:cNvSpPr>
            <a:spLocks noGrp="1"/>
          </p:cNvSpPr>
          <p:nvPr>
            <p:ph type="title"/>
          </p:nvPr>
        </p:nvSpPr>
        <p:spPr>
          <a:xfrm>
            <a:off x="411480" y="514613"/>
            <a:ext cx="11621159" cy="369332"/>
          </a:xfrm>
        </p:spPr>
        <p:txBody>
          <a:bodyPr/>
          <a:lstStyle/>
          <a:p>
            <a:r>
              <a:rPr lang="en-US" sz="2400" b="0" spc="0" dirty="0">
                <a:latin typeface="Arial" panose="020B0604020202020204" pitchFamily="34" charset="0"/>
                <a:cs typeface="Arial" panose="020B0604020202020204" pitchFamily="34" charset="0"/>
              </a:rPr>
              <a:t>Key Definitions. </a:t>
            </a:r>
          </a:p>
        </p:txBody>
      </p:sp>
      <p:sp>
        <p:nvSpPr>
          <p:cNvPr id="2" name="TextBox 1">
            <a:extLst>
              <a:ext uri="{FF2B5EF4-FFF2-40B4-BE49-F238E27FC236}">
                <a16:creationId xmlns:a16="http://schemas.microsoft.com/office/drawing/2014/main" id="{BAB7CB7F-3C5B-4CAE-B1AF-DFD6DD3A1178}"/>
              </a:ext>
            </a:extLst>
          </p:cNvPr>
          <p:cNvSpPr txBox="1"/>
          <p:nvPr/>
        </p:nvSpPr>
        <p:spPr>
          <a:xfrm>
            <a:off x="411480" y="1372468"/>
            <a:ext cx="11228429" cy="338554"/>
          </a:xfrm>
          <a:prstGeom prst="rect">
            <a:avLst/>
          </a:prstGeom>
          <a:noFill/>
        </p:spPr>
        <p:txBody>
          <a:bodyPr wrap="square" rtlCol="0">
            <a:spAutoFit/>
          </a:bodyPr>
          <a:lstStyle/>
          <a:p>
            <a:r>
              <a:rPr lang="en-US" sz="1600" dirty="0">
                <a:solidFill>
                  <a:srgbClr val="4F2684"/>
                </a:solidFill>
                <a:latin typeface="Arial" panose="020B0604020202020204" pitchFamily="34" charset="0"/>
                <a:cs typeface="Arial" panose="020B0604020202020204" pitchFamily="34" charset="0"/>
              </a:rPr>
              <a:t>Definitions as presented in the 2019 Public Service Employee Survey (PSES) and referenced in this survey are as follows:</a:t>
            </a:r>
            <a:endParaRPr lang="en-CA" sz="1600" dirty="0">
              <a:solidFill>
                <a:srgbClr val="4F2684"/>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08BA85B-36E1-464D-8AB5-125564B61619}"/>
              </a:ext>
            </a:extLst>
          </p:cNvPr>
          <p:cNvSpPr txBox="1"/>
          <p:nvPr/>
        </p:nvSpPr>
        <p:spPr>
          <a:xfrm>
            <a:off x="411479" y="1873149"/>
            <a:ext cx="11228429" cy="2202462"/>
          </a:xfrm>
          <a:prstGeom prst="rect">
            <a:avLst/>
          </a:prstGeom>
          <a:noFill/>
        </p:spPr>
        <p:txBody>
          <a:bodyPr wrap="square" rtlCol="0">
            <a:spAutoFit/>
          </a:bodyPr>
          <a:lstStyle/>
          <a:p>
            <a:pPr>
              <a:lnSpc>
                <a:spcPct val="108000"/>
              </a:lnSpc>
            </a:pPr>
            <a:r>
              <a:rPr lang="en-CA" sz="1600" b="1" dirty="0">
                <a:solidFill>
                  <a:schemeClr val="accent1"/>
                </a:solidFill>
                <a:latin typeface="Arial" panose="020B0604020202020204" pitchFamily="34" charset="0"/>
                <a:cs typeface="Arial" panose="020B0604020202020204" pitchFamily="34" charset="0"/>
              </a:rPr>
              <a:t>Harassment.</a:t>
            </a:r>
            <a:endParaRPr lang="en-US" sz="1600" dirty="0">
              <a:solidFill>
                <a:schemeClr val="accent1"/>
              </a:solidFill>
              <a:latin typeface="Arial" panose="020B0604020202020204" pitchFamily="34" charset="0"/>
              <a:cs typeface="Arial" panose="020B0604020202020204" pitchFamily="34" charset="0"/>
            </a:endParaRPr>
          </a:p>
          <a:p>
            <a:pPr>
              <a:lnSpc>
                <a:spcPct val="108000"/>
              </a:lnSpc>
            </a:pPr>
            <a:r>
              <a:rPr lang="en-US" sz="1400" dirty="0">
                <a:solidFill>
                  <a:schemeClr val="accent1"/>
                </a:solidFill>
                <a:latin typeface="Arial" panose="020B0604020202020204" pitchFamily="34" charset="0"/>
                <a:cs typeface="Arial" panose="020B0604020202020204" pitchFamily="34" charset="0"/>
              </a:rPr>
              <a:t>Any improper conduct by an individual that is directed at and offensive to another individual in the workplace, including at any event or any location related to work, and that the individual knew or ought reasonably to have known would cause offence or harm. It comprises objectionable act(s), comment(s) or display(s) that demean, belittle or cause personal humiliation or embarrassment, and any act of intimidation or threat. It also includes harassment within the meaning of the Canadian Human Rights Act (that is, based on race, national or ethnic origin, </a:t>
            </a:r>
            <a:r>
              <a:rPr lang="en-CA" sz="1400" dirty="0">
                <a:solidFill>
                  <a:schemeClr val="accent1"/>
                </a:solidFill>
                <a:latin typeface="Arial" panose="020B0604020202020204" pitchFamily="34" charset="0"/>
                <a:cs typeface="Arial" panose="020B0604020202020204" pitchFamily="34" charset="0"/>
              </a:rPr>
              <a:t>colour</a:t>
            </a:r>
            <a:r>
              <a:rPr lang="en-US" sz="1400" dirty="0">
                <a:solidFill>
                  <a:schemeClr val="accent1"/>
                </a:solidFill>
                <a:latin typeface="Arial" panose="020B0604020202020204" pitchFamily="34" charset="0"/>
                <a:cs typeface="Arial" panose="020B0604020202020204" pitchFamily="34" charset="0"/>
              </a:rPr>
              <a:t>, religion, age, sex, sexual orientation, gender identify or expression, marital status, family status, genetic characteristics (including a requirement to undergo a genetic test, or disclose the results of a genetic test), disability or conviction for an offence for which a pardon has been granted or in respect of which a record suspension has been ordered). Harassment is normally a series of incidents, but it can be one severe incident that has a lasting impact on the individual. </a:t>
            </a:r>
            <a:endParaRPr lang="en-CA" sz="1400" dirty="0">
              <a:solidFill>
                <a:schemeClr val="accent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C87D5CA-DDEB-41FF-80A9-215322DBC691}"/>
              </a:ext>
            </a:extLst>
          </p:cNvPr>
          <p:cNvSpPr txBox="1"/>
          <p:nvPr/>
        </p:nvSpPr>
        <p:spPr>
          <a:xfrm>
            <a:off x="411480" y="4221785"/>
            <a:ext cx="11228428" cy="1737079"/>
          </a:xfrm>
          <a:prstGeom prst="rect">
            <a:avLst/>
          </a:prstGeom>
          <a:noFill/>
        </p:spPr>
        <p:txBody>
          <a:bodyPr wrap="square" rtlCol="0">
            <a:spAutoFit/>
          </a:bodyPr>
          <a:lstStyle/>
          <a:p>
            <a:pPr>
              <a:lnSpc>
                <a:spcPct val="108000"/>
              </a:lnSpc>
            </a:pPr>
            <a:r>
              <a:rPr lang="en-CA" sz="1600" b="1" dirty="0">
                <a:solidFill>
                  <a:schemeClr val="accent1"/>
                </a:solidFill>
                <a:latin typeface="Arial" panose="020B0604020202020204" pitchFamily="34" charset="0"/>
                <a:cs typeface="Arial" panose="020B0604020202020204" pitchFamily="34" charset="0"/>
              </a:rPr>
              <a:t>Discrimination.</a:t>
            </a:r>
            <a:endParaRPr lang="en-US" sz="1600" dirty="0">
              <a:solidFill>
                <a:schemeClr val="accent1"/>
              </a:solidFill>
              <a:latin typeface="Arial" panose="020B0604020202020204" pitchFamily="34" charset="0"/>
              <a:cs typeface="Arial" panose="020B0604020202020204" pitchFamily="34" charset="0"/>
            </a:endParaRPr>
          </a:p>
          <a:p>
            <a:pPr>
              <a:lnSpc>
                <a:spcPct val="108000"/>
              </a:lnSpc>
            </a:pPr>
            <a:r>
              <a:rPr lang="en-US" sz="1400" dirty="0">
                <a:solidFill>
                  <a:schemeClr val="accent1"/>
                </a:solidFill>
                <a:latin typeface="Arial" panose="020B0604020202020204" pitchFamily="34" charset="0"/>
                <a:cs typeface="Arial" panose="020B0604020202020204" pitchFamily="34" charset="0"/>
              </a:rPr>
              <a:t>Treating someone differently or unfairly because of a personal characteristic or distinction, which, whether intentional or not, has an effect that imposes disadvantages not imposed on others or that withholds or limits access that is given to others. There are 13 prohibited grounds of discrimination under the Canadian Human Rights Act (that is, based on race, national or ethnic origin, </a:t>
            </a:r>
            <a:r>
              <a:rPr lang="en-CA" sz="1400" dirty="0">
                <a:solidFill>
                  <a:schemeClr val="accent1"/>
                </a:solidFill>
                <a:latin typeface="Arial" panose="020B0604020202020204" pitchFamily="34" charset="0"/>
                <a:cs typeface="Arial" panose="020B0604020202020204" pitchFamily="34" charset="0"/>
              </a:rPr>
              <a:t>colour</a:t>
            </a:r>
            <a:r>
              <a:rPr lang="en-US" sz="1400" dirty="0">
                <a:solidFill>
                  <a:schemeClr val="accent1"/>
                </a:solidFill>
                <a:latin typeface="Arial" panose="020B0604020202020204" pitchFamily="34" charset="0"/>
                <a:cs typeface="Arial" panose="020B0604020202020204" pitchFamily="34" charset="0"/>
              </a:rPr>
              <a:t>, religion, age, sex, sexual orientation, gender identity or expression, marital status, family status, genetic characteristics (including a requirement to undergo a genetic test, or disclose the results of a genetic test), disability or conviction for an offence for which a pardon has been granted or in respect of which a record suspension has been ordered).</a:t>
            </a:r>
            <a:endParaRPr lang="en-CA" sz="1400" dirty="0">
              <a:solidFill>
                <a:schemeClr val="accent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F051B59-0AD0-42CD-9F79-495B8BEA49E5}"/>
              </a:ext>
            </a:extLst>
          </p:cNvPr>
          <p:cNvSpPr>
            <a:spLocks noGrp="1"/>
          </p:cNvSpPr>
          <p:nvPr>
            <p:ph type="sldNum" sz="quarter" idx="10"/>
          </p:nvPr>
        </p:nvSpPr>
        <p:spPr/>
        <p:txBody>
          <a:bodyPr/>
          <a:lstStyle/>
          <a:p>
            <a:fld id="{227929AD-272B-2940-8998-9A3EA3187C9C}" type="slidenum">
              <a:rPr lang="en-US" smtClean="0"/>
              <a:pPr/>
              <a:t>50</a:t>
            </a:fld>
            <a:endParaRPr lang="en-US" dirty="0"/>
          </a:p>
        </p:txBody>
      </p:sp>
    </p:spTree>
    <p:extLst>
      <p:ext uri="{BB962C8B-B14F-4D97-AF65-F5344CB8AC3E}">
        <p14:creationId xmlns:p14="http://schemas.microsoft.com/office/powerpoint/2010/main" val="106613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990F66-A0CC-4389-A0FC-AAF5AD338B1B}"/>
              </a:ext>
            </a:extLst>
          </p:cNvPr>
          <p:cNvSpPr txBox="1"/>
          <p:nvPr/>
        </p:nvSpPr>
        <p:spPr>
          <a:xfrm>
            <a:off x="409558" y="-679271"/>
            <a:ext cx="11582745"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containing two tables summarizing the number and types of requests made for employees by supervisors.</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8" y="356616"/>
            <a:ext cx="11459354" cy="1034129"/>
          </a:xfrm>
        </p:spPr>
        <p:txBody>
          <a:bodyPr/>
          <a:lstStyle/>
          <a:p>
            <a:r>
              <a:rPr lang="en-US" sz="2400" b="0" spc="0" dirty="0">
                <a:latin typeface="Arial" panose="020B0604020202020204" pitchFamily="34" charset="0"/>
                <a:cs typeface="Arial" panose="020B0604020202020204" pitchFamily="34" charset="0"/>
              </a:rPr>
              <a:t>A majority of supervisors have handled an average of one accommodation request per year or fewer, but most have experience with requests involving invisible conditions or disabilities.</a:t>
            </a:r>
          </a:p>
        </p:txBody>
      </p:sp>
      <p:graphicFrame>
        <p:nvGraphicFramePr>
          <p:cNvPr id="14" name="Table 1" descr="Table 4.">
            <a:extLst>
              <a:ext uri="{FF2B5EF4-FFF2-40B4-BE49-F238E27FC236}">
                <a16:creationId xmlns:a16="http://schemas.microsoft.com/office/drawing/2014/main" id="{92379E86-CD4D-45D6-906D-8822F799F7F2}"/>
              </a:ext>
            </a:extLst>
          </p:cNvPr>
          <p:cNvGraphicFramePr>
            <a:graphicFrameLocks noGrp="1"/>
          </p:cNvGraphicFramePr>
          <p:nvPr>
            <p:extLst>
              <p:ext uri="{D42A27DB-BD31-4B8C-83A1-F6EECF244321}">
                <p14:modId xmlns:p14="http://schemas.microsoft.com/office/powerpoint/2010/main" val="4178301937"/>
              </p:ext>
            </p:extLst>
          </p:nvPr>
        </p:nvGraphicFramePr>
        <p:xfrm>
          <a:off x="1146222" y="1651223"/>
          <a:ext cx="9174682" cy="2011680"/>
        </p:xfrm>
        <a:graphic>
          <a:graphicData uri="http://schemas.openxmlformats.org/drawingml/2006/table">
            <a:tbl>
              <a:tblPr firstRow="1" bandRow="1">
                <a:tableStyleId>{5C22544A-7EE6-4342-B048-85BDC9FD1C3A}</a:tableStyleId>
              </a:tblPr>
              <a:tblGrid>
                <a:gridCol w="7416000">
                  <a:extLst>
                    <a:ext uri="{9D8B030D-6E8A-4147-A177-3AD203B41FA5}">
                      <a16:colId xmlns:a16="http://schemas.microsoft.com/office/drawing/2014/main" val="4123964084"/>
                    </a:ext>
                  </a:extLst>
                </a:gridCol>
                <a:gridCol w="1758682">
                  <a:extLst>
                    <a:ext uri="{9D8B030D-6E8A-4147-A177-3AD203B41FA5}">
                      <a16:colId xmlns:a16="http://schemas.microsoft.com/office/drawing/2014/main" val="2013963918"/>
                    </a:ext>
                  </a:extLst>
                </a:gridCol>
              </a:tblGrid>
              <a:tr h="320040">
                <a:tc>
                  <a:txBody>
                    <a:bodyPr/>
                    <a:lstStyle/>
                    <a:p>
                      <a:r>
                        <a:rPr lang="en-US" sz="1600" dirty="0">
                          <a:solidFill>
                            <a:schemeClr val="accent1"/>
                          </a:solidFill>
                          <a:latin typeface="Arial" panose="020B0604020202020204" pitchFamily="34" charset="0"/>
                          <a:cs typeface="Arial" panose="020B0604020202020204" pitchFamily="34" charset="0"/>
                        </a:rPr>
                        <a:t>Number of separate requests for employees made in the past three years.</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b="1" dirty="0">
                          <a:solidFill>
                            <a:schemeClr val="accent1"/>
                          </a:solidFill>
                          <a:latin typeface="Arial" panose="020B0604020202020204" pitchFamily="34" charset="0"/>
                          <a:cs typeface="Arial" panose="020B0604020202020204" pitchFamily="34" charset="0"/>
                        </a:rPr>
                        <a:t>All supervisors.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320040">
                <a:tc>
                  <a:txBody>
                    <a:bodyPr/>
                    <a:lstStyle/>
                    <a:p>
                      <a:r>
                        <a:rPr lang="en-US" sz="1600" b="0" dirty="0">
                          <a:solidFill>
                            <a:schemeClr val="tx1"/>
                          </a:solidFill>
                          <a:latin typeface="Arial" panose="020B0604020202020204" pitchFamily="34" charset="0"/>
                          <a:cs typeface="Arial" panose="020B0604020202020204" pitchFamily="34" charset="0"/>
                        </a:rPr>
                        <a:t>1</a:t>
                      </a:r>
                      <a:endParaRPr lang="en-CA" sz="16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600" b="0" i="0" u="none" strike="noStrike" dirty="0">
                          <a:solidFill>
                            <a:srgbClr val="000000"/>
                          </a:solidFill>
                          <a:effectLst/>
                          <a:latin typeface="Arial" panose="020B0604020202020204" pitchFamily="34" charset="0"/>
                        </a:rPr>
                        <a:t>14%</a:t>
                      </a:r>
                      <a:endParaRPr lang="en-CA" sz="1600" b="0" i="0" u="none" strike="noStrike" dirty="0">
                        <a:solidFill>
                          <a:srgbClr val="000000"/>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262245"/>
                  </a:ext>
                </a:extLst>
              </a:tr>
              <a:tr h="320040">
                <a:tc>
                  <a:txBody>
                    <a:bodyPr/>
                    <a:lstStyle/>
                    <a:p>
                      <a:pPr marL="0" marR="0" algn="l" defTabSz="914400" rtl="0" eaLnBrk="1" latinLnBrk="0" hangingPunct="1">
                        <a:spcBef>
                          <a:spcPts val="0"/>
                        </a:spcBef>
                        <a:spcAft>
                          <a:spcPts val="510"/>
                        </a:spcAft>
                      </a:pPr>
                      <a:r>
                        <a:rPr lang="en-US" sz="1600" b="0" kern="1200" dirty="0">
                          <a:solidFill>
                            <a:schemeClr val="tx1"/>
                          </a:solidFill>
                          <a:latin typeface="Arial" panose="020B0604020202020204" pitchFamily="34" charset="0"/>
                          <a:ea typeface="+mn-ea"/>
                          <a:cs typeface="Arial" panose="020B0604020202020204" pitchFamily="34" charset="0"/>
                        </a:rPr>
                        <a:t>2</a:t>
                      </a:r>
                      <a:endParaRPr lang="en-CA" sz="1600" b="0" kern="1200" dirty="0">
                        <a:solidFill>
                          <a:schemeClr val="tx1"/>
                        </a:solidFill>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600" b="0" i="0" u="none" strike="noStrike" dirty="0">
                          <a:solidFill>
                            <a:srgbClr val="000000"/>
                          </a:solidFill>
                          <a:effectLst/>
                          <a:latin typeface="Arial" panose="020B0604020202020204" pitchFamily="34" charset="0"/>
                        </a:rPr>
                        <a:t>17%</a:t>
                      </a:r>
                      <a:endParaRPr lang="en-CA" sz="1600" b="0" i="0" u="none" strike="noStrike" dirty="0">
                        <a:solidFill>
                          <a:srgbClr val="000000"/>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320040">
                <a:tc>
                  <a:txBody>
                    <a:bodyPr/>
                    <a:lstStyle/>
                    <a:p>
                      <a:pPr marL="0" marR="0" algn="l" defTabSz="914400" rtl="0" eaLnBrk="1" latinLnBrk="0" hangingPunct="1">
                        <a:spcBef>
                          <a:spcPts val="0"/>
                        </a:spcBef>
                        <a:spcAft>
                          <a:spcPts val="510"/>
                        </a:spcAft>
                      </a:pPr>
                      <a:r>
                        <a:rPr lang="en-CA" sz="1600" b="0" kern="1200" dirty="0">
                          <a:solidFill>
                            <a:schemeClr val="tx1"/>
                          </a:solidFill>
                          <a:latin typeface="Arial" panose="020B0604020202020204" pitchFamily="34" charset="0"/>
                          <a:ea typeface="+mn-ea"/>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600" b="0" i="0" u="none" strike="noStrike" dirty="0">
                          <a:solidFill>
                            <a:srgbClr val="000000"/>
                          </a:solidFill>
                          <a:effectLst/>
                          <a:latin typeface="Arial" panose="020B0604020202020204" pitchFamily="34" charset="0"/>
                        </a:rPr>
                        <a:t>21%</a:t>
                      </a:r>
                      <a:endParaRPr lang="en-CA" sz="1600" b="0" i="0" u="none" strike="noStrike" dirty="0">
                        <a:solidFill>
                          <a:srgbClr val="000000"/>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2698347"/>
                  </a:ext>
                </a:extLst>
              </a:tr>
              <a:tr h="320040">
                <a:tc>
                  <a:txBody>
                    <a:bodyPr/>
                    <a:lstStyle/>
                    <a:p>
                      <a:pPr marL="0" marR="0" algn="l" defTabSz="914400" rtl="0" eaLnBrk="1" latinLnBrk="0" hangingPunct="1">
                        <a:spcBef>
                          <a:spcPts val="0"/>
                        </a:spcBef>
                        <a:spcAft>
                          <a:spcPts val="510"/>
                        </a:spcAft>
                      </a:pPr>
                      <a:r>
                        <a:rPr lang="en-CA" sz="1600" b="0" kern="1200" dirty="0">
                          <a:solidFill>
                            <a:schemeClr val="tx1"/>
                          </a:solidFill>
                          <a:latin typeface="Arial" panose="020B0604020202020204" pitchFamily="34" charset="0"/>
                          <a:ea typeface="+mn-ea"/>
                          <a:cs typeface="Arial" panose="020B0604020202020204" pitchFamily="34" charset="0"/>
                        </a:rPr>
                        <a:t>4 or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600" b="0" i="0" u="none" strike="noStrike" dirty="0">
                          <a:solidFill>
                            <a:srgbClr val="000000"/>
                          </a:solidFill>
                          <a:effectLst/>
                          <a:latin typeface="Arial" panose="020B0604020202020204" pitchFamily="34" charset="0"/>
                        </a:rPr>
                        <a:t>20%</a:t>
                      </a:r>
                      <a:endParaRPr lang="en-CA" sz="1600" b="0" i="0" u="none" strike="noStrike" dirty="0">
                        <a:solidFill>
                          <a:srgbClr val="000000"/>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3087747"/>
                  </a:ext>
                </a:extLst>
              </a:tr>
              <a:tr h="320040">
                <a:tc>
                  <a:txBody>
                    <a:bodyPr/>
                    <a:lstStyle/>
                    <a:p>
                      <a:pPr marL="0" marR="0" algn="l" defTabSz="914400" rtl="0" eaLnBrk="1" latinLnBrk="0" hangingPunct="1">
                        <a:spcBef>
                          <a:spcPts val="0"/>
                        </a:spcBef>
                        <a:spcAft>
                          <a:spcPts val="510"/>
                        </a:spcAft>
                      </a:pPr>
                      <a:r>
                        <a:rPr lang="en-CA" sz="1600" b="0" kern="1200" dirty="0">
                          <a:solidFill>
                            <a:schemeClr val="tx1"/>
                          </a:solidFill>
                          <a:latin typeface="Arial" panose="020B0604020202020204" pitchFamily="34" charset="0"/>
                          <a:ea typeface="+mn-ea"/>
                          <a:cs typeface="Arial" panose="020B0604020202020204" pitchFamily="34" charset="0"/>
                        </a:rPr>
                        <a:t>More than 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600" b="0" i="0" u="none" strike="noStrike" dirty="0">
                          <a:solidFill>
                            <a:srgbClr val="000000"/>
                          </a:solidFill>
                          <a:effectLst/>
                          <a:latin typeface="Arial" panose="020B0604020202020204" pitchFamily="34" charset="0"/>
                        </a:rPr>
                        <a:t>28%</a:t>
                      </a:r>
                      <a:endParaRPr lang="en-CA" sz="1600" b="0" i="0" u="none" strike="noStrike" dirty="0">
                        <a:solidFill>
                          <a:srgbClr val="000000"/>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6281042"/>
                  </a:ext>
                </a:extLst>
              </a:tr>
            </a:tbl>
          </a:graphicData>
        </a:graphic>
      </p:graphicFrame>
      <p:graphicFrame>
        <p:nvGraphicFramePr>
          <p:cNvPr id="8" name="Table 1" descr="Table 5.">
            <a:extLst>
              <a:ext uri="{FF2B5EF4-FFF2-40B4-BE49-F238E27FC236}">
                <a16:creationId xmlns:a16="http://schemas.microsoft.com/office/drawing/2014/main" id="{976EFEF3-CBE5-48C9-B38B-9B4BBEC70D03}"/>
              </a:ext>
            </a:extLst>
          </p:cNvPr>
          <p:cNvGraphicFramePr>
            <a:graphicFrameLocks noGrp="1"/>
          </p:cNvGraphicFramePr>
          <p:nvPr>
            <p:extLst>
              <p:ext uri="{D42A27DB-BD31-4B8C-83A1-F6EECF244321}">
                <p14:modId xmlns:p14="http://schemas.microsoft.com/office/powerpoint/2010/main" val="1842515765"/>
              </p:ext>
            </p:extLst>
          </p:nvPr>
        </p:nvGraphicFramePr>
        <p:xfrm>
          <a:off x="1161691" y="3868371"/>
          <a:ext cx="9126181" cy="1584960"/>
        </p:xfrm>
        <a:graphic>
          <a:graphicData uri="http://schemas.openxmlformats.org/drawingml/2006/table">
            <a:tbl>
              <a:tblPr firstRow="1" bandRow="1">
                <a:tableStyleId>{5C22544A-7EE6-4342-B048-85BDC9FD1C3A}</a:tableStyleId>
              </a:tblPr>
              <a:tblGrid>
                <a:gridCol w="7398181">
                  <a:extLst>
                    <a:ext uri="{9D8B030D-6E8A-4147-A177-3AD203B41FA5}">
                      <a16:colId xmlns:a16="http://schemas.microsoft.com/office/drawing/2014/main" val="4123964084"/>
                    </a:ext>
                  </a:extLst>
                </a:gridCol>
                <a:gridCol w="1728000">
                  <a:extLst>
                    <a:ext uri="{9D8B030D-6E8A-4147-A177-3AD203B41FA5}">
                      <a16:colId xmlns:a16="http://schemas.microsoft.com/office/drawing/2014/main" val="2013963918"/>
                    </a:ext>
                  </a:extLst>
                </a:gridCol>
              </a:tblGrid>
              <a:tr h="309489">
                <a:tc>
                  <a:txBody>
                    <a:bodyPr/>
                    <a:lstStyle/>
                    <a:p>
                      <a:r>
                        <a:rPr lang="en-US" sz="1600" dirty="0">
                          <a:solidFill>
                            <a:schemeClr val="accent1"/>
                          </a:solidFill>
                          <a:latin typeface="Arial" panose="020B0604020202020204" pitchFamily="34" charset="0"/>
                          <a:cs typeface="Arial" panose="020B0604020202020204" pitchFamily="34" charset="0"/>
                        </a:rPr>
                        <a:t>Experience with invisible conditions or disabilities.</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Arial" panose="020B0604020202020204" pitchFamily="34" charset="0"/>
                          <a:cs typeface="Arial" panose="020B0604020202020204" pitchFamily="34" charset="0"/>
                        </a:rPr>
                        <a:t>All supervisors.</a:t>
                      </a:r>
                      <a:endParaRPr lang="en-CA" sz="1600" b="1"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643114"/>
                  </a:ext>
                </a:extLst>
              </a:tr>
              <a:tr h="309489">
                <a:tc>
                  <a:txBody>
                    <a:bodyPr/>
                    <a:lstStyle/>
                    <a:p>
                      <a:pPr algn="l" fontAlgn="b"/>
                      <a:r>
                        <a:rPr lang="en-CA" sz="1600" b="0" i="0" u="none" strike="noStrike" dirty="0">
                          <a:solidFill>
                            <a:srgbClr val="000000"/>
                          </a:solidFill>
                          <a:effectLst/>
                          <a:latin typeface="Arial" panose="020B0604020202020204" pitchFamily="34" charset="0"/>
                        </a:rPr>
                        <a:t>Yes, I have experience with invisible 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600" b="0" i="0" u="none" strike="noStrike" dirty="0">
                          <a:solidFill>
                            <a:srgbClr val="000000"/>
                          </a:solidFill>
                          <a:effectLst/>
                          <a:latin typeface="Arial" panose="020B0604020202020204" pitchFamily="34" charset="0"/>
                        </a:rPr>
                        <a:t>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3797889"/>
                  </a:ext>
                </a:extLst>
              </a:tr>
              <a:tr h="30948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CA" sz="1600" b="0" i="0" u="none" strike="noStrike" dirty="0">
                          <a:solidFill>
                            <a:srgbClr val="000000"/>
                          </a:solidFill>
                          <a:effectLst/>
                          <a:latin typeface="Arial" panose="020B0604020202020204" pitchFamily="34" charset="0"/>
                        </a:rPr>
                        <a:t>No, I do not have experience with invisible 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CA" sz="1600" b="0" i="0" u="none" strike="noStrike" dirty="0">
                          <a:solidFill>
                            <a:srgbClr val="000000"/>
                          </a:solidFill>
                          <a:effectLst/>
                          <a:latin typeface="Arial" panose="020B0604020202020204" pitchFamily="34"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8727766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b="0" i="0" u="none" strike="noStrike" kern="1200" dirty="0">
                          <a:solidFill>
                            <a:srgbClr val="000000"/>
                          </a:solidFill>
                          <a:effectLst/>
                          <a:latin typeface="Arial" panose="020B0604020202020204" pitchFamily="34" charset="0"/>
                          <a:ea typeface="+mn-ea"/>
                          <a:cs typeface="+mn-cs"/>
                        </a:rPr>
                        <a:t>Have not handled an accommodation request related to a </a:t>
                      </a:r>
                      <a:r>
                        <a:rPr lang="en-CA" sz="1600" b="0" i="0" u="none" strike="noStrike" kern="1200" dirty="0">
                          <a:solidFill>
                            <a:srgbClr val="000000"/>
                          </a:solidFill>
                          <a:effectLst/>
                          <a:latin typeface="Arial" panose="020B0604020202020204" pitchFamily="34" charset="0"/>
                          <a:ea typeface="+mn-ea"/>
                          <a:cs typeface="+mn-cs"/>
                        </a:rPr>
                        <a:t>permanent, chronic or episodic</a:t>
                      </a:r>
                      <a:r>
                        <a:rPr lang="en-US" sz="1600" b="0" i="0" u="none" strike="noStrike" kern="1200" dirty="0">
                          <a:solidFill>
                            <a:srgbClr val="000000"/>
                          </a:solidFill>
                          <a:effectLst/>
                          <a:latin typeface="Arial" panose="020B0604020202020204" pitchFamily="34" charset="0"/>
                          <a:ea typeface="+mn-ea"/>
                          <a:cs typeface="+mn-cs"/>
                        </a:rPr>
                        <a:t> disability or health condition.</a:t>
                      </a:r>
                      <a:endParaRPr lang="en-CA" sz="1600" b="0" i="0" u="none" strike="noStrike" kern="1200" dirty="0">
                        <a:solidFill>
                          <a:srgbClr val="000000"/>
                        </a:solidFill>
                        <a:effectLst/>
                        <a:latin typeface="Arial" panose="020B0604020202020204"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r>
                        <a:rPr lang="en-US" sz="1600" b="0" i="0" u="none" strike="noStrike" kern="1200" dirty="0">
                          <a:solidFill>
                            <a:srgbClr val="000000"/>
                          </a:solidFill>
                          <a:effectLst/>
                          <a:latin typeface="Arial" panose="020B0604020202020204" pitchFamily="34" charset="0"/>
                          <a:ea typeface="+mn-ea"/>
                          <a:cs typeface="+mn-cs"/>
                        </a:rPr>
                        <a:t>15%</a:t>
                      </a:r>
                      <a:endParaRPr lang="en-CA" sz="1600" b="0" i="0" u="none" strike="noStrike" kern="1200" dirty="0">
                        <a:solidFill>
                          <a:srgbClr val="000000"/>
                        </a:solidFill>
                        <a:effectLst/>
                        <a:latin typeface="Arial" panose="020B0604020202020204"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8761165"/>
                  </a:ext>
                </a:extLst>
              </a:tr>
            </a:tbl>
          </a:graphicData>
        </a:graphic>
      </p:graphicFrame>
      <p:sp>
        <p:nvSpPr>
          <p:cNvPr id="13" name="Rectangle 12">
            <a:extLst>
              <a:ext uri="{FF2B5EF4-FFF2-40B4-BE49-F238E27FC236}">
                <a16:creationId xmlns:a16="http://schemas.microsoft.com/office/drawing/2014/main" id="{0B4E4777-E6F1-435F-A155-0E767E6F8CA8}"/>
              </a:ext>
            </a:extLst>
          </p:cNvPr>
          <p:cNvSpPr/>
          <p:nvPr/>
        </p:nvSpPr>
        <p:spPr>
          <a:xfrm>
            <a:off x="320400" y="5688000"/>
            <a:ext cx="11430000" cy="830997"/>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Q2. As a supervisor, how many workplace accommodation requests were requested for your employees in the past 3 years, for any reason? (all supervisors, n=178)</a:t>
            </a:r>
          </a:p>
          <a:p>
            <a:r>
              <a:rPr lang="en-US" sz="1200" dirty="0">
                <a:solidFill>
                  <a:schemeClr val="accent1"/>
                </a:solidFill>
                <a:latin typeface="Arial" panose="020B0604020202020204" pitchFamily="34" charset="0"/>
                <a:cs typeface="Arial" panose="020B0604020202020204" pitchFamily="34" charset="0"/>
              </a:rPr>
              <a:t>Q4. For requests that you received in the past 3 years for a </a:t>
            </a:r>
            <a:r>
              <a:rPr lang="en-US" sz="1200" dirty="0">
                <a:solidFill>
                  <a:srgbClr val="4F2684"/>
                </a:solidFill>
                <a:latin typeface="Arial" panose="020B0604020202020204" pitchFamily="34" charset="0"/>
                <a:cs typeface="Arial" panose="020B0604020202020204" pitchFamily="34" charset="0"/>
              </a:rPr>
              <a:t>workplace accommodation to address a permanent, chronic or episodic (recurring) disability or health condition, did any of these requests involve a disability or health condition that was invisible, meaning that someone interacting with this employee in the workplace would, in most cases, be unaware of their disability or health condition? (all supervisors, n=</a:t>
            </a:r>
            <a:r>
              <a:rPr lang="en-US" sz="1200" dirty="0">
                <a:solidFill>
                  <a:schemeClr val="accent1"/>
                </a:solidFill>
                <a:latin typeface="Arial" panose="020B0604020202020204" pitchFamily="34" charset="0"/>
                <a:cs typeface="Arial" panose="020B0604020202020204" pitchFamily="34" charset="0"/>
              </a:rPr>
              <a:t>178)</a:t>
            </a:r>
            <a:endParaRPr lang="en-US" sz="1200" dirty="0">
              <a:solidFill>
                <a:srgbClr val="4F2684"/>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9011076E-B651-4B9A-95A5-F9B323A732EA}"/>
              </a:ext>
            </a:extLst>
          </p:cNvPr>
          <p:cNvSpPr>
            <a:spLocks noGrp="1"/>
          </p:cNvSpPr>
          <p:nvPr>
            <p:ph type="sldNum" sz="quarter" idx="10"/>
          </p:nvPr>
        </p:nvSpPr>
        <p:spPr/>
        <p:txBody>
          <a:bodyPr/>
          <a:lstStyle/>
          <a:p>
            <a:fld id="{227929AD-272B-2940-8998-9A3EA3187C9C}" type="slidenum">
              <a:rPr lang="en-US" smtClean="0"/>
              <a:pPr/>
              <a:t>6</a:t>
            </a:fld>
            <a:endParaRPr lang="en-US" dirty="0"/>
          </a:p>
        </p:txBody>
      </p:sp>
    </p:spTree>
    <p:extLst>
      <p:ext uri="{BB962C8B-B14F-4D97-AF65-F5344CB8AC3E}">
        <p14:creationId xmlns:p14="http://schemas.microsoft.com/office/powerpoint/2010/main" val="277186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16F495-169C-4AB5-8814-1B307FEB7315}"/>
              </a:ext>
            </a:extLst>
          </p:cNvPr>
          <p:cNvSpPr txBox="1"/>
          <p:nvPr/>
        </p:nvSpPr>
        <p:spPr>
          <a:xfrm>
            <a:off x="830317" y="-691340"/>
            <a:ext cx="1104685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Sub-title slide introducing survey responses related to the pre-request phase of the accommodation process.</a:t>
            </a:r>
            <a:endParaRPr lang="en-CA"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BB1B4081-1B0F-43E8-9B81-C52F9940D530}"/>
              </a:ext>
            </a:extLst>
          </p:cNvPr>
          <p:cNvSpPr>
            <a:spLocks noGrp="1"/>
          </p:cNvSpPr>
          <p:nvPr>
            <p:ph type="title"/>
          </p:nvPr>
        </p:nvSpPr>
        <p:spPr>
          <a:xfrm>
            <a:off x="2114545" y="2766218"/>
            <a:ext cx="7829551" cy="1325563"/>
          </a:xfrm>
        </p:spPr>
        <p:txBody>
          <a:bodyPr/>
          <a:lstStyle/>
          <a:p>
            <a:r>
              <a:rPr lang="en-CA" dirty="0"/>
              <a:t>Pre-request phase</a:t>
            </a:r>
          </a:p>
        </p:txBody>
      </p:sp>
      <p:sp>
        <p:nvSpPr>
          <p:cNvPr id="4" name="Slide Number Placeholder 3">
            <a:extLst>
              <a:ext uri="{FF2B5EF4-FFF2-40B4-BE49-F238E27FC236}">
                <a16:creationId xmlns:a16="http://schemas.microsoft.com/office/drawing/2014/main" id="{3322F8DE-1CCC-4FC5-B92D-A8E74715F092}"/>
              </a:ext>
            </a:extLst>
          </p:cNvPr>
          <p:cNvSpPr>
            <a:spLocks noGrp="1"/>
          </p:cNvSpPr>
          <p:nvPr>
            <p:ph type="sldNum" sz="quarter" idx="10"/>
          </p:nvPr>
        </p:nvSpPr>
        <p:spPr/>
        <p:txBody>
          <a:bodyPr/>
          <a:lstStyle/>
          <a:p>
            <a:fld id="{227929AD-272B-2940-8998-9A3EA3187C9C}" type="slidenum">
              <a:rPr lang="en-US" smtClean="0"/>
              <a:pPr/>
              <a:t>7</a:t>
            </a:fld>
            <a:endParaRPr lang="en-US" dirty="0"/>
          </a:p>
        </p:txBody>
      </p:sp>
    </p:spTree>
    <p:extLst>
      <p:ext uri="{BB962C8B-B14F-4D97-AF65-F5344CB8AC3E}">
        <p14:creationId xmlns:p14="http://schemas.microsoft.com/office/powerpoint/2010/main" val="349157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6D46590-ED85-4F95-9DC6-BA9C293C8D11}"/>
              </a:ext>
            </a:extLst>
          </p:cNvPr>
          <p:cNvSpPr txBox="1"/>
          <p:nvPr/>
        </p:nvSpPr>
        <p:spPr>
          <a:xfrm>
            <a:off x="380999" y="-663309"/>
            <a:ext cx="11579773"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two tables summarizing comments from employees about their feelings prior to submitting an accommodation request.</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09558" y="353543"/>
            <a:ext cx="11457432" cy="1034129"/>
          </a:xfrm>
        </p:spPr>
        <p:txBody>
          <a:bodyPr/>
          <a:lstStyle/>
          <a:p>
            <a:r>
              <a:rPr lang="en-US" sz="2400" b="0" spc="0" dirty="0">
                <a:latin typeface="Arial" panose="020B0604020202020204" pitchFamily="34" charset="0"/>
                <a:cs typeface="Arial" panose="020B0604020202020204" pitchFamily="34" charset="0"/>
              </a:rPr>
              <a:t>Before making an accommodation request, employees are concerned that it will result in reprisal from supervisors and a damaged reputation; the inability to cope any longer leads employees to make the request.</a:t>
            </a:r>
          </a:p>
        </p:txBody>
      </p:sp>
      <p:sp>
        <p:nvSpPr>
          <p:cNvPr id="4" name="TextBox 3">
            <a:extLst>
              <a:ext uri="{FF2B5EF4-FFF2-40B4-BE49-F238E27FC236}">
                <a16:creationId xmlns:a16="http://schemas.microsoft.com/office/drawing/2014/main" id="{8E8C3EBE-9C77-4D24-8371-198B81AD53B8}"/>
              </a:ext>
            </a:extLst>
          </p:cNvPr>
          <p:cNvSpPr txBox="1"/>
          <p:nvPr/>
        </p:nvSpPr>
        <p:spPr>
          <a:xfrm>
            <a:off x="334926" y="1504595"/>
            <a:ext cx="6166883"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Thoughts and feelings during the pre-request phase:</a:t>
            </a:r>
            <a:endParaRPr lang="en-CA" sz="16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3BB8361-FE2A-432F-914A-C4BDC929777A}"/>
              </a:ext>
            </a:extLst>
          </p:cNvPr>
          <p:cNvSpPr txBox="1"/>
          <p:nvPr/>
        </p:nvSpPr>
        <p:spPr>
          <a:xfrm>
            <a:off x="477203" y="1833040"/>
            <a:ext cx="11194677" cy="1471172"/>
          </a:xfrm>
          <a:prstGeom prst="rect">
            <a:avLst/>
          </a:prstGeom>
          <a:noFill/>
        </p:spPr>
        <p:txBody>
          <a:bodyPr wrap="square" rtlCol="0">
            <a:spAutoFit/>
          </a:bodyPr>
          <a:lstStyle/>
          <a:p>
            <a:pPr marL="285750" indent="-285750">
              <a:lnSpc>
                <a:spcPct val="108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Stress, fear or anxiety </a:t>
            </a:r>
            <a:r>
              <a:rPr lang="en-US" sz="1400" dirty="0">
                <a:latin typeface="Arial" panose="020B0604020202020204" pitchFamily="34" charset="0"/>
                <a:cs typeface="Arial" panose="020B0604020202020204" pitchFamily="34" charset="0"/>
              </a:rPr>
              <a:t>that the accommodation request would result in negative repercussions, that the accommodation would be denied or that other people would form negative opinions about them.</a:t>
            </a:r>
          </a:p>
          <a:p>
            <a:pPr marL="285750" indent="-285750">
              <a:lnSpc>
                <a:spcPct val="108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Frustration </a:t>
            </a:r>
            <a:r>
              <a:rPr lang="en-US" sz="1400" dirty="0">
                <a:latin typeface="Arial" panose="020B0604020202020204" pitchFamily="34" charset="0"/>
                <a:cs typeface="Arial" panose="020B0604020202020204" pitchFamily="34" charset="0"/>
              </a:rPr>
              <a:t>with the cumbersome process when it should be straightforward.</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Feeling </a:t>
            </a:r>
            <a:r>
              <a:rPr lang="en-US" sz="1400" b="1" dirty="0">
                <a:latin typeface="Arial" panose="020B0604020202020204" pitchFamily="34" charset="0"/>
                <a:cs typeface="Arial" panose="020B0604020202020204" pitchFamily="34" charset="0"/>
              </a:rPr>
              <a:t>devalued </a:t>
            </a:r>
            <a:r>
              <a:rPr lang="en-US" sz="1400" dirty="0">
                <a:latin typeface="Arial" panose="020B0604020202020204" pitchFamily="34" charset="0"/>
                <a:cs typeface="Arial" panose="020B0604020202020204" pitchFamily="34" charset="0"/>
              </a:rPr>
              <a:t>by the process, that no one cares about their condition or situation or that they are not important enough to receive accommodation.</a:t>
            </a:r>
          </a:p>
          <a:p>
            <a:pPr marL="285750" indent="-285750">
              <a:lnSpc>
                <a:spcPct val="108000"/>
              </a:lnSpc>
              <a:buFont typeface="Arial" panose="020B0604020202020204" pitchFamily="34" charset="0"/>
              <a:buChar char="•"/>
            </a:pPr>
            <a:r>
              <a:rPr lang="en-CA" sz="1400" b="1" dirty="0">
                <a:latin typeface="Arial" panose="020B0604020202020204" pitchFamily="34" charset="0"/>
                <a:cs typeface="Arial" panose="020B0604020202020204" pitchFamily="34" charset="0"/>
              </a:rPr>
              <a:t>Embarrassment or guilt </a:t>
            </a:r>
            <a:r>
              <a:rPr lang="en-US" sz="1400" dirty="0">
                <a:latin typeface="Arial" panose="020B0604020202020204" pitchFamily="34" charset="0"/>
                <a:cs typeface="Arial" panose="020B0604020202020204" pitchFamily="34" charset="0"/>
              </a:rPr>
              <a:t>from the feeling of being a burden to their team or that they are letting down their team or manager</a:t>
            </a:r>
            <a:endParaRPr lang="en-CA" sz="14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6DD4AA0D-E4A5-487F-BD0E-5ACB6E294A73}"/>
              </a:ext>
            </a:extLst>
          </p:cNvPr>
          <p:cNvSpPr txBox="1"/>
          <p:nvPr/>
        </p:nvSpPr>
        <p:spPr>
          <a:xfrm>
            <a:off x="380999" y="3265358"/>
            <a:ext cx="8603063"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What led to the decision to request a workplace accommodation?</a:t>
            </a:r>
            <a:endParaRPr lang="en-CA" sz="16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E733F9F-C812-4776-B8FE-71DAC54FE37B}"/>
              </a:ext>
            </a:extLst>
          </p:cNvPr>
          <p:cNvSpPr txBox="1"/>
          <p:nvPr/>
        </p:nvSpPr>
        <p:spPr>
          <a:xfrm>
            <a:off x="427187" y="3578495"/>
            <a:ext cx="11194677" cy="2169248"/>
          </a:xfrm>
          <a:prstGeom prst="rect">
            <a:avLst/>
          </a:prstGeom>
          <a:noFill/>
        </p:spPr>
        <p:txBody>
          <a:bodyPr wrap="square" rtlCol="0">
            <a:spAutoFit/>
          </a:bodyPr>
          <a:lstStyle/>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No longer able to cope / barriers affecting ability to carry out job-related duties. Reaching a tipping point after a period of avoiding making a request. Employees often cite a fear of being fired or facing other negative professional consequences if they did not receive the required accommodation.</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Change in work environment or situation. A change in the environment which introduces or exacerbates an existing condition. This includes office moves or changes to a workspace which necessitate an accommodation, a change in work status or the need to replace equipment.</a:t>
            </a:r>
          </a:p>
          <a:p>
            <a:pPr marL="285750" indent="-285750">
              <a:lnSpc>
                <a:spcPct val="108000"/>
              </a:lnSpc>
              <a:buFont typeface="Arial" panose="020B0604020202020204" pitchFamily="34" charset="0"/>
              <a:buChar char="•"/>
            </a:pPr>
            <a:r>
              <a:rPr lang="en-US" sz="1400" dirty="0">
                <a:latin typeface="Arial" panose="020B0604020202020204" pitchFamily="34" charset="0"/>
                <a:cs typeface="Arial" panose="020B0604020202020204" pitchFamily="34" charset="0"/>
              </a:rPr>
              <a:t>Getting an accommodation to avoid going on sick leave. Accommodation is requested because the alternative is going on extended sick leave. They feel the status quo would have required them to stop working to recover and they express a preference for continuing to work rather than going on leave.</a:t>
            </a:r>
            <a:endParaRPr lang="en-CA" sz="14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737B448B-B74D-4176-9CB9-EABFB18CDD92}"/>
              </a:ext>
            </a:extLst>
          </p:cNvPr>
          <p:cNvSpPr/>
          <p:nvPr/>
        </p:nvSpPr>
        <p:spPr>
          <a:xfrm>
            <a:off x="320400" y="5831775"/>
            <a:ext cx="11430000" cy="830997"/>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Q13. What ultimately led to your decision to request a workplace accommodation (as opposed to continuing with the status quo)? (accommodation request related to a condition or disability, n=743)</a:t>
            </a:r>
          </a:p>
          <a:p>
            <a:r>
              <a:rPr lang="en-US" sz="1200" dirty="0">
                <a:solidFill>
                  <a:schemeClr val="accent1"/>
                </a:solidFill>
                <a:latin typeface="Arial" panose="020B0604020202020204" pitchFamily="34" charset="0"/>
                <a:cs typeface="Arial" panose="020B0604020202020204" pitchFamily="34" charset="0"/>
              </a:rPr>
              <a:t>Q16. What were the 1 or 2 main thoughts or feelings you had during the time before you presented your request for accommodation? (accommodation request related to a condition or disability, n=743)</a:t>
            </a:r>
          </a:p>
        </p:txBody>
      </p:sp>
      <p:sp>
        <p:nvSpPr>
          <p:cNvPr id="6" name="Slide Number Placeholder 5">
            <a:extLst>
              <a:ext uri="{FF2B5EF4-FFF2-40B4-BE49-F238E27FC236}">
                <a16:creationId xmlns:a16="http://schemas.microsoft.com/office/drawing/2014/main" id="{E530EE49-6685-4EAC-AEC0-678F1EA0EDD5}"/>
              </a:ext>
            </a:extLst>
          </p:cNvPr>
          <p:cNvSpPr>
            <a:spLocks noGrp="1"/>
          </p:cNvSpPr>
          <p:nvPr>
            <p:ph type="sldNum" sz="quarter" idx="10"/>
          </p:nvPr>
        </p:nvSpPr>
        <p:spPr/>
        <p:txBody>
          <a:bodyPr/>
          <a:lstStyle/>
          <a:p>
            <a:fld id="{227929AD-272B-2940-8998-9A3EA3187C9C}" type="slidenum">
              <a:rPr lang="en-US" smtClean="0"/>
              <a:pPr/>
              <a:t>8</a:t>
            </a:fld>
            <a:endParaRPr lang="en-US" dirty="0"/>
          </a:p>
        </p:txBody>
      </p:sp>
    </p:spTree>
    <p:extLst>
      <p:ext uri="{BB962C8B-B14F-4D97-AF65-F5344CB8AC3E}">
        <p14:creationId xmlns:p14="http://schemas.microsoft.com/office/powerpoint/2010/main" val="183316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FA4CC18-E38E-484A-A8A3-FE0381ACF16B}"/>
              </a:ext>
            </a:extLst>
          </p:cNvPr>
          <p:cNvSpPr txBox="1"/>
          <p:nvPr/>
        </p:nvSpPr>
        <p:spPr>
          <a:xfrm>
            <a:off x="380999" y="-416568"/>
            <a:ext cx="11811001"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Slide description: A slide with two tables summarizing results about reported harassment and discrimination.</a:t>
            </a:r>
            <a:endParaRPr lang="en-CA"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381000" y="356616"/>
            <a:ext cx="11591260" cy="1034129"/>
          </a:xfrm>
        </p:spPr>
        <p:txBody>
          <a:bodyPr/>
          <a:lstStyle/>
          <a:p>
            <a:r>
              <a:rPr lang="en-US" sz="2400" b="0" spc="0" dirty="0">
                <a:latin typeface="Arial" panose="020B0604020202020204" pitchFamily="34" charset="0"/>
                <a:cs typeface="Arial" panose="020B0604020202020204" pitchFamily="34" charset="0"/>
              </a:rPr>
              <a:t>Employees completing this survey are more likely to report recent harassment* and discrimination* than employees with disabilities completing the 2019 PSES** and a large majority believe this experience was related to their condition or disability.</a:t>
            </a:r>
          </a:p>
        </p:txBody>
      </p:sp>
      <p:sp>
        <p:nvSpPr>
          <p:cNvPr id="16" name="TextBox 15">
            <a:extLst>
              <a:ext uri="{FF2B5EF4-FFF2-40B4-BE49-F238E27FC236}">
                <a16:creationId xmlns:a16="http://schemas.microsoft.com/office/drawing/2014/main" id="{BC5CAD65-3BCE-4E28-B698-E1A057736105}"/>
              </a:ext>
            </a:extLst>
          </p:cNvPr>
          <p:cNvSpPr txBox="1"/>
          <p:nvPr/>
        </p:nvSpPr>
        <p:spPr>
          <a:xfrm>
            <a:off x="725936" y="4382624"/>
            <a:ext cx="4575614" cy="738664"/>
          </a:xfrm>
          <a:prstGeom prst="rect">
            <a:avLst/>
          </a:prstGeom>
          <a:noFill/>
        </p:spPr>
        <p:txBody>
          <a:bodyPr wrap="square" rtlCol="0">
            <a:spAutoFit/>
          </a:bodyPr>
          <a:lstStyle/>
          <a:p>
            <a:pPr>
              <a:spcAft>
                <a:spcPts val="600"/>
              </a:spcAft>
            </a:pPr>
            <a:r>
              <a:rPr lang="en-US" sz="1400" dirty="0">
                <a:solidFill>
                  <a:srgbClr val="4F2684"/>
                </a:solidFill>
                <a:latin typeface="Arial" panose="020B0604020202020204" pitchFamily="34" charset="0"/>
                <a:cs typeface="Arial" panose="020B0604020202020204" pitchFamily="34" charset="0"/>
              </a:rPr>
              <a:t>* See Annex for definitions of harassment and discrimination, according to the Public Service Employee Survey (PSES).</a:t>
            </a:r>
            <a:endParaRPr lang="en-CA" sz="1400" dirty="0">
              <a:solidFill>
                <a:srgbClr val="4F2684"/>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4887D93-5DC3-47D8-B992-87B2D392483A}"/>
              </a:ext>
            </a:extLst>
          </p:cNvPr>
          <p:cNvSpPr txBox="1"/>
          <p:nvPr/>
        </p:nvSpPr>
        <p:spPr>
          <a:xfrm>
            <a:off x="6194108" y="4109373"/>
            <a:ext cx="4312638" cy="815608"/>
          </a:xfrm>
          <a:prstGeom prst="rect">
            <a:avLst/>
          </a:prstGeom>
          <a:noFill/>
        </p:spPr>
        <p:txBody>
          <a:bodyPr wrap="square" rtlCol="0">
            <a:spAutoFit/>
          </a:bodyPr>
          <a:lstStyle/>
          <a:p>
            <a:pPr>
              <a:spcAft>
                <a:spcPts val="600"/>
              </a:spcAft>
            </a:pPr>
            <a:r>
              <a:rPr lang="en-US" sz="1400" dirty="0">
                <a:solidFill>
                  <a:srgbClr val="4F2684"/>
                </a:solidFill>
                <a:latin typeface="Arial" panose="020B0604020202020204" pitchFamily="34" charset="0"/>
                <a:cs typeface="Arial" panose="020B0604020202020204" pitchFamily="34" charset="0"/>
              </a:rPr>
              <a:t>** 2019 PSES results for people with disabilities:</a:t>
            </a:r>
          </a:p>
          <a:p>
            <a:pPr marL="285750" indent="-285750">
              <a:buFont typeface="Arial" panose="020B0604020202020204" pitchFamily="34" charset="0"/>
              <a:buChar char="•"/>
            </a:pPr>
            <a:r>
              <a:rPr lang="en-US" sz="1400" dirty="0">
                <a:solidFill>
                  <a:srgbClr val="4F2684"/>
                </a:solidFill>
                <a:latin typeface="Arial" panose="020B0604020202020204" pitchFamily="34" charset="0"/>
                <a:cs typeface="Arial" panose="020B0604020202020204" pitchFamily="34" charset="0"/>
              </a:rPr>
              <a:t>Victim of harassment: 29%</a:t>
            </a:r>
          </a:p>
          <a:p>
            <a:pPr marL="285750" indent="-285750">
              <a:buFont typeface="Arial" panose="020B0604020202020204" pitchFamily="34" charset="0"/>
              <a:buChar char="•"/>
            </a:pPr>
            <a:r>
              <a:rPr lang="en-US" sz="1400" dirty="0">
                <a:solidFill>
                  <a:srgbClr val="4F2684"/>
                </a:solidFill>
                <a:latin typeface="Arial" panose="020B0604020202020204" pitchFamily="34" charset="0"/>
                <a:cs typeface="Arial" panose="020B0604020202020204" pitchFamily="34" charset="0"/>
              </a:rPr>
              <a:t>Victim of discrimination: 23%</a:t>
            </a:r>
            <a:endParaRPr lang="en-CA" sz="1400" dirty="0">
              <a:solidFill>
                <a:srgbClr val="4F2684"/>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CD4A4D92-775A-44D6-883F-9EED92D72D40}"/>
              </a:ext>
            </a:extLst>
          </p:cNvPr>
          <p:cNvSpPr/>
          <p:nvPr/>
        </p:nvSpPr>
        <p:spPr>
          <a:xfrm>
            <a:off x="505534" y="1749248"/>
            <a:ext cx="5016418" cy="646331"/>
          </a:xfrm>
          <a:prstGeom prst="rect">
            <a:avLst/>
          </a:prstGeom>
        </p:spPr>
        <p:txBody>
          <a:bodyPr wrap="square">
            <a:spAutoFit/>
          </a:bodyPr>
          <a:lstStyle/>
          <a:p>
            <a:r>
              <a:rPr lang="en-US" b="1" dirty="0">
                <a:solidFill>
                  <a:schemeClr val="accent1"/>
                </a:solidFill>
                <a:latin typeface="Arial" panose="020B0604020202020204" pitchFamily="34" charset="0"/>
                <a:cs typeface="Arial" panose="020B0604020202020204" pitchFamily="34" charset="0"/>
              </a:rPr>
              <a:t>Victim of harassment or discrimination in the past 12 months.</a:t>
            </a:r>
            <a:endParaRPr lang="en-CA" b="1" dirty="0">
              <a:solidFill>
                <a:schemeClr val="accent1"/>
              </a:solidFill>
              <a:latin typeface="Arial" panose="020B0604020202020204" pitchFamily="34" charset="0"/>
              <a:cs typeface="Arial" panose="020B0604020202020204" pitchFamily="34" charset="0"/>
            </a:endParaRPr>
          </a:p>
        </p:txBody>
      </p:sp>
      <p:graphicFrame>
        <p:nvGraphicFramePr>
          <p:cNvPr id="5" name="Table 4" descr="Table 6. Victim or not of harassment or discrimination in the past 12 months.">
            <a:extLst>
              <a:ext uri="{FF2B5EF4-FFF2-40B4-BE49-F238E27FC236}">
                <a16:creationId xmlns:a16="http://schemas.microsoft.com/office/drawing/2014/main" id="{DF51B9C1-409E-4C4D-BD26-5DE30AF9B98F}"/>
              </a:ext>
            </a:extLst>
          </p:cNvPr>
          <p:cNvGraphicFramePr>
            <a:graphicFrameLocks noGrp="1"/>
          </p:cNvGraphicFramePr>
          <p:nvPr>
            <p:extLst>
              <p:ext uri="{D42A27DB-BD31-4B8C-83A1-F6EECF244321}">
                <p14:modId xmlns:p14="http://schemas.microsoft.com/office/powerpoint/2010/main" val="2654114488"/>
              </p:ext>
            </p:extLst>
          </p:nvPr>
        </p:nvGraphicFramePr>
        <p:xfrm>
          <a:off x="506361" y="2402300"/>
          <a:ext cx="4644000" cy="1737360"/>
        </p:xfrm>
        <a:graphic>
          <a:graphicData uri="http://schemas.openxmlformats.org/drawingml/2006/table">
            <a:tbl>
              <a:tblPr firstRow="1" bandRow="1">
                <a:tableStyleId>{5C22544A-7EE6-4342-B048-85BDC9FD1C3A}</a:tableStyleId>
              </a:tblPr>
              <a:tblGrid>
                <a:gridCol w="1476000">
                  <a:extLst>
                    <a:ext uri="{9D8B030D-6E8A-4147-A177-3AD203B41FA5}">
                      <a16:colId xmlns:a16="http://schemas.microsoft.com/office/drawing/2014/main" val="1669081831"/>
                    </a:ext>
                  </a:extLst>
                </a:gridCol>
                <a:gridCol w="900000">
                  <a:extLst>
                    <a:ext uri="{9D8B030D-6E8A-4147-A177-3AD203B41FA5}">
                      <a16:colId xmlns:a16="http://schemas.microsoft.com/office/drawing/2014/main" val="2045164018"/>
                    </a:ext>
                  </a:extLst>
                </a:gridCol>
                <a:gridCol w="900000">
                  <a:extLst>
                    <a:ext uri="{9D8B030D-6E8A-4147-A177-3AD203B41FA5}">
                      <a16:colId xmlns:a16="http://schemas.microsoft.com/office/drawing/2014/main" val="2398011440"/>
                    </a:ext>
                  </a:extLst>
                </a:gridCol>
                <a:gridCol w="1368000">
                  <a:extLst>
                    <a:ext uri="{9D8B030D-6E8A-4147-A177-3AD203B41FA5}">
                      <a16:colId xmlns:a16="http://schemas.microsoft.com/office/drawing/2014/main" val="3922938068"/>
                    </a:ext>
                  </a:extLst>
                </a:gridCol>
              </a:tblGrid>
              <a:tr h="360000">
                <a:tc>
                  <a:txBody>
                    <a:bodyPr/>
                    <a:lstStyle/>
                    <a:p>
                      <a:pPr algn="l"/>
                      <a:r>
                        <a:rPr lang="en-US" sz="1600" dirty="0">
                          <a:solidFill>
                            <a:schemeClr val="accent1"/>
                          </a:solidFill>
                          <a:latin typeface="Arial" panose="020B0604020202020204" pitchFamily="34" charset="0"/>
                          <a:cs typeface="Arial" panose="020B0604020202020204" pitchFamily="34" charset="0"/>
                        </a:rPr>
                        <a:t>Question</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fr-CA" sz="1600" noProof="0" dirty="0">
                          <a:solidFill>
                            <a:schemeClr val="accent1"/>
                          </a:solidFill>
                          <a:latin typeface="Arial" panose="020B0604020202020204" pitchFamily="34" charset="0"/>
                          <a:cs typeface="Arial" panose="020B0604020202020204" pitchFamily="34" charset="0"/>
                        </a:rPr>
                        <a:t>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600" b="1" dirty="0">
                          <a:solidFill>
                            <a:schemeClr val="accent1"/>
                          </a:solidFill>
                          <a:latin typeface="Arial" panose="020B0604020202020204" pitchFamily="34" charset="0"/>
                          <a:cs typeface="Arial" panose="020B0604020202020204" pitchFamily="34" charset="0"/>
                        </a:rPr>
                        <a:t>No</a:t>
                      </a:r>
                      <a:endParaRPr lang="en-CA" sz="1600" b="1"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lang="en-CA" sz="1600" b="1" i="0" strike="noStrike" cap="none" spc="0" baseline="0" noProof="0" dirty="0">
                          <a:solidFill>
                            <a:schemeClr val="accent1"/>
                          </a:solidFill>
                          <a:effectLst/>
                          <a:latin typeface="Arial" panose="020B0604020202020204" pitchFamily="34" charset="0"/>
                          <a:ea typeface="+mn-ea"/>
                          <a:cs typeface="Arial" panose="020B0604020202020204" pitchFamily="34" charset="0"/>
                        </a:rPr>
                        <a:t>I prefer not to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3844580"/>
                  </a:ext>
                </a:extLst>
              </a:tr>
              <a:tr h="360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Arial" panose="020B0604020202020204" pitchFamily="34" charset="0"/>
                          <a:ea typeface="+mn-ea"/>
                          <a:cs typeface="Arial" panose="020B0604020202020204" pitchFamily="34" charset="0"/>
                        </a:rPr>
                        <a:t>Victim of harassment</a:t>
                      </a:r>
                      <a:endParaRPr lang="en-CA"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38 %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56 %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6 %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9093511"/>
                  </a:ext>
                </a:extLst>
              </a:tr>
              <a:tr h="36000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Arial" panose="020B0604020202020204" pitchFamily="34" charset="0"/>
                          <a:ea typeface="+mn-ea"/>
                          <a:cs typeface="Arial" panose="020B0604020202020204" pitchFamily="34" charset="0"/>
                        </a:rPr>
                        <a:t>Victim of discrimination</a:t>
                      </a:r>
                      <a:endParaRPr lang="en-CA" sz="11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35 %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57 %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8 %</a:t>
                      </a:r>
                      <a:endParaRPr lang="fr-CA" sz="16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3354221"/>
                  </a:ext>
                </a:extLst>
              </a:tr>
            </a:tbl>
          </a:graphicData>
        </a:graphic>
      </p:graphicFrame>
      <p:sp>
        <p:nvSpPr>
          <p:cNvPr id="10" name="Rectangle 9">
            <a:extLst>
              <a:ext uri="{FF2B5EF4-FFF2-40B4-BE49-F238E27FC236}">
                <a16:creationId xmlns:a16="http://schemas.microsoft.com/office/drawing/2014/main" id="{C2EAE520-3629-4259-8F02-3C38F37119BD}"/>
              </a:ext>
            </a:extLst>
          </p:cNvPr>
          <p:cNvSpPr/>
          <p:nvPr/>
        </p:nvSpPr>
        <p:spPr>
          <a:xfrm>
            <a:off x="5301548" y="1746908"/>
            <a:ext cx="6467659" cy="646331"/>
          </a:xfrm>
          <a:prstGeom prst="rect">
            <a:avLst/>
          </a:prstGeom>
        </p:spPr>
        <p:txBody>
          <a:bodyPr wrap="square">
            <a:spAutoFit/>
          </a:bodyPr>
          <a:lstStyle/>
          <a:p>
            <a:r>
              <a:rPr lang="en-US" b="1" dirty="0">
                <a:solidFill>
                  <a:schemeClr val="accent1"/>
                </a:solidFill>
                <a:latin typeface="Arial" panose="020B0604020202020204" pitchFamily="34" charset="0"/>
                <a:cs typeface="Arial" panose="020B0604020202020204" pitchFamily="34" charset="0"/>
              </a:rPr>
              <a:t>Extent to which harassment or discrimination was related to condition or disability.</a:t>
            </a:r>
            <a:endParaRPr lang="en-CA" b="1" dirty="0">
              <a:solidFill>
                <a:schemeClr val="accent1"/>
              </a:solidFill>
              <a:latin typeface="Arial" panose="020B0604020202020204" pitchFamily="34" charset="0"/>
              <a:cs typeface="Arial" panose="020B0604020202020204" pitchFamily="34" charset="0"/>
            </a:endParaRPr>
          </a:p>
        </p:txBody>
      </p:sp>
      <p:graphicFrame>
        <p:nvGraphicFramePr>
          <p:cNvPr id="6" name="Table 5" descr="Table 7. Extent to which harassment or discrimination was related to condition or disability.">
            <a:extLst>
              <a:ext uri="{FF2B5EF4-FFF2-40B4-BE49-F238E27FC236}">
                <a16:creationId xmlns:a16="http://schemas.microsoft.com/office/drawing/2014/main" id="{421590C7-140C-4DC0-8E7C-968C731FFD40}"/>
              </a:ext>
            </a:extLst>
          </p:cNvPr>
          <p:cNvGraphicFramePr>
            <a:graphicFrameLocks noGrp="1"/>
          </p:cNvGraphicFramePr>
          <p:nvPr>
            <p:extLst>
              <p:ext uri="{D42A27DB-BD31-4B8C-83A1-F6EECF244321}">
                <p14:modId xmlns:p14="http://schemas.microsoft.com/office/powerpoint/2010/main" val="3236400817"/>
              </p:ext>
            </p:extLst>
          </p:nvPr>
        </p:nvGraphicFramePr>
        <p:xfrm>
          <a:off x="5367418" y="2405228"/>
          <a:ext cx="6300000" cy="1303780"/>
        </p:xfrm>
        <a:graphic>
          <a:graphicData uri="http://schemas.openxmlformats.org/drawingml/2006/table">
            <a:tbl>
              <a:tblPr firstRow="1" bandRow="1">
                <a:tableStyleId>{5C22544A-7EE6-4342-B048-85BDC9FD1C3A}</a:tableStyleId>
              </a:tblPr>
              <a:tblGrid>
                <a:gridCol w="1476000">
                  <a:extLst>
                    <a:ext uri="{9D8B030D-6E8A-4147-A177-3AD203B41FA5}">
                      <a16:colId xmlns:a16="http://schemas.microsoft.com/office/drawing/2014/main" val="3372090493"/>
                    </a:ext>
                  </a:extLst>
                </a:gridCol>
                <a:gridCol w="1044000">
                  <a:extLst>
                    <a:ext uri="{9D8B030D-6E8A-4147-A177-3AD203B41FA5}">
                      <a16:colId xmlns:a16="http://schemas.microsoft.com/office/drawing/2014/main" val="2773956083"/>
                    </a:ext>
                  </a:extLst>
                </a:gridCol>
                <a:gridCol w="1152000">
                  <a:extLst>
                    <a:ext uri="{9D8B030D-6E8A-4147-A177-3AD203B41FA5}">
                      <a16:colId xmlns:a16="http://schemas.microsoft.com/office/drawing/2014/main" val="3087675103"/>
                    </a:ext>
                  </a:extLst>
                </a:gridCol>
                <a:gridCol w="1260000">
                  <a:extLst>
                    <a:ext uri="{9D8B030D-6E8A-4147-A177-3AD203B41FA5}">
                      <a16:colId xmlns:a16="http://schemas.microsoft.com/office/drawing/2014/main" val="1610594504"/>
                    </a:ext>
                  </a:extLst>
                </a:gridCol>
                <a:gridCol w="1368000">
                  <a:extLst>
                    <a:ext uri="{9D8B030D-6E8A-4147-A177-3AD203B41FA5}">
                      <a16:colId xmlns:a16="http://schemas.microsoft.com/office/drawing/2014/main" val="891777041"/>
                    </a:ext>
                  </a:extLst>
                </a:gridCol>
              </a:tblGrid>
              <a:tr h="616590">
                <a:tc>
                  <a:txBody>
                    <a:bodyPr/>
                    <a:lstStyle/>
                    <a:p>
                      <a:pPr algn="l"/>
                      <a:r>
                        <a:rPr lang="en-US" sz="1600" dirty="0">
                          <a:solidFill>
                            <a:schemeClr val="accent1"/>
                          </a:solidFill>
                          <a:latin typeface="Arial" panose="020B0604020202020204" pitchFamily="34" charset="0"/>
                          <a:cs typeface="Arial" panose="020B0604020202020204" pitchFamily="34" charset="0"/>
                        </a:rPr>
                        <a:t>Question</a:t>
                      </a:r>
                      <a:endParaRPr lang="en-CA" sz="160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CA" sz="1600" b="1" kern="1200" noProof="0" dirty="0">
                          <a:solidFill>
                            <a:schemeClr val="accent1"/>
                          </a:solidFill>
                          <a:effectLst/>
                          <a:latin typeface="Arial" panose="020B0604020202020204" pitchFamily="34" charset="0"/>
                          <a:ea typeface="+mn-ea"/>
                          <a:cs typeface="Arial" panose="020B0604020202020204" pitchFamily="34" charset="0"/>
                        </a:rPr>
                        <a:t>Strongly related</a:t>
                      </a:r>
                      <a:endParaRPr lang="en-CA" sz="1100" noProof="0"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US" sz="1600" b="1" dirty="0">
                          <a:solidFill>
                            <a:schemeClr val="accent1"/>
                          </a:solidFill>
                          <a:latin typeface="Arial" panose="020B0604020202020204" pitchFamily="34" charset="0"/>
                          <a:cs typeface="Arial" panose="020B0604020202020204" pitchFamily="34" charset="0"/>
                        </a:rPr>
                        <a:t>Somwhat related</a:t>
                      </a:r>
                      <a:endParaRPr lang="en-CA" sz="1600" b="1" dirty="0">
                        <a:solidFill>
                          <a:schemeClr val="accent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lang="en-CA" sz="1600" b="1" i="0" strike="noStrike" cap="none" spc="0" baseline="0" noProof="0" dirty="0">
                          <a:solidFill>
                            <a:schemeClr val="accent1"/>
                          </a:solidFill>
                          <a:effectLst/>
                          <a:latin typeface="Arial"/>
                          <a:ea typeface="+mn-ea"/>
                          <a:cs typeface="+mn-cs"/>
                        </a:rPr>
                        <a:t>Not related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CA" sz="1600" b="1" noProof="0" dirty="0">
                          <a:solidFill>
                            <a:schemeClr val="accent1"/>
                          </a:solidFill>
                          <a:latin typeface="Arial" panose="020B0604020202020204" pitchFamily="34" charset="0"/>
                          <a:cs typeface="Arial" panose="020B0604020202020204" pitchFamily="34" charset="0"/>
                        </a:rPr>
                        <a:t>I prefer not to answer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7894647"/>
                  </a:ext>
                </a:extLst>
              </a:tr>
              <a:tr h="35191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Arial" panose="020B0604020202020204" pitchFamily="34" charset="0"/>
                          <a:ea typeface="+mn-ea"/>
                          <a:cs typeface="Arial" panose="020B0604020202020204" pitchFamily="34" charset="0"/>
                        </a:rPr>
                        <a:t>Harassment</a:t>
                      </a:r>
                      <a:endParaRPr lang="en-CA" sz="1600" b="0" dirty="0">
                        <a:solidFill>
                          <a:schemeClr val="tx1"/>
                        </a:solidFill>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48 %</a:t>
                      </a:r>
                      <a:endParaRPr lang="fr-CA" sz="11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24 %</a:t>
                      </a:r>
                      <a:endParaRPr lang="fr-CA" sz="11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26 %</a:t>
                      </a:r>
                      <a:endParaRPr lang="fr-CA" sz="11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2 %</a:t>
                      </a:r>
                      <a:endParaRPr lang="fr-CA" sz="11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15570"/>
                  </a:ext>
                </a:extLst>
              </a:tr>
              <a:tr h="281692">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Arial" panose="020B0604020202020204" pitchFamily="34" charset="0"/>
                          <a:ea typeface="+mn-ea"/>
                          <a:cs typeface="Arial" panose="020B0604020202020204" pitchFamily="34" charset="0"/>
                        </a:rPr>
                        <a:t>Discrimination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65 %</a:t>
                      </a:r>
                      <a:endParaRPr lang="fr-CA" sz="11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20 %</a:t>
                      </a:r>
                      <a:endParaRPr lang="fr-CA" sz="11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14 %</a:t>
                      </a:r>
                      <a:endParaRPr lang="fr-CA" sz="11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fr-CA" sz="1600" kern="1200" dirty="0">
                          <a:solidFill>
                            <a:schemeClr val="dk1"/>
                          </a:solidFill>
                          <a:effectLst/>
                          <a:latin typeface="Arial" panose="020B0604020202020204" pitchFamily="34" charset="0"/>
                          <a:ea typeface="+mn-ea"/>
                          <a:cs typeface="Arial" panose="020B0604020202020204" pitchFamily="34" charset="0"/>
                        </a:rPr>
                        <a:t>1 %</a:t>
                      </a:r>
                      <a:endParaRPr lang="fr-CA" sz="1100" b="0" i="0" strike="noStrike" cap="none" spc="0" baseline="0" dirty="0">
                        <a:solidFill>
                          <a:srgbClr val="000000"/>
                        </a:solidFill>
                        <a:effectLst/>
                        <a:latin typeface="Arial" panose="020B0604020202020204" pitchFamily="34" charset="0"/>
                        <a:ea typeface="Arial"/>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8461016"/>
                  </a:ext>
                </a:extLst>
              </a:tr>
            </a:tbl>
          </a:graphicData>
        </a:graphic>
      </p:graphicFrame>
      <p:sp>
        <p:nvSpPr>
          <p:cNvPr id="8" name="Rectangle 7">
            <a:extLst>
              <a:ext uri="{FF2B5EF4-FFF2-40B4-BE49-F238E27FC236}">
                <a16:creationId xmlns:a16="http://schemas.microsoft.com/office/drawing/2014/main" id="{EA6A370A-E0B6-4E9E-AF43-F3D4F9863701}"/>
              </a:ext>
            </a:extLst>
          </p:cNvPr>
          <p:cNvSpPr/>
          <p:nvPr/>
        </p:nvSpPr>
        <p:spPr>
          <a:xfrm>
            <a:off x="320400" y="5367600"/>
            <a:ext cx="11230430" cy="1200329"/>
          </a:xfrm>
          <a:prstGeom prst="rect">
            <a:avLst/>
          </a:prstGeom>
        </p:spPr>
        <p:txBody>
          <a:bodyPr wrap="square">
            <a:spAutoFit/>
          </a:bodyPr>
          <a:lstStyle/>
          <a:p>
            <a:r>
              <a:rPr lang="en-US" sz="1200" dirty="0">
                <a:solidFill>
                  <a:schemeClr val="accent1"/>
                </a:solidFill>
                <a:latin typeface="Arial" panose="020B0604020202020204" pitchFamily="34" charset="0"/>
                <a:cs typeface="Arial" panose="020B0604020202020204" pitchFamily="34" charset="0"/>
              </a:rPr>
              <a:t>Q55. In the past 12 months, have you been the victim of harassment? (accommodation request related to a condition or disability, n=743)</a:t>
            </a:r>
          </a:p>
          <a:p>
            <a:r>
              <a:rPr lang="en-US" sz="1200" dirty="0">
                <a:solidFill>
                  <a:schemeClr val="accent1"/>
                </a:solidFill>
                <a:latin typeface="Arial" panose="020B0604020202020204" pitchFamily="34" charset="0"/>
                <a:cs typeface="Arial" panose="020B0604020202020204" pitchFamily="34" charset="0"/>
              </a:rPr>
              <a:t>Q56. In your opinion, to what extent was the harassment you experienced in the past 12 months related to your chronic health condition or disability?</a:t>
            </a:r>
            <a:r>
              <a:rPr lang="en-CA" sz="1200" dirty="0">
                <a:solidFill>
                  <a:schemeClr val="accent1"/>
                </a:solidFill>
                <a:latin typeface="Arial" panose="020B0604020202020204" pitchFamily="34" charset="0"/>
                <a:cs typeface="Arial" panose="020B0604020202020204" pitchFamily="34" charset="0"/>
              </a:rPr>
              <a:t> (employees who have experienced harassment in the past 12 months, n</a:t>
            </a:r>
            <a:r>
              <a:rPr lang="en-US" sz="1200" dirty="0">
                <a:solidFill>
                  <a:schemeClr val="accent1"/>
                </a:solidFill>
                <a:latin typeface="Arial" panose="020B0604020202020204" pitchFamily="34" charset="0"/>
                <a:cs typeface="Arial" panose="020B0604020202020204" pitchFamily="34" charset="0"/>
              </a:rPr>
              <a:t>=286)</a:t>
            </a:r>
          </a:p>
          <a:p>
            <a:r>
              <a:rPr lang="en-US" sz="1200" dirty="0">
                <a:solidFill>
                  <a:schemeClr val="accent1"/>
                </a:solidFill>
                <a:latin typeface="Arial" panose="020B0604020202020204" pitchFamily="34" charset="0"/>
                <a:cs typeface="Arial" panose="020B0604020202020204" pitchFamily="34" charset="0"/>
              </a:rPr>
              <a:t>Q57. In the past 12 months, have you been the victim of discrimination? (accommodation request related to a condition or disability, n=743)</a:t>
            </a:r>
          </a:p>
          <a:p>
            <a:r>
              <a:rPr lang="en-US" sz="1200" dirty="0">
                <a:solidFill>
                  <a:schemeClr val="accent1"/>
                </a:solidFill>
                <a:latin typeface="Arial" panose="020B0604020202020204" pitchFamily="34" charset="0"/>
                <a:cs typeface="Arial" panose="020B0604020202020204" pitchFamily="34" charset="0"/>
              </a:rPr>
              <a:t>Q58. In your opinion, to what extent was the discrimination you experienced in the past 12 months related to your chronic health condition or disability? </a:t>
            </a:r>
            <a:r>
              <a:rPr lang="en-CA" sz="1200" dirty="0">
                <a:solidFill>
                  <a:schemeClr val="accent1"/>
                </a:solidFill>
                <a:latin typeface="Arial" panose="020B0604020202020204" pitchFamily="34" charset="0"/>
                <a:cs typeface="Arial" panose="020B0604020202020204" pitchFamily="34" charset="0"/>
              </a:rPr>
              <a:t>(employees who have experienced discrimination in the past 12 months, n</a:t>
            </a:r>
            <a:r>
              <a:rPr lang="en-US" sz="1200" dirty="0">
                <a:solidFill>
                  <a:schemeClr val="accent1"/>
                </a:solidFill>
                <a:latin typeface="Arial" panose="020B0604020202020204" pitchFamily="34" charset="0"/>
                <a:cs typeface="Arial" panose="020B0604020202020204" pitchFamily="34" charset="0"/>
              </a:rPr>
              <a:t>=263)</a:t>
            </a:r>
          </a:p>
        </p:txBody>
      </p:sp>
      <p:sp>
        <p:nvSpPr>
          <p:cNvPr id="3" name="Slide Number Placeholder 2">
            <a:extLst>
              <a:ext uri="{FF2B5EF4-FFF2-40B4-BE49-F238E27FC236}">
                <a16:creationId xmlns:a16="http://schemas.microsoft.com/office/drawing/2014/main" id="{03CAF6B2-FE94-4751-861A-6227D33F16ED}"/>
              </a:ext>
            </a:extLst>
          </p:cNvPr>
          <p:cNvSpPr>
            <a:spLocks noGrp="1"/>
          </p:cNvSpPr>
          <p:nvPr>
            <p:ph type="sldNum" sz="quarter" idx="10"/>
          </p:nvPr>
        </p:nvSpPr>
        <p:spPr/>
        <p:txBody>
          <a:bodyPr/>
          <a:lstStyle/>
          <a:p>
            <a:fld id="{227929AD-272B-2940-8998-9A3EA3187C9C}" type="slidenum">
              <a:rPr lang="en-US" smtClean="0"/>
              <a:pPr/>
              <a:t>9</a:t>
            </a:fld>
            <a:endParaRPr lang="en-US" dirty="0"/>
          </a:p>
        </p:txBody>
      </p:sp>
    </p:spTree>
    <p:extLst>
      <p:ext uri="{BB962C8B-B14F-4D97-AF65-F5344CB8AC3E}">
        <p14:creationId xmlns:p14="http://schemas.microsoft.com/office/powerpoint/2010/main" val="30961803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56366|-13593164|-13155766|-3334100|-3351552|Treasury Board&quot;,&quot;Id&quot;:&quot;5fc94a9339453354c441430b&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2.xml><?xml version="1.0" encoding="utf-8"?>
<p:tagLst xmlns:a="http://schemas.openxmlformats.org/drawingml/2006/main" xmlns:r="http://schemas.openxmlformats.org/officeDocument/2006/relationships" xmlns:p="http://schemas.openxmlformats.org/presentationml/2006/main">
  <p:tag name="NUM" val="4"/>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F2684"/>
      </a:accent1>
      <a:accent2>
        <a:srgbClr val="F79B1A"/>
      </a:accent2>
      <a:accent3>
        <a:srgbClr val="00A5EC"/>
      </a:accent3>
      <a:accent4>
        <a:srgbClr val="E92729"/>
      </a:accent4>
      <a:accent5>
        <a:srgbClr val="A1BD31"/>
      </a:accent5>
      <a:accent6>
        <a:srgbClr val="7A7A7A"/>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1AF14139CC8A46B417B393C7A5B007" ma:contentTypeVersion="9" ma:contentTypeDescription="Create a new document." ma:contentTypeScope="" ma:versionID="faceac109d6e19e9754644b2dc341a50">
  <xsd:schema xmlns:xsd="http://www.w3.org/2001/XMLSchema" xmlns:xs="http://www.w3.org/2001/XMLSchema" xmlns:p="http://schemas.microsoft.com/office/2006/metadata/properties" xmlns:ns2="08f2891a-1356-4a89-84a2-18d759574360" xmlns:ns3="022dd88d-215d-4aa3-b4bb-fde9f8d70396" targetNamespace="http://schemas.microsoft.com/office/2006/metadata/properties" ma:root="true" ma:fieldsID="f1ba786ce324829d9e2bec1ad3ae5a95" ns2:_="" ns3:_="">
    <xsd:import namespace="08f2891a-1356-4a89-84a2-18d759574360"/>
    <xsd:import namespace="022dd88d-215d-4aa3-b4bb-fde9f8d7039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f2891a-1356-4a89-84a2-18d7595743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2dd88d-215d-4aa3-b4bb-fde9f8d7039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022dd88d-215d-4aa3-b4bb-fde9f8d70396">
      <UserInfo>
        <DisplayName>Sarah Roberton</DisplayName>
        <AccountId>27</AccountId>
        <AccountType/>
      </UserInfo>
      <UserInfo>
        <DisplayName>Victoria Sicilia</DisplayName>
        <AccountId>398</AccountId>
        <AccountType/>
      </UserInfo>
    </SharedWithUsers>
  </documentManagement>
</p:properties>
</file>

<file path=customXml/itemProps1.xml><?xml version="1.0" encoding="utf-8"?>
<ds:datastoreItem xmlns:ds="http://schemas.openxmlformats.org/officeDocument/2006/customXml" ds:itemID="{06A0B167-CB74-428B-87C3-55F2D2CFF5B2}">
  <ds:schemaRefs>
    <ds:schemaRef ds:uri="http://schemas.microsoft.com/sharepoint/v3/contenttype/forms"/>
  </ds:schemaRefs>
</ds:datastoreItem>
</file>

<file path=customXml/itemProps2.xml><?xml version="1.0" encoding="utf-8"?>
<ds:datastoreItem xmlns:ds="http://schemas.openxmlformats.org/officeDocument/2006/customXml" ds:itemID="{CCE407E0-63A9-431F-A24B-432E39D84A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f2891a-1356-4a89-84a2-18d759574360"/>
    <ds:schemaRef ds:uri="022dd88d-215d-4aa3-b4bb-fde9f8d703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4AE7EA-209D-45F7-8165-346286D40B64}">
  <ds:schemaRefs>
    <ds:schemaRef ds:uri="http://www.w3.org/XML/1998/namespace"/>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purl.org/dc/terms/"/>
    <ds:schemaRef ds:uri="http://schemas.microsoft.com/office/2006/metadata/properties"/>
    <ds:schemaRef ds:uri="022dd88d-215d-4aa3-b4bb-fde9f8d70396"/>
    <ds:schemaRef ds:uri="08f2891a-1356-4a89-84a2-18d759574360"/>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41795</TotalTime>
  <Words>13312</Words>
  <Application>Microsoft Macintosh PowerPoint</Application>
  <PresentationFormat>宽屏</PresentationFormat>
  <Paragraphs>902</Paragraphs>
  <Slides>50</Slides>
  <Notes>48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50</vt:i4>
      </vt:variant>
    </vt:vector>
  </HeadingPairs>
  <TitlesOfParts>
    <vt:vector size="55" baseType="lpstr">
      <vt:lpstr>Arial</vt:lpstr>
      <vt:lpstr>Calibri</vt:lpstr>
      <vt:lpstr>Cordia New</vt:lpstr>
      <vt:lpstr>Montserrat</vt:lpstr>
      <vt:lpstr>Office Theme</vt:lpstr>
      <vt:lpstr>Federal Public Servants with Disabilities: Follow Up Survey on Workplace Accommodations – Final Report on the October 2019 Follow Up Survey   Presentation deck – March 2020</vt:lpstr>
      <vt:lpstr>Objectives and methodology.</vt:lpstr>
      <vt:lpstr>Key findings.</vt:lpstr>
      <vt:lpstr>Profile of survey participants</vt:lpstr>
      <vt:lpstr>Disability-related accommodation requests are primarily made to address barriers related to a chronic health condition, pain or mental health issues.</vt:lpstr>
      <vt:lpstr>A majority of supervisors have handled an average of one accommodation request per year or fewer, but most have experience with requests involving invisible conditions or disabilities.</vt:lpstr>
      <vt:lpstr>Pre-request phase</vt:lpstr>
      <vt:lpstr>Before making an accommodation request, employees are concerned that it will result in reprisal from supervisors and a damaged reputation; the inability to cope any longer leads employees to make the request.</vt:lpstr>
      <vt:lpstr>Employees completing this survey are more likely to report recent harassment* and discrimination* than employees with disabilities completing the 2019 PSES** and a large majority believe this experience was related to their condition or disability.</vt:lpstr>
      <vt:lpstr>More than four in ten employees previously did not request an accommodation that would have improved their ability to do their job, often due to concerns about management perceptions and negative career implications.</vt:lpstr>
      <vt:lpstr>Employees cited fear of negative perceptions and career effects, lack of supervisor knowledge, absence of a supportive environment and a time-consuming process as key challenges.</vt:lpstr>
      <vt:lpstr>Only one in ten supervisors find the accommodation process very clear, and a majority do not find it very clear where to get assistance for a request.</vt:lpstr>
      <vt:lpstr>Supervisor suggestions on how to improve the process include step-by-step resources, better training on accommodation requests and standardized procedures across departments.</vt:lpstr>
      <vt:lpstr>Assessment phase</vt:lpstr>
      <vt:lpstr>More than three quarters of employees required a medical certificate or other evidence; the proportion was significantly higher for those with invisible disabilities (83%) as compared to visible disabilities (67%). Clarifying the information requirements would avoid repeated trips to specialists and would speed up the process.</vt:lpstr>
      <vt:lpstr>Seven in ten employees were required to get a formal assessment by a medical doctor or specialist; this skews higher among those with flexibility, mobility and chronic pain, and for those with an invisible disability.</vt:lpstr>
      <vt:lpstr>Both employees and managers suggest streamlining the assessment process and clarifying the information requirements.</vt:lpstr>
      <vt:lpstr>Employees further suggest that assistance for those making an accommodation request and more understanding from managers are required.  </vt:lpstr>
      <vt:lpstr>Supervisors emphasized the need for training and support, clarity around medical evidence and a simplified procurement process.</vt:lpstr>
      <vt:lpstr>Decision and outcome phase</vt:lpstr>
      <vt:lpstr>Nine in ten decided requests were approved, but less than two thirds of the approved accommodations are fully in place.</vt:lpstr>
      <vt:lpstr>More than half of employees are dissatisfied with the length of time to get the accommodation, including four in ten whose accommodation is fully in place and seven in ten whose accommodation is not yet fully in place.</vt:lpstr>
      <vt:lpstr>Challenges in the decision phase include delays and accommodations that are not fully or properly implemented; employees also cite negative supervisor attitudes while supervisors cite funding or procurement issues.</vt:lpstr>
      <vt:lpstr>Having an employee advocate for the accommodation process, better training for managers, improved procurement processes and a centralized record of approved accommodations are common employee suggestions for improving outcomes.</vt:lpstr>
      <vt:lpstr>A third of supervisors don’t feel they have what they need to effectively manage accommodation requests; a quarter do not feel supported by senior management.</vt:lpstr>
      <vt:lpstr>Supervisors would like more process information, a more centralized approach and greater access to experts and informational resources.</vt:lpstr>
      <vt:lpstr>Less than a third of employees are satisfied with the accommodation process overall.</vt:lpstr>
      <vt:lpstr>A large majority of employees and supervisors believe an “accommodation passport” would be very helpful.</vt:lpstr>
      <vt:lpstr>Employees’ views about their future in the federal public service are connected to their experience with the accommodation process; optimism is strongest among employees with an approved accommodation fully in place.</vt:lpstr>
      <vt:lpstr>Employees cite a variety of reasons for having positive or negative feelings about their future career prospects in the federal public service.</vt:lpstr>
      <vt:lpstr>Denied requests</vt:lpstr>
      <vt:lpstr>Among employees whose request was denied, eight in ten say they were not given enough explanation; most believe negative perceptions or lack of knowledge about their condition or disability played a role.</vt:lpstr>
      <vt:lpstr>Common responses to a denied request are to look for a different job, retire early or “soldier on” despite the continued need for accommodation.</vt:lpstr>
      <vt:lpstr>Four in ten have taken extended sick leave when their condition or disability was aggravated by not being appropriately accommodated; this skews higher among those whose accommodation was related to their mental health or other invisible disabilities.</vt:lpstr>
      <vt:lpstr>Almost a quarter of employees who went on extended sick leave due to not being appropriately accommodated were away more than six months; less than one in five are satisfied with the level of support or accommodation received on their return.</vt:lpstr>
      <vt:lpstr>Many requiring extended sick leave believe it would have been avoided if they had received proper accommodation in a timely manner.</vt:lpstr>
      <vt:lpstr>Supervisors tend to see requests denied due to insufficient evidence of medical necessity or operational requirements that make them difficult to implement.</vt:lpstr>
      <vt:lpstr>Key messages</vt:lpstr>
      <vt:lpstr>The main message from employees to managers is to take accommodation requests seriously, trust employees and provide open communication.</vt:lpstr>
      <vt:lpstr>The main message from employees to their co-workers is that accommodations are a way of “levelling the playing field” and not a type of special treatment.</vt:lpstr>
      <vt:lpstr>The main messages from supervisors to senior management is to understand the level of effort involved in administering accommodation requests, to trust employees and show compassion, and to provide more training and support for supervisors.</vt:lpstr>
      <vt:lpstr>The main message from supervisors to employees seeking accommodation are to better understand what is eligible to be accommodated, their role and responsibilities in the process, and the fact that their preferred outcome is not guaranteed.</vt:lpstr>
      <vt:lpstr>Observations and Conclusions</vt:lpstr>
      <vt:lpstr>Observations and conclusions (1 of 5).</vt:lpstr>
      <vt:lpstr>Observations and conclusions, continued (2 of 5).</vt:lpstr>
      <vt:lpstr>Observations and conclusions, continued (3 of 5).</vt:lpstr>
      <vt:lpstr>Observations and conclusions, continued (4 of 5).</vt:lpstr>
      <vt:lpstr>Observations and conclusions, continued (5 of 5).</vt:lpstr>
      <vt:lpstr>Annex – Key Definitions</vt:lpstr>
      <vt:lpstr>Key Definitions.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Shaw-Malvern, Diana</dc:creator>
  <cp:lastModifiedBy>a52354</cp:lastModifiedBy>
  <cp:revision>1715</cp:revision>
  <cp:lastPrinted>2020-03-26T17:29:14Z</cp:lastPrinted>
  <dcterms:created xsi:type="dcterms:W3CDTF">2019-03-06T16:05:41Z</dcterms:created>
  <dcterms:modified xsi:type="dcterms:W3CDTF">2025-05-11T21:52:16Z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0x010100061AF14139CC8A46B417B393C7A5B007</vt:lpwstr>
  </property>
  <property fmtid="{D5CDD505-2E9C-101B-9397-08002B2CF9AE}" pid="3" name="TitusGUID">
    <vt:lpwstr>5aa8a479-dde3-4ec0-ab0c-c271956544d3</vt:lpwstr>
  </property>
  <property fmtid="{D5CDD505-2E9C-101B-9397-08002B2CF9AE}" pid="4" name="SECCLASS">
    <vt:lpwstr>CLASSU</vt:lpwstr>
  </property>
  <property fmtid="{D5CDD505-2E9C-101B-9397-08002B2CF9AE}" pid="5" name="TBSSCTCLASSIFICATION">
    <vt:lpwstr>UNCLASSIFIED</vt:lpwstr>
  </property>
  <property fmtid="{D5CDD505-2E9C-101B-9397-08002B2CF9AE}" pid="6" name="TBSSCTVISUALMARKINGNO">
    <vt:lpwstr>NO</vt:lpwstr>
  </property>
  <property fmtid="{D5CDD505-2E9C-101B-9397-08002B2CF9AE}" pid="7" name="MSIP_Label_dd4203d7-225b-41a9-8c54-a31e0ceca5df_Enabled">
    <vt:lpwstr>True</vt:lpwstr>
  </property>
  <property fmtid="{D5CDD505-2E9C-101B-9397-08002B2CF9AE}" pid="8" name="MSIP_Label_dd4203d7-225b-41a9-8c54-a31e0ceca5df_SiteId">
    <vt:lpwstr>6397df10-4595-4047-9c4f-03311282152b</vt:lpwstr>
  </property>
  <property fmtid="{D5CDD505-2E9C-101B-9397-08002B2CF9AE}" pid="9" name="MSIP_Label_dd4203d7-225b-41a9-8c54-a31e0ceca5df_Owner">
    <vt:lpwstr>KPERREAU@tbs-sct.gc.ca</vt:lpwstr>
  </property>
  <property fmtid="{D5CDD505-2E9C-101B-9397-08002B2CF9AE}" pid="10" name="MSIP_Label_dd4203d7-225b-41a9-8c54-a31e0ceca5df_SetDate">
    <vt:lpwstr>2020-03-12T16:52:44.9836785Z</vt:lpwstr>
  </property>
  <property fmtid="{D5CDD505-2E9C-101B-9397-08002B2CF9AE}" pid="11" name="MSIP_Label_dd4203d7-225b-41a9-8c54-a31e0ceca5df_Name">
    <vt:lpwstr>NO MARKING VISIBLE</vt:lpwstr>
  </property>
  <property fmtid="{D5CDD505-2E9C-101B-9397-08002B2CF9AE}" pid="12" name="MSIP_Label_dd4203d7-225b-41a9-8c54-a31e0ceca5df_Application">
    <vt:lpwstr>Microsoft Azure Information Protection</vt:lpwstr>
  </property>
  <property fmtid="{D5CDD505-2E9C-101B-9397-08002B2CF9AE}" pid="13" name="MSIP_Label_dd4203d7-225b-41a9-8c54-a31e0ceca5df_ActionId">
    <vt:lpwstr>eb3ee9ce-7573-4ca0-bd8d-523b1dfcd49b</vt:lpwstr>
  </property>
  <property fmtid="{D5CDD505-2E9C-101B-9397-08002B2CF9AE}" pid="14" name="MSIP_Label_dd4203d7-225b-41a9-8c54-a31e0ceca5df_Extended_MSFT_Method">
    <vt:lpwstr>Automatic</vt:lpwstr>
  </property>
  <property fmtid="{D5CDD505-2E9C-101B-9397-08002B2CF9AE}" pid="15" name="MSIP_Label_3515d617-256d-4284-aedb-1064be1c4b48_Enabled">
    <vt:lpwstr>True</vt:lpwstr>
  </property>
  <property fmtid="{D5CDD505-2E9C-101B-9397-08002B2CF9AE}" pid="16" name="MSIP_Label_3515d617-256d-4284-aedb-1064be1c4b48_SiteId">
    <vt:lpwstr>6397df10-4595-4047-9c4f-03311282152b</vt:lpwstr>
  </property>
  <property fmtid="{D5CDD505-2E9C-101B-9397-08002B2CF9AE}" pid="17" name="MSIP_Label_3515d617-256d-4284-aedb-1064be1c4b48_Owner">
    <vt:lpwstr>KPERREAU@tbs-sct.gc.ca</vt:lpwstr>
  </property>
  <property fmtid="{D5CDD505-2E9C-101B-9397-08002B2CF9AE}" pid="18" name="MSIP_Label_3515d617-256d-4284-aedb-1064be1c4b48_SetDate">
    <vt:lpwstr>2020-03-12T16:52:44.9836785Z</vt:lpwstr>
  </property>
  <property fmtid="{D5CDD505-2E9C-101B-9397-08002B2CF9AE}" pid="19" name="MSIP_Label_3515d617-256d-4284-aedb-1064be1c4b48_Name">
    <vt:lpwstr>UNCLASSIFIED</vt:lpwstr>
  </property>
  <property fmtid="{D5CDD505-2E9C-101B-9397-08002B2CF9AE}" pid="20" name="MSIP_Label_3515d617-256d-4284-aedb-1064be1c4b48_Application">
    <vt:lpwstr>Microsoft Azure Information Protection</vt:lpwstr>
  </property>
  <property fmtid="{D5CDD505-2E9C-101B-9397-08002B2CF9AE}" pid="21" name="MSIP_Label_3515d617-256d-4284-aedb-1064be1c4b48_ActionId">
    <vt:lpwstr>eb3ee9ce-7573-4ca0-bd8d-523b1dfcd49b</vt:lpwstr>
  </property>
  <property fmtid="{D5CDD505-2E9C-101B-9397-08002B2CF9AE}" pid="22" name="MSIP_Label_3515d617-256d-4284-aedb-1064be1c4b48_Parent">
    <vt:lpwstr>dd4203d7-225b-41a9-8c54-a31e0ceca5df</vt:lpwstr>
  </property>
  <property fmtid="{D5CDD505-2E9C-101B-9397-08002B2CF9AE}" pid="23" name="MSIP_Label_3515d617-256d-4284-aedb-1064be1c4b48_Extended_MSFT_Method">
    <vt:lpwstr>Automatic</vt:lpwstr>
  </property>
  <property fmtid="{D5CDD505-2E9C-101B-9397-08002B2CF9AE}" pid="24" name="Sensitivity">
    <vt:lpwstr>NO MARKING VISIBLE UNCLASSIFIED</vt:lpwstr>
  </property>
</Properties>
</file>