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5" r:id="rId3"/>
    <p:sldId id="267" r:id="rId4"/>
    <p:sldId id="266" r:id="rId5"/>
    <p:sldId id="268" r:id="rId6"/>
    <p:sldId id="269" r:id="rId7"/>
    <p:sldId id="270" r:id="rId8"/>
    <p:sldId id="271" r:id="rId9"/>
    <p:sldId id="272" r:id="rId10"/>
    <p:sldId id="275" r:id="rId1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55"/>
  </p:normalViewPr>
  <p:slideViewPr>
    <p:cSldViewPr>
      <p:cViewPr varScale="1">
        <p:scale>
          <a:sx n="117" d="100"/>
          <a:sy n="117" d="100"/>
        </p:scale>
        <p:origin x="1720"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mn-ea"/>
                <a:cs typeface="+mn-cs"/>
              </a:defRPr>
            </a:lvl1pPr>
          </a:lstStyle>
          <a:p>
            <a:pPr>
              <a:defRPr/>
            </a:pPr>
            <a:endParaRPr lang="en-US"/>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itchFamily="34" charset="0"/>
              </a:defRPr>
            </a:lvl1pPr>
          </a:lstStyle>
          <a:p>
            <a:pPr>
              <a:defRPr/>
            </a:pPr>
            <a:fld id="{FFCC69AE-6734-438F-892B-ED3D9C962838}" type="slidenum">
              <a:rPr lang="en-US" altLang="en-US"/>
              <a:pPr>
                <a:defRPr/>
              </a:pPr>
              <a:t>‹#›</a:t>
            </a:fld>
            <a:endParaRPr lang="en-US" altLang="en-US"/>
          </a:p>
        </p:txBody>
      </p:sp>
    </p:spTree>
    <p:extLst>
      <p:ext uri="{BB962C8B-B14F-4D97-AF65-F5344CB8AC3E}">
        <p14:creationId xmlns:p14="http://schemas.microsoft.com/office/powerpoint/2010/main" val="602310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DDDF778D-E0BF-4E48-8EB6-BD9EA332D9FA}" type="slidenum">
              <a:rPr lang="en-US" altLang="en-US" smtClean="0">
                <a:latin typeface="Arial" charset="0"/>
              </a:rPr>
              <a:pPr/>
              <a:t>1</a:t>
            </a:fld>
            <a:endParaRPr lang="en-US" altLang="en-US">
              <a:latin typeface="Arial"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17575943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5BC66358-7201-4132-A968-D389A68E3931}" type="slidenum">
              <a:rPr lang="en-US" altLang="en-US" smtClean="0">
                <a:latin typeface="Arial" charset="0"/>
              </a:rPr>
              <a:pPr/>
              <a:t>10</a:t>
            </a:fld>
            <a:endParaRPr lang="en-US" altLang="en-US">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889195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5AE10A8F-0483-4ECD-A153-88B423248D44}" type="slidenum">
              <a:rPr lang="en-US" altLang="en-US" smtClean="0">
                <a:latin typeface="Arial" charset="0"/>
              </a:rPr>
              <a:pPr/>
              <a:t>2</a:t>
            </a:fld>
            <a:endParaRPr lang="en-US" altLang="en-US">
              <a:latin typeface="Arial"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3501709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0FC1F1EC-F982-40CC-8F03-0FF38787D8EE}" type="slidenum">
              <a:rPr lang="en-US" altLang="en-US" smtClean="0">
                <a:latin typeface="Arial" charset="0"/>
              </a:rPr>
              <a:pPr/>
              <a:t>3</a:t>
            </a:fld>
            <a:endParaRPr lang="en-US" altLang="en-US">
              <a:latin typeface="Arial"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3284999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19599B9B-5F31-460A-B3EF-6CEC2122DCBB}" type="slidenum">
              <a:rPr lang="en-US" altLang="en-US" smtClean="0">
                <a:latin typeface="Arial" charset="0"/>
              </a:rPr>
              <a:pPr/>
              <a:t>4</a:t>
            </a:fld>
            <a:endParaRPr lang="en-US" altLang="en-US">
              <a:latin typeface="Arial"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3665276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BDE48841-5AD7-487D-BDBD-B1E103B4DE4D}" type="slidenum">
              <a:rPr lang="en-US" altLang="en-US" smtClean="0">
                <a:latin typeface="Arial" charset="0"/>
              </a:rPr>
              <a:pPr/>
              <a:t>5</a:t>
            </a:fld>
            <a:endParaRPr lang="en-US" altLang="en-US">
              <a:latin typeface="Arial"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1278044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0F8C577D-A4F3-454C-852D-8C02704A5B92}" type="slidenum">
              <a:rPr lang="en-US" altLang="en-US" smtClean="0">
                <a:latin typeface="Arial" charset="0"/>
              </a:rPr>
              <a:pPr/>
              <a:t>6</a:t>
            </a:fld>
            <a:endParaRPr lang="en-US" altLang="en-US">
              <a:latin typeface="Arial"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3073523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E56768F3-CF57-4B2F-AFA4-133A01A7F00A}" type="slidenum">
              <a:rPr lang="en-US" altLang="en-US" smtClean="0">
                <a:latin typeface="Arial" charset="0"/>
              </a:rPr>
              <a:pPr/>
              <a:t>7</a:t>
            </a:fld>
            <a:endParaRPr lang="en-US" altLang="en-US">
              <a:latin typeface="Arial"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3086961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D49C4662-40A0-4006-9DD1-D7A684F8F3C4}" type="slidenum">
              <a:rPr lang="en-US" altLang="en-US" smtClean="0">
                <a:latin typeface="Arial" charset="0"/>
              </a:rPr>
              <a:pPr/>
              <a:t>8</a:t>
            </a:fld>
            <a:endParaRPr lang="en-US" altLang="en-US">
              <a:latin typeface="Arial"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258928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47F5D610-A9FE-4A8F-8940-1DC94AB2AAC7}" type="slidenum">
              <a:rPr lang="en-US" altLang="en-US" smtClean="0">
                <a:latin typeface="Arial" charset="0"/>
              </a:rPr>
              <a:pPr/>
              <a:t>9</a:t>
            </a:fld>
            <a:endParaRPr lang="en-US" altLang="en-US">
              <a:latin typeface="Arial"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1045199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21DFAF0-DFAC-4C5B-A7E1-06299BBFB6DE}"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5CEACF1-7727-4EFB-9CD5-93AB974C0EC2}"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2EF27B8-D23F-4AEC-86E3-774AA033E4AC}"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21A83D5-F4CD-4703-B4D0-A385B138FF09}"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69FBA26-A6D4-4F26-B0E0-2744475A6757}"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46E1076-C0A2-4953-AB1D-70ABC8BF5CE5}"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22705EC-93D1-45B9-89AF-5B905FAFA850}"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68DA528-9D79-4B4B-9090-F921A9F68E2C}"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F24C251-B4AC-429D-8265-6A3F0BDE03F0}"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02A03FD-88A2-4833-B6D9-37E6FE00DA92}"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EB65588-6FA2-4CB6-95DE-593982F64BF8}"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itchFamily="34" charset="0"/>
              </a:defRPr>
            </a:lvl1pPr>
          </a:lstStyle>
          <a:p>
            <a:pPr>
              <a:defRPr/>
            </a:pPr>
            <a:fld id="{54C18A2D-7351-42BC-AC25-B3A600B75C6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S PGothic" panose="020B0600070205080204" pitchFamily="34" charset="-128"/>
          <a:cs typeface="MS PGothic" charset="0"/>
        </a:defRPr>
      </a:lvl1pPr>
      <a:lvl2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MS PGothic" charset="0"/>
        </a:defRPr>
      </a:lvl2pPr>
      <a:lvl3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MS PGothic" charset="0"/>
        </a:defRPr>
      </a:lvl3pPr>
      <a:lvl4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MS PGothic" charset="0"/>
        </a:defRPr>
      </a:lvl4pPr>
      <a:lvl5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MS PGothic"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jpeg"/><Relationship Id="rId5"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0.jpeg"/><Relationship Id="rId5" Type="http://schemas.openxmlformats.org/officeDocument/2006/relationships/image" Target="../media/image11.jpeg"/><Relationship Id="rId6"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descr="C:\Documents and Settings\DE SYSTEMS\Desktop\ON 2013\PPT\CIVIX PPT backgrounds\CIVIX_pp_slides-03.png"/>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2051" name="Rectangle 3"/>
          <p:cNvSpPr>
            <a:spLocks noGrp="1" noChangeArrowheads="1"/>
          </p:cNvSpPr>
          <p:nvPr>
            <p:ph type="subTitle" idx="1"/>
          </p:nvPr>
        </p:nvSpPr>
        <p:spPr>
          <a:xfrm>
            <a:off x="1066800" y="2286000"/>
            <a:ext cx="6781800" cy="685800"/>
          </a:xfrm>
        </p:spPr>
        <p:txBody>
          <a:bodyPr/>
          <a:lstStyle/>
          <a:p>
            <a:pPr eaLnBrk="1" hangingPunct="1"/>
            <a:r>
              <a:rPr lang="en-US" altLang="en-US" sz="3600" b="1" dirty="0">
                <a:solidFill>
                  <a:schemeClr val="bg1"/>
                </a:solidFill>
                <a:latin typeface="Calibri" pitchFamily="34" charset="0"/>
              </a:rPr>
              <a:t>PowerPoint 3 : </a:t>
            </a:r>
          </a:p>
          <a:p>
            <a:pPr eaLnBrk="1" hangingPunct="1"/>
            <a:r>
              <a:rPr lang="en-US" altLang="en-US" sz="3600" b="1" dirty="0">
                <a:solidFill>
                  <a:schemeClr val="bg1"/>
                </a:solidFill>
                <a:latin typeface="Calibri" pitchFamily="34" charset="0"/>
              </a:rPr>
              <a:t>Gouvernement du Canada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descr="C:\Documents and Settings\DE SYSTEMS\Desktop\ON 2013\PPT\CIVIX PPT backgrounds\CIVIX_pp_slides-02.png"/>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11267" name="Rectangle 3"/>
          <p:cNvSpPr>
            <a:spLocks noGrp="1" noChangeArrowheads="1"/>
          </p:cNvSpPr>
          <p:nvPr>
            <p:ph type="title"/>
          </p:nvPr>
        </p:nvSpPr>
        <p:spPr/>
        <p:txBody>
          <a:bodyPr/>
          <a:lstStyle/>
          <a:p>
            <a:pPr eaLnBrk="1" hangingPunct="1"/>
            <a:r>
              <a:rPr lang="en-US" altLang="en-US" sz="4000" b="1" dirty="0">
                <a:solidFill>
                  <a:schemeClr val="bg1"/>
                </a:solidFill>
                <a:latin typeface="Calibri" pitchFamily="34" charset="0"/>
              </a:rPr>
              <a:t>Pensées finales</a:t>
            </a:r>
          </a:p>
        </p:txBody>
      </p:sp>
      <p:sp>
        <p:nvSpPr>
          <p:cNvPr id="11268" name="Rectangle 4"/>
          <p:cNvSpPr>
            <a:spLocks noGrp="1" noChangeArrowheads="1"/>
          </p:cNvSpPr>
          <p:nvPr>
            <p:ph type="body" idx="1"/>
          </p:nvPr>
        </p:nvSpPr>
        <p:spPr>
          <a:xfrm>
            <a:off x="457200" y="1524000"/>
            <a:ext cx="8229600" cy="4373563"/>
          </a:xfrm>
        </p:spPr>
        <p:txBody>
          <a:bodyPr/>
          <a:lstStyle/>
          <a:p>
            <a:pPr eaLnBrk="1" hangingPunct="1"/>
            <a:r>
              <a:rPr lang="en-US" altLang="en-US" sz="2800" dirty="0">
                <a:solidFill>
                  <a:schemeClr val="bg1"/>
                </a:solidFill>
                <a:latin typeface="Calibri" pitchFamily="34" charset="0"/>
              </a:rPr>
              <a:t>Le gouvernement est-il important ? Pourquoi ou pourquoi pas ?</a:t>
            </a:r>
          </a:p>
          <a:p>
            <a:pPr eaLnBrk="1" hangingPunct="1">
              <a:buNone/>
            </a:pPr>
            <a:endParaRPr lang="en-US" altLang="en-US" sz="1600" dirty="0">
              <a:solidFill>
                <a:schemeClr val="bg1"/>
              </a:solidFill>
              <a:latin typeface="Calibri" pitchFamily="34" charset="0"/>
            </a:endParaRPr>
          </a:p>
          <a:p>
            <a:pPr eaLnBrk="1" hangingPunct="1"/>
            <a:r>
              <a:rPr lang="en-US" altLang="en-US" sz="2800" dirty="0">
                <a:solidFill>
                  <a:schemeClr val="bg1"/>
                </a:solidFill>
                <a:latin typeface="Calibri" pitchFamily="34" charset="0"/>
              </a:rPr>
              <a:t>Comment le gouvernement affecte-t-il votre vie ?</a:t>
            </a:r>
          </a:p>
          <a:p>
            <a:pPr eaLnBrk="1" hangingPunct="1">
              <a:buNone/>
            </a:pPr>
            <a:endParaRPr lang="en-US" altLang="en-US" sz="1600" dirty="0">
              <a:solidFill>
                <a:schemeClr val="bg1"/>
              </a:solidFill>
              <a:latin typeface="Calibri" pitchFamily="34" charset="0"/>
            </a:endParaRPr>
          </a:p>
          <a:p>
            <a:pPr eaLnBrk="1" hangingPunct="1"/>
            <a:r>
              <a:rPr lang="en-US" altLang="en-US" sz="2800" dirty="0">
                <a:solidFill>
                  <a:schemeClr val="bg1"/>
                </a:solidFill>
                <a:latin typeface="Calibri" pitchFamily="34" charset="0"/>
              </a:rPr>
              <a:t>Pourquoi est-il important de savoir qui est votre représentant élu ?</a:t>
            </a:r>
          </a:p>
          <a:p>
            <a:pPr eaLnBrk="1" hangingPunct="1">
              <a:buNone/>
            </a:pPr>
            <a:endParaRPr lang="en-US" altLang="en-US" sz="2800" dirty="0">
              <a:solidFill>
                <a:schemeClr val="bg1"/>
              </a:solidFill>
              <a:latin typeface="Calibri"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descr="C:\Documents and Settings\DE SYSTEMS\Desktop\ON 2013\PPT\CIVIX PPT backgrounds\CIVIX_pp_slides-02.png"/>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3075" name="Rectangle 3"/>
          <p:cNvSpPr>
            <a:spLocks noGrp="1" noChangeArrowheads="1"/>
          </p:cNvSpPr>
          <p:nvPr>
            <p:ph type="title"/>
          </p:nvPr>
        </p:nvSpPr>
        <p:spPr/>
        <p:txBody>
          <a:bodyPr/>
          <a:lstStyle/>
          <a:p>
            <a:pPr eaLnBrk="1" hangingPunct="1"/>
            <a:r>
              <a:rPr lang="en-US" altLang="en-US" sz="4000" b="1">
                <a:solidFill>
                  <a:schemeClr val="bg1"/>
                </a:solidFill>
                <a:latin typeface="Calibri" pitchFamily="34" charset="0"/>
              </a:rPr>
              <a:t>Gouvernements du Canada</a:t>
            </a:r>
          </a:p>
        </p:txBody>
      </p:sp>
      <p:sp>
        <p:nvSpPr>
          <p:cNvPr id="3076" name="Rectangle 4"/>
          <p:cNvSpPr>
            <a:spLocks noGrp="1" noChangeArrowheads="1"/>
          </p:cNvSpPr>
          <p:nvPr>
            <p:ph type="body" idx="1"/>
          </p:nvPr>
        </p:nvSpPr>
        <p:spPr>
          <a:xfrm>
            <a:off x="457200" y="1371600"/>
            <a:ext cx="8229600" cy="4525963"/>
          </a:xfrm>
        </p:spPr>
        <p:txBody>
          <a:bodyPr/>
          <a:lstStyle/>
          <a:p>
            <a:pPr eaLnBrk="1" hangingPunct="1"/>
            <a:r>
              <a:rPr lang="en-US" altLang="en-US" sz="2400" dirty="0">
                <a:solidFill>
                  <a:schemeClr val="bg1"/>
                </a:solidFill>
                <a:latin typeface="Calibri" pitchFamily="34" charset="0"/>
              </a:rPr>
              <a:t>Le Canada est un État fédéral, une démocratie parlementaire et une monarchie constitutionnelle.</a:t>
            </a:r>
          </a:p>
          <a:p>
            <a:pPr eaLnBrk="1" hangingPunct="1"/>
            <a:r>
              <a:rPr lang="en-US" altLang="en-US" sz="2400" dirty="0">
                <a:solidFill>
                  <a:schemeClr val="bg1"/>
                </a:solidFill>
                <a:latin typeface="Calibri" pitchFamily="34" charset="0"/>
              </a:rPr>
              <a:t>A </a:t>
            </a:r>
            <a:r>
              <a:rPr lang="en-US" altLang="en-US" sz="2400" b="1" dirty="0">
                <a:solidFill>
                  <a:srgbClr val="FFC000"/>
                </a:solidFill>
                <a:latin typeface="Calibri" pitchFamily="34" charset="0"/>
              </a:rPr>
              <a:t>état fédéral</a:t>
            </a:r>
            <a:r>
              <a:rPr lang="en-US" altLang="en-US" sz="2400" dirty="0">
                <a:solidFill>
                  <a:schemeClr val="accent1">
                    <a:lumMod val="75000"/>
                  </a:schemeClr>
                </a:solidFill>
                <a:latin typeface="Calibri" pitchFamily="34" charset="0"/>
              </a:rPr>
              <a:t> </a:t>
            </a:r>
            <a:r>
              <a:rPr lang="en-US" altLang="en-US" sz="2400" dirty="0">
                <a:solidFill>
                  <a:schemeClr val="bg1"/>
                </a:solidFill>
                <a:latin typeface="Calibri" pitchFamily="34" charset="0"/>
              </a:rPr>
              <a:t>réunit plusieurs communautés politiques différentes sous un gouvernement central (fédéral) pour les affaires nationales et des gouvernements locaux (provinciaux/territoriaux) pour les affaires locales.</a:t>
            </a:r>
          </a:p>
          <a:p>
            <a:pPr eaLnBrk="1" hangingPunct="1"/>
            <a:r>
              <a:rPr lang="en-US" altLang="en-US" sz="2400" dirty="0">
                <a:solidFill>
                  <a:schemeClr val="bg1"/>
                </a:solidFill>
                <a:latin typeface="Calibri" pitchFamily="34" charset="0"/>
              </a:rPr>
              <a:t>En tant que </a:t>
            </a:r>
            <a:r>
              <a:rPr lang="en-US" altLang="en-US" sz="2400" b="1" dirty="0">
                <a:solidFill>
                  <a:srgbClr val="FFC000"/>
                </a:solidFill>
                <a:latin typeface="Calibri" pitchFamily="34" charset="0"/>
              </a:rPr>
              <a:t>démocratie parlementaire</a:t>
            </a:r>
            <a:r>
              <a:rPr lang="en-US" altLang="en-US" sz="2400" dirty="0">
                <a:solidFill>
                  <a:schemeClr val="bg1"/>
                </a:solidFill>
                <a:latin typeface="Calibri" pitchFamily="34" charset="0"/>
              </a:rPr>
              <a:t>, nous élisons des membres à notre parlement et aux législatures à travers tout le pays.</a:t>
            </a:r>
          </a:p>
          <a:p>
            <a:pPr eaLnBrk="1" hangingPunct="1"/>
            <a:r>
              <a:rPr lang="en-US" altLang="en-US" sz="2400" dirty="0">
                <a:solidFill>
                  <a:schemeClr val="bg1"/>
                </a:solidFill>
                <a:latin typeface="Calibri" pitchFamily="34" charset="0"/>
              </a:rPr>
              <a:t>En tant que </a:t>
            </a:r>
            <a:r>
              <a:rPr lang="en-US" altLang="en-US" sz="2400" b="1" dirty="0">
                <a:solidFill>
                  <a:srgbClr val="FFC000"/>
                </a:solidFill>
                <a:latin typeface="Calibri" pitchFamily="34" charset="0"/>
              </a:rPr>
              <a:t>monarchie constitutionnelle</a:t>
            </a:r>
            <a:r>
              <a:rPr lang="en-US" altLang="en-US" sz="2400" dirty="0">
                <a:solidFill>
                  <a:schemeClr val="bg1"/>
                </a:solidFill>
                <a:latin typeface="Calibri" pitchFamily="34" charset="0"/>
              </a:rPr>
              <a:t>, Canada</a:t>
            </a:r>
            <a:r>
              <a:rPr lang="en-CA" altLang="en-US" sz="2400" dirty="0">
                <a:solidFill>
                  <a:schemeClr val="bg1"/>
                </a:solidFill>
                <a:latin typeface="Calibri" pitchFamily="34" charset="0"/>
              </a:rPr>
              <a:t>’</a:t>
            </a:r>
            <a:r>
              <a:rPr lang="en-US" altLang="ja-JP" sz="2400" dirty="0">
                <a:solidFill>
                  <a:schemeClr val="bg1"/>
                </a:solidFill>
                <a:latin typeface="Calibri" pitchFamily="34" charset="0"/>
              </a:rPr>
              <a:t>la tête de l'État est une souveraine héréditaire (reine ou roi), qui règne conformément à la Constitution.</a:t>
            </a:r>
          </a:p>
          <a:p>
            <a:pPr eaLnBrk="1" hangingPunct="1"/>
            <a:endParaRPr lang="en-US" altLang="en-US" sz="2400" dirty="0">
              <a:latin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descr="C:\Documents and Settings\DE SYSTEMS\Desktop\ON 2013\PPT\CIVIX PPT backgrounds\CIVIX_pp_slides-02.png"/>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5123" name="Rectangle 3"/>
          <p:cNvSpPr>
            <a:spLocks noGrp="1" noChangeArrowheads="1"/>
          </p:cNvSpPr>
          <p:nvPr>
            <p:ph type="title"/>
          </p:nvPr>
        </p:nvSpPr>
        <p:spPr/>
        <p:txBody>
          <a:bodyPr/>
          <a:lstStyle/>
          <a:p>
            <a:pPr eaLnBrk="1" hangingPunct="1"/>
            <a:r>
              <a:rPr lang="en-US" altLang="en-US" sz="4000" b="1">
                <a:solidFill>
                  <a:schemeClr val="bg1"/>
                </a:solidFill>
                <a:latin typeface="Calibri" pitchFamily="34" charset="0"/>
              </a:rPr>
              <a:t>Trois niveaux de gouvernement</a:t>
            </a:r>
          </a:p>
        </p:txBody>
      </p:sp>
      <p:sp>
        <p:nvSpPr>
          <p:cNvPr id="5124" name="Rectangle 4"/>
          <p:cNvSpPr>
            <a:spLocks noGrp="1" noChangeArrowheads="1"/>
          </p:cNvSpPr>
          <p:nvPr>
            <p:ph type="body" idx="1"/>
          </p:nvPr>
        </p:nvSpPr>
        <p:spPr>
          <a:xfrm>
            <a:off x="457200" y="1371600"/>
            <a:ext cx="8229600" cy="4525963"/>
          </a:xfrm>
        </p:spPr>
        <p:txBody>
          <a:bodyPr/>
          <a:lstStyle/>
          <a:p>
            <a:pPr eaLnBrk="1" hangingPunct="1"/>
            <a:r>
              <a:rPr lang="en-US" altLang="en-US" sz="2400" dirty="0">
                <a:solidFill>
                  <a:schemeClr val="bg1"/>
                </a:solidFill>
                <a:latin typeface="Calibri" pitchFamily="34" charset="0"/>
              </a:rPr>
              <a:t>Le Canada est un pays très vaste avec des besoins et des intérêts différents. </a:t>
            </a:r>
          </a:p>
          <a:p>
            <a:pPr eaLnBrk="1" hangingPunct="1"/>
            <a:r>
              <a:rPr lang="en-US" altLang="en-US" sz="2400" dirty="0">
                <a:solidFill>
                  <a:schemeClr val="bg1"/>
                </a:solidFill>
                <a:latin typeface="Calibri" pitchFamily="34" charset="0"/>
              </a:rPr>
              <a:t>Afin de répondre aux besoins des citoyens, le gouvernement canadien est structuré en un système à trois niveaux : </a:t>
            </a:r>
            <a:r>
              <a:rPr lang="en-US" altLang="en-US" sz="2400" b="1" dirty="0">
                <a:solidFill>
                  <a:srgbClr val="FFC000"/>
                </a:solidFill>
                <a:latin typeface="Calibri" pitchFamily="34" charset="0"/>
              </a:rPr>
              <a:t>fédéral, provincial/territorial</a:t>
            </a:r>
            <a:r>
              <a:rPr lang="en-US" altLang="en-US" sz="2400" dirty="0">
                <a:solidFill>
                  <a:schemeClr val="bg1"/>
                </a:solidFill>
                <a:latin typeface="Calibri" pitchFamily="34" charset="0"/>
              </a:rPr>
              <a:t> et </a:t>
            </a:r>
            <a:r>
              <a:rPr lang="en-US" altLang="en-US" sz="2400" b="1" dirty="0">
                <a:solidFill>
                  <a:srgbClr val="FFC000"/>
                </a:solidFill>
                <a:latin typeface="Calibri" pitchFamily="34" charset="0"/>
              </a:rPr>
              <a:t>municipal/local</a:t>
            </a:r>
            <a:r>
              <a:rPr lang="en-US" altLang="en-US" sz="2400" dirty="0">
                <a:solidFill>
                  <a:schemeClr val="bg1"/>
                </a:solidFill>
                <a:latin typeface="Calibri" pitchFamily="34" charset="0"/>
              </a:rPr>
              <a:t>. </a:t>
            </a:r>
          </a:p>
          <a:p>
            <a:pPr eaLnBrk="1" hangingPunct="1"/>
            <a:r>
              <a:rPr lang="en-US" altLang="en-US" sz="2400" dirty="0">
                <a:solidFill>
                  <a:schemeClr val="bg1"/>
                </a:solidFill>
                <a:latin typeface="Calibri" pitchFamily="34" charset="0"/>
              </a:rPr>
              <a:t>Chaque niveau dispose de son propre arrangement de fonctionnaires élus et nommés ainsi qu'un ensemble unique de responsabilités.</a:t>
            </a:r>
          </a:p>
        </p:txBody>
      </p:sp>
      <p:pic>
        <p:nvPicPr>
          <p:cNvPr id="5" name="Picture 4" descr="Map_Canada.gif"/>
          <p:cNvPicPr>
            <a:picLocks noChangeAspect="1"/>
          </p:cNvPicPr>
          <p:nvPr/>
        </p:nvPicPr>
        <p:blipFill>
          <a:blip r:embed="rId4" cstate="print"/>
          <a:stretch>
            <a:fillRect/>
          </a:stretch>
        </p:blipFill>
        <p:spPr>
          <a:xfrm>
            <a:off x="2667000" y="4191000"/>
            <a:ext cx="3122345" cy="25603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descr="C:\Documents and Settings\DE SYSTEMS\Desktop\ON 2013\PPT\CIVIX PPT backgrounds\CIVIX_pp_slides-02.png"/>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4099" name="Rectangle 3"/>
          <p:cNvSpPr>
            <a:spLocks noGrp="1" noChangeArrowheads="1"/>
          </p:cNvSpPr>
          <p:nvPr>
            <p:ph type="title"/>
          </p:nvPr>
        </p:nvSpPr>
        <p:spPr/>
        <p:txBody>
          <a:bodyPr/>
          <a:lstStyle/>
          <a:p>
            <a:pPr eaLnBrk="1" hangingPunct="1"/>
            <a:r>
              <a:rPr lang="en-US" altLang="en-US" sz="4000" b="1" dirty="0">
                <a:solidFill>
                  <a:schemeClr val="bg1"/>
                </a:solidFill>
                <a:latin typeface="Calibri" pitchFamily="34" charset="0"/>
              </a:rPr>
              <a:t>Les trois branches du gouvernement</a:t>
            </a:r>
          </a:p>
        </p:txBody>
      </p:sp>
      <p:sp>
        <p:nvSpPr>
          <p:cNvPr id="4100" name="Rectangle 4"/>
          <p:cNvSpPr>
            <a:spLocks noGrp="1" noChangeArrowheads="1"/>
          </p:cNvSpPr>
          <p:nvPr>
            <p:ph type="body" idx="1"/>
          </p:nvPr>
        </p:nvSpPr>
        <p:spPr>
          <a:xfrm>
            <a:off x="457200" y="1600200"/>
            <a:ext cx="8229600" cy="4297363"/>
          </a:xfrm>
        </p:spPr>
        <p:txBody>
          <a:bodyPr/>
          <a:lstStyle/>
          <a:p>
            <a:pPr eaLnBrk="1" hangingPunct="1"/>
            <a:r>
              <a:rPr lang="en-US" altLang="en-US" sz="2300" b="1" dirty="0">
                <a:solidFill>
                  <a:srgbClr val="FFC000"/>
                </a:solidFill>
                <a:latin typeface="Calibri" pitchFamily="34" charset="0"/>
              </a:rPr>
              <a:t>Le Corps législatif:</a:t>
            </a:r>
            <a:r>
              <a:rPr lang="en-US" altLang="en-US" sz="2300" dirty="0">
                <a:solidFill>
                  <a:srgbClr val="FFC000"/>
                </a:solidFill>
                <a:latin typeface="Calibri" pitchFamily="34" charset="0"/>
              </a:rPr>
              <a:t> </a:t>
            </a:r>
            <a:r>
              <a:rPr lang="en-CA" altLang="en-US" sz="2300" dirty="0">
                <a:solidFill>
                  <a:schemeClr val="bg1"/>
                </a:solidFill>
                <a:latin typeface="Calibri" pitchFamily="34" charset="0"/>
              </a:rPr>
              <a:t>Crée des lois, règlements et règles sous la juridiction fédérale. La branche législative est composée de représentants fédéraux élus appelés membres du Parlement.</a:t>
            </a:r>
          </a:p>
          <a:p>
            <a:pPr eaLnBrk="1" hangingPunct="1"/>
            <a:r>
              <a:rPr lang="en-US" altLang="en-US" sz="2300" b="1" dirty="0">
                <a:solidFill>
                  <a:srgbClr val="FFC000"/>
                </a:solidFill>
                <a:latin typeface="Calibri" pitchFamily="34" charset="0"/>
              </a:rPr>
              <a:t>L’Autorité dirigeante:</a:t>
            </a:r>
            <a:r>
              <a:rPr lang="en-US" altLang="en-US" sz="2300" dirty="0">
                <a:solidFill>
                  <a:srgbClr val="FFC000"/>
                </a:solidFill>
                <a:latin typeface="Calibri" pitchFamily="34" charset="0"/>
              </a:rPr>
              <a:t> </a:t>
            </a:r>
            <a:r>
              <a:rPr lang="en-US" altLang="en-US" sz="2300" dirty="0">
                <a:solidFill>
                  <a:schemeClr val="bg1"/>
                </a:solidFill>
                <a:latin typeface="Calibri" pitchFamily="34" charset="0"/>
              </a:rPr>
              <a:t>Responsable des opérations du gouvernement, ainsi que de l'application et du respect des lois et règlements. Comprend le représentant de la Reine (le gouverneur général) et les ministres du cabinet (nommés par le premier ministre). </a:t>
            </a:r>
          </a:p>
          <a:p>
            <a:pPr eaLnBrk="1" hangingPunct="1"/>
            <a:r>
              <a:rPr lang="en-US" altLang="en-US" sz="2300" b="1" dirty="0">
                <a:solidFill>
                  <a:srgbClr val="FFC000"/>
                </a:solidFill>
                <a:latin typeface="Calibri" pitchFamily="34" charset="0"/>
              </a:rPr>
              <a:t>Le Siège de justice:</a:t>
            </a:r>
            <a:r>
              <a:rPr lang="en-US" altLang="en-US" sz="2300" dirty="0">
                <a:solidFill>
                  <a:srgbClr val="FFC000"/>
                </a:solidFill>
                <a:latin typeface="Calibri" pitchFamily="34" charset="0"/>
              </a:rPr>
              <a:t> </a:t>
            </a:r>
            <a:r>
              <a:rPr lang="en-CA" altLang="en-US" sz="2300" dirty="0">
                <a:solidFill>
                  <a:schemeClr val="bg1"/>
                </a:solidFill>
                <a:latin typeface="Calibri" pitchFamily="34" charset="0"/>
              </a:rPr>
              <a:t>Interprète la loi et détermine la peine infligée à ceux qui enfreignent les lois, règlements et règles établis. Comprend le système judiciaire canadien, dirigé par la Cour suprême et comprenant neuf juges nommés.</a:t>
            </a:r>
            <a:endParaRPr lang="en-US" altLang="en-US" sz="23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7" descr="C:\Documents and Settings\DE SYSTEMS\Desktop\ON 2013\PPT\CIVIX PPT backgrounds\CIVIX_pp_slides-02.png"/>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6147" name="Rectangle 3"/>
          <p:cNvSpPr>
            <a:spLocks noGrp="1" noChangeArrowheads="1"/>
          </p:cNvSpPr>
          <p:nvPr>
            <p:ph type="title"/>
          </p:nvPr>
        </p:nvSpPr>
        <p:spPr/>
        <p:txBody>
          <a:bodyPr/>
          <a:lstStyle/>
          <a:p>
            <a:pPr eaLnBrk="1" hangingPunct="1"/>
            <a:r>
              <a:rPr lang="en-US" altLang="en-US" sz="4000" b="1">
                <a:solidFill>
                  <a:schemeClr val="bg1"/>
                </a:solidFill>
                <a:latin typeface="Calibri" pitchFamily="34" charset="0"/>
              </a:rPr>
              <a:t>Fédéral </a:t>
            </a:r>
          </a:p>
        </p:txBody>
      </p:sp>
      <p:sp>
        <p:nvSpPr>
          <p:cNvPr id="6148" name="Rectangle 4"/>
          <p:cNvSpPr>
            <a:spLocks noGrp="1" noChangeArrowheads="1"/>
          </p:cNvSpPr>
          <p:nvPr>
            <p:ph type="body" idx="1"/>
          </p:nvPr>
        </p:nvSpPr>
        <p:spPr>
          <a:xfrm>
            <a:off x="457200" y="1371600"/>
            <a:ext cx="8229600" cy="4525963"/>
          </a:xfrm>
        </p:spPr>
        <p:txBody>
          <a:bodyPr/>
          <a:lstStyle/>
          <a:p>
            <a:pPr eaLnBrk="1" hangingPunct="1"/>
            <a:r>
              <a:rPr lang="en-US" altLang="en-US" sz="2400" dirty="0">
                <a:solidFill>
                  <a:schemeClr val="bg1"/>
                </a:solidFill>
                <a:latin typeface="Calibri" pitchFamily="34" charset="0"/>
              </a:rPr>
              <a:t>Le représentant élu au niveau fédéral s'appelle un </a:t>
            </a:r>
            <a:r>
              <a:rPr lang="en-US" altLang="en-US" sz="2400" b="1" dirty="0">
                <a:solidFill>
                  <a:srgbClr val="FFC000"/>
                </a:solidFill>
                <a:latin typeface="Calibri" pitchFamily="34" charset="0"/>
              </a:rPr>
              <a:t>Membre du Parlement</a:t>
            </a:r>
            <a:r>
              <a:rPr lang="en-US" altLang="en-US" sz="2400" dirty="0">
                <a:solidFill>
                  <a:srgbClr val="FFC000"/>
                </a:solidFill>
                <a:latin typeface="Calibri" pitchFamily="34" charset="0"/>
              </a:rPr>
              <a:t> </a:t>
            </a:r>
            <a:r>
              <a:rPr lang="en-US" altLang="en-US" sz="2400" dirty="0">
                <a:solidFill>
                  <a:schemeClr val="bg1"/>
                </a:solidFill>
                <a:latin typeface="Calibri" pitchFamily="34" charset="0"/>
              </a:rPr>
              <a:t>(MP)</a:t>
            </a:r>
          </a:p>
          <a:p>
            <a:pPr eaLnBrk="1" hangingPunct="1"/>
            <a:r>
              <a:rPr lang="en-US" altLang="en-US" sz="2400" dirty="0">
                <a:solidFill>
                  <a:schemeClr val="bg1"/>
                </a:solidFill>
                <a:latin typeface="Calibri" pitchFamily="34" charset="0"/>
              </a:rPr>
              <a:t>Les Canadiens voteront pour </a:t>
            </a:r>
            <a:r>
              <a:rPr lang="en-US" altLang="en-US" sz="2400" b="1" dirty="0">
                <a:solidFill>
                  <a:srgbClr val="FFC000"/>
                </a:solidFill>
                <a:latin typeface="Calibri" pitchFamily="34" charset="0"/>
              </a:rPr>
              <a:t>338 députés lors des élections actuelles</a:t>
            </a:r>
            <a:r>
              <a:rPr lang="en-US" altLang="en-US" sz="2400" b="1" dirty="0">
                <a:solidFill>
                  <a:schemeClr val="bg1"/>
                </a:solidFill>
                <a:latin typeface="Calibri" pitchFamily="34" charset="0"/>
              </a:rPr>
              <a:t>. </a:t>
            </a:r>
            <a:r>
              <a:rPr lang="en-US" altLang="en-US" sz="2400" dirty="0">
                <a:solidFill>
                  <a:schemeClr val="bg1"/>
                </a:solidFill>
                <a:latin typeface="Calibri" pitchFamily="34" charset="0"/>
              </a:rPr>
              <a:t>C'est le corps législatif fédéral, qui crée ou adopte des lois.</a:t>
            </a:r>
          </a:p>
          <a:p>
            <a:pPr eaLnBrk="1" hangingPunct="1"/>
            <a:r>
              <a:rPr lang="en-US" altLang="en-US" sz="2400" dirty="0">
                <a:solidFill>
                  <a:schemeClr val="bg1"/>
                </a:solidFill>
                <a:latin typeface="Calibri" pitchFamily="34" charset="0"/>
              </a:rPr>
              <a:t>Les députés débattent et adoptent des lois dans le </a:t>
            </a:r>
            <a:r>
              <a:rPr lang="en-US" altLang="en-US" sz="2400" b="1" dirty="0">
                <a:solidFill>
                  <a:srgbClr val="FFC000"/>
                </a:solidFill>
                <a:latin typeface="Calibri" pitchFamily="34" charset="0"/>
              </a:rPr>
              <a:t>Chambre des communes </a:t>
            </a:r>
            <a:r>
              <a:rPr lang="en-US" altLang="en-US" sz="2400" dirty="0">
                <a:solidFill>
                  <a:schemeClr val="bg1"/>
                </a:solidFill>
                <a:latin typeface="Calibri" pitchFamily="34" charset="0"/>
              </a:rPr>
              <a:t>à Ottawa. </a:t>
            </a:r>
          </a:p>
          <a:p>
            <a:pPr eaLnBrk="1" hangingPunct="1"/>
            <a:r>
              <a:rPr lang="en-US" altLang="en-US" sz="2400" dirty="0">
                <a:solidFill>
                  <a:schemeClr val="bg1"/>
                </a:solidFill>
                <a:latin typeface="Calibri" pitchFamily="34" charset="0"/>
              </a:rPr>
              <a:t>Le chef du gouvernement s'appelle le </a:t>
            </a:r>
            <a:r>
              <a:rPr lang="en-US" altLang="en-US" sz="2400" b="1" dirty="0">
                <a:solidFill>
                  <a:srgbClr val="FFC000"/>
                </a:solidFill>
                <a:latin typeface="Calibri" pitchFamily="34" charset="0"/>
              </a:rPr>
              <a:t>premier ministre</a:t>
            </a:r>
            <a:r>
              <a:rPr lang="en-US" altLang="en-US" sz="2400" dirty="0">
                <a:solidFill>
                  <a:schemeClr val="bg1"/>
                </a:solidFill>
                <a:latin typeface="Calibri" pitchFamily="34" charset="0"/>
              </a:rPr>
              <a:t>.</a:t>
            </a:r>
          </a:p>
          <a:p>
            <a:pPr eaLnBrk="1" hangingPunct="1"/>
            <a:r>
              <a:rPr lang="en-US" altLang="en-US" sz="2400" dirty="0">
                <a:solidFill>
                  <a:schemeClr val="bg1"/>
                </a:solidFill>
                <a:latin typeface="Calibri" pitchFamily="34" charset="0"/>
              </a:rPr>
              <a:t>La Reine est représentée par le </a:t>
            </a:r>
            <a:r>
              <a:rPr lang="en-US" altLang="en-US" sz="2400" b="1" dirty="0">
                <a:solidFill>
                  <a:srgbClr val="FFC000"/>
                </a:solidFill>
                <a:latin typeface="Calibri" pitchFamily="34" charset="0"/>
              </a:rPr>
              <a:t>gouverneur général</a:t>
            </a:r>
            <a:r>
              <a:rPr lang="en-US" altLang="en-US" sz="2400" dirty="0">
                <a:solidFill>
                  <a:schemeClr val="bg1"/>
                </a:solidFill>
                <a:latin typeface="Calibri" pitchFamily="34" charset="0"/>
              </a:rPr>
              <a:t>.</a:t>
            </a:r>
          </a:p>
          <a:p>
            <a:pPr eaLnBrk="1" hangingPunct="1">
              <a:buFontTx/>
              <a:buNone/>
            </a:pPr>
            <a:endParaRPr lang="en-US" altLang="en-US" sz="2400" dirty="0"/>
          </a:p>
        </p:txBody>
      </p:sp>
      <p:pic>
        <p:nvPicPr>
          <p:cNvPr id="6149" name="Picture 14" descr="CanadianFlag"/>
          <p:cNvPicPr>
            <a:picLocks noChangeAspect="1" noChangeArrowheads="1"/>
          </p:cNvPicPr>
          <p:nvPr/>
        </p:nvPicPr>
        <p:blipFill>
          <a:blip r:embed="rId4" cstate="print"/>
          <a:srcRect/>
          <a:stretch>
            <a:fillRect/>
          </a:stretch>
        </p:blipFill>
        <p:spPr bwMode="auto">
          <a:xfrm>
            <a:off x="3505200" y="4953000"/>
            <a:ext cx="2436813" cy="1447800"/>
          </a:xfrm>
          <a:prstGeom prst="rect">
            <a:avLst/>
          </a:prstGeom>
          <a:noFill/>
          <a:ln w="9525">
            <a:noFill/>
            <a:miter lim="800000"/>
            <a:headEnd/>
            <a:tailEnd/>
          </a:ln>
        </p:spPr>
      </p:pic>
      <p:pic>
        <p:nvPicPr>
          <p:cNvPr id="6150" name="Picture 16" descr="Parliament Building Ottawa"/>
          <p:cNvPicPr>
            <a:picLocks noChangeAspect="1" noChangeArrowheads="1"/>
          </p:cNvPicPr>
          <p:nvPr/>
        </p:nvPicPr>
        <p:blipFill>
          <a:blip r:embed="rId5" cstate="print"/>
          <a:srcRect/>
          <a:stretch>
            <a:fillRect/>
          </a:stretch>
        </p:blipFill>
        <p:spPr bwMode="auto">
          <a:xfrm>
            <a:off x="914400" y="4953000"/>
            <a:ext cx="2331720" cy="155448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6" descr="C:\Documents and Settings\DE SYSTEMS\Desktop\ON 2013\PPT\CIVIX PPT backgrounds\CIVIX_pp_slides-02.png"/>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7171" name="Rectangle 3"/>
          <p:cNvSpPr>
            <a:spLocks noGrp="1" noChangeArrowheads="1"/>
          </p:cNvSpPr>
          <p:nvPr>
            <p:ph type="title"/>
          </p:nvPr>
        </p:nvSpPr>
        <p:spPr/>
        <p:txBody>
          <a:bodyPr/>
          <a:lstStyle/>
          <a:p>
            <a:pPr eaLnBrk="1" hangingPunct="1"/>
            <a:r>
              <a:rPr lang="en-US" altLang="en-US" sz="4000" b="1" dirty="0">
                <a:solidFill>
                  <a:schemeClr val="bg1"/>
                </a:solidFill>
                <a:latin typeface="Calibri" pitchFamily="34" charset="0"/>
              </a:rPr>
              <a:t>Provincial/Territorial</a:t>
            </a:r>
          </a:p>
        </p:txBody>
      </p:sp>
      <p:sp>
        <p:nvSpPr>
          <p:cNvPr id="7172" name="Rectangle 4"/>
          <p:cNvSpPr>
            <a:spLocks noGrp="1" noChangeArrowheads="1"/>
          </p:cNvSpPr>
          <p:nvPr>
            <p:ph type="body" idx="1"/>
          </p:nvPr>
        </p:nvSpPr>
        <p:spPr>
          <a:xfrm>
            <a:off x="457200" y="1371600"/>
            <a:ext cx="8229600" cy="4525963"/>
          </a:xfrm>
        </p:spPr>
        <p:txBody>
          <a:bodyPr/>
          <a:lstStyle/>
          <a:p>
            <a:pPr eaLnBrk="1" hangingPunct="1"/>
            <a:r>
              <a:rPr lang="en-US" altLang="en-US" sz="2400" dirty="0">
                <a:solidFill>
                  <a:schemeClr val="bg1"/>
                </a:solidFill>
                <a:latin typeface="Calibri" pitchFamily="34" charset="0"/>
              </a:rPr>
              <a:t>Les représentants élus </a:t>
            </a:r>
            <a:r>
              <a:rPr lang="en-CA" altLang="en-US" sz="2400" dirty="0">
                <a:solidFill>
                  <a:schemeClr val="bg1"/>
                </a:solidFill>
                <a:latin typeface="Calibri" pitchFamily="34" charset="0"/>
              </a:rPr>
              <a:t>s'appellent </a:t>
            </a:r>
            <a:r>
              <a:rPr lang="en-CA" altLang="en-US" sz="2400" b="1" dirty="0">
                <a:solidFill>
                  <a:srgbClr val="FFC000"/>
                </a:solidFill>
                <a:latin typeface="Calibri" pitchFamily="34" charset="0"/>
              </a:rPr>
              <a:t>Membres de l'Assemblée législative (MLA)</a:t>
            </a:r>
            <a:r>
              <a:rPr lang="en-CA" altLang="en-US" sz="2400" dirty="0">
                <a:solidFill>
                  <a:schemeClr val="bg1"/>
                </a:solidFill>
                <a:latin typeface="Calibri" pitchFamily="34" charset="0"/>
              </a:rPr>
              <a:t>, </a:t>
            </a:r>
            <a:r>
              <a:rPr lang="en-CA" altLang="en-US" sz="2400" b="1" dirty="0">
                <a:solidFill>
                  <a:srgbClr val="FFC000"/>
                </a:solidFill>
                <a:latin typeface="Calibri" pitchFamily="34" charset="0"/>
              </a:rPr>
              <a:t>Membres de l'Assemblée provinciale (MPP)</a:t>
            </a:r>
            <a:r>
              <a:rPr lang="en-CA" altLang="en-US" sz="2400" dirty="0">
                <a:solidFill>
                  <a:schemeClr val="bg1"/>
                </a:solidFill>
                <a:latin typeface="Calibri" pitchFamily="34" charset="0"/>
              </a:rPr>
              <a:t>, </a:t>
            </a:r>
            <a:r>
              <a:rPr lang="en-CA" altLang="en-US" sz="2400" b="1" dirty="0">
                <a:solidFill>
                  <a:srgbClr val="FFC000"/>
                </a:solidFill>
                <a:latin typeface="Calibri" pitchFamily="34" charset="0"/>
              </a:rPr>
              <a:t>Membres de l'Assemblée nationale (MNA)</a:t>
            </a:r>
            <a:r>
              <a:rPr lang="en-CA" altLang="en-US" sz="2400" dirty="0">
                <a:solidFill>
                  <a:schemeClr val="bg1"/>
                </a:solidFill>
                <a:latin typeface="Calibri" pitchFamily="34" charset="0"/>
              </a:rPr>
              <a:t> ou </a:t>
            </a:r>
            <a:r>
              <a:rPr lang="en-CA" altLang="en-US" sz="2400" b="1" dirty="0">
                <a:solidFill>
                  <a:srgbClr val="FFC000"/>
                </a:solidFill>
                <a:latin typeface="Calibri" pitchFamily="34" charset="0"/>
              </a:rPr>
              <a:t>Membres de l'Assemblée législative (MHAs)</a:t>
            </a:r>
            <a:r>
              <a:rPr lang="en-CA" altLang="en-US" sz="2400" dirty="0">
                <a:solidFill>
                  <a:schemeClr val="bg1"/>
                </a:solidFill>
                <a:latin typeface="Calibri" pitchFamily="34" charset="0"/>
              </a:rPr>
              <a:t>, selon la province ou le territoire.</a:t>
            </a:r>
          </a:p>
          <a:p>
            <a:pPr eaLnBrk="1" hangingPunct="1"/>
            <a:r>
              <a:rPr lang="en-US" altLang="en-US" sz="2400" dirty="0">
                <a:solidFill>
                  <a:schemeClr val="bg1"/>
                </a:solidFill>
                <a:latin typeface="Calibri" pitchFamily="34" charset="0"/>
              </a:rPr>
              <a:t>Les représentants élus débattent et adoptent des lois au sein du législatif provincial ou territorial.</a:t>
            </a:r>
            <a:r>
              <a:rPr lang="en-US" altLang="ja-JP" sz="2400" dirty="0">
                <a:solidFill>
                  <a:schemeClr val="bg1"/>
                </a:solidFill>
                <a:latin typeface="Calibri" pitchFamily="34" charset="0"/>
              </a:rPr>
              <a:t>.</a:t>
            </a:r>
          </a:p>
          <a:p>
            <a:pPr eaLnBrk="1" hangingPunct="1"/>
            <a:r>
              <a:rPr lang="en-US" altLang="en-US" sz="2400" dirty="0">
                <a:solidFill>
                  <a:schemeClr val="bg1"/>
                </a:solidFill>
                <a:latin typeface="Calibri" pitchFamily="34" charset="0"/>
              </a:rPr>
              <a:t>Le chef du gouvernement s'appelle le </a:t>
            </a:r>
            <a:r>
              <a:rPr lang="en-US" altLang="en-US" sz="2400" b="1" dirty="0">
                <a:solidFill>
                  <a:srgbClr val="FFC000"/>
                </a:solidFill>
                <a:latin typeface="Calibri" pitchFamily="34" charset="0"/>
              </a:rPr>
              <a:t>premier</a:t>
            </a:r>
            <a:r>
              <a:rPr lang="en-US" altLang="en-US" sz="2400" dirty="0">
                <a:solidFill>
                  <a:schemeClr val="bg1"/>
                </a:solidFill>
                <a:latin typeface="Calibri" pitchFamily="34" charset="0"/>
              </a:rPr>
              <a:t>.</a:t>
            </a:r>
          </a:p>
          <a:p>
            <a:pPr eaLnBrk="1" hangingPunct="1"/>
            <a:r>
              <a:rPr lang="en-US" altLang="en-US" sz="2400" dirty="0">
                <a:solidFill>
                  <a:schemeClr val="bg1"/>
                </a:solidFill>
                <a:latin typeface="Calibri" pitchFamily="34" charset="0"/>
              </a:rPr>
              <a:t>La Reine est représentée par une </a:t>
            </a:r>
            <a:r>
              <a:rPr lang="en-US" altLang="en-US" sz="2400" b="1" dirty="0">
                <a:solidFill>
                  <a:srgbClr val="FFC000"/>
                </a:solidFill>
                <a:latin typeface="Calibri" pitchFamily="34" charset="0"/>
              </a:rPr>
              <a:t>lieutenant-gouverneur</a:t>
            </a:r>
            <a:r>
              <a:rPr lang="en-US" altLang="en-US" sz="2400" dirty="0">
                <a:solidFill>
                  <a:schemeClr val="bg1"/>
                </a:solidFill>
                <a:latin typeface="Calibri" pitchFamily="34" charset="0"/>
              </a:rPr>
              <a:t> aux dix provinces du Canada et par un </a:t>
            </a:r>
            <a:r>
              <a:rPr lang="en-US" altLang="en-US" sz="2400" b="1" dirty="0">
                <a:solidFill>
                  <a:srgbClr val="FFC000"/>
                </a:solidFill>
                <a:latin typeface="Calibri" pitchFamily="34" charset="0"/>
              </a:rPr>
              <a:t>commissionnaire territorial</a:t>
            </a:r>
            <a:r>
              <a:rPr lang="en-US" altLang="en-US" sz="2400" dirty="0">
                <a:solidFill>
                  <a:schemeClr val="bg1"/>
                </a:solidFill>
                <a:latin typeface="Calibri" pitchFamily="34" charset="0"/>
              </a:rPr>
              <a:t> dans les trois territoires.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6" descr="C:\Documents and Settings\DE SYSTEMS\Desktop\ON 2013\PPT\CIVIX PPT backgrounds\CIVIX_pp_slides-02.png"/>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8195" name="Rectangle 3"/>
          <p:cNvSpPr>
            <a:spLocks noGrp="1" noChangeArrowheads="1"/>
          </p:cNvSpPr>
          <p:nvPr>
            <p:ph type="title"/>
          </p:nvPr>
        </p:nvSpPr>
        <p:spPr/>
        <p:txBody>
          <a:bodyPr/>
          <a:lstStyle/>
          <a:p>
            <a:pPr eaLnBrk="1" hangingPunct="1"/>
            <a:r>
              <a:rPr lang="en-US" altLang="en-US" sz="4000" b="1" dirty="0">
                <a:solidFill>
                  <a:schemeClr val="bg1"/>
                </a:solidFill>
                <a:latin typeface="Calibri" pitchFamily="34" charset="0"/>
              </a:rPr>
              <a:t>Municipal/Local</a:t>
            </a:r>
          </a:p>
        </p:txBody>
      </p:sp>
      <p:sp>
        <p:nvSpPr>
          <p:cNvPr id="8196" name="Rectangle 4"/>
          <p:cNvSpPr>
            <a:spLocks noGrp="1" noChangeArrowheads="1"/>
          </p:cNvSpPr>
          <p:nvPr>
            <p:ph type="body" idx="1"/>
          </p:nvPr>
        </p:nvSpPr>
        <p:spPr>
          <a:xfrm>
            <a:off x="457200" y="1371600"/>
            <a:ext cx="8229600" cy="4525963"/>
          </a:xfrm>
        </p:spPr>
        <p:txBody>
          <a:bodyPr/>
          <a:lstStyle/>
          <a:p>
            <a:pPr eaLnBrk="1" hangingPunct="1"/>
            <a:r>
              <a:rPr lang="en-US" altLang="en-US" sz="2400" dirty="0">
                <a:solidFill>
                  <a:schemeClr val="bg1"/>
                </a:solidFill>
                <a:latin typeface="Calibri" pitchFamily="34" charset="0"/>
              </a:rPr>
              <a:t>Le représentant élu au niveau municipal s'appelle un </a:t>
            </a:r>
            <a:r>
              <a:rPr lang="en-US" altLang="en-US" sz="2400" b="1" dirty="0" err="1">
                <a:solidFill>
                  <a:srgbClr val="FFC000"/>
                </a:solidFill>
                <a:latin typeface="Calibri" pitchFamily="34" charset="0"/>
              </a:rPr>
              <a:t>conseiller</a:t>
            </a:r>
            <a:r>
              <a:rPr lang="en-US" altLang="en-US" sz="2400" dirty="0">
                <a:solidFill>
                  <a:schemeClr val="bg1"/>
                </a:solidFill>
                <a:latin typeface="Calibri" pitchFamily="34" charset="0"/>
              </a:rPr>
              <a:t> ou </a:t>
            </a:r>
            <a:r>
              <a:rPr lang="en-US" altLang="en-US" sz="2400" b="1" dirty="0">
                <a:solidFill>
                  <a:srgbClr val="FFC000"/>
                </a:solidFill>
                <a:latin typeface="Calibri" pitchFamily="34" charset="0"/>
              </a:rPr>
              <a:t>adjoint au maire</a:t>
            </a:r>
            <a:r>
              <a:rPr lang="en-US" altLang="en-US" sz="2400" dirty="0">
                <a:solidFill>
                  <a:schemeClr val="bg1"/>
                </a:solidFill>
                <a:latin typeface="Calibri" pitchFamily="34" charset="0"/>
              </a:rPr>
              <a:t>.</a:t>
            </a:r>
          </a:p>
          <a:p>
            <a:pPr eaLnBrk="1" hangingPunct="1"/>
            <a:r>
              <a:rPr lang="en-US" altLang="en-US" sz="2400" dirty="0">
                <a:solidFill>
                  <a:schemeClr val="bg1"/>
                </a:solidFill>
                <a:latin typeface="Calibri" pitchFamily="34" charset="0"/>
              </a:rPr>
              <a:t>Le président du conseil s'appelle un </a:t>
            </a:r>
            <a:r>
              <a:rPr lang="en-US" altLang="en-US" sz="2400" b="1" dirty="0">
                <a:solidFill>
                  <a:srgbClr val="FFC000"/>
                </a:solidFill>
                <a:latin typeface="Calibri" pitchFamily="34" charset="0"/>
              </a:rPr>
              <a:t>maire</a:t>
            </a:r>
            <a:r>
              <a:rPr lang="en-US" altLang="en-US" sz="2400" b="1" dirty="0">
                <a:solidFill>
                  <a:schemeClr val="bg1"/>
                </a:solidFill>
                <a:latin typeface="Calibri" pitchFamily="34" charset="0"/>
              </a:rPr>
              <a:t>,</a:t>
            </a:r>
            <a:r>
              <a:rPr lang="en-US" altLang="en-US" sz="2400" b="1" dirty="0">
                <a:solidFill>
                  <a:srgbClr val="FFC000"/>
                </a:solidFill>
                <a:latin typeface="Calibri" pitchFamily="34" charset="0"/>
              </a:rPr>
              <a:t> reeve </a:t>
            </a:r>
            <a:r>
              <a:rPr lang="en-US" altLang="en-US" sz="2400" b="1" dirty="0">
                <a:solidFill>
                  <a:schemeClr val="bg1"/>
                </a:solidFill>
                <a:latin typeface="Calibri" pitchFamily="34" charset="0"/>
              </a:rPr>
              <a:t>ou</a:t>
            </a:r>
            <a:r>
              <a:rPr lang="en-US" altLang="en-US" sz="2400" b="1" dirty="0">
                <a:solidFill>
                  <a:srgbClr val="FFC000"/>
                </a:solidFill>
                <a:latin typeface="Calibri" pitchFamily="34" charset="0"/>
              </a:rPr>
              <a:t> présidente</a:t>
            </a:r>
            <a:r>
              <a:rPr lang="en-US" altLang="en-US" sz="2400" b="1" dirty="0">
                <a:solidFill>
                  <a:schemeClr val="bg1"/>
                </a:solidFill>
                <a:latin typeface="Calibri" pitchFamily="34" charset="0"/>
              </a:rPr>
              <a:t>.</a:t>
            </a:r>
          </a:p>
          <a:p>
            <a:pPr eaLnBrk="1" hangingPunct="1"/>
            <a:r>
              <a:rPr lang="en-US" altLang="en-US" sz="2400" dirty="0">
                <a:solidFill>
                  <a:schemeClr val="bg1"/>
                </a:solidFill>
                <a:latin typeface="Calibri" pitchFamily="34" charset="0"/>
              </a:rPr>
              <a:t>La taille et la structure du conseil varient en fonction de la population qu'il représente.</a:t>
            </a:r>
          </a:p>
        </p:txBody>
      </p:sp>
      <p:pic>
        <p:nvPicPr>
          <p:cNvPr id="2" name="Picture 1"/>
          <p:cNvPicPr>
            <a:picLocks noChangeAspect="1"/>
          </p:cNvPicPr>
          <p:nvPr/>
        </p:nvPicPr>
        <p:blipFill>
          <a:blip r:embed="rId4" cstate="print"/>
          <a:stretch>
            <a:fillRect/>
          </a:stretch>
        </p:blipFill>
        <p:spPr>
          <a:xfrm>
            <a:off x="224589" y="3897313"/>
            <a:ext cx="3033346" cy="2000250"/>
          </a:xfrm>
          <a:prstGeom prst="rect">
            <a:avLst/>
          </a:prstGeom>
        </p:spPr>
      </p:pic>
      <p:pic>
        <p:nvPicPr>
          <p:cNvPr id="3" name="Picture 2"/>
          <p:cNvPicPr>
            <a:picLocks noChangeAspect="1"/>
          </p:cNvPicPr>
          <p:nvPr/>
        </p:nvPicPr>
        <p:blipFill>
          <a:blip r:embed="rId5" cstate="print"/>
          <a:stretch>
            <a:fillRect/>
          </a:stretch>
        </p:blipFill>
        <p:spPr>
          <a:xfrm>
            <a:off x="6248974" y="3871913"/>
            <a:ext cx="2670437" cy="2000250"/>
          </a:xfrm>
          <a:prstGeom prst="rect">
            <a:avLst/>
          </a:prstGeom>
        </p:spPr>
      </p:pic>
      <p:pic>
        <p:nvPicPr>
          <p:cNvPr id="4" name="Picture 3"/>
          <p:cNvPicPr>
            <a:picLocks noChangeAspect="1"/>
          </p:cNvPicPr>
          <p:nvPr/>
        </p:nvPicPr>
        <p:blipFill>
          <a:blip r:embed="rId6" cstate="print"/>
          <a:stretch>
            <a:fillRect/>
          </a:stretch>
        </p:blipFill>
        <p:spPr>
          <a:xfrm>
            <a:off x="3417949" y="3897313"/>
            <a:ext cx="2667000" cy="20002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5" descr="C:\Documents and Settings\DE SYSTEMS\Desktop\ON 2013\PPT\CIVIX PPT backgrounds\CIVIX_pp_slides-02.png"/>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9219" name="Rectangle 3"/>
          <p:cNvSpPr>
            <a:spLocks noGrp="1" noChangeArrowheads="1"/>
          </p:cNvSpPr>
          <p:nvPr>
            <p:ph type="title"/>
          </p:nvPr>
        </p:nvSpPr>
        <p:spPr/>
        <p:txBody>
          <a:bodyPr/>
          <a:lstStyle/>
          <a:p>
            <a:pPr eaLnBrk="1" hangingPunct="1"/>
            <a:r>
              <a:rPr lang="en-US" altLang="en-US" sz="4000" b="1">
                <a:solidFill>
                  <a:schemeClr val="bg1"/>
                </a:solidFill>
                <a:latin typeface="Calibri" pitchFamily="34" charset="0"/>
              </a:rPr>
              <a:t>Section 91-95, Constitution</a:t>
            </a:r>
          </a:p>
        </p:txBody>
      </p:sp>
      <p:sp>
        <p:nvSpPr>
          <p:cNvPr id="9220" name="Rectangle 4"/>
          <p:cNvSpPr>
            <a:spLocks noGrp="1" noChangeArrowheads="1"/>
          </p:cNvSpPr>
          <p:nvPr>
            <p:ph type="body" idx="1"/>
          </p:nvPr>
        </p:nvSpPr>
        <p:spPr>
          <a:xfrm>
            <a:off x="457200" y="1371600"/>
            <a:ext cx="8229600" cy="4525963"/>
          </a:xfrm>
        </p:spPr>
        <p:txBody>
          <a:bodyPr/>
          <a:lstStyle/>
          <a:p>
            <a:pPr eaLnBrk="1" hangingPunct="1"/>
            <a:r>
              <a:rPr lang="en-US" altLang="en-US" sz="2400" dirty="0">
                <a:solidFill>
                  <a:schemeClr val="bg1"/>
                </a:solidFill>
                <a:latin typeface="Calibri" pitchFamily="34" charset="0"/>
              </a:rPr>
              <a:t>Lorsqu'ils ont choisi une forme de gouvernement fédéral, les Pères de la Confédération canadienne ont attribué des responsabilités spécifiques aux gouvernements fédéral et provinciaux (énoncées aux sections 91 à 95, </a:t>
            </a:r>
            <a:r>
              <a:rPr lang="en-US" altLang="en-US" sz="2400" i="1" dirty="0">
                <a:solidFill>
                  <a:schemeClr val="bg1"/>
                </a:solidFill>
                <a:latin typeface="Calibri" pitchFamily="34" charset="0"/>
              </a:rPr>
              <a:t>Acte constitutionnel</a:t>
            </a:r>
            <a:r>
              <a:rPr lang="en-US" altLang="en-US" sz="2400" dirty="0">
                <a:solidFill>
                  <a:schemeClr val="bg1"/>
                </a:solidFill>
                <a:latin typeface="Calibri" pitchFamily="34" charset="0"/>
              </a:rPr>
              <a:t>).</a:t>
            </a:r>
          </a:p>
          <a:p>
            <a:pPr eaLnBrk="1" hangingPunct="1"/>
            <a:r>
              <a:rPr lang="en-US" altLang="en-US" sz="2400" dirty="0">
                <a:solidFill>
                  <a:schemeClr val="bg1"/>
                </a:solidFill>
                <a:latin typeface="Calibri" pitchFamily="34" charset="0"/>
              </a:rPr>
              <a:t>Cette division des pouvoirs s'appuie sur l'idée de </a:t>
            </a:r>
            <a:r>
              <a:rPr lang="en-US" altLang="en-US" sz="2400" b="1" dirty="0">
                <a:solidFill>
                  <a:srgbClr val="FFC000"/>
                </a:solidFill>
                <a:latin typeface="Calibri" pitchFamily="34" charset="0"/>
              </a:rPr>
              <a:t>la subsidiarité</a:t>
            </a:r>
            <a:r>
              <a:rPr lang="en-US" altLang="en-US" sz="2400" dirty="0">
                <a:solidFill>
                  <a:schemeClr val="bg1"/>
                </a:solidFill>
                <a:latin typeface="Calibri" pitchFamily="34" charset="0"/>
              </a:rPr>
              <a:t>, ce qui signifie que le niveau gouvernemental le plus proche de l'issue en question en est chargé.</a:t>
            </a:r>
          </a:p>
          <a:p>
            <a:pPr eaLnBrk="1" hangingPunct="1"/>
            <a:r>
              <a:rPr lang="en-US" altLang="en-US" sz="2400" dirty="0">
                <a:solidFill>
                  <a:schemeClr val="bg1"/>
                </a:solidFill>
                <a:latin typeface="Calibri" pitchFamily="34" charset="0"/>
              </a:rPr>
              <a:t>Les gouvernements municipaux ou locaux reçoivent leurs pouvoirs de leur province ou territoire.</a:t>
            </a:r>
          </a:p>
        </p:txBody>
      </p:sp>
      <p:pic>
        <p:nvPicPr>
          <p:cNvPr id="9221" name="Picture 8" descr="macdonald-chro-1867b"/>
          <p:cNvPicPr>
            <a:picLocks noChangeAspect="1" noChangeArrowheads="1"/>
          </p:cNvPicPr>
          <p:nvPr/>
        </p:nvPicPr>
        <p:blipFill>
          <a:blip r:embed="rId4" cstate="print"/>
          <a:srcRect/>
          <a:stretch>
            <a:fillRect/>
          </a:stretch>
        </p:blipFill>
        <p:spPr bwMode="auto">
          <a:xfrm>
            <a:off x="2133600" y="4876800"/>
            <a:ext cx="3344863" cy="1779587"/>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7" descr="C:\Documents and Settings\DE SYSTEMS\Desktop\ON 2013\PPT\CIVIX PPT backgrounds\CIVIX_pp_slides-02.png"/>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10243" name="Rectangle 3"/>
          <p:cNvSpPr>
            <a:spLocks noGrp="1" noChangeArrowheads="1"/>
          </p:cNvSpPr>
          <p:nvPr>
            <p:ph type="title"/>
          </p:nvPr>
        </p:nvSpPr>
        <p:spPr/>
        <p:txBody>
          <a:bodyPr/>
          <a:lstStyle/>
          <a:p>
            <a:pPr eaLnBrk="1" hangingPunct="1"/>
            <a:r>
              <a:rPr lang="en-US" altLang="en-US" sz="4000" b="1">
                <a:solidFill>
                  <a:schemeClr val="bg1"/>
                </a:solidFill>
                <a:latin typeface="Calibri" pitchFamily="34" charset="0"/>
              </a:rPr>
              <a:t>Division des responsabilités</a:t>
            </a:r>
          </a:p>
        </p:txBody>
      </p:sp>
      <p:sp>
        <p:nvSpPr>
          <p:cNvPr id="10244" name="Rectangle 4"/>
          <p:cNvSpPr>
            <a:spLocks noGrp="1" noChangeArrowheads="1"/>
          </p:cNvSpPr>
          <p:nvPr>
            <p:ph type="body" idx="1"/>
          </p:nvPr>
        </p:nvSpPr>
        <p:spPr>
          <a:xfrm>
            <a:off x="457200" y="1371600"/>
            <a:ext cx="8229600" cy="4525963"/>
          </a:xfrm>
        </p:spPr>
        <p:txBody>
          <a:bodyPr/>
          <a:lstStyle/>
          <a:p>
            <a:pPr eaLnBrk="1" hangingPunct="1"/>
            <a:r>
              <a:rPr lang="en-US" altLang="en-US" sz="2600" b="1" dirty="0">
                <a:solidFill>
                  <a:srgbClr val="FFC000"/>
                </a:solidFill>
                <a:latin typeface="Calibri" pitchFamily="34" charset="0"/>
              </a:rPr>
              <a:t>Fédéral :</a:t>
            </a:r>
            <a:r>
              <a:rPr lang="en-US" altLang="en-US" sz="2600" dirty="0">
                <a:solidFill>
                  <a:schemeClr val="bg1"/>
                </a:solidFill>
                <a:latin typeface="Calibri" pitchFamily="34" charset="0"/>
              </a:rPr>
              <a:t> </a:t>
            </a:r>
            <a:r>
              <a:rPr lang="en-CA" altLang="en-US" sz="2600" dirty="0">
                <a:solidFill>
                  <a:schemeClr val="bg1"/>
                </a:solidFill>
                <a:latin typeface="Calibri" pitchFamily="34" charset="0"/>
              </a:rPr>
              <a:t>Justice, citoyenneté et immigration, défense nationale, monnaie, sécurité publique, pêches et océans</a:t>
            </a:r>
          </a:p>
          <a:p>
            <a:pPr eaLnBrk="1" hangingPunct="1"/>
            <a:r>
              <a:rPr lang="en-US" altLang="en-US" sz="2600" b="1" dirty="0">
                <a:solidFill>
                  <a:srgbClr val="FFC000"/>
                </a:solidFill>
                <a:latin typeface="Calibri" pitchFamily="34" charset="0"/>
              </a:rPr>
              <a:t>Provincial/Territorial :</a:t>
            </a:r>
            <a:r>
              <a:rPr lang="en-US" altLang="en-US" sz="2600" dirty="0">
                <a:solidFill>
                  <a:schemeClr val="bg1"/>
                </a:solidFill>
                <a:latin typeface="Calibri" pitchFamily="34" charset="0"/>
              </a:rPr>
              <a:t> </a:t>
            </a:r>
            <a:r>
              <a:rPr lang="en-CA" altLang="en-US" sz="2600" dirty="0">
                <a:solidFill>
                  <a:schemeClr val="bg1"/>
                </a:solidFill>
                <a:latin typeface="Calibri" pitchFamily="34" charset="0"/>
              </a:rPr>
              <a:t>Éducation, soins de santé, environnement, énergie</a:t>
            </a:r>
          </a:p>
          <a:p>
            <a:pPr eaLnBrk="1" hangingPunct="1"/>
            <a:r>
              <a:rPr lang="en-US" altLang="en-US" sz="2600" b="1" dirty="0">
                <a:solidFill>
                  <a:srgbClr val="FFC000"/>
                </a:solidFill>
                <a:latin typeface="Calibri" pitchFamily="34" charset="0"/>
              </a:rPr>
              <a:t>Municipal/Local :</a:t>
            </a:r>
            <a:r>
              <a:rPr lang="en-US" altLang="en-US" sz="2600" dirty="0">
                <a:solidFill>
                  <a:schemeClr val="bg1"/>
                </a:solidFill>
                <a:latin typeface="Calibri" pitchFamily="34" charset="0"/>
              </a:rPr>
              <a:t> </a:t>
            </a:r>
            <a:r>
              <a:rPr lang="en-CA" altLang="en-US" sz="2600" dirty="0">
                <a:solidFill>
                  <a:schemeClr val="bg1"/>
                </a:solidFill>
                <a:latin typeface="Calibri" pitchFamily="34" charset="0"/>
              </a:rPr>
              <a:t>Entretien des routes, services d'eau et d'égout, loisirs et installations communautaires, bibliothèques, services de protection policière</a:t>
            </a:r>
            <a:endParaRPr lang="en-US" altLang="en-US" sz="2600" dirty="0"/>
          </a:p>
        </p:txBody>
      </p:sp>
      <p:pic>
        <p:nvPicPr>
          <p:cNvPr id="10245" name="Picture 14" descr="66229_2"/>
          <p:cNvPicPr>
            <a:picLocks noChangeAspect="1" noChangeArrowheads="1"/>
          </p:cNvPicPr>
          <p:nvPr/>
        </p:nvPicPr>
        <p:blipFill>
          <a:blip r:embed="rId4" cstate="print"/>
          <a:srcRect/>
          <a:stretch>
            <a:fillRect/>
          </a:stretch>
        </p:blipFill>
        <p:spPr bwMode="auto">
          <a:xfrm>
            <a:off x="2971800" y="4495800"/>
            <a:ext cx="2089150" cy="1371600"/>
          </a:xfrm>
          <a:prstGeom prst="rect">
            <a:avLst/>
          </a:prstGeom>
          <a:noFill/>
          <a:ln w="9525">
            <a:noFill/>
            <a:miter lim="800000"/>
            <a:headEnd/>
            <a:tailEnd/>
          </a:ln>
        </p:spPr>
      </p:pic>
      <p:pic>
        <p:nvPicPr>
          <p:cNvPr id="10246" name="Picture 8" descr="alg_doctor_child_patient"/>
          <p:cNvPicPr>
            <a:picLocks noChangeAspect="1" noChangeArrowheads="1"/>
          </p:cNvPicPr>
          <p:nvPr/>
        </p:nvPicPr>
        <p:blipFill>
          <a:blip r:embed="rId5" cstate="print"/>
          <a:srcRect/>
          <a:stretch>
            <a:fillRect/>
          </a:stretch>
        </p:blipFill>
        <p:spPr bwMode="auto">
          <a:xfrm>
            <a:off x="5257800" y="4495800"/>
            <a:ext cx="2057400" cy="1368425"/>
          </a:xfrm>
          <a:prstGeom prst="rect">
            <a:avLst/>
          </a:prstGeom>
          <a:noFill/>
          <a:ln w="9525">
            <a:noFill/>
            <a:miter lim="800000"/>
            <a:headEnd/>
            <a:tailEnd/>
          </a:ln>
        </p:spPr>
      </p:pic>
      <p:pic>
        <p:nvPicPr>
          <p:cNvPr id="10247" name="Picture 12" descr="d1dcea9a4e8880aadf2fed43943f"/>
          <p:cNvPicPr>
            <a:picLocks noChangeAspect="1" noChangeArrowheads="1"/>
          </p:cNvPicPr>
          <p:nvPr/>
        </p:nvPicPr>
        <p:blipFill>
          <a:blip r:embed="rId6" cstate="print"/>
          <a:srcRect/>
          <a:stretch>
            <a:fillRect/>
          </a:stretch>
        </p:blipFill>
        <p:spPr bwMode="auto">
          <a:xfrm>
            <a:off x="838200" y="4495800"/>
            <a:ext cx="1833563" cy="13716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656</TotalTime>
  <Words>651</Words>
  <Application>Microsoft Macintosh PowerPoint</Application>
  <PresentationFormat>全屏显示(4:3)</PresentationFormat>
  <Paragraphs>54</Paragraphs>
  <Slides>10</Slides>
  <Notes>10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10</vt:i4>
      </vt:variant>
    </vt:vector>
  </HeadingPairs>
  <TitlesOfParts>
    <vt:vector size="13" baseType="lpstr">
      <vt:lpstr>Arial</vt:lpstr>
      <vt:lpstr>Calibri</vt:lpstr>
      <vt:lpstr>Default Design</vt:lpstr>
      <vt:lpstr>PowerPoint 演示文稿</vt:lpstr>
      <vt:lpstr>Governments in Canada</vt:lpstr>
      <vt:lpstr>Three Levels of Government</vt:lpstr>
      <vt:lpstr>Three Branches of Government</vt:lpstr>
      <vt:lpstr>Federal </vt:lpstr>
      <vt:lpstr>Provincial/Territorial</vt:lpstr>
      <vt:lpstr>Municipal/Local</vt:lpstr>
      <vt:lpstr>Section 91-95, Constitution</vt:lpstr>
      <vt:lpstr>Division of Responsibilities</vt:lpstr>
      <vt:lpstr>Final Thoughts</vt:lpstr>
    </vt:vector>
  </TitlesOfParts>
  <Company>DESYSTEMS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 SYSTEMS</dc:creator>
  <cp:lastModifiedBy>a52354</cp:lastModifiedBy>
  <cp:revision>76</cp:revision>
  <dcterms:created xsi:type="dcterms:W3CDTF">2013-04-10T19:19:19Z</dcterms:created>
  <dcterms:modified xsi:type="dcterms:W3CDTF">2025-05-31T20:08:48Z</dcterms:modified>
</cp:coreProperties>
</file>