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3E5-8D07-A24C-B48E-51893A6F6A9D}" type="datetimeFigureOut">
              <a:rPr lang="en-US" smtClean="0"/>
              <a:t>15-9-20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A3EEA-6989-5A45-AA6F-C75A74AA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8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40B54-C987-B348-8A35-B203A08217F2}" type="datetimeFigureOut">
              <a:rPr lang="en-US" smtClean="0"/>
              <a:t>15-9-20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E17A-44FE-2E41-858F-664AE20D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00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F7B4-D586-6F48-B527-9F4782F952E0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AB1F-9FDB-EB40-B2BA-88FAFBC643A2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6800-5562-1C46-9942-1C833F97E5F3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8ECF-AB0A-3149-966B-621A3E8268CF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E77-9D25-8E4D-BFF4-6870A5B57BB5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A0F7-2793-8346-9566-D60EE330EE21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785-A8B2-5043-889C-7A10D35B1D71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E966-1776-FA4D-9AEC-100A08ACD6E4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991A-D44A-C248-9516-FDBC1F4B227C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A8DE-B272-BD4D-ADCC-37D473A134D5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2A96-B95B-0348-AFDC-27D2B75AE4FE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343B-2D0A-4F4F-A709-CBEF118495F2}" type="datetime1">
              <a:rPr lang="zh-CN" altLang="en-US" smtClean="0"/>
              <a:t>15-9-20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9C56-0B6C-4E46-8F80-C25477B6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Existential </a:t>
            </a:r>
            <a:r>
              <a:rPr lang="en-US" dirty="0" smtClean="0"/>
              <a:t>Consistency</a:t>
            </a:r>
            <a:endParaRPr lang="en-US" dirty="0" smtClean="0"/>
          </a:p>
          <a:p>
            <a:r>
              <a:rPr lang="en-US" sz="1800" dirty="0" smtClean="0"/>
              <a:t>By Haonan Lu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*Do not re-distribute*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95"/>
            <a:ext cx="8229600" cy="613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788" y="3460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9041" y="5752642"/>
            <a:ext cx="8063459" cy="2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540" y="5967324"/>
            <a:ext cx="1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eal 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737325" y="962566"/>
            <a:ext cx="10883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37325" y="742004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825625" y="762773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913731" y="845313"/>
            <a:ext cx="657894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W(0)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41204" y="155873"/>
            <a:ext cx="317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 Workflow (a complicate case)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1964985" y="1552333"/>
            <a:ext cx="96658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1964985" y="133177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931570" y="133177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ounded Rectangle 56"/>
          <p:cNvSpPr/>
          <p:nvPr/>
        </p:nvSpPr>
        <p:spPr bwMode="auto">
          <a:xfrm>
            <a:off x="2174875" y="1435080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(1)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2128536" y="2001009"/>
            <a:ext cx="598308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2128536" y="178044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8111621" y="178044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ounded Rectangle 60"/>
          <p:cNvSpPr/>
          <p:nvPr/>
        </p:nvSpPr>
        <p:spPr bwMode="auto">
          <a:xfrm>
            <a:off x="3798926" y="1883756"/>
            <a:ext cx="1328699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3076368" y="2495667"/>
            <a:ext cx="265329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3076368" y="2275105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5729665" y="2275105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ounded Rectangle 64"/>
          <p:cNvSpPr/>
          <p:nvPr/>
        </p:nvSpPr>
        <p:spPr bwMode="auto">
          <a:xfrm>
            <a:off x="4014901" y="2361264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</a:t>
            </a: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2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3199456" y="2896559"/>
            <a:ext cx="273977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199456" y="267599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939233" y="267599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ounded Rectangle 68"/>
          <p:cNvSpPr/>
          <p:nvPr/>
        </p:nvSpPr>
        <p:spPr bwMode="auto">
          <a:xfrm>
            <a:off x="4154318" y="2779306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W(3)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63224" y="5181891"/>
            <a:ext cx="94000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6263224" y="496132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203231" y="496132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473114" y="5064638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>
            <a:off x="3448881" y="3448678"/>
            <a:ext cx="94000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3448881" y="3228116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388888" y="3228116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Rounded Rectangle 76"/>
          <p:cNvSpPr/>
          <p:nvPr/>
        </p:nvSpPr>
        <p:spPr bwMode="auto">
          <a:xfrm>
            <a:off x="3658771" y="3331425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2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3641650" y="3912252"/>
            <a:ext cx="94000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641650" y="3691690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4581657" y="3691690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ounded Rectangle 80"/>
          <p:cNvSpPr/>
          <p:nvPr/>
        </p:nvSpPr>
        <p:spPr bwMode="auto">
          <a:xfrm>
            <a:off x="3851540" y="3794999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(3)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4790413" y="4352397"/>
            <a:ext cx="94000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4790413" y="4131835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730420" y="4131835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ounded Rectangle 84"/>
          <p:cNvSpPr/>
          <p:nvPr/>
        </p:nvSpPr>
        <p:spPr bwMode="auto">
          <a:xfrm>
            <a:off x="5000303" y="4235144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(3)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5093190" y="4793653"/>
            <a:ext cx="940007" cy="1715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5093190" y="457309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033197" y="457309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ounded Rectangle 91"/>
          <p:cNvSpPr/>
          <p:nvPr/>
        </p:nvSpPr>
        <p:spPr bwMode="auto">
          <a:xfrm>
            <a:off x="5303080" y="4676400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(2)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41204" y="155873"/>
            <a:ext cx="317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 Workflow (graph)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14838" y="1836334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4453" y="2068269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W(0)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1919126" y="1836334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008741" y="2068269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</a:t>
            </a:r>
            <a:r>
              <a:rPr lang="en-US" sz="1200" dirty="0"/>
              <a:t>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stCxn id="50" idx="6"/>
            <a:endCxn id="54" idx="2"/>
          </p:cNvCxnSpPr>
          <p:nvPr/>
        </p:nvCxnSpPr>
        <p:spPr>
          <a:xfrm>
            <a:off x="1240613" y="2216870"/>
            <a:ext cx="6785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645853" y="3418418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31110" y="3660454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50" idx="6"/>
            <a:endCxn id="89" idx="2"/>
          </p:cNvCxnSpPr>
          <p:nvPr/>
        </p:nvCxnSpPr>
        <p:spPr>
          <a:xfrm>
            <a:off x="1240613" y="2216870"/>
            <a:ext cx="405240" cy="1582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222375" y="2238374"/>
            <a:ext cx="423478" cy="1422079"/>
          </a:xfrm>
          <a:custGeom>
            <a:avLst/>
            <a:gdLst>
              <a:gd name="connsiteX0" fmla="*/ 0 w 782008"/>
              <a:gd name="connsiteY0" fmla="*/ 0 h 1174750"/>
              <a:gd name="connsiteX1" fmla="*/ 682625 w 782008"/>
              <a:gd name="connsiteY1" fmla="*/ 508000 h 1174750"/>
              <a:gd name="connsiteX2" fmla="*/ 777875 w 782008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08" h="1174750">
                <a:moveTo>
                  <a:pt x="0" y="0"/>
                </a:moveTo>
                <a:cubicBezTo>
                  <a:pt x="276489" y="156104"/>
                  <a:pt x="552979" y="312208"/>
                  <a:pt x="682625" y="508000"/>
                </a:cubicBezTo>
                <a:cubicBezTo>
                  <a:pt x="812271" y="703792"/>
                  <a:pt x="777875" y="1174750"/>
                  <a:pt x="777875" y="1174750"/>
                </a:cubicBezTo>
              </a:path>
            </a:pathLst>
          </a:custGeom>
          <a:ln w="635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717208" y="1964732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02465" y="2206768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sp>
        <p:nvSpPr>
          <p:cNvPr id="97" name="Oval 96"/>
          <p:cNvSpPr/>
          <p:nvPr/>
        </p:nvSpPr>
        <p:spPr>
          <a:xfrm>
            <a:off x="3717208" y="3418419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802465" y="366045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W(3)</a:t>
            </a:r>
            <a:endParaRPr lang="en-US" sz="1200" dirty="0"/>
          </a:p>
        </p:txBody>
      </p:sp>
      <p:cxnSp>
        <p:nvCxnSpPr>
          <p:cNvPr id="99" name="Straight Arrow Connector 98"/>
          <p:cNvCxnSpPr>
            <a:endCxn id="95" idx="2"/>
          </p:cNvCxnSpPr>
          <p:nvPr/>
        </p:nvCxnSpPr>
        <p:spPr>
          <a:xfrm flipV="1">
            <a:off x="2371628" y="2345268"/>
            <a:ext cx="1345580" cy="1453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6"/>
            <a:endCxn id="97" idx="2"/>
          </p:cNvCxnSpPr>
          <p:nvPr/>
        </p:nvCxnSpPr>
        <p:spPr>
          <a:xfrm>
            <a:off x="2371628" y="3798954"/>
            <a:ext cx="13455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712850" y="4592234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802465" y="4824169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103" name="Oval 102"/>
          <p:cNvSpPr/>
          <p:nvPr/>
        </p:nvSpPr>
        <p:spPr>
          <a:xfrm>
            <a:off x="3802465" y="5814609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802465" y="6046544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(3)</a:t>
            </a:r>
            <a:endParaRPr lang="en-US" sz="1200" dirty="0"/>
          </a:p>
        </p:txBody>
      </p:sp>
      <p:cxnSp>
        <p:nvCxnSpPr>
          <p:cNvPr id="105" name="Straight Arrow Connector 104"/>
          <p:cNvCxnSpPr>
            <a:stCxn id="89" idx="6"/>
            <a:endCxn id="101" idx="2"/>
          </p:cNvCxnSpPr>
          <p:nvPr/>
        </p:nvCxnSpPr>
        <p:spPr>
          <a:xfrm>
            <a:off x="2371628" y="3798954"/>
            <a:ext cx="1341222" cy="1173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9" idx="6"/>
            <a:endCxn id="103" idx="2"/>
          </p:cNvCxnSpPr>
          <p:nvPr/>
        </p:nvCxnSpPr>
        <p:spPr>
          <a:xfrm>
            <a:off x="2371628" y="3798954"/>
            <a:ext cx="1430837" cy="2396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214625" y="1964732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304240" y="2196667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R(3)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5217419" y="3418418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307034" y="3650353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(2)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95" idx="6"/>
            <a:endCxn id="107" idx="2"/>
          </p:cNvCxnSpPr>
          <p:nvPr/>
        </p:nvCxnSpPr>
        <p:spPr>
          <a:xfrm>
            <a:off x="4442983" y="2345268"/>
            <a:ext cx="771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6"/>
          </p:cNvCxnSpPr>
          <p:nvPr/>
        </p:nvCxnSpPr>
        <p:spPr>
          <a:xfrm>
            <a:off x="4442983" y="2345268"/>
            <a:ext cx="771642" cy="1453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7" idx="6"/>
            <a:endCxn id="107" idx="2"/>
          </p:cNvCxnSpPr>
          <p:nvPr/>
        </p:nvCxnSpPr>
        <p:spPr>
          <a:xfrm flipV="1">
            <a:off x="4442983" y="2345268"/>
            <a:ext cx="771642" cy="1453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7" idx="6"/>
            <a:endCxn id="109" idx="2"/>
          </p:cNvCxnSpPr>
          <p:nvPr/>
        </p:nvCxnSpPr>
        <p:spPr>
          <a:xfrm flipV="1">
            <a:off x="4442983" y="3798954"/>
            <a:ext cx="7744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449319" y="3422217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538934" y="3654152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r(1)</a:t>
            </a:r>
            <a:endParaRPr lang="en-US" sz="1200" dirty="0"/>
          </a:p>
        </p:txBody>
      </p:sp>
      <p:cxnSp>
        <p:nvCxnSpPr>
          <p:cNvPr id="117" name="Straight Arrow Connector 116"/>
          <p:cNvCxnSpPr>
            <a:stCxn id="95" idx="6"/>
            <a:endCxn id="115" idx="2"/>
          </p:cNvCxnSpPr>
          <p:nvPr/>
        </p:nvCxnSpPr>
        <p:spPr>
          <a:xfrm>
            <a:off x="4442983" y="2345268"/>
            <a:ext cx="2006336" cy="1457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83963" y="656168"/>
            <a:ext cx="14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lookahead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483962" y="1025500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Collapsing node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483963" y="1467002"/>
            <a:ext cx="166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W1’s time is adjusted in background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483962" y="2412740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Collapsing node</a:t>
            </a:r>
            <a:endParaRPr lang="en-US" dirty="0"/>
          </a:p>
        </p:txBody>
      </p:sp>
      <p:sp>
        <p:nvSpPr>
          <p:cNvPr id="122" name="Freeform 121"/>
          <p:cNvSpPr/>
          <p:nvPr/>
        </p:nvSpPr>
        <p:spPr>
          <a:xfrm flipV="1">
            <a:off x="2371629" y="2473666"/>
            <a:ext cx="1341222" cy="1329088"/>
          </a:xfrm>
          <a:custGeom>
            <a:avLst/>
            <a:gdLst>
              <a:gd name="connsiteX0" fmla="*/ 0 w 782008"/>
              <a:gd name="connsiteY0" fmla="*/ 0 h 1174750"/>
              <a:gd name="connsiteX1" fmla="*/ 682625 w 782008"/>
              <a:gd name="connsiteY1" fmla="*/ 508000 h 1174750"/>
              <a:gd name="connsiteX2" fmla="*/ 777875 w 782008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08" h="1174750">
                <a:moveTo>
                  <a:pt x="0" y="0"/>
                </a:moveTo>
                <a:cubicBezTo>
                  <a:pt x="276489" y="156104"/>
                  <a:pt x="552979" y="312208"/>
                  <a:pt x="682625" y="508000"/>
                </a:cubicBezTo>
                <a:cubicBezTo>
                  <a:pt x="812271" y="703792"/>
                  <a:pt x="777875" y="1174750"/>
                  <a:pt x="777875" y="1174750"/>
                </a:cubicBezTo>
              </a:path>
            </a:pathLst>
          </a:custGeom>
          <a:ln w="635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83963" y="2843849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Collapsing node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483963" y="3329705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Collapsing node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83963" y="3851437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Collapsing node</a:t>
            </a:r>
            <a:endParaRPr lang="en-US" dirty="0"/>
          </a:p>
        </p:txBody>
      </p:sp>
      <p:sp>
        <p:nvSpPr>
          <p:cNvPr id="130" name="Freeform 129"/>
          <p:cNvSpPr/>
          <p:nvPr/>
        </p:nvSpPr>
        <p:spPr>
          <a:xfrm>
            <a:off x="4159250" y="3778250"/>
            <a:ext cx="988894" cy="769645"/>
          </a:xfrm>
          <a:custGeom>
            <a:avLst/>
            <a:gdLst>
              <a:gd name="connsiteX0" fmla="*/ 301625 w 988894"/>
              <a:gd name="connsiteY0" fmla="*/ 0 h 769645"/>
              <a:gd name="connsiteX1" fmla="*/ 984250 w 988894"/>
              <a:gd name="connsiteY1" fmla="*/ 762000 h 769645"/>
              <a:gd name="connsiteX2" fmla="*/ 0 w 988894"/>
              <a:gd name="connsiteY2" fmla="*/ 412750 h 7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94" h="769645">
                <a:moveTo>
                  <a:pt x="301625" y="0"/>
                </a:moveTo>
                <a:cubicBezTo>
                  <a:pt x="668073" y="346604"/>
                  <a:pt x="1034521" y="693208"/>
                  <a:pt x="984250" y="762000"/>
                </a:cubicBezTo>
                <a:cubicBezTo>
                  <a:pt x="933979" y="830792"/>
                  <a:pt x="0" y="412750"/>
                  <a:pt x="0" y="412750"/>
                </a:cubicBezTo>
              </a:path>
            </a:pathLst>
          </a:custGeom>
          <a:ln w="635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4143375" y="2349500"/>
            <a:ext cx="443230" cy="1063625"/>
          </a:xfrm>
          <a:custGeom>
            <a:avLst/>
            <a:gdLst>
              <a:gd name="connsiteX0" fmla="*/ 301625 w 443230"/>
              <a:gd name="connsiteY0" fmla="*/ 0 h 1063625"/>
              <a:gd name="connsiteX1" fmla="*/ 428625 w 443230"/>
              <a:gd name="connsiteY1" fmla="*/ 746125 h 1063625"/>
              <a:gd name="connsiteX2" fmla="*/ 0 w 443230"/>
              <a:gd name="connsiteY2" fmla="*/ 1063625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230" h="1063625">
                <a:moveTo>
                  <a:pt x="301625" y="0"/>
                </a:moveTo>
                <a:cubicBezTo>
                  <a:pt x="390260" y="284427"/>
                  <a:pt x="478896" y="568854"/>
                  <a:pt x="428625" y="746125"/>
                </a:cubicBezTo>
                <a:cubicBezTo>
                  <a:pt x="378354" y="923396"/>
                  <a:pt x="0" y="1063625"/>
                  <a:pt x="0" y="1063625"/>
                </a:cubicBezTo>
              </a:path>
            </a:pathLst>
          </a:custGeom>
          <a:ln w="635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4000500" y="1440185"/>
            <a:ext cx="578263" cy="893440"/>
          </a:xfrm>
          <a:custGeom>
            <a:avLst/>
            <a:gdLst>
              <a:gd name="connsiteX0" fmla="*/ 492125 w 578263"/>
              <a:gd name="connsiteY0" fmla="*/ 893440 h 893440"/>
              <a:gd name="connsiteX1" fmla="*/ 539750 w 578263"/>
              <a:gd name="connsiteY1" fmla="*/ 4440 h 893440"/>
              <a:gd name="connsiteX2" fmla="*/ 0 w 578263"/>
              <a:gd name="connsiteY2" fmla="*/ 528315 h 89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63" h="893440">
                <a:moveTo>
                  <a:pt x="492125" y="893440"/>
                </a:moveTo>
                <a:cubicBezTo>
                  <a:pt x="556948" y="479367"/>
                  <a:pt x="621771" y="65294"/>
                  <a:pt x="539750" y="4440"/>
                </a:cubicBezTo>
                <a:cubicBezTo>
                  <a:pt x="457729" y="-56414"/>
                  <a:pt x="0" y="528315"/>
                  <a:pt x="0" y="528315"/>
                </a:cubicBezTo>
              </a:path>
            </a:pathLst>
          </a:custGeom>
          <a:ln w="635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3965823" y="2714625"/>
            <a:ext cx="209302" cy="698500"/>
          </a:xfrm>
          <a:custGeom>
            <a:avLst/>
            <a:gdLst>
              <a:gd name="connsiteX0" fmla="*/ 209302 w 209302"/>
              <a:gd name="connsiteY0" fmla="*/ 698500 h 698500"/>
              <a:gd name="connsiteX1" fmla="*/ 2927 w 209302"/>
              <a:gd name="connsiteY1" fmla="*/ 333375 h 698500"/>
              <a:gd name="connsiteX2" fmla="*/ 82302 w 209302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302" h="698500">
                <a:moveTo>
                  <a:pt x="209302" y="698500"/>
                </a:moveTo>
                <a:cubicBezTo>
                  <a:pt x="116698" y="574146"/>
                  <a:pt x="24094" y="449792"/>
                  <a:pt x="2927" y="333375"/>
                </a:cubicBezTo>
                <a:cubicBezTo>
                  <a:pt x="-18240" y="216958"/>
                  <a:pt x="82302" y="0"/>
                  <a:pt x="82302" y="0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500326" y="4363229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Cycle found!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97" idx="6"/>
            <a:endCxn id="115" idx="2"/>
          </p:cNvCxnSpPr>
          <p:nvPr/>
        </p:nvCxnSpPr>
        <p:spPr>
          <a:xfrm>
            <a:off x="4442983" y="3798955"/>
            <a:ext cx="2006336" cy="3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500326" y="4824169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Collapsing node</a:t>
            </a:r>
            <a:endParaRPr lang="en-US" dirty="0"/>
          </a:p>
        </p:txBody>
      </p:sp>
      <p:sp>
        <p:nvSpPr>
          <p:cNvPr id="140" name="Freeform 139"/>
          <p:cNvSpPr/>
          <p:nvPr/>
        </p:nvSpPr>
        <p:spPr>
          <a:xfrm>
            <a:off x="2381250" y="2111375"/>
            <a:ext cx="1381125" cy="1619250"/>
          </a:xfrm>
          <a:custGeom>
            <a:avLst/>
            <a:gdLst>
              <a:gd name="connsiteX0" fmla="*/ 1381125 w 1381125"/>
              <a:gd name="connsiteY0" fmla="*/ 0 h 1619250"/>
              <a:gd name="connsiteX1" fmla="*/ 285750 w 1381125"/>
              <a:gd name="connsiteY1" fmla="*/ 508000 h 1619250"/>
              <a:gd name="connsiteX2" fmla="*/ 0 w 1381125"/>
              <a:gd name="connsiteY2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1619250">
                <a:moveTo>
                  <a:pt x="1381125" y="0"/>
                </a:moveTo>
                <a:cubicBezTo>
                  <a:pt x="948531" y="119062"/>
                  <a:pt x="515937" y="238125"/>
                  <a:pt x="285750" y="508000"/>
                </a:cubicBezTo>
                <a:cubicBezTo>
                  <a:pt x="55563" y="777875"/>
                  <a:pt x="0" y="1619250"/>
                  <a:pt x="0" y="1619250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413000" y="3841750"/>
            <a:ext cx="1651000" cy="618758"/>
          </a:xfrm>
          <a:custGeom>
            <a:avLst/>
            <a:gdLst>
              <a:gd name="connsiteX0" fmla="*/ 1651000 w 1651000"/>
              <a:gd name="connsiteY0" fmla="*/ 381000 h 618758"/>
              <a:gd name="connsiteX1" fmla="*/ 825500 w 1651000"/>
              <a:gd name="connsiteY1" fmla="*/ 603250 h 618758"/>
              <a:gd name="connsiteX2" fmla="*/ 0 w 1651000"/>
              <a:gd name="connsiteY2" fmla="*/ 0 h 61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618758">
                <a:moveTo>
                  <a:pt x="1651000" y="381000"/>
                </a:moveTo>
                <a:cubicBezTo>
                  <a:pt x="1375833" y="523875"/>
                  <a:pt x="1100667" y="666750"/>
                  <a:pt x="825500" y="603250"/>
                </a:cubicBezTo>
                <a:cubicBezTo>
                  <a:pt x="550333" y="539750"/>
                  <a:pt x="275166" y="269875"/>
                  <a:pt x="0" y="0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500326" y="5353306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Cycle found!</a:t>
            </a:r>
            <a:endParaRPr lang="en-US" dirty="0"/>
          </a:p>
        </p:txBody>
      </p:sp>
      <p:sp>
        <p:nvSpPr>
          <p:cNvPr id="144" name="Rounded Rectangular Callout 143"/>
          <p:cNvSpPr/>
          <p:nvPr/>
        </p:nvSpPr>
        <p:spPr>
          <a:xfrm>
            <a:off x="4265697" y="5448883"/>
            <a:ext cx="2741404" cy="1089624"/>
          </a:xfrm>
          <a:prstGeom prst="wedgeRoundRectCallout">
            <a:avLst>
              <a:gd name="adj1" fmla="val -55160"/>
              <a:gd name="adj2" fmla="val -14174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found 2 anomalies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11</a:t>
            </a:fld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15802" y="3485036"/>
            <a:ext cx="1279515" cy="305602"/>
          </a:xfrm>
          <a:custGeom>
            <a:avLst/>
            <a:gdLst>
              <a:gd name="connsiteX0" fmla="*/ 0 w 1279515"/>
              <a:gd name="connsiteY0" fmla="*/ 305602 h 305602"/>
              <a:gd name="connsiteX1" fmla="*/ 964411 w 1279515"/>
              <a:gd name="connsiteY1" fmla="*/ 60 h 305602"/>
              <a:gd name="connsiteX2" fmla="*/ 1279515 w 1279515"/>
              <a:gd name="connsiteY2" fmla="*/ 276958 h 30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9515" h="305602">
                <a:moveTo>
                  <a:pt x="0" y="305602"/>
                </a:moveTo>
                <a:cubicBezTo>
                  <a:pt x="375579" y="155218"/>
                  <a:pt x="751159" y="4834"/>
                  <a:pt x="964411" y="60"/>
                </a:cubicBezTo>
                <a:cubicBezTo>
                  <a:pt x="1177663" y="-4714"/>
                  <a:pt x="1279515" y="276958"/>
                  <a:pt x="1279515" y="276958"/>
                </a:cubicBezTo>
              </a:path>
            </a:pathLst>
          </a:custGeom>
          <a:ln w="635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6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5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/>
      <p:bldP spid="54" grpId="0" animBg="1"/>
      <p:bldP spid="54" grpId="1" animBg="1"/>
      <p:bldP spid="55" grpId="0"/>
      <p:bldP spid="55" grpId="1"/>
      <p:bldP spid="89" grpId="0" animBg="1"/>
      <p:bldP spid="93" grpId="0"/>
      <p:bldP spid="9" grpId="0" animBg="1"/>
      <p:bldP spid="95" grpId="0" animBg="1"/>
      <p:bldP spid="96" grpId="0"/>
      <p:bldP spid="97" grpId="0" animBg="1"/>
      <p:bldP spid="98" grpId="0"/>
      <p:bldP spid="101" grpId="0" animBg="1"/>
      <p:bldP spid="101" grpId="1" animBg="1"/>
      <p:bldP spid="102" grpId="0"/>
      <p:bldP spid="102" grpId="1"/>
      <p:bldP spid="103" grpId="0" animBg="1"/>
      <p:bldP spid="103" grpId="1" animBg="1"/>
      <p:bldP spid="104" grpId="0"/>
      <p:bldP spid="104" grpId="1"/>
      <p:bldP spid="107" grpId="0" animBg="1"/>
      <p:bldP spid="107" grpId="1" animBg="1"/>
      <p:bldP spid="108" grpId="0"/>
      <p:bldP spid="108" grpId="1"/>
      <p:bldP spid="109" grpId="0" animBg="1"/>
      <p:bldP spid="109" grpId="1" animBg="1"/>
      <p:bldP spid="110" grpId="0"/>
      <p:bldP spid="110" grpId="1"/>
      <p:bldP spid="115" grpId="0" animBg="1"/>
      <p:bldP spid="115" grpId="1" animBg="1"/>
      <p:bldP spid="116" grpId="0"/>
      <p:bldP spid="116" grpId="1"/>
      <p:bldP spid="119" grpId="0"/>
      <p:bldP spid="120" grpId="0"/>
      <p:bldP spid="121" grpId="0"/>
      <p:bldP spid="122" grpId="0" animBg="1"/>
      <p:bldP spid="122" grpId="1" animBg="1"/>
      <p:bldP spid="123" grpId="0"/>
      <p:bldP spid="125" grpId="0"/>
      <p:bldP spid="127" grpId="0"/>
      <p:bldP spid="130" grpId="0" animBg="1"/>
      <p:bldP spid="131" grpId="0" animBg="1"/>
      <p:bldP spid="132" grpId="0" animBg="1"/>
      <p:bldP spid="134" grpId="0" animBg="1"/>
      <p:bldP spid="135" grpId="0"/>
      <p:bldP spid="139" grpId="0"/>
      <p:bldP spid="140" grpId="0" animBg="1"/>
      <p:bldP spid="141" grpId="0" animBg="1"/>
      <p:bldP spid="142" grpId="0"/>
      <p:bldP spid="144" grpId="0" animBg="1"/>
      <p:bldP spid="144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A request: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010984" y="2754945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477584" y="2754945"/>
            <a:ext cx="533400" cy="838200"/>
          </a:xfrm>
          <a:prstGeom prst="straightConnector1">
            <a:avLst/>
          </a:prstGeom>
          <a:solidFill>
            <a:srgbClr val="F0C423"/>
          </a:solidFill>
          <a:ln w="25400" cap="flat" cmpd="sng" algn="ctr">
            <a:solidFill>
              <a:srgbClr val="FF6600"/>
            </a:solidFill>
            <a:prstDash val="dot"/>
            <a:round/>
            <a:headEnd type="arrow" w="med" len="med"/>
            <a:tailEnd type="none"/>
          </a:ln>
          <a:effectLst/>
        </p:spPr>
      </p:cxnSp>
      <p:sp>
        <p:nvSpPr>
          <p:cNvPr id="6" name="Rounded Rectangle 5"/>
          <p:cNvSpPr/>
          <p:nvPr/>
        </p:nvSpPr>
        <p:spPr bwMode="auto">
          <a:xfrm>
            <a:off x="2639384" y="3516945"/>
            <a:ext cx="1371600" cy="533400"/>
          </a:xfrm>
          <a:prstGeom prst="roundRect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Invoc_time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 bwMode="auto">
          <a:xfrm>
            <a:off x="5534984" y="2754945"/>
            <a:ext cx="609600" cy="762000"/>
          </a:xfrm>
          <a:prstGeom prst="straightConnector1">
            <a:avLst/>
          </a:prstGeom>
          <a:solidFill>
            <a:srgbClr val="F0C423"/>
          </a:solidFill>
          <a:ln w="25400" cap="flat" cmpd="sng" algn="ctr">
            <a:solidFill>
              <a:srgbClr val="FF6600"/>
            </a:solidFill>
            <a:prstDash val="dot"/>
            <a:round/>
            <a:headEnd type="arrow" w="med" len="med"/>
            <a:tailEnd type="none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458784" y="3516945"/>
            <a:ext cx="1371600" cy="533400"/>
          </a:xfrm>
          <a:prstGeom prst="roundRect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Resp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_time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859873" y="3064156"/>
            <a:ext cx="0" cy="1562018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010984" y="2564445"/>
            <a:ext cx="0" cy="3810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34984" y="2564445"/>
            <a:ext cx="0" cy="38100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ounded Rectangle 11"/>
          <p:cNvSpPr/>
          <p:nvPr/>
        </p:nvSpPr>
        <p:spPr bwMode="auto">
          <a:xfrm>
            <a:off x="4486298" y="2589030"/>
            <a:ext cx="600380" cy="3218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74072" y="4626174"/>
            <a:ext cx="1511159" cy="755910"/>
          </a:xfrm>
          <a:prstGeom prst="roundRect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write value to 1 (r means read)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95"/>
            <a:ext cx="8229600" cy="613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788" y="3460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181419"/>
            <a:ext cx="8229600" cy="6529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2752" y="3091577"/>
            <a:ext cx="55642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3750" y="3091577"/>
            <a:ext cx="1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eal 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866118" y="1323204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866118" y="11141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390118" y="11141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2341432" y="1141589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70257" y="1983972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770257" y="177488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294257" y="177488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4245571" y="1802357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W(2)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418369" y="2497991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418369" y="2288906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42369" y="2288906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893683" y="2316376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W(3)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66118" y="936168"/>
            <a:ext cx="4212242" cy="387037"/>
          </a:xfrm>
          <a:prstGeom prst="straightConnector1">
            <a:avLst/>
          </a:prstGeom>
          <a:ln w="635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70257" y="1132704"/>
            <a:ext cx="2308103" cy="851268"/>
          </a:xfrm>
          <a:prstGeom prst="straightConnector1">
            <a:avLst/>
          </a:prstGeom>
          <a:ln w="635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18369" y="1323204"/>
            <a:ext cx="659991" cy="1174788"/>
          </a:xfrm>
          <a:prstGeom prst="straightConnector1">
            <a:avLst/>
          </a:prstGeom>
          <a:ln w="635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78360" y="695624"/>
            <a:ext cx="2252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on the same object, and ordered by </a:t>
            </a:r>
            <a:r>
              <a:rPr lang="en-US" dirty="0" err="1" smtClean="0"/>
              <a:t>invoc_time</a:t>
            </a:r>
            <a:r>
              <a:rPr lang="en-US" dirty="0" smtClean="0"/>
              <a:t>, and are processed in this order also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5053" y="1323204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6737" y="1015427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1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5053" y="1983972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6737" y="1676195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2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5053" y="2512817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6737" y="2205040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3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019565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09180" y="4225616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3811278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900893" y="4225616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47" idx="6"/>
          </p:cNvCxnSpPr>
          <p:nvPr/>
        </p:nvCxnSpPr>
        <p:spPr>
          <a:xfrm>
            <a:off x="2745340" y="4374217"/>
            <a:ext cx="1065938" cy="1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6"/>
          </p:cNvCxnSpPr>
          <p:nvPr/>
        </p:nvCxnSpPr>
        <p:spPr>
          <a:xfrm>
            <a:off x="4537053" y="4374217"/>
            <a:ext cx="1292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ular Callout 69"/>
          <p:cNvSpPr/>
          <p:nvPr/>
        </p:nvSpPr>
        <p:spPr>
          <a:xfrm>
            <a:off x="2280950" y="5035082"/>
            <a:ext cx="3365504" cy="1301574"/>
          </a:xfrm>
          <a:prstGeom prst="wedgeRoundRectCallout">
            <a:avLst>
              <a:gd name="adj1" fmla="val -20564"/>
              <a:gd name="adj2" fmla="val -989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Reprsents</a:t>
            </a:r>
            <a:r>
              <a:rPr lang="en-US" dirty="0" smtClean="0"/>
              <a:t> w(2) is after w(1) in real time, aka w(1)’s </a:t>
            </a:r>
            <a:r>
              <a:rPr lang="en-US" dirty="0" err="1" smtClean="0"/>
              <a:t>resp_time</a:t>
            </a:r>
            <a:r>
              <a:rPr lang="en-US" dirty="0" smtClean="0"/>
              <a:t> &lt; w(2)’s </a:t>
            </a:r>
            <a:r>
              <a:rPr lang="en-US" dirty="0" err="1" smtClean="0"/>
              <a:t>invoc_time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14705" y="273661"/>
            <a:ext cx="317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a Graph is Built (e.g.1)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829733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895754" y="4253416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W(3)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2" grpId="0"/>
      <p:bldP spid="44" grpId="0"/>
      <p:bldP spid="46" grpId="0"/>
      <p:bldP spid="47" grpId="0" animBg="1"/>
      <p:bldP spid="48" grpId="0"/>
      <p:bldP spid="49" grpId="0" animBg="1"/>
      <p:bldP spid="50" grpId="0"/>
      <p:bldP spid="70" grpId="0" animBg="1"/>
      <p:bldP spid="88" grpId="0" animBg="1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95"/>
            <a:ext cx="8229600" cy="613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788" y="3460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0"/>
            <a:ext cx="8229600" cy="6529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2752" y="3091577"/>
            <a:ext cx="55642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3750" y="3091577"/>
            <a:ext cx="1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eal 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866118" y="1323204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866118" y="11141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390118" y="11141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2341432" y="1141589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061739" y="1778568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061739" y="1569483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5739" y="1569483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4537053" y="1596953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W(2)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884454" y="2497991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84454" y="2288906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408454" y="2288906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359768" y="2316376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W(3)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5053" y="1323204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6737" y="1015427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1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5053" y="1922884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6737" y="1615107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2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5053" y="2512817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6737" y="2205040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3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019565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09180" y="4225616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4411658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76428" y="4235717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47" idx="6"/>
          </p:cNvCxnSpPr>
          <p:nvPr/>
        </p:nvCxnSpPr>
        <p:spPr>
          <a:xfrm>
            <a:off x="2745340" y="4374217"/>
            <a:ext cx="1666318" cy="1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8" idx="2"/>
          </p:cNvCxnSpPr>
          <p:nvPr/>
        </p:nvCxnSpPr>
        <p:spPr>
          <a:xfrm>
            <a:off x="2745340" y="4391917"/>
            <a:ext cx="1666318" cy="1191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4705" y="273661"/>
            <a:ext cx="317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a Graph is Built (e.g.2)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411658" y="5203138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76428" y="5462873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W(3)</a:t>
            </a:r>
            <a:endParaRPr lang="en-US" sz="12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5585739" y="3624565"/>
            <a:ext cx="3365504" cy="1578573"/>
          </a:xfrm>
          <a:prstGeom prst="wedgeRoundRectCallout">
            <a:avLst>
              <a:gd name="adj1" fmla="val -66390"/>
              <a:gd name="adj2" fmla="val 354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edge between w2 and w3,  because they overlap; there are edges from w1 to w2 and w3, because w1 is before both w2 and w3 in real time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7" grpId="0" animBg="1"/>
      <p:bldP spid="48" grpId="0"/>
      <p:bldP spid="49" grpId="0" animBg="1"/>
      <p:bldP spid="50" grpId="0"/>
      <p:bldP spid="88" grpId="0" animBg="1"/>
      <p:bldP spid="89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95"/>
            <a:ext cx="8229600" cy="613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788" y="3460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0"/>
            <a:ext cx="8229600" cy="6529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6923" y="3622025"/>
            <a:ext cx="55642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7921" y="3622025"/>
            <a:ext cx="1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eal 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866118" y="1323204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866118" y="11141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390118" y="11141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2341432" y="1141589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061739" y="2443770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061739" y="2234685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5739" y="2234685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4537053" y="2262155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W(3)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908865" y="3148074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908865" y="293898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432865" y="293898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384179" y="2966459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W(4)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19565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09180" y="4225616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5062937" y="40113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27707" y="4253417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47" idx="6"/>
            <a:endCxn id="49" idx="2"/>
          </p:cNvCxnSpPr>
          <p:nvPr/>
        </p:nvCxnSpPr>
        <p:spPr>
          <a:xfrm>
            <a:off x="2745340" y="4374217"/>
            <a:ext cx="2317597" cy="1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6"/>
            <a:endCxn id="88" idx="2"/>
          </p:cNvCxnSpPr>
          <p:nvPr/>
        </p:nvCxnSpPr>
        <p:spPr>
          <a:xfrm>
            <a:off x="2745340" y="4374217"/>
            <a:ext cx="2327486" cy="136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4705" y="273661"/>
            <a:ext cx="317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a Graph is Built (e.g.3, more complicated)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072826" y="5359336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137596" y="5619071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W(3)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253799" y="1856856"/>
            <a:ext cx="1524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253799" y="164777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777799" y="164777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2729113" y="1675241"/>
            <a:ext cx="600380" cy="337563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W(2)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19565" y="5359336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4335" y="5601372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 flipV="1">
            <a:off x="2745340" y="4391917"/>
            <a:ext cx="2317597" cy="13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45340" y="5739872"/>
            <a:ext cx="23175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81419"/>
            <a:ext cx="8229600" cy="6529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82452" y="2905170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2067" y="313710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4174165" y="2905170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3780" y="313710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3108227" y="3285706"/>
            <a:ext cx="1065938" cy="1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4899940" y="3285706"/>
            <a:ext cx="1292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92620" y="2905170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8641" y="316490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</a:t>
            </a:r>
            <a:r>
              <a:rPr lang="en-US" sz="1200" dirty="0"/>
              <a:t>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4705" y="440939"/>
            <a:ext cx="382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node collapsing is done (e.g.1)</a:t>
            </a:r>
          </a:p>
        </p:txBody>
      </p:sp>
      <p:cxnSp>
        <p:nvCxnSpPr>
          <p:cNvPr id="25" name="Straight Arrow Connector 24"/>
          <p:cNvCxnSpPr>
            <a:stCxn id="11" idx="4"/>
          </p:cNvCxnSpPr>
          <p:nvPr/>
        </p:nvCxnSpPr>
        <p:spPr>
          <a:xfrm flipH="1">
            <a:off x="6048119" y="3666242"/>
            <a:ext cx="507389" cy="1095996"/>
          </a:xfrm>
          <a:prstGeom prst="straightConnector1">
            <a:avLst/>
          </a:prstGeom>
          <a:ln w="3175" cmpd="sng"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</p:cNvCxnSpPr>
          <p:nvPr/>
        </p:nvCxnSpPr>
        <p:spPr>
          <a:xfrm>
            <a:off x="4537053" y="3666242"/>
            <a:ext cx="1511066" cy="1095996"/>
          </a:xfrm>
          <a:prstGeom prst="straightConnector1">
            <a:avLst/>
          </a:prstGeom>
          <a:ln w="3175" cmpd="sng"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5544519" y="5079721"/>
            <a:ext cx="2322177" cy="1258618"/>
          </a:xfrm>
          <a:prstGeom prst="wedgeRoundRectCallout">
            <a:avLst>
              <a:gd name="adj1" fmla="val -27974"/>
              <a:gd name="adj2" fmla="val -786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find w(2) is the matched write for r(2) by comparing values 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4505849" y="2512390"/>
            <a:ext cx="694393" cy="753144"/>
          </a:xfrm>
          <a:custGeom>
            <a:avLst/>
            <a:gdLst>
              <a:gd name="connsiteX0" fmla="*/ 393127 w 694393"/>
              <a:gd name="connsiteY0" fmla="*/ 753144 h 753144"/>
              <a:gd name="connsiteX1" fmla="*/ 680413 w 694393"/>
              <a:gd name="connsiteY1" fmla="*/ 12352 h 753144"/>
              <a:gd name="connsiteX2" fmla="*/ 0 w 694393"/>
              <a:gd name="connsiteY2" fmla="*/ 360071 h 7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393" h="753144">
                <a:moveTo>
                  <a:pt x="393127" y="753144"/>
                </a:moveTo>
                <a:cubicBezTo>
                  <a:pt x="569530" y="415504"/>
                  <a:pt x="745934" y="77864"/>
                  <a:pt x="680413" y="12352"/>
                </a:cubicBezTo>
                <a:cubicBezTo>
                  <a:pt x="614892" y="-53160"/>
                  <a:pt x="307446" y="153455"/>
                  <a:pt x="0" y="360071"/>
                </a:cubicBezTo>
              </a:path>
            </a:pathLst>
          </a:custGeom>
          <a:ln w="635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5544519" y="1253772"/>
            <a:ext cx="2877487" cy="1258618"/>
          </a:xfrm>
          <a:prstGeom prst="wedgeRoundRectCallout">
            <a:avLst>
              <a:gd name="adj1" fmla="val -62918"/>
              <a:gd name="adj2" fmla="val 546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edge’s source and destination are the same node, so remove it for simplicity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1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81419"/>
            <a:ext cx="8229600" cy="6529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82452" y="2905170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2067" y="313710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4174165" y="2905170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3780" y="313710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W(2)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3108227" y="3285706"/>
            <a:ext cx="1065938" cy="1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4899940" y="3285706"/>
            <a:ext cx="1292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92620" y="2905170"/>
            <a:ext cx="725775" cy="76107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8641" y="3164905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</a:t>
            </a:r>
            <a:r>
              <a:rPr lang="en-US" sz="1200" dirty="0"/>
              <a:t>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4705" y="440939"/>
            <a:ext cx="382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node collapsing is done (e.g.2)</a:t>
            </a:r>
          </a:p>
        </p:txBody>
      </p:sp>
      <p:cxnSp>
        <p:nvCxnSpPr>
          <p:cNvPr id="25" name="Straight Arrow Connector 24"/>
          <p:cNvCxnSpPr>
            <a:stCxn id="11" idx="4"/>
          </p:cNvCxnSpPr>
          <p:nvPr/>
        </p:nvCxnSpPr>
        <p:spPr>
          <a:xfrm flipH="1">
            <a:off x="6048119" y="3666242"/>
            <a:ext cx="507389" cy="1095996"/>
          </a:xfrm>
          <a:prstGeom prst="straightConnector1">
            <a:avLst/>
          </a:prstGeom>
          <a:ln w="3175" cmpd="sng"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2375" y="3666242"/>
            <a:ext cx="3235744" cy="1095996"/>
          </a:xfrm>
          <a:prstGeom prst="straightConnector1">
            <a:avLst/>
          </a:prstGeom>
          <a:ln w="3175" cmpd="sng"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5755362" y="4958775"/>
            <a:ext cx="1373876" cy="650082"/>
          </a:xfrm>
          <a:prstGeom prst="wedgeRoundRectCallout">
            <a:avLst>
              <a:gd name="adj1" fmla="val -27974"/>
              <a:gd name="adj2" fmla="val -786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2797255" y="1827179"/>
            <a:ext cx="2116842" cy="1438355"/>
          </a:xfrm>
          <a:custGeom>
            <a:avLst/>
            <a:gdLst>
              <a:gd name="connsiteX0" fmla="*/ 2116842 w 2116842"/>
              <a:gd name="connsiteY0" fmla="*/ 1438355 h 1438355"/>
              <a:gd name="connsiteX1" fmla="*/ 1678353 w 2116842"/>
              <a:gd name="connsiteY1" fmla="*/ 2125 h 1438355"/>
              <a:gd name="connsiteX2" fmla="*/ 0 w 2116842"/>
              <a:gd name="connsiteY2" fmla="*/ 1090636 h 14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6842" h="1438355">
                <a:moveTo>
                  <a:pt x="2116842" y="1438355"/>
                </a:moveTo>
                <a:cubicBezTo>
                  <a:pt x="2074001" y="749216"/>
                  <a:pt x="2031160" y="60078"/>
                  <a:pt x="1678353" y="2125"/>
                </a:cubicBezTo>
                <a:cubicBezTo>
                  <a:pt x="1325546" y="-55828"/>
                  <a:pt x="0" y="1090636"/>
                  <a:pt x="0" y="1090636"/>
                </a:cubicBezTo>
              </a:path>
            </a:pathLst>
          </a:custGeom>
          <a:ln w="6350" cmpd="sng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5755362" y="1282367"/>
            <a:ext cx="2741404" cy="1089624"/>
          </a:xfrm>
          <a:prstGeom prst="wedgeRoundRectCallout">
            <a:avLst>
              <a:gd name="adj1" fmla="val -115963"/>
              <a:gd name="adj2" fmla="val 7971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cycle formed between w1 and w2 after collapsing! </a:t>
            </a:r>
            <a:r>
              <a:rPr lang="en-US" dirty="0" smtClean="0">
                <a:sym typeface="Wingdings"/>
              </a:rPr>
              <a:t> r(2) is an anomaly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1" grpId="0" animBg="1"/>
      <p:bldP spid="14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95"/>
            <a:ext cx="8229600" cy="613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788" y="3460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" y="3117392"/>
            <a:ext cx="8063459" cy="2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6247" y="3120028"/>
            <a:ext cx="1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eal 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31875" y="1438712"/>
            <a:ext cx="1270000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23075" y="1218150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01875" y="1218150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1334413" y="1321459"/>
            <a:ext cx="657894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W(0)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41204" y="155873"/>
            <a:ext cx="317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 Workflow (</a:t>
            </a:r>
            <a:r>
              <a:rPr lang="en-US" dirty="0" err="1" smtClean="0"/>
              <a:t>lookahead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2604595" y="2028479"/>
            <a:ext cx="141108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2604595" y="180791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4015680" y="180791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ounded Rectangle 56"/>
          <p:cNvSpPr/>
          <p:nvPr/>
        </p:nvSpPr>
        <p:spPr bwMode="auto">
          <a:xfrm>
            <a:off x="3117262" y="1911226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(1)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423943" y="2595063"/>
            <a:ext cx="2518363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3423943" y="2374501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957677" y="2395270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ounded Rectangle 60"/>
          <p:cNvSpPr/>
          <p:nvPr/>
        </p:nvSpPr>
        <p:spPr bwMode="auto">
          <a:xfrm>
            <a:off x="4105607" y="2477810"/>
            <a:ext cx="884199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-15119" y="1438712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6565" y="1130935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1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820191" y="2028479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31875" y="1720702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2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264406" y="2595063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31875" y="2285431"/>
            <a:ext cx="152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3 look ahead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95" name="Rounded Rectangular Callout 94"/>
          <p:cNvSpPr/>
          <p:nvPr/>
        </p:nvSpPr>
        <p:spPr>
          <a:xfrm>
            <a:off x="1031875" y="2898729"/>
            <a:ext cx="2111374" cy="990963"/>
          </a:xfrm>
          <a:prstGeom prst="wedgeRoundRectCallout">
            <a:avLst>
              <a:gd name="adj1" fmla="val -27974"/>
              <a:gd name="adj2" fmla="val -786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</a:t>
            </a:r>
            <a:r>
              <a:rPr lang="en-US" dirty="0" err="1" smtClean="0"/>
              <a:t>lookahead</a:t>
            </a:r>
            <a:r>
              <a:rPr lang="en-US" dirty="0"/>
              <a:t> </a:t>
            </a:r>
            <a:r>
              <a:rPr lang="en-US" dirty="0" err="1" smtClean="0"/>
              <a:t>bc</a:t>
            </a:r>
            <a:r>
              <a:rPr lang="en-US" dirty="0" smtClean="0"/>
              <a:t> r1 and w1 overlap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122185" y="1341144"/>
            <a:ext cx="1481342" cy="58976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16715" y="1167570"/>
            <a:ext cx="1161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4, check for anomaly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2019565" y="3993681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09180" y="4225616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W(0)</a:t>
            </a:r>
            <a:endParaRPr lang="en-US" sz="1200" dirty="0"/>
          </a:p>
        </p:txBody>
      </p:sp>
      <p:sp>
        <p:nvSpPr>
          <p:cNvPr id="100" name="Oval 99"/>
          <p:cNvSpPr/>
          <p:nvPr/>
        </p:nvSpPr>
        <p:spPr>
          <a:xfrm>
            <a:off x="4411658" y="3993681"/>
            <a:ext cx="725775" cy="76107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476428" y="4235717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(</a:t>
            </a:r>
            <a:r>
              <a:rPr lang="en-US" sz="1200" dirty="0"/>
              <a:t>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98" idx="6"/>
          </p:cNvCxnSpPr>
          <p:nvPr/>
        </p:nvCxnSpPr>
        <p:spPr>
          <a:xfrm>
            <a:off x="2745340" y="4374217"/>
            <a:ext cx="1666318" cy="1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4" idx="2"/>
          </p:cNvCxnSpPr>
          <p:nvPr/>
        </p:nvCxnSpPr>
        <p:spPr>
          <a:xfrm>
            <a:off x="2745340" y="4391916"/>
            <a:ext cx="1666318" cy="1471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411658" y="5482737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476428" y="5742472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2745341" y="4391917"/>
            <a:ext cx="1666318" cy="1471356"/>
          </a:xfrm>
          <a:custGeom>
            <a:avLst/>
            <a:gdLst>
              <a:gd name="connsiteX0" fmla="*/ 0 w 508000"/>
              <a:gd name="connsiteY0" fmla="*/ 0 h 412750"/>
              <a:gd name="connsiteX1" fmla="*/ 508000 w 508000"/>
              <a:gd name="connsiteY1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0" h="412750">
                <a:moveTo>
                  <a:pt x="0" y="0"/>
                </a:moveTo>
                <a:cubicBezTo>
                  <a:pt x="246062" y="145521"/>
                  <a:pt x="492125" y="291042"/>
                  <a:pt x="508000" y="412750"/>
                </a:cubicBezTo>
              </a:path>
            </a:pathLst>
          </a:custGeom>
          <a:ln w="635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ular Callout 113"/>
          <p:cNvSpPr/>
          <p:nvPr/>
        </p:nvSpPr>
        <p:spPr>
          <a:xfrm>
            <a:off x="6387816" y="4374217"/>
            <a:ext cx="2111374" cy="990963"/>
          </a:xfrm>
          <a:prstGeom prst="wedgeRoundRectCallout">
            <a:avLst>
              <a:gd name="adj1" fmla="val -112185"/>
              <a:gd name="adj2" fmla="val 671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cycles, r(1) is not an anomaly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9" grpId="0"/>
      <p:bldP spid="94" grpId="0"/>
      <p:bldP spid="95" grpId="0" animBg="1"/>
      <p:bldP spid="97" grpId="0"/>
      <p:bldP spid="98" grpId="0" animBg="1"/>
      <p:bldP spid="99" grpId="0"/>
      <p:bldP spid="100" grpId="0" animBg="1"/>
      <p:bldP spid="100" grpId="1" animBg="1"/>
      <p:bldP spid="101" grpId="0"/>
      <p:bldP spid="101" grpId="1"/>
      <p:bldP spid="104" grpId="0" animBg="1"/>
      <p:bldP spid="105" grpId="0"/>
      <p:bldP spid="12" grpId="0" animBg="1"/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695"/>
            <a:ext cx="8229600" cy="613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788" y="3460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5731" y="3527002"/>
            <a:ext cx="8063459" cy="2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4778" y="3529638"/>
            <a:ext cx="1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eal 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31875" y="1438712"/>
            <a:ext cx="427077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23075" y="1218150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302650" y="124398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2641204" y="1321459"/>
            <a:ext cx="657894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W(0)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41204" y="155873"/>
            <a:ext cx="317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 Workflow (adjust write’s </a:t>
            </a:r>
            <a:r>
              <a:rPr lang="en-US" dirty="0" err="1" smtClean="0"/>
              <a:t>resp_time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1193510" y="2028479"/>
            <a:ext cx="103859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1193510" y="180791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264950" y="1807917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ounded Rectangle 56"/>
          <p:cNvSpPr/>
          <p:nvPr/>
        </p:nvSpPr>
        <p:spPr bwMode="auto">
          <a:xfrm>
            <a:off x="1415927" y="1911226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(0)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2471443" y="2570751"/>
            <a:ext cx="1052807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2471443" y="235018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560552" y="2370958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ounded Rectangle 60"/>
          <p:cNvSpPr/>
          <p:nvPr/>
        </p:nvSpPr>
        <p:spPr bwMode="auto">
          <a:xfrm>
            <a:off x="2711007" y="2453498"/>
            <a:ext cx="588091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w(1)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-15119" y="1438712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6565" y="1130935"/>
            <a:ext cx="6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1</a:t>
            </a:r>
            <a:r>
              <a:rPr lang="en-US" sz="1400" dirty="0" smtClean="0"/>
              <a:t> 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9" idx="1"/>
          </p:cNvCxnSpPr>
          <p:nvPr/>
        </p:nvCxnSpPr>
        <p:spPr>
          <a:xfrm flipH="1" flipV="1">
            <a:off x="2286547" y="2028479"/>
            <a:ext cx="1313350" cy="6902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99897" y="1774334"/>
            <a:ext cx="15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3 check anomaly for r(0), and adjust w(0)’s </a:t>
            </a:r>
            <a:r>
              <a:rPr lang="en-US" sz="1200" dirty="0" err="1" smtClean="0"/>
              <a:t>resp_time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5498" y="2650388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46817" y="2282165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4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2074846" y="4530415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64461" y="4762350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W(0)</a:t>
            </a:r>
            <a:endParaRPr lang="en-US" sz="1200" dirty="0"/>
          </a:p>
        </p:txBody>
      </p:sp>
      <p:sp>
        <p:nvSpPr>
          <p:cNvPr id="100" name="Oval 99"/>
          <p:cNvSpPr/>
          <p:nvPr/>
        </p:nvSpPr>
        <p:spPr>
          <a:xfrm>
            <a:off x="2168966" y="5777435"/>
            <a:ext cx="725775" cy="76107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164461" y="6019471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R(0)</a:t>
            </a:r>
            <a:endParaRPr lang="en-US" sz="1200" dirty="0"/>
          </a:p>
        </p:txBody>
      </p:sp>
      <p:sp>
        <p:nvSpPr>
          <p:cNvPr id="104" name="Oval 103"/>
          <p:cNvSpPr/>
          <p:nvPr/>
        </p:nvSpPr>
        <p:spPr>
          <a:xfrm>
            <a:off x="3834063" y="4530415"/>
            <a:ext cx="725775" cy="7610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929882" y="4762350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W(1)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 flipV="1">
            <a:off x="2435286" y="5291488"/>
            <a:ext cx="45719" cy="485948"/>
          </a:xfrm>
          <a:custGeom>
            <a:avLst/>
            <a:gdLst>
              <a:gd name="connsiteX0" fmla="*/ 0 w 508000"/>
              <a:gd name="connsiteY0" fmla="*/ 0 h 412750"/>
              <a:gd name="connsiteX1" fmla="*/ 508000 w 508000"/>
              <a:gd name="connsiteY1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0" h="412750">
                <a:moveTo>
                  <a:pt x="0" y="0"/>
                </a:moveTo>
                <a:cubicBezTo>
                  <a:pt x="246062" y="145521"/>
                  <a:pt x="492125" y="291042"/>
                  <a:pt x="508000" y="412750"/>
                </a:cubicBezTo>
              </a:path>
            </a:pathLst>
          </a:custGeom>
          <a:ln w="635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ular Callout 113"/>
          <p:cNvSpPr/>
          <p:nvPr/>
        </p:nvSpPr>
        <p:spPr>
          <a:xfrm>
            <a:off x="3770884" y="831764"/>
            <a:ext cx="4547615" cy="1196715"/>
          </a:xfrm>
          <a:prstGeom prst="wedgeRoundRectCallout">
            <a:avLst>
              <a:gd name="adj1" fmla="val -82298"/>
              <a:gd name="adj2" fmla="val -8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r(0) reads w(0)’s value, then w(0) is guaranteed to finish before r(0) finishes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3770885" y="3000251"/>
            <a:ext cx="141108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770885" y="277968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181970" y="277968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ounded Rectangle 41"/>
          <p:cNvSpPr/>
          <p:nvPr/>
        </p:nvSpPr>
        <p:spPr bwMode="auto">
          <a:xfrm>
            <a:off x="4283552" y="2882998"/>
            <a:ext cx="605555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</a:t>
            </a: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(0)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49" name="Straight Arrow Connector 48"/>
          <p:cNvCxnSpPr>
            <a:stCxn id="98" idx="6"/>
            <a:endCxn id="104" idx="2"/>
          </p:cNvCxnSpPr>
          <p:nvPr/>
        </p:nvCxnSpPr>
        <p:spPr>
          <a:xfrm>
            <a:off x="2800621" y="4910951"/>
            <a:ext cx="10334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ular Callout 51"/>
          <p:cNvSpPr/>
          <p:nvPr/>
        </p:nvSpPr>
        <p:spPr>
          <a:xfrm>
            <a:off x="-32612" y="3771387"/>
            <a:ext cx="2111374" cy="990963"/>
          </a:xfrm>
          <a:prstGeom prst="wedgeRoundRectCallout">
            <a:avLst>
              <a:gd name="adj1" fmla="val 108116"/>
              <a:gd name="adj2" fmla="val 607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there an edge, </a:t>
            </a:r>
            <a:r>
              <a:rPr lang="en-US" dirty="0" err="1" smtClean="0"/>
              <a:t>bc</a:t>
            </a:r>
            <a:r>
              <a:rPr lang="en-US" dirty="0" smtClean="0"/>
              <a:t> w(0)’s time was adjusted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477168" y="4520314"/>
            <a:ext cx="725775" cy="76107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541938" y="4762350"/>
            <a:ext cx="54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r(0)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104" idx="6"/>
          </p:cNvCxnSpPr>
          <p:nvPr/>
        </p:nvCxnSpPr>
        <p:spPr>
          <a:xfrm>
            <a:off x="4559838" y="4910951"/>
            <a:ext cx="917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2809875" y="4921250"/>
            <a:ext cx="1778000" cy="1206508"/>
          </a:xfrm>
          <a:custGeom>
            <a:avLst/>
            <a:gdLst>
              <a:gd name="connsiteX0" fmla="*/ 1778000 w 1778000"/>
              <a:gd name="connsiteY0" fmla="*/ 0 h 1206508"/>
              <a:gd name="connsiteX1" fmla="*/ 762000 w 1778000"/>
              <a:gd name="connsiteY1" fmla="*/ 1206500 h 1206508"/>
              <a:gd name="connsiteX2" fmla="*/ 0 w 1778000"/>
              <a:gd name="connsiteY2" fmla="*/ 15875 h 120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206508">
                <a:moveTo>
                  <a:pt x="1778000" y="0"/>
                </a:moveTo>
                <a:cubicBezTo>
                  <a:pt x="1418166" y="601927"/>
                  <a:pt x="1058333" y="1203854"/>
                  <a:pt x="762000" y="1206500"/>
                </a:cubicBezTo>
                <a:cubicBezTo>
                  <a:pt x="465667" y="1209146"/>
                  <a:pt x="232833" y="612510"/>
                  <a:pt x="0" y="15875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266411" y="3080884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17730" y="2779689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5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-2290" y="2051676"/>
            <a:ext cx="9676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029" y="1750481"/>
            <a:ext cx="71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2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0" idx="1"/>
          </p:cNvCxnSpPr>
          <p:nvPr/>
        </p:nvCxnSpPr>
        <p:spPr>
          <a:xfrm flipH="1">
            <a:off x="5181971" y="2650388"/>
            <a:ext cx="1268812" cy="34986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50783" y="2419555"/>
            <a:ext cx="153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Step6, check anomaly for this read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264950" y="1238919"/>
            <a:ext cx="0" cy="399585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ounded Rectangle 71"/>
          <p:cNvSpPr/>
          <p:nvPr/>
        </p:nvSpPr>
        <p:spPr bwMode="auto">
          <a:xfrm>
            <a:off x="1328936" y="1321459"/>
            <a:ext cx="657894" cy="268806"/>
          </a:xfrm>
          <a:prstGeom prst="roundRect">
            <a:avLst/>
          </a:prstGeom>
          <a:solidFill>
            <a:schemeClr val="bg1"/>
          </a:solidFill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W(0)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1023075" y="1438712"/>
            <a:ext cx="1211035" cy="0"/>
          </a:xfrm>
          <a:prstGeom prst="line">
            <a:avLst/>
          </a:prstGeom>
          <a:solidFill>
            <a:srgbClr val="F0C423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ounded Rectangular Callout 74"/>
          <p:cNvSpPr/>
          <p:nvPr/>
        </p:nvSpPr>
        <p:spPr>
          <a:xfrm>
            <a:off x="5477168" y="5448883"/>
            <a:ext cx="2741404" cy="1089624"/>
          </a:xfrm>
          <a:prstGeom prst="wedgeRoundRectCallout">
            <a:avLst>
              <a:gd name="adj1" fmla="val -115963"/>
              <a:gd name="adj2" fmla="val -2372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cycle! Anomaly found. *it wouldn’t form a cycle if we didn’t adjust w0’s </a:t>
            </a:r>
            <a:r>
              <a:rPr lang="en-US" dirty="0" err="1" smtClean="0"/>
              <a:t>resp_time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9C56-0B6C-4E46-8F80-C25477B61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5" grpId="0"/>
      <p:bldP spid="89" grpId="0"/>
      <p:bldP spid="94" grpId="0"/>
      <p:bldP spid="98" grpId="0" animBg="1"/>
      <p:bldP spid="99" grpId="0"/>
      <p:bldP spid="100" grpId="0" animBg="1"/>
      <p:bldP spid="100" grpId="1" animBg="1"/>
      <p:bldP spid="101" grpId="0"/>
      <p:bldP spid="101" grpId="1"/>
      <p:bldP spid="104" grpId="0" animBg="1"/>
      <p:bldP spid="105" grpId="0"/>
      <p:bldP spid="12" grpId="0" animBg="1"/>
      <p:bldP spid="12" grpId="1" animBg="1"/>
      <p:bldP spid="114" grpId="0" animBg="1"/>
      <p:bldP spid="52" grpId="0" animBg="1"/>
      <p:bldP spid="62" grpId="0" animBg="1"/>
      <p:bldP spid="62" grpId="1" animBg="1"/>
      <p:bldP spid="63" grpId="0"/>
      <p:bldP spid="63" grpId="1"/>
      <p:bldP spid="24" grpId="0" animBg="1"/>
      <p:bldP spid="66" grpId="0"/>
      <p:bldP spid="68" grpId="0"/>
      <p:bldP spid="70" grpId="0"/>
      <p:bldP spid="72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685</Words>
  <Application>Microsoft Macintosh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Algorithm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Haonan Lu</dc:creator>
  <cp:lastModifiedBy>Haonan Lu</cp:lastModifiedBy>
  <cp:revision>44</cp:revision>
  <dcterms:created xsi:type="dcterms:W3CDTF">2015-07-15T20:12:14Z</dcterms:created>
  <dcterms:modified xsi:type="dcterms:W3CDTF">2015-09-20T23:22:57Z</dcterms:modified>
</cp:coreProperties>
</file>