
<file path=[Content_Types].xml><?xml version="1.0" encoding="utf-8"?>
<Types xmlns="http://schemas.openxmlformats.org/package/2006/content-types">
  <Default ContentType="image/jpeg" Extension="jpg"/>
  <Default ContentType="image/png" Extension="png"/>
  <Default ContentType="application/vnd.openxmlformats-package.relationships+xml" Extension="rels"/>
  <Default ContentType="application/xml" Extension="xml"/>
  <Override ContentType="application/vnd.openxmlformats-officedocument.presentationml.notesMaster+xml" PartName="/ppt/notesMasters/notesMaster1.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0.xml"/>
  <Override ContentType="application/vnd.openxmlformats-officedocument.presentationml.notesSlide+xml" PartName="/ppt/notesSlides/notesSlide21.xml"/>
  <Override ContentType="application/vnd.openxmlformats-officedocument.presentationml.notesSlide+xml" PartName="/ppt/notesSlides/notesSlide22.xml"/>
  <Override ContentType="application/vnd.openxmlformats-officedocument.presentationml.notesSlide+xml" PartName="/ppt/notesSlides/notesSlide23.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tableStyles+xml" PartName="/ppt/tableStyles.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077F500-62AF-4C60-AC54-470AF82A12F1}">
  <a:tblStyle styleId="{9077F500-62AF-4C60-AC54-470AF82A12F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33a7fd758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3a7fd758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33a7fd758a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3a7fd758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33a7fd758a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3a7fd758a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33a7fd758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3a7fd758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33a7fd758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3a7fd758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463de5404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463de5404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33a7fd758a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3a7fd758a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49b329eb9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49b329eb9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49b329eb9a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49b329eb9a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49b329eb9a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49b329eb9a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463de54040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463de54040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33a7fd758a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3a7fd758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49b329eb9a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49b329eb9a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49b329eb9a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49b329eb9a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49b329eb9a_2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49b329eb9a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33a7fd758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3a7fd758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33a7fd758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3a7fd758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33a7fd758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3a7fd758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33a7fd758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3a7fd758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33a7fd758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3a7fd758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33a7fd758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3a7fd758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33a7fd758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3a7fd758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www.youtube.com/watch?v=EY37BFmVxwQ" TargetMode="External"/><Relationship Id="rId4" Type="http://schemas.openxmlformats.org/officeDocument/2006/relationships/image" Target="../media/image1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	</a:t>
            </a:r>
            <a:r>
              <a:rPr lang="en" sz="3000"/>
              <a:t>Examining the Student Alcohol Consumption</a:t>
            </a:r>
            <a:endParaRPr sz="30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Using Logistic Regression and Clustering</a:t>
            </a:r>
            <a:endParaRPr/>
          </a:p>
        </p:txBody>
      </p:sp>
      <p:sp>
        <p:nvSpPr>
          <p:cNvPr id="56" name="Google Shape;56;p13"/>
          <p:cNvSpPr txBox="1"/>
          <p:nvPr>
            <p:ph idx="1" type="subTitle"/>
          </p:nvPr>
        </p:nvSpPr>
        <p:spPr>
          <a:xfrm>
            <a:off x="464100" y="34827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Mind Your Business</a:t>
            </a:r>
            <a:endParaRPr sz="1800"/>
          </a:p>
        </p:txBody>
      </p:sp>
      <p:pic>
        <p:nvPicPr>
          <p:cNvPr id="57" name="Google Shape;57;p13"/>
          <p:cNvPicPr preferRelativeResize="0"/>
          <p:nvPr/>
        </p:nvPicPr>
        <p:blipFill>
          <a:blip r:embed="rId3">
            <a:alphaModFix/>
          </a:blip>
          <a:stretch>
            <a:fillRect/>
          </a:stretch>
        </p:blipFill>
        <p:spPr>
          <a:xfrm>
            <a:off x="-938850" y="-547637"/>
            <a:ext cx="10560801" cy="6238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Choosing Predictors - Best Subset Selection</a:t>
            </a:r>
            <a:endParaRPr/>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Stepwise Regression Function </a:t>
            </a:r>
            <a:endParaRPr/>
          </a:p>
          <a:p>
            <a:pPr indent="0" lvl="0" marL="457200" rtl="0" algn="l">
              <a:spcBef>
                <a:spcPts val="1600"/>
              </a:spcBef>
              <a:spcAft>
                <a:spcPts val="1600"/>
              </a:spcAft>
              <a:buNone/>
            </a:pPr>
            <a:r>
              <a:rPr lang="en"/>
              <a:t>(chart)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Bootstrap</a:t>
            </a:r>
            <a:endParaRPr/>
          </a:p>
        </p:txBody>
      </p:sp>
      <p:sp>
        <p:nvSpPr>
          <p:cNvPr id="119" name="Google Shape;119;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bootstrap:</a:t>
            </a:r>
            <a:endParaRPr/>
          </a:p>
          <a:p>
            <a:pPr indent="0" lvl="0" marL="0" rtl="0" algn="l">
              <a:spcBef>
                <a:spcPts val="1600"/>
              </a:spcBef>
              <a:spcAft>
                <a:spcPts val="0"/>
              </a:spcAft>
              <a:buNone/>
            </a:pPr>
            <a:r>
              <a:rPr lang="en"/>
              <a:t>-limited amounts of data</a:t>
            </a:r>
            <a:endParaRPr/>
          </a:p>
          <a:p>
            <a:pPr indent="0" lvl="0" marL="0" rtl="0" algn="l">
              <a:spcBef>
                <a:spcPts val="1600"/>
              </a:spcBef>
              <a:spcAft>
                <a:spcPts val="0"/>
              </a:spcAft>
              <a:buNone/>
            </a:pPr>
            <a:r>
              <a:rPr lang="en"/>
              <a:t>-Estimate error rate</a:t>
            </a:r>
            <a:endParaRPr/>
          </a:p>
          <a:p>
            <a:pPr indent="228600" lvl="0" marL="0" rtl="0" algn="l">
              <a:spcBef>
                <a:spcPts val="1600"/>
              </a:spcBef>
              <a:spcAft>
                <a:spcPts val="0"/>
              </a:spcAft>
              <a:buNone/>
            </a:pPr>
            <a:r>
              <a:rPr lang="en"/>
              <a:t>-the bootstrap approach on our sample containing n = 395 observations. </a:t>
            </a:r>
            <a:endParaRPr/>
          </a:p>
          <a:p>
            <a:pPr indent="228600" lvl="0" marL="0" rtl="0" algn="l">
              <a:spcBef>
                <a:spcPts val="0"/>
              </a:spcBef>
              <a:spcAft>
                <a:spcPts val="0"/>
              </a:spcAft>
              <a:buNone/>
            </a:pPr>
            <a:r>
              <a:rPr lang="en"/>
              <a:t>-each bootstrap data set contains n =  395 observations, sampled with replacement from the original data set.</a:t>
            </a:r>
            <a:endParaRPr/>
          </a:p>
          <a:p>
            <a:pPr indent="0" lvl="0" marL="0" rtl="0" algn="l">
              <a:spcBef>
                <a:spcPts val="0"/>
              </a:spcBef>
              <a:spcAft>
                <a:spcPts val="0"/>
              </a:spcAft>
              <a:buNone/>
            </a:pPr>
            <a:r>
              <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 Regression</a:t>
            </a:r>
            <a:endParaRPr/>
          </a:p>
        </p:txBody>
      </p:sp>
      <p:sp>
        <p:nvSpPr>
          <p:cNvPr id="125" name="Google Shape;125;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Categorical response variable </a:t>
            </a:r>
            <a:endParaRPr/>
          </a:p>
          <a:p>
            <a:pPr indent="-342900" lvl="0" marL="457200" rtl="0" algn="l">
              <a:spcBef>
                <a:spcPts val="0"/>
              </a:spcBef>
              <a:spcAft>
                <a:spcPts val="0"/>
              </a:spcAft>
              <a:buSzPts val="1800"/>
              <a:buChar char="●"/>
            </a:pPr>
            <a:r>
              <a:rPr lang="en"/>
              <a:t>Response in two forms:</a:t>
            </a:r>
            <a:endParaRPr/>
          </a:p>
          <a:p>
            <a:pPr indent="-317500" lvl="1" marL="914400" rtl="0" algn="l">
              <a:spcBef>
                <a:spcPts val="0"/>
              </a:spcBef>
              <a:spcAft>
                <a:spcPts val="0"/>
              </a:spcAft>
              <a:buSzPts val="1400"/>
              <a:buChar char="○"/>
            </a:pPr>
            <a:r>
              <a:rPr lang="en"/>
              <a:t>Weekday Alcohol Consumption (Dalc)</a:t>
            </a:r>
            <a:endParaRPr/>
          </a:p>
          <a:p>
            <a:pPr indent="-317500" lvl="1" marL="914400" rtl="0" algn="l">
              <a:spcBef>
                <a:spcPts val="0"/>
              </a:spcBef>
              <a:spcAft>
                <a:spcPts val="0"/>
              </a:spcAft>
              <a:buSzPts val="1400"/>
              <a:buChar char="○"/>
            </a:pPr>
            <a:r>
              <a:rPr lang="en"/>
              <a:t>Weekend Alcohol Consumption (Walc)</a:t>
            </a:r>
            <a:endParaRPr/>
          </a:p>
          <a:p>
            <a:pPr indent="0" lvl="0" marL="0" rtl="0" algn="l">
              <a:spcBef>
                <a:spcPts val="1600"/>
              </a:spcBef>
              <a:spcAft>
                <a:spcPts val="0"/>
              </a:spcAft>
              <a:buNone/>
            </a:pPr>
            <a:r>
              <a:t/>
            </a:r>
            <a:endParaRPr/>
          </a:p>
          <a:p>
            <a:pPr indent="0" lvl="0" marL="91440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 Regression - Implementation</a:t>
            </a:r>
            <a:endParaRPr/>
          </a:p>
        </p:txBody>
      </p:sp>
      <p:sp>
        <p:nvSpPr>
          <p:cNvPr id="131" name="Google Shape;131;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Null variable</a:t>
            </a:r>
            <a:endParaRPr/>
          </a:p>
          <a:p>
            <a:pPr indent="0" lvl="0" marL="457200" rtl="0" algn="l">
              <a:spcBef>
                <a:spcPts val="1600"/>
              </a:spcBef>
              <a:spcAft>
                <a:spcPts val="0"/>
              </a:spcAft>
              <a:buNone/>
            </a:pPr>
            <a:r>
              <a:rPr lang="en"/>
              <a:t>(picture)</a:t>
            </a:r>
            <a:endParaRPr/>
          </a:p>
          <a:p>
            <a:pPr indent="-342900" lvl="0" marL="457200" rtl="0" algn="l">
              <a:spcBef>
                <a:spcPts val="1600"/>
              </a:spcBef>
              <a:spcAft>
                <a:spcPts val="0"/>
              </a:spcAft>
              <a:buSzPts val="1800"/>
              <a:buChar char="●"/>
            </a:pPr>
            <a:r>
              <a:rPr lang="en"/>
              <a:t>Full variable</a:t>
            </a:r>
            <a:endParaRPr/>
          </a:p>
          <a:p>
            <a:pPr indent="0" lvl="0" marL="457200" rtl="0" algn="l">
              <a:spcBef>
                <a:spcPts val="1600"/>
              </a:spcBef>
              <a:spcAft>
                <a:spcPts val="0"/>
              </a:spcAft>
              <a:buNone/>
            </a:pPr>
            <a:r>
              <a:rPr lang="en"/>
              <a:t>(picture)</a:t>
            </a:r>
            <a:endParaRPr/>
          </a:p>
          <a:p>
            <a:pPr indent="-342900" lvl="0" marL="457200" rtl="0" algn="l">
              <a:spcBef>
                <a:spcPts val="1600"/>
              </a:spcBef>
              <a:spcAft>
                <a:spcPts val="0"/>
              </a:spcAft>
              <a:buSzPts val="1800"/>
              <a:buChar char="●"/>
            </a:pPr>
            <a:r>
              <a:rPr lang="en"/>
              <a:t>Used glm() with F = test, direction = “both”</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 Regression - Results</a:t>
            </a:r>
            <a:endParaRPr/>
          </a:p>
        </p:txBody>
      </p:sp>
      <p:pic>
        <p:nvPicPr>
          <p:cNvPr id="137" name="Google Shape;137;p26"/>
          <p:cNvPicPr preferRelativeResize="0"/>
          <p:nvPr/>
        </p:nvPicPr>
        <p:blipFill>
          <a:blip r:embed="rId3">
            <a:alphaModFix/>
          </a:blip>
          <a:stretch>
            <a:fillRect/>
          </a:stretch>
        </p:blipFill>
        <p:spPr>
          <a:xfrm>
            <a:off x="311700" y="1097525"/>
            <a:ext cx="8770075" cy="1206300"/>
          </a:xfrm>
          <a:prstGeom prst="rect">
            <a:avLst/>
          </a:prstGeom>
          <a:noFill/>
          <a:ln>
            <a:noFill/>
          </a:ln>
        </p:spPr>
      </p:pic>
      <p:pic>
        <p:nvPicPr>
          <p:cNvPr id="138" name="Google Shape;138;p26"/>
          <p:cNvPicPr preferRelativeResize="0"/>
          <p:nvPr/>
        </p:nvPicPr>
        <p:blipFill>
          <a:blip r:embed="rId4">
            <a:alphaModFix/>
          </a:blip>
          <a:stretch>
            <a:fillRect/>
          </a:stretch>
        </p:blipFill>
        <p:spPr>
          <a:xfrm>
            <a:off x="580700" y="2642275"/>
            <a:ext cx="7315200" cy="1028700"/>
          </a:xfrm>
          <a:prstGeom prst="rect">
            <a:avLst/>
          </a:prstGeom>
          <a:noFill/>
          <a:ln>
            <a:noFill/>
          </a:ln>
        </p:spPr>
      </p:pic>
      <p:sp>
        <p:nvSpPr>
          <p:cNvPr id="139" name="Google Shape;139;p26"/>
          <p:cNvSpPr txBox="1"/>
          <p:nvPr/>
        </p:nvSpPr>
        <p:spPr>
          <a:xfrm>
            <a:off x="1389575" y="4033925"/>
            <a:ext cx="4158300" cy="8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Mean accuracy for Weekday model is: 0.9025316</a:t>
            </a:r>
            <a:endParaRPr/>
          </a:p>
          <a:p>
            <a:pPr indent="0" lvl="0" marL="0" rtl="0" algn="l">
              <a:spcBef>
                <a:spcPts val="0"/>
              </a:spcBef>
              <a:spcAft>
                <a:spcPts val="0"/>
              </a:spcAft>
              <a:buNone/>
            </a:pPr>
            <a:r>
              <a:rPr lang="en">
                <a:solidFill>
                  <a:schemeClr val="dk1"/>
                </a:solidFill>
              </a:rPr>
              <a:t>Mean accuracy for Weekend model is: </a:t>
            </a:r>
            <a:r>
              <a:rPr lang="en"/>
              <a:t>0.6506329</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Logistic Regression - Results</a:t>
            </a:r>
            <a:endParaRPr/>
          </a:p>
        </p:txBody>
      </p:sp>
      <p:pic>
        <p:nvPicPr>
          <p:cNvPr id="145" name="Google Shape;145;p27"/>
          <p:cNvPicPr preferRelativeResize="0"/>
          <p:nvPr/>
        </p:nvPicPr>
        <p:blipFill>
          <a:blip r:embed="rId3">
            <a:alphaModFix/>
          </a:blip>
          <a:stretch>
            <a:fillRect/>
          </a:stretch>
        </p:blipFill>
        <p:spPr>
          <a:xfrm>
            <a:off x="311700" y="1186400"/>
            <a:ext cx="4933950" cy="1657350"/>
          </a:xfrm>
          <a:prstGeom prst="rect">
            <a:avLst/>
          </a:prstGeom>
          <a:noFill/>
          <a:ln>
            <a:noFill/>
          </a:ln>
        </p:spPr>
      </p:pic>
      <p:pic>
        <p:nvPicPr>
          <p:cNvPr id="146" name="Google Shape;146;p27"/>
          <p:cNvPicPr preferRelativeResize="0"/>
          <p:nvPr/>
        </p:nvPicPr>
        <p:blipFill>
          <a:blip r:embed="rId4">
            <a:alphaModFix/>
          </a:blip>
          <a:stretch>
            <a:fillRect/>
          </a:stretch>
        </p:blipFill>
        <p:spPr>
          <a:xfrm>
            <a:off x="114075" y="3088775"/>
            <a:ext cx="6153150" cy="476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Decision Tree</a:t>
            </a:r>
            <a:endParaRPr/>
          </a:p>
        </p:txBody>
      </p:sp>
      <p:sp>
        <p:nvSpPr>
          <p:cNvPr id="152" name="Google Shape;152;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What is decision tree(CART)?(Definition)</a:t>
            </a:r>
            <a:endParaRPr/>
          </a:p>
          <a:p>
            <a:pPr indent="-317500" lvl="1" marL="914400" rtl="0" algn="l">
              <a:spcBef>
                <a:spcPts val="0"/>
              </a:spcBef>
              <a:spcAft>
                <a:spcPts val="0"/>
              </a:spcAft>
              <a:buSzPts val="1400"/>
              <a:buChar char="-"/>
            </a:pPr>
            <a:r>
              <a:rPr lang="en"/>
              <a:t>Advantages of CART </a:t>
            </a:r>
            <a:endParaRPr/>
          </a:p>
          <a:p>
            <a:pPr indent="-317500" lvl="2" marL="1371600" rtl="0" algn="l">
              <a:spcBef>
                <a:spcPts val="0"/>
              </a:spcBef>
              <a:spcAft>
                <a:spcPts val="0"/>
              </a:spcAft>
              <a:buSzPts val="1400"/>
              <a:buChar char="-"/>
            </a:pPr>
            <a:r>
              <a:rPr lang="en"/>
              <a:t>Simple to understand, interpret, visualize </a:t>
            </a:r>
            <a:endParaRPr/>
          </a:p>
          <a:p>
            <a:pPr indent="-317500" lvl="2" marL="1371600" rtl="0" algn="l">
              <a:spcBef>
                <a:spcPts val="0"/>
              </a:spcBef>
              <a:spcAft>
                <a:spcPts val="0"/>
              </a:spcAft>
              <a:buSzPts val="1400"/>
              <a:buChar char="-"/>
            </a:pPr>
            <a:r>
              <a:rPr lang="en"/>
              <a:t>Variable screening of features selection </a:t>
            </a:r>
            <a:endParaRPr/>
          </a:p>
          <a:p>
            <a:pPr indent="-317500" lvl="3" marL="1828800" rtl="0" algn="l">
              <a:spcBef>
                <a:spcPts val="0"/>
              </a:spcBef>
              <a:spcAft>
                <a:spcPts val="0"/>
              </a:spcAft>
              <a:buSzPts val="1400"/>
              <a:buChar char="-"/>
            </a:pPr>
            <a:r>
              <a:rPr lang="en"/>
              <a:t>Numeric and </a:t>
            </a:r>
            <a:r>
              <a:rPr lang="en"/>
              <a:t>Category </a:t>
            </a:r>
            <a:r>
              <a:rPr lang="en"/>
              <a:t> </a:t>
            </a:r>
            <a:endParaRPr/>
          </a:p>
          <a:p>
            <a:pPr indent="-342900" lvl="0" marL="457200" rtl="0" algn="l">
              <a:spcBef>
                <a:spcPts val="0"/>
              </a:spcBef>
              <a:spcAft>
                <a:spcPts val="0"/>
              </a:spcAft>
              <a:buSzPts val="1800"/>
              <a:buChar char="-"/>
            </a:pPr>
            <a:r>
              <a:rPr lang="en"/>
              <a:t>What predictors we are using for our tree, based on the family background</a:t>
            </a:r>
            <a:endParaRPr/>
          </a:p>
          <a:p>
            <a:pPr indent="-298450" lvl="1" marL="914400" rtl="0" algn="l">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Famsize(family size) -- LE3: Less or equal to 3; GT3: greater than 3</a:t>
            </a:r>
            <a:endParaRPr sz="1100">
              <a:solidFill>
                <a:schemeClr val="dk1"/>
              </a:solidFill>
              <a:latin typeface="Calibri"/>
              <a:ea typeface="Calibri"/>
              <a:cs typeface="Calibri"/>
              <a:sym typeface="Calibri"/>
            </a:endParaRPr>
          </a:p>
          <a:p>
            <a:pPr indent="-298450" lvl="1" marL="914400" rtl="0" algn="l">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Pstatus(Parent's cohabitation status) -- T: living together; A: living apart  </a:t>
            </a:r>
            <a:endParaRPr sz="1100">
              <a:solidFill>
                <a:schemeClr val="dk1"/>
              </a:solidFill>
              <a:latin typeface="Calibri"/>
              <a:ea typeface="Calibri"/>
              <a:cs typeface="Calibri"/>
              <a:sym typeface="Calibri"/>
            </a:endParaRPr>
          </a:p>
          <a:p>
            <a:pPr indent="-298450" lvl="1" marL="914400" rtl="0" algn="l">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Medu(Mother’s education) -- 0 - none; 1 - primary education (4th grade);2 - 5th to 9th grade; 3 - secondary education; 4 - higher education)</a:t>
            </a:r>
            <a:endParaRPr sz="1100">
              <a:solidFill>
                <a:schemeClr val="dk1"/>
              </a:solidFill>
              <a:latin typeface="Calibri"/>
              <a:ea typeface="Calibri"/>
              <a:cs typeface="Calibri"/>
              <a:sym typeface="Calibri"/>
            </a:endParaRPr>
          </a:p>
          <a:p>
            <a:pPr indent="-298450" lvl="1" marL="914400" rtl="0" algn="l">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Fedu(Father’s education) -- Same as Medu </a:t>
            </a:r>
            <a:endParaRPr sz="1100">
              <a:solidFill>
                <a:schemeClr val="dk1"/>
              </a:solidFill>
              <a:latin typeface="Calibri"/>
              <a:ea typeface="Calibri"/>
              <a:cs typeface="Calibri"/>
              <a:sym typeface="Calibri"/>
            </a:endParaRPr>
          </a:p>
          <a:p>
            <a:pPr indent="-298450" lvl="1" marL="914400" rtl="0" algn="l">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Famsup(Family educational support) -- Yes; No </a:t>
            </a:r>
            <a:endParaRPr sz="1100">
              <a:solidFill>
                <a:schemeClr val="dk1"/>
              </a:solidFill>
              <a:latin typeface="Calibri"/>
              <a:ea typeface="Calibri"/>
              <a:cs typeface="Calibri"/>
              <a:sym typeface="Calibri"/>
            </a:endParaRPr>
          </a:p>
          <a:p>
            <a:pPr indent="-298450" lvl="1" marL="914400" rtl="0" algn="l">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Nursery(Attended nursery school) -- Yes; No </a:t>
            </a:r>
            <a:endParaRPr sz="1100">
              <a:solidFill>
                <a:schemeClr val="dk1"/>
              </a:solidFill>
              <a:latin typeface="Calibri"/>
              <a:ea typeface="Calibri"/>
              <a:cs typeface="Calibri"/>
              <a:sym typeface="Calibri"/>
            </a:endParaRPr>
          </a:p>
          <a:p>
            <a:pPr indent="-298450" lvl="1" marL="914400" rtl="0" algn="l">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Famrel(Quality of Family relationships) numeric: from 1 - very bad to 5 - excellent)</a:t>
            </a:r>
            <a:endParaRPr sz="1100">
              <a:solidFill>
                <a:schemeClr val="dk1"/>
              </a:solidFill>
              <a:latin typeface="Calibri"/>
              <a:ea typeface="Calibri"/>
              <a:cs typeface="Calibri"/>
              <a:sym typeface="Calibri"/>
            </a:endParaRPr>
          </a:p>
          <a:p>
            <a:pPr indent="-298450" lvl="1" marL="914400" rtl="0" algn="l">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Absences(Number of school absences)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Interpretation(Weekday)</a:t>
            </a:r>
            <a:endParaRPr/>
          </a:p>
        </p:txBody>
      </p:sp>
      <p:pic>
        <p:nvPicPr>
          <p:cNvPr id="158" name="Google Shape;158;p29"/>
          <p:cNvPicPr preferRelativeResize="0"/>
          <p:nvPr/>
        </p:nvPicPr>
        <p:blipFill>
          <a:blip r:embed="rId3">
            <a:alphaModFix/>
          </a:blip>
          <a:stretch>
            <a:fillRect/>
          </a:stretch>
        </p:blipFill>
        <p:spPr>
          <a:xfrm>
            <a:off x="402350" y="1138875"/>
            <a:ext cx="6669150" cy="3820975"/>
          </a:xfrm>
          <a:prstGeom prst="rect">
            <a:avLst/>
          </a:prstGeom>
          <a:noFill/>
          <a:ln>
            <a:noFill/>
          </a:ln>
        </p:spPr>
      </p:pic>
      <p:sp>
        <p:nvSpPr>
          <p:cNvPr id="159" name="Google Shape;159;p29"/>
          <p:cNvSpPr txBox="1"/>
          <p:nvPr/>
        </p:nvSpPr>
        <p:spPr>
          <a:xfrm>
            <a:off x="6957000" y="1074175"/>
            <a:ext cx="2187000" cy="382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              Dalc.test</a:t>
            </a:r>
            <a:endParaRPr/>
          </a:p>
          <a:p>
            <a:pPr indent="0" lvl="0" marL="0" rtl="0" algn="l">
              <a:spcBef>
                <a:spcPts val="0"/>
              </a:spcBef>
              <a:spcAft>
                <a:spcPts val="0"/>
              </a:spcAft>
              <a:buClr>
                <a:schemeClr val="dk1"/>
              </a:buClr>
              <a:buSzPts val="1100"/>
              <a:buFont typeface="Arial"/>
              <a:buNone/>
            </a:pPr>
            <a:r>
              <a:rPr lang="en"/>
              <a:t>prunetree.pred No Yes</a:t>
            </a:r>
            <a:endParaRPr/>
          </a:p>
          <a:p>
            <a:pPr indent="0" lvl="0" marL="0" rtl="0" algn="l">
              <a:spcBef>
                <a:spcPts val="0"/>
              </a:spcBef>
              <a:spcAft>
                <a:spcPts val="0"/>
              </a:spcAft>
              <a:buClr>
                <a:schemeClr val="dk1"/>
              </a:buClr>
              <a:buSzPts val="1100"/>
              <a:buFont typeface="Arial"/>
              <a:buNone/>
            </a:pPr>
            <a:r>
              <a:rPr lang="en"/>
              <a:t>           No  62  10</a:t>
            </a:r>
            <a:endParaRPr/>
          </a:p>
          <a:p>
            <a:pPr indent="0" lvl="0" marL="0" rtl="0" algn="l">
              <a:spcBef>
                <a:spcPts val="0"/>
              </a:spcBef>
              <a:spcAft>
                <a:spcPts val="0"/>
              </a:spcAft>
              <a:buClr>
                <a:schemeClr val="dk1"/>
              </a:buClr>
              <a:buSzPts val="1100"/>
              <a:buFont typeface="Arial"/>
              <a:buNone/>
            </a:pPr>
            <a:r>
              <a:rPr lang="en"/>
              <a:t>           Yes  6   1</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&gt;(Accuracy)  mean(prunetree.pred==Dalc.test)</a:t>
            </a:r>
            <a:endParaRPr/>
          </a:p>
          <a:p>
            <a:pPr indent="0" lvl="0" marL="0" rtl="0" algn="l">
              <a:spcBef>
                <a:spcPts val="0"/>
              </a:spcBef>
              <a:spcAft>
                <a:spcPts val="0"/>
              </a:spcAft>
              <a:buClr>
                <a:schemeClr val="dk1"/>
              </a:buClr>
              <a:buSzPts val="1100"/>
              <a:buFont typeface="Arial"/>
              <a:buNone/>
            </a:pPr>
            <a:r>
              <a:rPr lang="en"/>
              <a:t>[1] 0.7974684</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TreePlot. Pruned Tree with optimal size 9</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Interpretation(Weekend)</a:t>
            </a:r>
            <a:endParaRPr/>
          </a:p>
        </p:txBody>
      </p:sp>
      <p:sp>
        <p:nvSpPr>
          <p:cNvPr id="165" name="Google Shape;165;p30"/>
          <p:cNvSpPr txBox="1"/>
          <p:nvPr/>
        </p:nvSpPr>
        <p:spPr>
          <a:xfrm>
            <a:off x="6988200" y="1322675"/>
            <a:ext cx="2250300" cy="364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              Walc.test</a:t>
            </a:r>
            <a:endParaRPr/>
          </a:p>
          <a:p>
            <a:pPr indent="0" lvl="0" marL="0" rtl="0" algn="l">
              <a:spcBef>
                <a:spcPts val="0"/>
              </a:spcBef>
              <a:spcAft>
                <a:spcPts val="0"/>
              </a:spcAft>
              <a:buClr>
                <a:schemeClr val="dk1"/>
              </a:buClr>
              <a:buSzPts val="1100"/>
              <a:buFont typeface="Arial"/>
              <a:buNone/>
            </a:pPr>
            <a:r>
              <a:rPr lang="en"/>
              <a:t>prunetree.pred No Yes</a:t>
            </a:r>
            <a:endParaRPr/>
          </a:p>
          <a:p>
            <a:pPr indent="0" lvl="0" marL="0" rtl="0" algn="l">
              <a:spcBef>
                <a:spcPts val="0"/>
              </a:spcBef>
              <a:spcAft>
                <a:spcPts val="0"/>
              </a:spcAft>
              <a:buClr>
                <a:schemeClr val="dk1"/>
              </a:buClr>
              <a:buSzPts val="1100"/>
              <a:buFont typeface="Arial"/>
              <a:buNone/>
            </a:pPr>
            <a:r>
              <a:rPr lang="en"/>
              <a:t>           No  35  22</a:t>
            </a:r>
            <a:endParaRPr/>
          </a:p>
          <a:p>
            <a:pPr indent="0" lvl="0" marL="0" rtl="0" algn="l">
              <a:spcBef>
                <a:spcPts val="0"/>
              </a:spcBef>
              <a:spcAft>
                <a:spcPts val="0"/>
              </a:spcAft>
              <a:buNone/>
            </a:pPr>
            <a:r>
              <a:rPr lang="en"/>
              <a:t>           Yes 10  12</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&gt; </a:t>
            </a:r>
            <a:r>
              <a:rPr lang="en">
                <a:solidFill>
                  <a:schemeClr val="dk1"/>
                </a:solidFill>
              </a:rPr>
              <a:t>(Accuracy)  </a:t>
            </a:r>
            <a:r>
              <a:rPr lang="en"/>
              <a:t>mean(prunetree.pred==Walc.test)</a:t>
            </a:r>
            <a:endParaRPr/>
          </a:p>
          <a:p>
            <a:pPr indent="0" lvl="0" marL="0" rtl="0" algn="l">
              <a:spcBef>
                <a:spcPts val="0"/>
              </a:spcBef>
              <a:spcAft>
                <a:spcPts val="0"/>
              </a:spcAft>
              <a:buNone/>
            </a:pPr>
            <a:r>
              <a:rPr lang="en"/>
              <a:t>[1] 0.5949367</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TreePlot. Pruned Tree with optimal size 8</a:t>
            </a:r>
            <a:endParaRPr/>
          </a:p>
          <a:p>
            <a:pPr indent="0" lvl="0" marL="0" rtl="0" algn="l">
              <a:spcBef>
                <a:spcPts val="0"/>
              </a:spcBef>
              <a:spcAft>
                <a:spcPts val="0"/>
              </a:spcAft>
              <a:buNone/>
            </a:pPr>
            <a:r>
              <a:t/>
            </a:r>
            <a:endParaRPr/>
          </a:p>
        </p:txBody>
      </p:sp>
      <p:pic>
        <p:nvPicPr>
          <p:cNvPr id="166" name="Google Shape;166;p30"/>
          <p:cNvPicPr preferRelativeResize="0"/>
          <p:nvPr/>
        </p:nvPicPr>
        <p:blipFill>
          <a:blip r:embed="rId3">
            <a:alphaModFix/>
          </a:blip>
          <a:stretch>
            <a:fillRect/>
          </a:stretch>
        </p:blipFill>
        <p:spPr>
          <a:xfrm>
            <a:off x="152400" y="1170125"/>
            <a:ext cx="6669151" cy="36038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Interpretation(Weekday) </a:t>
            </a:r>
            <a:endParaRPr/>
          </a:p>
        </p:txBody>
      </p:sp>
      <p:pic>
        <p:nvPicPr>
          <p:cNvPr id="172" name="Google Shape;172;p31"/>
          <p:cNvPicPr preferRelativeResize="0"/>
          <p:nvPr/>
        </p:nvPicPr>
        <p:blipFill>
          <a:blip r:embed="rId3">
            <a:alphaModFix/>
          </a:blip>
          <a:stretch>
            <a:fillRect/>
          </a:stretch>
        </p:blipFill>
        <p:spPr>
          <a:xfrm>
            <a:off x="652350" y="1086800"/>
            <a:ext cx="6363625" cy="3820974"/>
          </a:xfrm>
          <a:prstGeom prst="rect">
            <a:avLst/>
          </a:prstGeom>
          <a:noFill/>
          <a:ln>
            <a:noFill/>
          </a:ln>
        </p:spPr>
      </p:pic>
      <p:sp>
        <p:nvSpPr>
          <p:cNvPr id="173" name="Google Shape;173;p31"/>
          <p:cNvSpPr txBox="1"/>
          <p:nvPr/>
        </p:nvSpPr>
        <p:spPr>
          <a:xfrm>
            <a:off x="7258700" y="1225200"/>
            <a:ext cx="1687500" cy="368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Importance of Variables for Weekday </a:t>
            </a:r>
            <a:r>
              <a:rPr lang="en"/>
              <a:t>alcohol comsumption tree model</a:t>
            </a:r>
            <a:r>
              <a:rPr lang="en"/>
              <a:t>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Comparing two graphs on the left, we can conclude that absences, Fedu, Medu, sex, famrel, </a:t>
            </a:r>
            <a:r>
              <a:rPr lang="en"/>
              <a:t>nursery</a:t>
            </a:r>
            <a:r>
              <a:rPr lang="en"/>
              <a:t> are these crucial factors cause student to </a:t>
            </a:r>
            <a:r>
              <a:rPr lang="en"/>
              <a:t>consume</a:t>
            </a:r>
            <a:r>
              <a:rPr lang="en"/>
              <a:t> alcohol in weekday.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63" name="Google Shape;63;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Read more about how alcohol affects the teenage brain here: http://safeandsoberparents.com/2018/08/02/alcohols-effect-on-the-teenage-brain/&#10;&#10;Video by Missouri Safe and Sober&#10;Missouri Safe and Sober is a nonprofit organization that delivers outcome-based educational programs designed to empower young people to make safe choices. Find more about Safe and Sober at www.missourisafeandsober.com." id="64" name="Google Shape;64;p14" title="Alcohol's effect on teenage brain">
            <a:hlinkClick r:id="rId3"/>
          </p:cNvPr>
          <p:cNvPicPr preferRelativeResize="0"/>
          <p:nvPr/>
        </p:nvPicPr>
        <p:blipFill>
          <a:blip r:embed="rId4">
            <a:alphaModFix/>
          </a:blip>
          <a:stretch>
            <a:fillRect/>
          </a:stretch>
        </p:blipFill>
        <p:spPr>
          <a:xfrm>
            <a:off x="2286000" y="290000"/>
            <a:ext cx="4572000" cy="3429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Interpretation(Weekend)</a:t>
            </a:r>
            <a:endParaRPr/>
          </a:p>
        </p:txBody>
      </p:sp>
      <p:pic>
        <p:nvPicPr>
          <p:cNvPr id="179" name="Google Shape;179;p32"/>
          <p:cNvPicPr preferRelativeResize="0"/>
          <p:nvPr/>
        </p:nvPicPr>
        <p:blipFill>
          <a:blip r:embed="rId3">
            <a:alphaModFix/>
          </a:blip>
          <a:stretch>
            <a:fillRect/>
          </a:stretch>
        </p:blipFill>
        <p:spPr>
          <a:xfrm>
            <a:off x="194075" y="1107625"/>
            <a:ext cx="6846199" cy="3820975"/>
          </a:xfrm>
          <a:prstGeom prst="rect">
            <a:avLst/>
          </a:prstGeom>
          <a:noFill/>
          <a:ln>
            <a:noFill/>
          </a:ln>
        </p:spPr>
      </p:pic>
      <p:sp>
        <p:nvSpPr>
          <p:cNvPr id="180" name="Google Shape;180;p32"/>
          <p:cNvSpPr txBox="1"/>
          <p:nvPr/>
        </p:nvSpPr>
        <p:spPr>
          <a:xfrm>
            <a:off x="7131550" y="1259875"/>
            <a:ext cx="1953300" cy="36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Importance of Variables for Weekend alcohol comsumption tree model.</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Comparing two graphs on the left, we can conclude that absences, Fedu, sex, famsup, Medu and famrel are the most important factors cause student to consume alcohol in weekend.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 of Tree Model</a:t>
            </a:r>
            <a:endParaRPr/>
          </a:p>
        </p:txBody>
      </p:sp>
      <p:graphicFrame>
        <p:nvGraphicFramePr>
          <p:cNvPr id="186" name="Google Shape;186;p33"/>
          <p:cNvGraphicFramePr/>
          <p:nvPr/>
        </p:nvGraphicFramePr>
        <p:xfrm>
          <a:off x="836925" y="1531925"/>
          <a:ext cx="3000000" cy="3000000"/>
        </p:xfrm>
        <a:graphic>
          <a:graphicData uri="http://schemas.openxmlformats.org/drawingml/2006/table">
            <a:tbl>
              <a:tblPr>
                <a:noFill/>
                <a:tableStyleId>{9077F500-62AF-4C60-AC54-470AF82A12F1}</a:tableStyleId>
              </a:tblPr>
              <a:tblGrid>
                <a:gridCol w="1809750"/>
                <a:gridCol w="1809750"/>
                <a:gridCol w="1809750"/>
                <a:gridCol w="180975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Tree</a:t>
                      </a:r>
                      <a:endParaRPr/>
                    </a:p>
                  </a:txBody>
                  <a:tcPr marT="91425" marB="91425" marR="91425" marL="91425"/>
                </a:tc>
                <a:tc>
                  <a:txBody>
                    <a:bodyPr/>
                    <a:lstStyle/>
                    <a:p>
                      <a:pPr indent="0" lvl="0" marL="0" rtl="0" algn="l">
                        <a:spcBef>
                          <a:spcPts val="0"/>
                        </a:spcBef>
                        <a:spcAft>
                          <a:spcPts val="0"/>
                        </a:spcAft>
                        <a:buNone/>
                      </a:pPr>
                      <a:r>
                        <a:rPr lang="en"/>
                        <a:t>Bagging </a:t>
                      </a:r>
                      <a:endParaRPr/>
                    </a:p>
                  </a:txBody>
                  <a:tcPr marT="91425" marB="91425" marR="91425" marL="91425"/>
                </a:tc>
                <a:tc>
                  <a:txBody>
                    <a:bodyPr/>
                    <a:lstStyle/>
                    <a:p>
                      <a:pPr indent="0" lvl="0" marL="0" rtl="0" algn="l">
                        <a:spcBef>
                          <a:spcPts val="0"/>
                        </a:spcBef>
                        <a:spcAft>
                          <a:spcPts val="0"/>
                        </a:spcAft>
                        <a:buNone/>
                      </a:pPr>
                      <a:r>
                        <a:rPr lang="en"/>
                        <a:t>Random Forest </a:t>
                      </a:r>
                      <a:endParaRPr/>
                    </a:p>
                  </a:txBody>
                  <a:tcPr marT="91425" marB="91425" marR="91425" marL="91425"/>
                </a:tc>
              </a:tr>
              <a:tr h="381000">
                <a:tc>
                  <a:txBody>
                    <a:bodyPr/>
                    <a:lstStyle/>
                    <a:p>
                      <a:pPr indent="0" lvl="0" marL="0" rtl="0" algn="l">
                        <a:spcBef>
                          <a:spcPts val="0"/>
                        </a:spcBef>
                        <a:spcAft>
                          <a:spcPts val="0"/>
                        </a:spcAft>
                        <a:buNone/>
                      </a:pPr>
                      <a:r>
                        <a:rPr lang="en"/>
                        <a:t>Accuracy(Weekday)</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0.7974684</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highlight>
                            <a:srgbClr val="FF9900"/>
                          </a:highlight>
                        </a:rPr>
                        <a:t>0.8101266</a:t>
                      </a:r>
                      <a:endParaRPr>
                        <a:highlight>
                          <a:srgbClr val="FF9900"/>
                        </a:highlight>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highlight>
                            <a:srgbClr val="FF9900"/>
                          </a:highlight>
                        </a:rPr>
                        <a:t>0.8101266</a:t>
                      </a:r>
                      <a:endParaRPr>
                        <a:highlight>
                          <a:srgbClr val="FF9900"/>
                        </a:highlight>
                      </a:endParaRPr>
                    </a:p>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lang="en">
                          <a:solidFill>
                            <a:schemeClr val="dk1"/>
                          </a:solidFill>
                        </a:rPr>
                        <a:t>Accuracy(Weekend)</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0.5949367</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t>0.5949367</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highlight>
                            <a:srgbClr val="FF9900"/>
                          </a:highlight>
                        </a:rPr>
                        <a:t>0.6202532</a:t>
                      </a:r>
                      <a:endParaRPr>
                        <a:highlight>
                          <a:srgbClr val="FF9900"/>
                        </a:highlight>
                      </a:endParaRPr>
                    </a:p>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Findings</a:t>
            </a:r>
            <a:endParaRPr/>
          </a:p>
        </p:txBody>
      </p:sp>
      <p:sp>
        <p:nvSpPr>
          <p:cNvPr id="192" name="Google Shape;192;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Evidence</a:t>
            </a:r>
            <a:endParaRPr/>
          </a:p>
          <a:p>
            <a:pPr indent="0" lvl="0" marL="0" rtl="0" algn="l">
              <a:spcBef>
                <a:spcPts val="1600"/>
              </a:spcBef>
              <a:spcAft>
                <a:spcPts val="0"/>
              </a:spcAft>
              <a:buNone/>
            </a:pPr>
            <a:r>
              <a:rPr lang="en"/>
              <a:t>	“</a:t>
            </a:r>
            <a:r>
              <a:rPr lang="en" sz="1100">
                <a:solidFill>
                  <a:schemeClr val="dk1"/>
                </a:solidFill>
                <a:highlight>
                  <a:srgbClr val="FFFFFF"/>
                </a:highlight>
                <a:latin typeface="Comic Sans MS"/>
                <a:ea typeface="Comic Sans MS"/>
                <a:cs typeface="Comic Sans MS"/>
                <a:sym typeface="Comic Sans MS"/>
              </a:rPr>
              <a:t>there is evidence suggesting that individuals who are children of alcoholics have a higher </a:t>
            </a:r>
            <a:r>
              <a:rPr lang="en" sz="1100">
                <a:solidFill>
                  <a:schemeClr val="dk1"/>
                </a:solidFill>
                <a:highlight>
                  <a:srgbClr val="FFFFFF"/>
                </a:highlight>
                <a:latin typeface="Comic Sans MS"/>
                <a:ea typeface="Comic Sans MS"/>
                <a:cs typeface="Comic Sans MS"/>
                <a:sym typeface="Comic Sans MS"/>
              </a:rPr>
              <a:t>probability</a:t>
            </a:r>
            <a:r>
              <a:rPr lang="en" sz="1100">
                <a:solidFill>
                  <a:schemeClr val="dk1"/>
                </a:solidFill>
                <a:highlight>
                  <a:srgbClr val="FFFFFF"/>
                </a:highlight>
                <a:latin typeface="Comic Sans MS"/>
                <a:ea typeface="Comic Sans MS"/>
                <a:cs typeface="Comic Sans MS"/>
                <a:sym typeface="Comic Sans MS"/>
              </a:rPr>
              <a:t> of becoming alcoholic or problem drinkers as a result of their unstable childhood family systems.” -- Professor </a:t>
            </a:r>
            <a:r>
              <a:rPr lang="en" sz="1100">
                <a:solidFill>
                  <a:schemeClr val="dk1"/>
                </a:solidFill>
                <a:highlight>
                  <a:srgbClr val="FFFFFF"/>
                </a:highlight>
              </a:rPr>
              <a:t>Engs, Ruth C, </a:t>
            </a:r>
            <a:r>
              <a:rPr lang="en" sz="1100">
                <a:solidFill>
                  <a:schemeClr val="dk1"/>
                </a:solidFill>
                <a:highlight>
                  <a:srgbClr val="FFFFFF"/>
                </a:highlight>
                <a:latin typeface="Comic Sans MS"/>
                <a:ea typeface="Comic Sans MS"/>
                <a:cs typeface="Comic Sans MS"/>
                <a:sym typeface="Comic Sans MS"/>
              </a:rPr>
              <a:t>Indiana </a:t>
            </a:r>
            <a:r>
              <a:rPr lang="en" sz="1100">
                <a:solidFill>
                  <a:schemeClr val="dk1"/>
                </a:solidFill>
                <a:highlight>
                  <a:srgbClr val="FFFFFF"/>
                </a:highlight>
                <a:latin typeface="Comic Sans MS"/>
                <a:ea typeface="Comic Sans MS"/>
                <a:cs typeface="Comic Sans MS"/>
                <a:sym typeface="Comic Sans MS"/>
              </a:rPr>
              <a:t>University studying </a:t>
            </a:r>
            <a:r>
              <a:rPr lang="en" sz="1100">
                <a:solidFill>
                  <a:schemeClr val="dk1"/>
                </a:solidFill>
                <a:highlight>
                  <a:srgbClr val="FFFFFF"/>
                </a:highlight>
              </a:rPr>
              <a:t>Family Background of Alcohol Abuse and Its Rela</a:t>
            </a:r>
            <a:r>
              <a:rPr i="1" lang="en" sz="1100">
                <a:solidFill>
                  <a:schemeClr val="dk1"/>
                </a:solidFill>
                <a:highlight>
                  <a:srgbClr val="FFFFFF"/>
                </a:highlight>
              </a:rPr>
              <a:t>tionship to Alcohol Consumption among Students</a:t>
            </a:r>
            <a:r>
              <a:rPr lang="en" sz="1100">
                <a:solidFill>
                  <a:schemeClr val="dk1"/>
                </a:solidFill>
                <a:highlight>
                  <a:srgbClr val="FFFFFF"/>
                </a:highlight>
                <a:latin typeface="Comic Sans MS"/>
                <a:ea typeface="Comic Sans MS"/>
                <a:cs typeface="Comic Sans MS"/>
                <a:sym typeface="Comic Sans MS"/>
              </a:rPr>
              <a:t> </a:t>
            </a:r>
            <a:endParaRPr sz="1100">
              <a:solidFill>
                <a:schemeClr val="dk1"/>
              </a:solidFill>
              <a:highlight>
                <a:srgbClr val="FFFFFF"/>
              </a:highlight>
              <a:latin typeface="Comic Sans MS"/>
              <a:ea typeface="Comic Sans MS"/>
              <a:cs typeface="Comic Sans MS"/>
              <a:sym typeface="Comic Sans MS"/>
            </a:endParaRPr>
          </a:p>
          <a:p>
            <a:pPr indent="-298450" lvl="0" marL="457200" rtl="0" algn="l">
              <a:spcBef>
                <a:spcPts val="1600"/>
              </a:spcBef>
              <a:spcAft>
                <a:spcPts val="0"/>
              </a:spcAft>
              <a:buClr>
                <a:schemeClr val="dk1"/>
              </a:buClr>
              <a:buSzPts val="1100"/>
              <a:buFont typeface="Comic Sans MS"/>
              <a:buChar char="-"/>
            </a:pPr>
            <a:r>
              <a:rPr lang="en" sz="1100">
                <a:solidFill>
                  <a:schemeClr val="dk1"/>
                </a:solidFill>
                <a:highlight>
                  <a:srgbClr val="FFFFFF"/>
                </a:highlight>
                <a:latin typeface="Comic Sans MS"/>
                <a:ea typeface="Comic Sans MS"/>
                <a:cs typeface="Comic Sans MS"/>
                <a:sym typeface="Comic Sans MS"/>
              </a:rPr>
              <a:t>As the decision trees shown on the previous </a:t>
            </a:r>
            <a:r>
              <a:rPr lang="en" sz="1100">
                <a:solidFill>
                  <a:schemeClr val="dk1"/>
                </a:solidFill>
                <a:highlight>
                  <a:srgbClr val="FFFFFF"/>
                </a:highlight>
                <a:latin typeface="Comic Sans MS"/>
                <a:ea typeface="Comic Sans MS"/>
                <a:cs typeface="Comic Sans MS"/>
                <a:sym typeface="Comic Sans MS"/>
              </a:rPr>
              <a:t>slide</a:t>
            </a:r>
            <a:r>
              <a:rPr lang="en" sz="1100">
                <a:solidFill>
                  <a:schemeClr val="dk1"/>
                </a:solidFill>
                <a:highlight>
                  <a:srgbClr val="FFFFFF"/>
                </a:highlight>
                <a:latin typeface="Comic Sans MS"/>
                <a:ea typeface="Comic Sans MS"/>
                <a:cs typeface="Comic Sans MS"/>
                <a:sym typeface="Comic Sans MS"/>
              </a:rPr>
              <a:t>. </a:t>
            </a:r>
            <a:endParaRPr sz="1100">
              <a:solidFill>
                <a:schemeClr val="dk1"/>
              </a:solidFill>
              <a:highlight>
                <a:srgbClr val="FFFFFF"/>
              </a:highlight>
              <a:latin typeface="Comic Sans MS"/>
              <a:ea typeface="Comic Sans MS"/>
              <a:cs typeface="Comic Sans MS"/>
              <a:sym typeface="Comic Sans MS"/>
            </a:endParaRPr>
          </a:p>
          <a:p>
            <a:pPr indent="-298450" lvl="1" marL="914400" rtl="0" algn="l">
              <a:spcBef>
                <a:spcPts val="0"/>
              </a:spcBef>
              <a:spcAft>
                <a:spcPts val="0"/>
              </a:spcAft>
              <a:buClr>
                <a:schemeClr val="dk1"/>
              </a:buClr>
              <a:buSzPts val="1100"/>
              <a:buFont typeface="Comic Sans MS"/>
              <a:buChar char="-"/>
            </a:pPr>
            <a:r>
              <a:rPr lang="en" sz="1100">
                <a:solidFill>
                  <a:schemeClr val="dk1"/>
                </a:solidFill>
                <a:highlight>
                  <a:srgbClr val="FFFFFF"/>
                </a:highlight>
                <a:latin typeface="Comic Sans MS"/>
                <a:ea typeface="Comic Sans MS"/>
                <a:cs typeface="Comic Sans MS"/>
                <a:sym typeface="Comic Sans MS"/>
              </a:rPr>
              <a:t>Family background did have a great influence </a:t>
            </a:r>
            <a:r>
              <a:rPr lang="en" sz="1100">
                <a:solidFill>
                  <a:schemeClr val="dk1"/>
                </a:solidFill>
                <a:highlight>
                  <a:srgbClr val="FFFFFF"/>
                </a:highlight>
                <a:latin typeface="Comic Sans MS"/>
                <a:ea typeface="Comic Sans MS"/>
                <a:cs typeface="Comic Sans MS"/>
                <a:sym typeface="Comic Sans MS"/>
              </a:rPr>
              <a:t>causes students </a:t>
            </a:r>
            <a:r>
              <a:rPr lang="en">
                <a:solidFill>
                  <a:schemeClr val="dk1"/>
                </a:solidFill>
              </a:rPr>
              <a:t>consume alcohol</a:t>
            </a:r>
            <a:endParaRPr>
              <a:solidFill>
                <a:schemeClr val="dk1"/>
              </a:solidFill>
            </a:endParaRPr>
          </a:p>
          <a:p>
            <a:pPr indent="-317500" lvl="1" marL="914400" rtl="0" algn="l">
              <a:spcBef>
                <a:spcPts val="0"/>
              </a:spcBef>
              <a:spcAft>
                <a:spcPts val="0"/>
              </a:spcAft>
              <a:buClr>
                <a:schemeClr val="dk1"/>
              </a:buClr>
              <a:buSzPts val="1400"/>
              <a:buChar char="-"/>
            </a:pPr>
            <a:r>
              <a:t/>
            </a:r>
            <a:endParaRPr>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for our conclusion we developed models using logistic regression and decision tree. Through our findings, we found that logistics regression is the best model and the accuracy was backed up using bootstrap.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Today, alcohol is widely available and aggressively promoted throughout society. We here at Mine Your Business presented you with evidence to support our models. Identifying adolescents at greatest risk can help stop problems before they develop.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CONTENTS</a:t>
            </a:r>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Addressing the Questions</a:t>
            </a:r>
            <a:endParaRPr/>
          </a:p>
          <a:p>
            <a:pPr indent="-342900" lvl="0" marL="457200" rtl="0" algn="l">
              <a:spcBef>
                <a:spcPts val="0"/>
              </a:spcBef>
              <a:spcAft>
                <a:spcPts val="0"/>
              </a:spcAft>
              <a:buSzPts val="1800"/>
              <a:buAutoNum type="arabicPeriod"/>
            </a:pPr>
            <a:r>
              <a:rPr lang="en"/>
              <a:t>Exploratory Data Analysis</a:t>
            </a:r>
            <a:endParaRPr/>
          </a:p>
          <a:p>
            <a:pPr indent="-342900" lvl="0" marL="457200" rtl="0" algn="l">
              <a:spcBef>
                <a:spcPts val="0"/>
              </a:spcBef>
              <a:spcAft>
                <a:spcPts val="0"/>
              </a:spcAft>
              <a:buSzPts val="1800"/>
              <a:buAutoNum type="arabicPeriod"/>
            </a:pPr>
            <a:r>
              <a:rPr lang="en"/>
              <a:t>Reducing the Variables</a:t>
            </a:r>
            <a:endParaRPr/>
          </a:p>
          <a:p>
            <a:pPr indent="-342900" lvl="0" marL="457200" rtl="0" algn="l">
              <a:spcBef>
                <a:spcPts val="0"/>
              </a:spcBef>
              <a:spcAft>
                <a:spcPts val="0"/>
              </a:spcAft>
              <a:buSzPts val="1800"/>
              <a:buAutoNum type="arabicPeriod"/>
            </a:pPr>
            <a:r>
              <a:rPr lang="en"/>
              <a:t>Logistic Regression</a:t>
            </a:r>
            <a:endParaRPr/>
          </a:p>
          <a:p>
            <a:pPr indent="-342900" lvl="0" marL="457200" rtl="0" algn="l">
              <a:spcBef>
                <a:spcPts val="0"/>
              </a:spcBef>
              <a:spcAft>
                <a:spcPts val="0"/>
              </a:spcAft>
              <a:buSzPts val="1800"/>
              <a:buAutoNum type="arabicPeriod"/>
            </a:pPr>
            <a:r>
              <a:rPr lang="en"/>
              <a:t>Decision Tree</a:t>
            </a:r>
            <a:endParaRPr/>
          </a:p>
          <a:p>
            <a:pPr indent="-342900" lvl="0" marL="457200" rtl="0" algn="l">
              <a:spcBef>
                <a:spcPts val="0"/>
              </a:spcBef>
              <a:spcAft>
                <a:spcPts val="0"/>
              </a:spcAft>
              <a:buSzPts val="1800"/>
              <a:buAutoNum type="arabicPeriod"/>
            </a:pPr>
            <a:r>
              <a:rPr lang="en"/>
              <a:t>Bootstrap</a:t>
            </a:r>
            <a:endParaRPr/>
          </a:p>
          <a:p>
            <a:pPr indent="-342900" lvl="0" marL="457200" rtl="0" algn="l">
              <a:spcBef>
                <a:spcPts val="0"/>
              </a:spcBef>
              <a:spcAft>
                <a:spcPts val="0"/>
              </a:spcAft>
              <a:buSzPts val="1800"/>
              <a:buAutoNum type="arabicPeriod"/>
            </a:pPr>
            <a:r>
              <a:rPr lang="en"/>
              <a:t>Conclusion </a:t>
            </a:r>
            <a:endParaRPr/>
          </a:p>
          <a:p>
            <a:pPr indent="0" lvl="0" marL="45720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71" name="Google Shape;71;p15"/>
          <p:cNvPicPr preferRelativeResize="0"/>
          <p:nvPr/>
        </p:nvPicPr>
        <p:blipFill>
          <a:blip r:embed="rId3">
            <a:alphaModFix/>
          </a:blip>
          <a:stretch>
            <a:fillRect/>
          </a:stretch>
        </p:blipFill>
        <p:spPr>
          <a:xfrm>
            <a:off x="-850350" y="-1028700"/>
            <a:ext cx="11625950" cy="73152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Source &amp; Questions </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solidFill>
                  <a:schemeClr val="dk1"/>
                </a:solidFill>
              </a:rPr>
              <a:t>Shared by UCI Machine Learning on Kaggle.com</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457200" rtl="0" algn="l">
              <a:spcBef>
                <a:spcPts val="0"/>
              </a:spcBef>
              <a:spcAft>
                <a:spcPts val="0"/>
              </a:spcAft>
              <a:buNone/>
            </a:pPr>
            <a:r>
              <a:rPr lang="en">
                <a:solidFill>
                  <a:schemeClr val="dk1"/>
                </a:solidFill>
              </a:rPr>
              <a:t>How does students’ personal background (family size, age, gender, etc.), if any, correlated to their alcohol consumption? </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457200" rtl="0" algn="l">
              <a:spcBef>
                <a:spcPts val="0"/>
              </a:spcBef>
              <a:spcAft>
                <a:spcPts val="0"/>
              </a:spcAft>
              <a:buNone/>
            </a:pPr>
            <a:r>
              <a:t/>
            </a:r>
            <a:endParaRPr sz="11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Exploring the Data </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Survey of high school students in math and Portuguese class</a:t>
            </a:r>
            <a:endParaRPr/>
          </a:p>
          <a:p>
            <a:pPr indent="-342900" lvl="0" marL="457200" rtl="0" algn="l">
              <a:spcBef>
                <a:spcPts val="0"/>
              </a:spcBef>
              <a:spcAft>
                <a:spcPts val="0"/>
              </a:spcAft>
              <a:buSzPts val="1800"/>
              <a:buChar char="●"/>
            </a:pPr>
            <a:r>
              <a:rPr lang="en"/>
              <a:t>395 Records, 33 Variables</a:t>
            </a:r>
            <a:endParaRPr/>
          </a:p>
          <a:p>
            <a:pPr indent="0" lvl="0" marL="45720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Exploring the Data - Data Structure</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Structure of Data</a:t>
            </a:r>
            <a:endParaRPr/>
          </a:p>
          <a:p>
            <a:pPr indent="0" lvl="0" marL="457200" rtl="0" algn="l">
              <a:spcBef>
                <a:spcPts val="1600"/>
              </a:spcBef>
              <a:spcAft>
                <a:spcPts val="1600"/>
              </a:spcAft>
              <a:buNone/>
            </a:pPr>
            <a:r>
              <a:rPr lang="en"/>
              <a:t>(chart)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Exploring the Data - Summary Statistics </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(chart)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Exploring the Data - Plots</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(graphs)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Choosing Predictors</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Primary Choice</a:t>
            </a:r>
            <a:endParaRPr/>
          </a:p>
          <a:p>
            <a:pPr indent="0" lvl="0" marL="457200" rtl="0" algn="l">
              <a:spcBef>
                <a:spcPts val="1600"/>
              </a:spcBef>
              <a:spcAft>
                <a:spcPts val="1600"/>
              </a:spcAft>
              <a:buNone/>
            </a:pPr>
            <a:r>
              <a:rPr lang="en"/>
              <a:t>(chart)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