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Merriweather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5718DFF-A642-491E-AD19-F84D7C5EB3A3}">
  <a:tblStyle styleId="{55718DFF-A642-491E-AD19-F84D7C5EB3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regular.fntdata"/><Relationship Id="rId20" Type="http://schemas.openxmlformats.org/officeDocument/2006/relationships/slide" Target="slides/slide14.xml"/><Relationship Id="rId42" Type="http://schemas.openxmlformats.org/officeDocument/2006/relationships/font" Target="fonts/Merriweather-italic.fntdata"/><Relationship Id="rId41" Type="http://schemas.openxmlformats.org/officeDocument/2006/relationships/font" Target="fonts/Merriweather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Merriweather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bold.fntdata"/><Relationship Id="rId14" Type="http://schemas.openxmlformats.org/officeDocument/2006/relationships/slide" Target="slides/slide8.xml"/><Relationship Id="rId36" Type="http://schemas.openxmlformats.org/officeDocument/2006/relationships/font" Target="fonts/Robot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79aae2ff0_4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79aae2ff0_4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79aae2ff0_4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79aae2ff0_4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79aae2ff0_4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79aae2ff0_4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79aae2ff0_4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79aae2ff0_4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79aae2ff0_4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79aae2ff0_4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79aae2ff0_4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79aae2ff0_4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79aae2ff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79aae2ff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79aae2ff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79aae2ff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7ca70fb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7ca70fb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03a8e06f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03a8e06f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79aae2ff0_4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79aae2ff0_4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03a8e06f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03a8e06f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79aae2ff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79aae2ff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03a8e06f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03a8e06f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03a8e06f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03a8e06f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Mv_clf majority vote algorithm allow us to combine different classification algorithms associated with individual weights for confidence. Our goal is to build a stronger meta-classifier that balances out the individual classifiers' weaknesses on a particular dataset.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03a8e06f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03a8e06f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03a8e06f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03a8e06f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03a8e06f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03a8e06f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79aae2ff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79aae2ff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7dff33d8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7dff33d8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79aae2ff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79aae2ff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79aae2ff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79aae2ff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79aae2ff0_4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79aae2ff0_4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79aae2ff0_4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79aae2ff0_4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79aae2ff0_4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79aae2ff0_4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79aae2ff0_4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79aae2ff0_4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79aae2ff0_4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79aae2ff0_4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79aae2ff0_4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79aae2ff0_4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1418450" y="511650"/>
            <a:ext cx="6547800" cy="1046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4050">
                <a:solidFill>
                  <a:srgbClr val="073763"/>
                </a:solidFill>
                <a:highlight>
                  <a:srgbClr val="FFFFFF"/>
                </a:highlight>
              </a:rPr>
              <a:t>Predicting Game Result</a:t>
            </a:r>
            <a:endParaRPr b="1" sz="4050">
              <a:solidFill>
                <a:srgbClr val="07376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4050">
              <a:solidFill>
                <a:srgbClr val="07376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50">
              <a:solidFill>
                <a:srgbClr val="073763"/>
              </a:solidFill>
              <a:highlight>
                <a:srgbClr val="FFFFFF"/>
              </a:highlight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939925" y="2815725"/>
            <a:ext cx="27861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Presented by:</a:t>
            </a:r>
            <a:br>
              <a:rPr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Santosh Suwal</a:t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HaoNan Ou</a:t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Zhiqiang Wang</a:t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87925" y="5771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Finalized Data</a:t>
            </a:r>
            <a:endParaRPr sz="3600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071" y="-1"/>
            <a:ext cx="5103528" cy="51435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1604600" y="753900"/>
            <a:ext cx="5879700" cy="3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lang="en" sz="4800">
                <a:solidFill>
                  <a:srgbClr val="073763"/>
                </a:solidFill>
              </a:rPr>
              <a:t> Transformation, Feature Selection,  Modeling</a:t>
            </a:r>
            <a:endParaRPr sz="48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25" y="2723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Feature Scaling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31" name="Google Shape;131;p24"/>
          <p:cNvSpPr txBox="1"/>
          <p:nvPr/>
        </p:nvSpPr>
        <p:spPr>
          <a:xfrm>
            <a:off x="694375" y="1889875"/>
            <a:ext cx="6498300" cy="18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Char char="●"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Normalization </a:t>
            </a:r>
            <a:r>
              <a:rPr lang="en" sz="24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via min-max scaling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Char char="●"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Standardization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25" y="2723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Classification</a:t>
            </a:r>
            <a:endParaRPr sz="3600"/>
          </a:p>
        </p:txBody>
      </p:sp>
      <p:pic>
        <p:nvPicPr>
          <p:cNvPr id="137" name="Google Shape;137;p2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577" y="1026375"/>
            <a:ext cx="6658425" cy="41171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idx="4294967295" type="title"/>
          </p:nvPr>
        </p:nvSpPr>
        <p:spPr>
          <a:xfrm>
            <a:off x="155850" y="0"/>
            <a:ext cx="8832300" cy="1038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Important Features 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 rotWithShape="1">
          <a:blip r:embed="rId3">
            <a:alphaModFix/>
          </a:blip>
          <a:srcRect b="0" l="0" r="4351" t="0"/>
          <a:stretch/>
        </p:blipFill>
        <p:spPr>
          <a:xfrm>
            <a:off x="1035299" y="98375"/>
            <a:ext cx="7202800" cy="41941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</a:t>
            </a:r>
            <a:r>
              <a:rPr lang="en" sz="3600"/>
              <a:t>mportant Feature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 b="4150" l="0" r="6994" t="0"/>
          <a:stretch/>
        </p:blipFill>
        <p:spPr>
          <a:xfrm>
            <a:off x="1341200" y="92500"/>
            <a:ext cx="6668301" cy="4234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PCA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951" y="113450"/>
            <a:ext cx="6321726" cy="41866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PCA Plot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LDA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025" y="76200"/>
            <a:ext cx="5270749" cy="4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25" y="2723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Grid Search CV </a:t>
            </a:r>
            <a:endParaRPr sz="3600"/>
          </a:p>
        </p:txBody>
      </p:sp>
      <p:graphicFrame>
        <p:nvGraphicFramePr>
          <p:cNvPr id="168" name="Google Shape;168;p30"/>
          <p:cNvGraphicFramePr/>
          <p:nvPr/>
        </p:nvGraphicFramePr>
        <p:xfrm>
          <a:off x="506800" y="1371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{55718DFF-A642-491E-AD19-F84D7C5EB3A3}</a:tableStyleId>
              </a:tblPr>
              <a:tblGrid>
                <a:gridCol w="4162775"/>
                <a:gridCol w="4162775"/>
              </a:tblGrid>
              <a:tr h="79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</a:rPr>
                        <a:t>Best Params</a:t>
                      </a:r>
                      <a:endParaRPr b="1" sz="2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48208"/>
                        </a:gs>
                        <a:gs pos="100000">
                          <a:srgbClr val="703E08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FFFFFF"/>
                          </a:solidFill>
                        </a:rPr>
                        <a:t>Score</a:t>
                      </a:r>
                      <a:endParaRPr b="1" sz="2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48208"/>
                        </a:gs>
                        <a:gs pos="100000">
                          <a:srgbClr val="703E08"/>
                        </a:gs>
                      </a:gsLst>
                      <a:lin ang="5400012" scaled="0"/>
                    </a:gradFill>
                  </a:tcPr>
                </a:tc>
              </a:tr>
              <a:tr h="800225"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en" sz="2000"/>
                        <a:t>LogisticRegression</a:t>
                      </a:r>
                      <a:endParaRPr sz="2000"/>
                    </a:p>
                    <a:p>
                      <a:pPr indent="-3556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○"/>
                      </a:pPr>
                      <a:r>
                        <a:rPr lang="en" sz="2000"/>
                        <a:t>C = 0.001</a:t>
                      </a:r>
                      <a:endParaRPr sz="2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72.7%</a:t>
                      </a:r>
                      <a:endParaRPr sz="20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800225"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en" sz="2000"/>
                        <a:t>KNeighborsClassifier</a:t>
                      </a:r>
                      <a:endParaRPr sz="2000"/>
                    </a:p>
                    <a:p>
                      <a:pPr indent="-3556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○"/>
                      </a:pPr>
                      <a:r>
                        <a:rPr lang="en" sz="2000"/>
                        <a:t>n_neighbors = 21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70.1%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800225"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en" sz="2000"/>
                        <a:t>SVM</a:t>
                      </a:r>
                      <a:endParaRPr sz="2000"/>
                    </a:p>
                    <a:p>
                      <a:pPr indent="-3556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○"/>
                      </a:pPr>
                      <a:r>
                        <a:rPr lang="en" sz="2000"/>
                        <a:t>C = 0.01, kernel=’rbf’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72.5%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1957600" y="752000"/>
            <a:ext cx="5226900" cy="23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lang="en" sz="4800">
                <a:solidFill>
                  <a:srgbClr val="073763"/>
                </a:solidFill>
              </a:rPr>
              <a:t>Metrics, Validation, Evaluation</a:t>
            </a:r>
            <a:endParaRPr sz="48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09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What is League of Legends (LOL)?</a:t>
            </a:r>
            <a:endParaRPr sz="3600"/>
          </a:p>
        </p:txBody>
      </p:sp>
      <p:sp>
        <p:nvSpPr>
          <p:cNvPr id="71" name="Google Shape;71;p14"/>
          <p:cNvSpPr txBox="1"/>
          <p:nvPr/>
        </p:nvSpPr>
        <p:spPr>
          <a:xfrm>
            <a:off x="387900" y="1863375"/>
            <a:ext cx="6240600" cy="24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Char char="●"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Multiplayer online battle arena</a:t>
            </a:r>
            <a:br>
              <a:rPr lang="en" sz="2400">
                <a:latin typeface="Merriweather"/>
                <a:ea typeface="Merriweather"/>
                <a:cs typeface="Merriweather"/>
                <a:sym typeface="Merriweather"/>
              </a:rPr>
            </a:b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Char char="●"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2 teams: </a:t>
            </a:r>
            <a:r>
              <a:rPr lang="en" sz="24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Blue</a:t>
            </a: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 and </a:t>
            </a:r>
            <a:r>
              <a:rPr lang="en" sz="24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Red</a:t>
            </a:r>
            <a:br>
              <a:rPr lang="en" sz="2400">
                <a:latin typeface="Merriweather"/>
                <a:ea typeface="Merriweather"/>
                <a:cs typeface="Merriweather"/>
                <a:sym typeface="Merriweather"/>
              </a:rPr>
            </a:b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Char char="●"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Goal: To take down the enemy Nexus to win the game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0" l="15870" r="17560" t="0"/>
          <a:stretch/>
        </p:blipFill>
        <p:spPr>
          <a:xfrm>
            <a:off x="6628500" y="2563600"/>
            <a:ext cx="2268975" cy="227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2"/>
          <p:cNvPicPr preferRelativeResize="0"/>
          <p:nvPr/>
        </p:nvPicPr>
        <p:blipFill rotWithShape="1">
          <a:blip r:embed="rId3">
            <a:alphaModFix/>
          </a:blip>
          <a:srcRect b="2248" l="1966" r="5705" t="0"/>
          <a:stretch/>
        </p:blipFill>
        <p:spPr>
          <a:xfrm>
            <a:off x="1455402" y="79375"/>
            <a:ext cx="6254225" cy="4229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22988" y="46008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300">
                <a:solidFill>
                  <a:srgbClr val="FFFFFF"/>
                </a:solidFill>
              </a:rPr>
              <a:t>Learning and  Validation Curves</a:t>
            </a:r>
            <a:endParaRPr sz="3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idx="4294967295" type="title"/>
          </p:nvPr>
        </p:nvSpPr>
        <p:spPr>
          <a:xfrm>
            <a:off x="311725" y="2723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185" name="Google Shape;185;p33"/>
          <p:cNvPicPr preferRelativeResize="0"/>
          <p:nvPr/>
        </p:nvPicPr>
        <p:blipFill rotWithShape="1">
          <a:blip r:embed="rId3">
            <a:alphaModFix/>
          </a:blip>
          <a:srcRect b="0" l="3063" r="0" t="0"/>
          <a:stretch/>
        </p:blipFill>
        <p:spPr>
          <a:xfrm>
            <a:off x="1508875" y="53475"/>
            <a:ext cx="6273725" cy="4265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45976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300">
                <a:solidFill>
                  <a:srgbClr val="FFFFFF"/>
                </a:solidFill>
              </a:rPr>
              <a:t>Learning and  Validation Curves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4"/>
          <p:cNvPicPr preferRelativeResize="0"/>
          <p:nvPr/>
        </p:nvPicPr>
        <p:blipFill rotWithShape="1">
          <a:blip r:embed="rId3">
            <a:alphaModFix/>
          </a:blip>
          <a:srcRect b="0" l="0" r="11292" t="0"/>
          <a:stretch/>
        </p:blipFill>
        <p:spPr>
          <a:xfrm>
            <a:off x="1487550" y="63825"/>
            <a:ext cx="6181600" cy="4266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45976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300">
                <a:solidFill>
                  <a:srgbClr val="FFFFFF"/>
                </a:solidFill>
              </a:rPr>
              <a:t>Learning and  Validation Curves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5"/>
          <p:cNvPicPr preferRelativeResize="0"/>
          <p:nvPr/>
        </p:nvPicPr>
        <p:blipFill rotWithShape="1">
          <a:blip r:embed="rId3">
            <a:alphaModFix/>
          </a:blip>
          <a:srcRect b="0" l="0" r="8542" t="0"/>
          <a:stretch/>
        </p:blipFill>
        <p:spPr>
          <a:xfrm>
            <a:off x="186425" y="1631975"/>
            <a:ext cx="8829425" cy="306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5"/>
          <p:cNvSpPr txBox="1"/>
          <p:nvPr>
            <p:ph type="title"/>
          </p:nvPr>
        </p:nvSpPr>
        <p:spPr>
          <a:xfrm>
            <a:off x="255000" y="-258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E</a:t>
            </a:r>
            <a:r>
              <a:rPr lang="en" sz="3600">
                <a:solidFill>
                  <a:srgbClr val="FFFFFF"/>
                </a:solidFill>
              </a:rPr>
              <a:t>valuating the Model Performance of Each Classifier 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ROC Curve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204" name="Google Shape;204;p36"/>
          <p:cNvPicPr preferRelativeResize="0"/>
          <p:nvPr/>
        </p:nvPicPr>
        <p:blipFill rotWithShape="1">
          <a:blip r:embed="rId3">
            <a:alphaModFix/>
          </a:blip>
          <a:srcRect b="1903" l="0" r="6235" t="0"/>
          <a:stretch/>
        </p:blipFill>
        <p:spPr>
          <a:xfrm>
            <a:off x="1318350" y="49950"/>
            <a:ext cx="6477300" cy="4294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7"/>
          <p:cNvPicPr preferRelativeResize="0"/>
          <p:nvPr/>
        </p:nvPicPr>
        <p:blipFill rotWithShape="1">
          <a:blip r:embed="rId3">
            <a:alphaModFix/>
          </a:blip>
          <a:srcRect b="0" l="37258" r="11827" t="28535"/>
          <a:stretch/>
        </p:blipFill>
        <p:spPr>
          <a:xfrm>
            <a:off x="523375" y="2538625"/>
            <a:ext cx="7430926" cy="16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7"/>
          <p:cNvSpPr txBox="1"/>
          <p:nvPr>
            <p:ph type="title"/>
          </p:nvPr>
        </p:nvSpPr>
        <p:spPr>
          <a:xfrm>
            <a:off x="311700" y="3112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Conclusion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11" name="Google Shape;211;p37"/>
          <p:cNvSpPr txBox="1"/>
          <p:nvPr/>
        </p:nvSpPr>
        <p:spPr>
          <a:xfrm>
            <a:off x="672575" y="1546150"/>
            <a:ext cx="6534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Accuracy Score Table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235525" y="2723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Keras (Dense Layer)</a:t>
            </a:r>
            <a:endParaRPr sz="3600"/>
          </a:p>
        </p:txBody>
      </p:sp>
      <p:pic>
        <p:nvPicPr>
          <p:cNvPr id="217" name="Google Shape;217;p3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575" y="1012450"/>
            <a:ext cx="6681000" cy="4131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625" y="4"/>
            <a:ext cx="505038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9"/>
          <p:cNvSpPr/>
          <p:nvPr/>
        </p:nvSpPr>
        <p:spPr>
          <a:xfrm>
            <a:off x="0" y="-14400"/>
            <a:ext cx="4093500" cy="5172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9"/>
          <p:cNvSpPr txBox="1"/>
          <p:nvPr>
            <p:ph idx="4294967295" type="title"/>
          </p:nvPr>
        </p:nvSpPr>
        <p:spPr>
          <a:xfrm>
            <a:off x="939750" y="817250"/>
            <a:ext cx="22140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Github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25" name="Google Shape;225;p39"/>
          <p:cNvSpPr txBox="1"/>
          <p:nvPr/>
        </p:nvSpPr>
        <p:spPr>
          <a:xfrm>
            <a:off x="639000" y="2412075"/>
            <a:ext cx="28155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99 commits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30 Pull Requests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 issues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 meetings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4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2703150" y="1228500"/>
            <a:ext cx="3737700" cy="23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Q&amp;A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2723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Overview</a:t>
            </a:r>
            <a:endParaRPr sz="3600"/>
          </a:p>
        </p:txBody>
      </p:sp>
      <p:sp>
        <p:nvSpPr>
          <p:cNvPr id="78" name="Google Shape;78;p15"/>
          <p:cNvSpPr txBox="1"/>
          <p:nvPr/>
        </p:nvSpPr>
        <p:spPr>
          <a:xfrm>
            <a:off x="380000" y="1613675"/>
            <a:ext cx="8520600" cy="28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First 10 minutes of LOL diamond ranked games</a:t>
            </a:r>
            <a:br>
              <a:rPr lang="en" sz="2400">
                <a:latin typeface="Merriweather"/>
                <a:ea typeface="Merriweather"/>
                <a:cs typeface="Merriweather"/>
                <a:sym typeface="Merriweather"/>
              </a:rPr>
            </a:b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Char char="●"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40 columns &amp; 9879 rows</a:t>
            </a:r>
            <a:br>
              <a:rPr lang="en" sz="2400">
                <a:latin typeface="Merriweather"/>
                <a:ea typeface="Merriweather"/>
                <a:cs typeface="Merriweather"/>
                <a:sym typeface="Merriweather"/>
              </a:rPr>
            </a:b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Char char="●"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Goal: Use a classification model to predict the outcome of a game based on the first 10 minutes statistics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1686300" y="1066200"/>
            <a:ext cx="6056400" cy="30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 Exploration</a:t>
            </a:r>
            <a:endParaRPr sz="4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&amp;</a:t>
            </a:r>
            <a:endParaRPr sz="4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 Cleaning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240475" y="2703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Data Exploration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240475" y="1684475"/>
            <a:ext cx="85206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Char char="●"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G</a:t>
            </a: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ame ID: To indicate each game is unique</a:t>
            </a:r>
            <a:br>
              <a:rPr lang="en" sz="2400">
                <a:latin typeface="Merriweather"/>
                <a:ea typeface="Merriweather"/>
                <a:cs typeface="Merriweather"/>
                <a:sym typeface="Merriweather"/>
              </a:rPr>
            </a:b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Char char="●"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19 features from each team (total 38) are collected after 10 minutes in game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050" y="161950"/>
            <a:ext cx="2896225" cy="46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800" y="161950"/>
            <a:ext cx="2896225" cy="467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2723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Target Variable</a:t>
            </a:r>
            <a:endParaRPr sz="3600"/>
          </a:p>
        </p:txBody>
      </p:sp>
      <p:sp>
        <p:nvSpPr>
          <p:cNvPr id="101" name="Google Shape;101;p19"/>
          <p:cNvSpPr txBox="1"/>
          <p:nvPr/>
        </p:nvSpPr>
        <p:spPr>
          <a:xfrm>
            <a:off x="617525" y="1413175"/>
            <a:ext cx="8069400" cy="3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Target Value:  </a:t>
            </a:r>
            <a:r>
              <a:rPr b="1" lang="en" sz="24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blueWins</a:t>
            </a: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1 = Blue team wins</a:t>
            </a:r>
            <a:br>
              <a:rPr lang="en" sz="2400">
                <a:latin typeface="Merriweather"/>
                <a:ea typeface="Merriweather"/>
                <a:cs typeface="Merriweather"/>
                <a:sym typeface="Merriweather"/>
              </a:rPr>
            </a:b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0 = Red team wins</a:t>
            </a:r>
            <a:endParaRPr sz="240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1931" r="0" t="0"/>
          <a:stretch/>
        </p:blipFill>
        <p:spPr>
          <a:xfrm>
            <a:off x="3988049" y="2800338"/>
            <a:ext cx="4775025" cy="1695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235525" y="2723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Correlation between Features</a:t>
            </a:r>
            <a:endParaRPr sz="360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288" y="1373625"/>
            <a:ext cx="6323676" cy="3660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2802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Cleaning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14" name="Google Shape;114;p21"/>
          <p:cNvSpPr txBox="1"/>
          <p:nvPr/>
        </p:nvSpPr>
        <p:spPr>
          <a:xfrm>
            <a:off x="534375" y="1615075"/>
            <a:ext cx="7635900" cy="27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We dropped the following columns: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Char char="●"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Inversely correlated</a:t>
            </a:r>
            <a:br>
              <a:rPr lang="en" sz="2400">
                <a:latin typeface="Merriweather"/>
                <a:ea typeface="Merriweather"/>
                <a:cs typeface="Merriweather"/>
                <a:sym typeface="Merriweather"/>
              </a:rPr>
            </a:b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Char char="●"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Perfectly correlated</a:t>
            </a:r>
            <a:br>
              <a:rPr lang="en" sz="2400">
                <a:latin typeface="Merriweather"/>
                <a:ea typeface="Merriweather"/>
                <a:cs typeface="Merriweather"/>
                <a:sym typeface="Merriweather"/>
              </a:rPr>
            </a:b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Char char="●"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All derived values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