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2" r:id="rId4"/>
    <p:sldId id="263" r:id="rId5"/>
    <p:sldId id="257" r:id="rId6"/>
    <p:sldId id="258" r:id="rId7"/>
    <p:sldId id="260" r:id="rId8"/>
    <p:sldId id="261" r:id="rId9"/>
    <p:sldId id="259" r:id="rId10"/>
  </p:sldIdLst>
  <p:sldSz cx="9144000" cy="6858000" type="letter"/>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137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0A3D1-E39D-427B-B4D1-EA81D0CFB1DD}"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zh-TW" altLang="en-US"/>
        </a:p>
      </dgm:t>
    </dgm:pt>
    <dgm:pt modelId="{2292D793-F41C-4805-AA88-777F39A80E32}">
      <dgm:prSet phldrT="[文字]" custT="1"/>
      <dgm:spPr>
        <a:xfrm>
          <a:off x="0" y="49180"/>
          <a:ext cx="1691725" cy="1297690"/>
        </a:xfrm>
        <a:noFill/>
        <a:ln w="69850" cap="flat" cmpd="sng" algn="ctr">
          <a:solidFill>
            <a:schemeClr val="bg1"/>
          </a:solidFill>
          <a:prstDash val="solid"/>
          <a:miter lim="800000"/>
        </a:ln>
        <a:effectLst/>
      </dgm:spPr>
      <dgm:t>
        <a:bodyPr/>
        <a:lstStyle/>
        <a:p>
          <a:r>
            <a:rPr lang="en-US" altLang="zh-TW" sz="1600" dirty="0">
              <a:solidFill>
                <a:sysClr val="window" lastClr="FFFFFF"/>
              </a:solidFill>
              <a:latin typeface="Verdana Pro Cond SemiBold" panose="020B0706030504040204" pitchFamily="34" charset="0"/>
              <a:ea typeface="新細明體" panose="02020500000000000000" pitchFamily="18" charset="-120"/>
              <a:cs typeface="+mn-cs"/>
            </a:rPr>
            <a:t>Shelter</a:t>
          </a:r>
          <a:endParaRPr lang="zh-TW" altLang="en-US" sz="1600" dirty="0">
            <a:solidFill>
              <a:sysClr val="window" lastClr="FFFFFF"/>
            </a:solidFill>
            <a:latin typeface="Verdana Pro Cond SemiBold" panose="020B0706030504040204" pitchFamily="34" charset="0"/>
            <a:ea typeface="新細明體" panose="02020500000000000000" pitchFamily="18" charset="-120"/>
            <a:cs typeface="+mn-cs"/>
          </a:endParaRPr>
        </a:p>
      </dgm:t>
    </dgm:pt>
    <dgm:pt modelId="{BDF83C4A-2C41-4BC4-812A-298D248057A6}" type="parTrans" cxnId="{CC19A74B-6A69-41CB-AC9B-108714569CA8}">
      <dgm:prSet/>
      <dgm:spPr/>
      <dgm:t>
        <a:bodyPr/>
        <a:lstStyle/>
        <a:p>
          <a:endParaRPr lang="zh-TW" altLang="en-US" sz="1600"/>
        </a:p>
      </dgm:t>
    </dgm:pt>
    <dgm:pt modelId="{E14B5B50-6977-4236-9157-1B29EF686DE8}" type="sibTrans" cxnId="{CC19A74B-6A69-41CB-AC9B-108714569CA8}">
      <dgm:prSet/>
      <dgm:spPr/>
      <dgm:t>
        <a:bodyPr/>
        <a:lstStyle/>
        <a:p>
          <a:endParaRPr lang="zh-TW" altLang="en-US" sz="1600"/>
        </a:p>
      </dgm:t>
    </dgm:pt>
    <dgm:pt modelId="{E0BD6EDF-61E9-41DC-8B09-56989E0087C7}">
      <dgm:prSet phldrT="[文字]" custT="1"/>
      <dgm:spPr>
        <a:xfrm rot="5400000">
          <a:off x="5332212" y="-3723439"/>
          <a:ext cx="1242782" cy="8820831"/>
        </a:xfrm>
        <a:noFill/>
        <a:ln w="69850" cap="flat" cmpd="sng" algn="ctr">
          <a:solidFill>
            <a:schemeClr val="bg1">
              <a:alpha val="90000"/>
            </a:schemeClr>
          </a:solidFill>
          <a:prstDash val="solid"/>
          <a:miter lim="800000"/>
        </a:ln>
        <a:effectLst/>
      </dgm:spPr>
      <dgm:t>
        <a:bodyPr/>
        <a:lstStyle/>
        <a:p>
          <a:r>
            <a:rPr lang="en-US" altLang="zh-TW" sz="1600" dirty="0">
              <a:solidFill>
                <a:schemeClr val="bg1"/>
              </a:solidFill>
              <a:latin typeface="Verdana Pro Cond SemiBold" panose="020B0706030504040204" pitchFamily="34" charset="0"/>
              <a:ea typeface="新細明體" panose="02020500000000000000" pitchFamily="18" charset="-120"/>
              <a:cs typeface="+mn-cs"/>
            </a:rPr>
            <a:t>Total Homeless Population: 5450</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C2930921-C81C-4B76-BB82-B75A565A8393}" type="parTrans" cxnId="{88660A08-FBA8-4E26-8182-D5056C7F2E0F}">
      <dgm:prSet/>
      <dgm:spPr/>
      <dgm:t>
        <a:bodyPr/>
        <a:lstStyle/>
        <a:p>
          <a:endParaRPr lang="zh-TW" altLang="en-US" sz="1600"/>
        </a:p>
      </dgm:t>
    </dgm:pt>
    <dgm:pt modelId="{1D1ABDFF-8879-490E-91D2-29EC5752BD0D}" type="sibTrans" cxnId="{88660A08-FBA8-4E26-8182-D5056C7F2E0F}">
      <dgm:prSet/>
      <dgm:spPr/>
      <dgm:t>
        <a:bodyPr/>
        <a:lstStyle/>
        <a:p>
          <a:endParaRPr lang="zh-TW" altLang="en-US" sz="1600"/>
        </a:p>
      </dgm:t>
    </dgm:pt>
    <dgm:pt modelId="{E4C27C7C-E6D7-4EC8-BF3D-B5CD63FD9AB7}">
      <dgm:prSet phldrT="[文字]" custT="1"/>
      <dgm:spPr>
        <a:xfrm>
          <a:off x="0" y="1342485"/>
          <a:ext cx="1640533" cy="1613443"/>
        </a:xfrm>
        <a:noFill/>
        <a:ln w="69850" cap="flat" cmpd="sng" algn="ctr">
          <a:solidFill>
            <a:schemeClr val="bg1"/>
          </a:solidFill>
          <a:prstDash val="solid"/>
          <a:miter lim="800000"/>
        </a:ln>
        <a:effectLst/>
      </dgm:spPr>
      <dgm:t>
        <a:bodyPr/>
        <a:lstStyle/>
        <a:p>
          <a:r>
            <a:rPr lang="en-US" altLang="zh-TW" sz="1600" b="1" dirty="0">
              <a:solidFill>
                <a:sysClr val="window" lastClr="FFFFFF"/>
              </a:solidFill>
              <a:latin typeface="Verdana Pro Cond SemiBold" panose="020B0706030504040204" pitchFamily="34" charset="0"/>
              <a:ea typeface="新細明體" panose="02020500000000000000" pitchFamily="18" charset="-120"/>
              <a:cs typeface="+mn-cs"/>
            </a:rPr>
            <a:t>Health</a:t>
          </a:r>
          <a:endParaRPr lang="zh-TW" altLang="en-US" sz="1600" b="1" dirty="0">
            <a:solidFill>
              <a:sysClr val="window" lastClr="FFFFFF"/>
            </a:solidFill>
            <a:latin typeface="Verdana Pro Cond SemiBold" panose="020B0706030504040204" pitchFamily="34" charset="0"/>
            <a:ea typeface="新細明體" panose="02020500000000000000" pitchFamily="18" charset="-120"/>
            <a:cs typeface="+mn-cs"/>
          </a:endParaRPr>
        </a:p>
      </dgm:t>
    </dgm:pt>
    <dgm:pt modelId="{5920477C-2706-430E-9094-D247063EB397}" type="parTrans" cxnId="{B49E6084-707A-4AF1-B1CF-2109F60790C3}">
      <dgm:prSet/>
      <dgm:spPr/>
      <dgm:t>
        <a:bodyPr/>
        <a:lstStyle/>
        <a:p>
          <a:endParaRPr lang="zh-TW" altLang="en-US" sz="1600"/>
        </a:p>
      </dgm:t>
    </dgm:pt>
    <dgm:pt modelId="{6C359F6F-C4DE-4E3A-A47E-10EDA3E81D90}" type="sibTrans" cxnId="{B49E6084-707A-4AF1-B1CF-2109F60790C3}">
      <dgm:prSet/>
      <dgm:spPr/>
      <dgm:t>
        <a:bodyPr/>
        <a:lstStyle/>
        <a:p>
          <a:endParaRPr lang="zh-TW" altLang="en-US" sz="1600"/>
        </a:p>
      </dgm:t>
    </dgm:pt>
    <dgm:pt modelId="{3732D2EC-D43A-4004-B5DF-B69DA7F091AA}">
      <dgm:prSet phldrT="[文字]" custT="1"/>
      <dgm:spPr>
        <a:xfrm rot="5400000">
          <a:off x="5172569" y="-2291131"/>
          <a:ext cx="1622016" cy="8872530"/>
        </a:xfrm>
        <a:noFill/>
        <a:ln w="69850" cap="flat" cmpd="sng" algn="ctr">
          <a:solidFill>
            <a:schemeClr val="bg1">
              <a:alpha val="90000"/>
            </a:schemeClr>
          </a:solidFill>
          <a:prstDash val="solid"/>
          <a:miter lim="800000"/>
        </a:ln>
        <a:effectLst/>
      </dgm:spPr>
      <dgm:t>
        <a:bodyPr/>
        <a:lstStyle/>
        <a:p>
          <a:r>
            <a:rPr lang="en-US" altLang="zh-TW" sz="1600" dirty="0">
              <a:solidFill>
                <a:schemeClr val="bg1"/>
              </a:solidFill>
              <a:latin typeface="Verdana Pro Cond SemiBold" panose="020B0706030504040204" pitchFamily="34" charset="0"/>
              <a:ea typeface="新細明體" panose="02020500000000000000" pitchFamily="18" charset="-120"/>
              <a:cs typeface="+mn-cs"/>
            </a:rPr>
            <a:t>Received Mental Health Services: 26%</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A91DDF70-3B3B-4D23-9DDC-52532D263C4A}" type="parTrans" cxnId="{72E509F6-76E7-4C0C-8C14-4E99CBB25D1E}">
      <dgm:prSet/>
      <dgm:spPr/>
      <dgm:t>
        <a:bodyPr/>
        <a:lstStyle/>
        <a:p>
          <a:endParaRPr lang="zh-TW" altLang="en-US" sz="1600"/>
        </a:p>
      </dgm:t>
    </dgm:pt>
    <dgm:pt modelId="{7024BFEF-48EE-4908-8F9F-8F3D6C7C7484}" type="sibTrans" cxnId="{72E509F6-76E7-4C0C-8C14-4E99CBB25D1E}">
      <dgm:prSet/>
      <dgm:spPr/>
      <dgm:t>
        <a:bodyPr/>
        <a:lstStyle/>
        <a:p>
          <a:endParaRPr lang="zh-TW" altLang="en-US" sz="1600"/>
        </a:p>
      </dgm:t>
    </dgm:pt>
    <dgm:pt modelId="{1CF0C878-FB3C-4A46-92D1-1AAB0791684B}">
      <dgm:prSet phldrT="[文字]" custT="1"/>
      <dgm:spPr>
        <a:xfrm rot="5400000">
          <a:off x="5172569" y="-2291131"/>
          <a:ext cx="1622016" cy="8872530"/>
        </a:xfrm>
        <a:noFill/>
        <a:ln w="69850" cap="flat" cmpd="sng" algn="ctr">
          <a:solidFill>
            <a:schemeClr val="bg1">
              <a:alpha val="90000"/>
            </a:schemeClr>
          </a:solidFill>
          <a:prstDash val="solid"/>
          <a:miter lim="800000"/>
        </a:ln>
        <a:effectLst/>
      </dgm:spPr>
      <dgm:t>
        <a:bodyPr/>
        <a:lstStyle/>
        <a:p>
          <a:r>
            <a:rPr lang="en-US" altLang="zh-TW" sz="1600" dirty="0">
              <a:solidFill>
                <a:schemeClr val="bg1"/>
              </a:solidFill>
              <a:latin typeface="Verdana Pro Cond SemiBold" panose="020B0706030504040204" pitchFamily="34" charset="0"/>
              <a:ea typeface="新細明體" panose="02020500000000000000" pitchFamily="18" charset="-120"/>
              <a:cs typeface="+mn-cs"/>
            </a:rPr>
            <a:t>Received Services for Substance Use: 29%</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5A8D5396-A51D-449C-A982-016AF6287829}" type="parTrans" cxnId="{43818AC5-2C1F-45DA-91CD-5DE45D898C52}">
      <dgm:prSet/>
      <dgm:spPr/>
      <dgm:t>
        <a:bodyPr/>
        <a:lstStyle/>
        <a:p>
          <a:endParaRPr lang="zh-TW" altLang="en-US" sz="1600"/>
        </a:p>
      </dgm:t>
    </dgm:pt>
    <dgm:pt modelId="{1EACB2D1-38A0-451F-98F9-4DDD08139BE4}" type="sibTrans" cxnId="{43818AC5-2C1F-45DA-91CD-5DE45D898C52}">
      <dgm:prSet/>
      <dgm:spPr/>
      <dgm:t>
        <a:bodyPr/>
        <a:lstStyle/>
        <a:p>
          <a:endParaRPr lang="zh-TW" altLang="en-US" sz="1600"/>
        </a:p>
      </dgm:t>
    </dgm:pt>
    <dgm:pt modelId="{62A4A8B8-D7DF-49B3-AE9E-B26EFF137B2A}">
      <dgm:prSet phldrT="[文字]" custT="1"/>
      <dgm:spPr>
        <a:xfrm>
          <a:off x="0" y="2993939"/>
          <a:ext cx="1705008" cy="1309353"/>
        </a:xfrm>
        <a:noFill/>
        <a:ln w="69850" cap="flat" cmpd="sng" algn="ctr">
          <a:solidFill>
            <a:schemeClr val="bg1"/>
          </a:solidFill>
          <a:prstDash val="solid"/>
          <a:miter lim="800000"/>
        </a:ln>
        <a:effectLst/>
      </dgm:spPr>
      <dgm:t>
        <a:bodyPr/>
        <a:lstStyle/>
        <a:p>
          <a:r>
            <a:rPr lang="en-US" altLang="zh-TW" sz="1600" dirty="0">
              <a:solidFill>
                <a:sysClr val="window" lastClr="FFFFFF"/>
              </a:solidFill>
              <a:latin typeface="Verdana Pro Cond SemiBold" panose="020B0706030504040204" pitchFamily="34" charset="0"/>
              <a:ea typeface="新細明體" panose="02020500000000000000" pitchFamily="18" charset="-120"/>
              <a:cs typeface="+mn-cs"/>
            </a:rPr>
            <a:t>Family</a:t>
          </a:r>
          <a:endParaRPr lang="zh-TW" altLang="en-US" sz="1600" dirty="0">
            <a:solidFill>
              <a:sysClr val="window" lastClr="FFFFFF"/>
            </a:solidFill>
            <a:latin typeface="Verdana Pro Cond SemiBold" panose="020B0706030504040204" pitchFamily="34" charset="0"/>
            <a:ea typeface="新細明體" panose="02020500000000000000" pitchFamily="18" charset="-120"/>
            <a:cs typeface="+mn-cs"/>
          </a:endParaRPr>
        </a:p>
      </dgm:t>
    </dgm:pt>
    <dgm:pt modelId="{0461FDA5-BDD2-4BBF-A7B5-60628637A53B}" type="parTrans" cxnId="{BCB4D37C-2CFC-40CD-8CB6-4DA138BED0FC}">
      <dgm:prSet/>
      <dgm:spPr/>
      <dgm:t>
        <a:bodyPr/>
        <a:lstStyle/>
        <a:p>
          <a:endParaRPr lang="zh-TW" altLang="en-US" sz="1600"/>
        </a:p>
      </dgm:t>
    </dgm:pt>
    <dgm:pt modelId="{7410A053-0072-4C38-8D8E-E9506E6E3FB8}" type="sibTrans" cxnId="{BCB4D37C-2CFC-40CD-8CB6-4DA138BED0FC}">
      <dgm:prSet/>
      <dgm:spPr/>
      <dgm:t>
        <a:bodyPr/>
        <a:lstStyle/>
        <a:p>
          <a:endParaRPr lang="zh-TW" altLang="en-US" sz="1600"/>
        </a:p>
      </dgm:t>
    </dgm:pt>
    <dgm:pt modelId="{4A9A45D4-6A95-4EEE-B6EE-722B07FE987C}">
      <dgm:prSet phldrT="[文字]" custT="1"/>
      <dgm:spPr>
        <a:xfrm rot="5400000">
          <a:off x="5346436" y="-733125"/>
          <a:ext cx="1324003" cy="8805726"/>
        </a:xfrm>
        <a:noFill/>
        <a:ln w="69850" cap="flat" cmpd="sng" algn="ctr">
          <a:solidFill>
            <a:schemeClr val="bg1">
              <a:alpha val="90000"/>
            </a:schemeClr>
          </a:solidFill>
          <a:prstDash val="solid"/>
          <a:miter lim="800000"/>
        </a:ln>
        <a:effectLst/>
      </dgm:spPr>
      <dgm:t>
        <a:bodyPr/>
        <a:lstStyle/>
        <a:p>
          <a:pPr algn="l"/>
          <a:r>
            <a:rPr lang="en-US" altLang="zh-TW" sz="1600" dirty="0">
              <a:solidFill>
                <a:schemeClr val="bg1"/>
              </a:solidFill>
              <a:latin typeface="Verdana Pro Cond SemiBold" panose="020B0706030504040204" pitchFamily="34" charset="0"/>
              <a:ea typeface="新細明體" panose="02020500000000000000" pitchFamily="18" charset="-120"/>
              <a:cs typeface="+mn-cs"/>
            </a:rPr>
            <a:t>Number of individuals in family: 35%</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394B734B-37C3-4782-A02A-4641850885BE}" type="parTrans" cxnId="{26DBF745-61DC-4077-BE96-E75BD9657EF6}">
      <dgm:prSet/>
      <dgm:spPr/>
      <dgm:t>
        <a:bodyPr/>
        <a:lstStyle/>
        <a:p>
          <a:endParaRPr lang="zh-TW" altLang="en-US" sz="1600"/>
        </a:p>
      </dgm:t>
    </dgm:pt>
    <dgm:pt modelId="{1842EE01-DE87-4E33-A799-F8A8FF428461}" type="sibTrans" cxnId="{26DBF745-61DC-4077-BE96-E75BD9657EF6}">
      <dgm:prSet/>
      <dgm:spPr/>
      <dgm:t>
        <a:bodyPr/>
        <a:lstStyle/>
        <a:p>
          <a:endParaRPr lang="zh-TW" altLang="en-US" sz="1600"/>
        </a:p>
      </dgm:t>
    </dgm:pt>
    <dgm:pt modelId="{2A619F5A-BE96-4875-97DA-5543E4B511D1}">
      <dgm:prSet phldrT="[文字]" custT="1"/>
      <dgm:spPr>
        <a:xfrm rot="5400000">
          <a:off x="5346436" y="-733125"/>
          <a:ext cx="1324003" cy="8805726"/>
        </a:xfrm>
        <a:noFill/>
        <a:ln w="69850" cap="flat" cmpd="sng" algn="ctr">
          <a:solidFill>
            <a:schemeClr val="bg1">
              <a:alpha val="90000"/>
            </a:schemeClr>
          </a:solidFill>
          <a:prstDash val="solid"/>
          <a:miter lim="800000"/>
        </a:ln>
        <a:effectLst/>
      </dgm:spPr>
      <dgm:t>
        <a:bodyPr/>
        <a:lstStyle/>
        <a:p>
          <a:pPr algn="l"/>
          <a:r>
            <a:rPr lang="en-US" altLang="zh-TW" sz="1600" dirty="0">
              <a:solidFill>
                <a:schemeClr val="bg1"/>
              </a:solidFill>
              <a:latin typeface="Verdana Pro Cond SemiBold" panose="020B0706030504040204" pitchFamily="34" charset="0"/>
              <a:ea typeface="新細明體" panose="02020500000000000000" pitchFamily="18" charset="-120"/>
              <a:cs typeface="+mn-cs"/>
            </a:rPr>
            <a:t>Domestic Violence Victims: 8.8%</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5B061296-68CA-4AE2-B6BF-89866C3346D2}" type="parTrans" cxnId="{9FFA6B31-3742-4EA2-B40B-9F8616C62922}">
      <dgm:prSet/>
      <dgm:spPr/>
      <dgm:t>
        <a:bodyPr/>
        <a:lstStyle/>
        <a:p>
          <a:endParaRPr lang="zh-TW" altLang="en-US" sz="1600"/>
        </a:p>
      </dgm:t>
    </dgm:pt>
    <dgm:pt modelId="{2AD9666F-D8B6-4A5C-828B-EA560FB069BE}" type="sibTrans" cxnId="{9FFA6B31-3742-4EA2-B40B-9F8616C62922}">
      <dgm:prSet/>
      <dgm:spPr/>
      <dgm:t>
        <a:bodyPr/>
        <a:lstStyle/>
        <a:p>
          <a:endParaRPr lang="zh-TW" altLang="en-US" sz="1600"/>
        </a:p>
      </dgm:t>
    </dgm:pt>
    <dgm:pt modelId="{5AD71119-DC7F-4ED1-8588-6EF088E94E70}">
      <dgm:prSet phldrT="[文字]" custT="1"/>
      <dgm:spPr>
        <a:xfrm rot="5400000">
          <a:off x="5172569" y="-2291131"/>
          <a:ext cx="1622016" cy="8872530"/>
        </a:xfrm>
        <a:noFill/>
        <a:ln w="69850" cap="flat" cmpd="sng" algn="ctr">
          <a:solidFill>
            <a:schemeClr val="bg1">
              <a:alpha val="90000"/>
            </a:schemeClr>
          </a:solidFill>
          <a:prstDash val="solid"/>
          <a:miter lim="800000"/>
        </a:ln>
        <a:effectLst/>
      </dgm:spPr>
      <dgm:t>
        <a:bodyPr/>
        <a:lstStyle/>
        <a:p>
          <a:r>
            <a:rPr lang="en-US" altLang="zh-TW" sz="1600">
              <a:solidFill>
                <a:schemeClr val="bg1"/>
              </a:solidFill>
              <a:latin typeface="Verdana Pro Cond SemiBold" panose="020B0706030504040204" pitchFamily="34" charset="0"/>
              <a:ea typeface="新細明體" panose="02020500000000000000" pitchFamily="18" charset="-120"/>
              <a:cs typeface="+mn-cs"/>
            </a:rPr>
            <a:t>People with HIV: 3.8%</a:t>
          </a:r>
          <a:endParaRPr lang="zh-TW" altLang="en-US" sz="1600">
            <a:solidFill>
              <a:schemeClr val="bg1"/>
            </a:solidFill>
            <a:latin typeface="Verdana Pro Cond SemiBold" panose="020B0706030504040204" pitchFamily="34" charset="0"/>
            <a:ea typeface="新細明體" panose="02020500000000000000" pitchFamily="18" charset="-120"/>
            <a:cs typeface="+mn-cs"/>
          </a:endParaRPr>
        </a:p>
      </dgm:t>
    </dgm:pt>
    <dgm:pt modelId="{32038122-2B05-46AE-A1F3-8D425C411537}" type="parTrans" cxnId="{B15208AD-B346-4125-BB4D-84FEC337FB70}">
      <dgm:prSet/>
      <dgm:spPr/>
      <dgm:t>
        <a:bodyPr/>
        <a:lstStyle/>
        <a:p>
          <a:endParaRPr lang="zh-TW" altLang="en-US" sz="1600"/>
        </a:p>
      </dgm:t>
    </dgm:pt>
    <dgm:pt modelId="{2EC88088-782F-4605-AA56-97B63F9B189B}" type="sibTrans" cxnId="{B15208AD-B346-4125-BB4D-84FEC337FB70}">
      <dgm:prSet/>
      <dgm:spPr/>
      <dgm:t>
        <a:bodyPr/>
        <a:lstStyle/>
        <a:p>
          <a:endParaRPr lang="zh-TW" altLang="en-US" sz="1600"/>
        </a:p>
      </dgm:t>
    </dgm:pt>
    <dgm:pt modelId="{7CE64F43-20B8-4F5C-9EFD-7AF183BE3FC7}">
      <dgm:prSet phldrT="[文字]" custT="1"/>
      <dgm:spPr>
        <a:xfrm rot="5400000">
          <a:off x="5172569" y="-2291131"/>
          <a:ext cx="1622016" cy="8872530"/>
        </a:xfrm>
        <a:noFill/>
        <a:ln w="69850" cap="flat" cmpd="sng" algn="ctr">
          <a:solidFill>
            <a:schemeClr val="bg1">
              <a:alpha val="90000"/>
            </a:schemeClr>
          </a:solidFill>
          <a:prstDash val="solid"/>
          <a:miter lim="800000"/>
        </a:ln>
        <a:effectLst/>
      </dgm:spPr>
      <dgm:t>
        <a:bodyPr/>
        <a:lstStyle/>
        <a:p>
          <a:r>
            <a:rPr lang="en-US" altLang="zh-TW" sz="1600" dirty="0">
              <a:solidFill>
                <a:schemeClr val="bg1"/>
              </a:solidFill>
              <a:latin typeface="Verdana Pro Cond SemiBold" panose="020B0706030504040204" pitchFamily="34" charset="0"/>
              <a:ea typeface="新細明體" panose="02020500000000000000" pitchFamily="18" charset="-120"/>
              <a:cs typeface="+mn-cs"/>
            </a:rPr>
            <a:t>People with Physical Disabilities:  21%</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FF54403E-37E4-4429-8099-839E510308BC}" type="parTrans" cxnId="{92E614A9-B8B6-4C9C-ABEA-4E6A3D011306}">
      <dgm:prSet/>
      <dgm:spPr/>
      <dgm:t>
        <a:bodyPr/>
        <a:lstStyle/>
        <a:p>
          <a:endParaRPr lang="zh-TW" altLang="en-US" sz="1600"/>
        </a:p>
      </dgm:t>
    </dgm:pt>
    <dgm:pt modelId="{65520B41-6172-47DD-873A-8B9C9B1BA080}" type="sibTrans" cxnId="{92E614A9-B8B6-4C9C-ABEA-4E6A3D011306}">
      <dgm:prSet/>
      <dgm:spPr/>
      <dgm:t>
        <a:bodyPr/>
        <a:lstStyle/>
        <a:p>
          <a:endParaRPr lang="zh-TW" altLang="en-US" sz="1600"/>
        </a:p>
      </dgm:t>
    </dgm:pt>
    <dgm:pt modelId="{D7840888-F7B5-44ED-8D31-7DE22B189C29}">
      <dgm:prSet phldrT="[文字]" custT="1"/>
      <dgm:spPr>
        <a:xfrm rot="5400000">
          <a:off x="5332212" y="-3723439"/>
          <a:ext cx="1242782" cy="8820831"/>
        </a:xfrm>
        <a:noFill/>
        <a:ln w="69850" cap="flat" cmpd="sng" algn="ctr">
          <a:solidFill>
            <a:schemeClr val="bg1">
              <a:alpha val="90000"/>
            </a:schemeClr>
          </a:solidFill>
          <a:prstDash val="solid"/>
          <a:miter lim="800000"/>
        </a:ln>
        <a:effectLst/>
      </dgm:spPr>
      <dgm:t>
        <a:bodyPr/>
        <a:lstStyle/>
        <a:p>
          <a:r>
            <a:rPr lang="en-US" altLang="zh-TW" sz="1600" dirty="0">
              <a:solidFill>
                <a:schemeClr val="bg1"/>
              </a:solidFill>
              <a:latin typeface="Verdana Pro Cond SemiBold" panose="020B0706030504040204" pitchFamily="34" charset="0"/>
              <a:ea typeface="新細明體" panose="02020500000000000000" pitchFamily="18" charset="-120"/>
              <a:cs typeface="+mn-cs"/>
            </a:rPr>
            <a:t>Total Unsheltered population: 1357</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16606473-07B3-46E9-BF74-99C0A60375E6}" type="parTrans" cxnId="{8EEB6270-9F36-4C19-B7E1-3971E2B4BE00}">
      <dgm:prSet/>
      <dgm:spPr/>
      <dgm:t>
        <a:bodyPr/>
        <a:lstStyle/>
        <a:p>
          <a:endParaRPr lang="zh-TW" altLang="en-US" sz="1600"/>
        </a:p>
      </dgm:t>
    </dgm:pt>
    <dgm:pt modelId="{25EA1232-D8B0-4E00-BF61-A9649A3C8DAE}" type="sibTrans" cxnId="{8EEB6270-9F36-4C19-B7E1-3971E2B4BE00}">
      <dgm:prSet/>
      <dgm:spPr/>
      <dgm:t>
        <a:bodyPr/>
        <a:lstStyle/>
        <a:p>
          <a:endParaRPr lang="zh-TW" altLang="en-US" sz="1600"/>
        </a:p>
      </dgm:t>
    </dgm:pt>
    <dgm:pt modelId="{22CBC880-7DA3-430D-BA3B-DF30BBD54794}">
      <dgm:prSet phldrT="[文字]" custT="1"/>
      <dgm:spPr>
        <a:xfrm rot="5400000">
          <a:off x="5346436" y="-733125"/>
          <a:ext cx="1324003" cy="8805726"/>
        </a:xfrm>
        <a:noFill/>
        <a:ln w="69850" cap="flat" cmpd="sng" algn="ctr">
          <a:solidFill>
            <a:schemeClr val="bg1">
              <a:alpha val="90000"/>
            </a:schemeClr>
          </a:solidFill>
          <a:prstDash val="solid"/>
          <a:miter lim="800000"/>
        </a:ln>
        <a:effectLst/>
      </dgm:spPr>
      <dgm:t>
        <a:bodyPr/>
        <a:lstStyle/>
        <a:p>
          <a:pPr algn="l"/>
          <a:r>
            <a:rPr lang="en-US" altLang="zh-TW" sz="1600" dirty="0">
              <a:solidFill>
                <a:schemeClr val="bg1"/>
              </a:solidFill>
              <a:latin typeface="Verdana Pro Cond SemiBold" panose="020B0706030504040204" pitchFamily="34" charset="0"/>
              <a:ea typeface="新細明體" panose="02020500000000000000" pitchFamily="18" charset="-120"/>
              <a:cs typeface="+mn-cs"/>
            </a:rPr>
            <a:t>Homeless Youth under 24: 31%</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B8567AEF-B308-405E-944C-A76BA99CE5F8}" type="parTrans" cxnId="{3FAB3F49-C922-4714-9890-89E69212A904}">
      <dgm:prSet/>
      <dgm:spPr/>
      <dgm:t>
        <a:bodyPr/>
        <a:lstStyle/>
        <a:p>
          <a:endParaRPr lang="zh-TW" altLang="en-US" sz="1600"/>
        </a:p>
      </dgm:t>
    </dgm:pt>
    <dgm:pt modelId="{47B7D374-A324-43B2-A5F8-1E56FCF3F361}" type="sibTrans" cxnId="{3FAB3F49-C922-4714-9890-89E69212A904}">
      <dgm:prSet/>
      <dgm:spPr/>
      <dgm:t>
        <a:bodyPr/>
        <a:lstStyle/>
        <a:p>
          <a:endParaRPr lang="zh-TW" altLang="en-US" sz="1600"/>
        </a:p>
      </dgm:t>
    </dgm:pt>
    <dgm:pt modelId="{E0DF7CE4-0930-4AEB-B5EC-8911EEC68B6A}">
      <dgm:prSet phldrT="[文字]" custT="1"/>
      <dgm:spPr>
        <a:xfrm rot="5400000">
          <a:off x="5332212" y="-3723439"/>
          <a:ext cx="1242782" cy="8820831"/>
        </a:xfrm>
        <a:noFill/>
        <a:ln w="69850" cap="flat" cmpd="sng" algn="ctr">
          <a:solidFill>
            <a:schemeClr val="bg1">
              <a:alpha val="90000"/>
            </a:schemeClr>
          </a:solidFill>
          <a:prstDash val="solid"/>
          <a:miter lim="800000"/>
        </a:ln>
        <a:effectLst/>
      </dgm:spPr>
      <dgm:t>
        <a:bodyPr/>
        <a:lstStyle/>
        <a:p>
          <a:r>
            <a:rPr lang="en-US" altLang="zh-TW" sz="1600" dirty="0" err="1">
              <a:solidFill>
                <a:schemeClr val="bg1"/>
              </a:solidFill>
              <a:latin typeface="Verdana Pro Cond SemiBold" panose="020B0706030504040204" pitchFamily="34" charset="0"/>
              <a:ea typeface="新細明體" panose="02020500000000000000" pitchFamily="18" charset="-120"/>
              <a:cs typeface="+mn-cs"/>
            </a:rPr>
            <a:t>Acess</a:t>
          </a:r>
          <a:r>
            <a:rPr lang="en-US" altLang="zh-TW" sz="1600" dirty="0">
              <a:solidFill>
                <a:schemeClr val="bg1"/>
              </a:solidFill>
              <a:latin typeface="Verdana Pro Cond SemiBold" panose="020B0706030504040204" pitchFamily="34" charset="0"/>
              <a:ea typeface="新細明體" panose="02020500000000000000" pitchFamily="18" charset="-120"/>
              <a:cs typeface="+mn-cs"/>
            </a:rPr>
            <a:t> to Food Stamp: 56%</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C966687C-84B7-45D2-BB5F-9B810C10F369}" type="parTrans" cxnId="{389F2A7F-9084-4F6F-80D3-578506C19089}">
      <dgm:prSet/>
      <dgm:spPr/>
      <dgm:t>
        <a:bodyPr/>
        <a:lstStyle/>
        <a:p>
          <a:endParaRPr lang="zh-TW" altLang="en-US" sz="1600"/>
        </a:p>
      </dgm:t>
    </dgm:pt>
    <dgm:pt modelId="{361E08E9-C627-41ED-8732-0788B45B2629}" type="sibTrans" cxnId="{389F2A7F-9084-4F6F-80D3-578506C19089}">
      <dgm:prSet/>
      <dgm:spPr/>
      <dgm:t>
        <a:bodyPr/>
        <a:lstStyle/>
        <a:p>
          <a:endParaRPr lang="zh-TW" altLang="en-US" sz="1600"/>
        </a:p>
      </dgm:t>
    </dgm:pt>
    <dgm:pt modelId="{68C6EA6F-9CAD-4D1E-B49C-3FC0819B93B7}">
      <dgm:prSet phldrT="[文字]" custT="1"/>
      <dgm:spPr>
        <a:xfrm rot="5400000">
          <a:off x="5172569" y="-2291131"/>
          <a:ext cx="1622016" cy="8872530"/>
        </a:xfrm>
        <a:noFill/>
        <a:ln w="69850" cap="flat" cmpd="sng" algn="ctr">
          <a:solidFill>
            <a:schemeClr val="bg1">
              <a:alpha val="90000"/>
            </a:schemeClr>
          </a:solidFill>
          <a:prstDash val="solid"/>
          <a:miter lim="800000"/>
        </a:ln>
        <a:effectLst/>
      </dgm:spPr>
      <dgm:t>
        <a:bodyPr/>
        <a:lstStyle/>
        <a:p>
          <a:r>
            <a:rPr lang="en-US" altLang="zh-TW" sz="1600" dirty="0">
              <a:solidFill>
                <a:schemeClr val="bg1"/>
              </a:solidFill>
              <a:latin typeface="Verdana Pro Cond SemiBold" panose="020B0706030504040204" pitchFamily="34" charset="0"/>
              <a:ea typeface="新細明體" panose="02020500000000000000" pitchFamily="18" charset="-120"/>
              <a:cs typeface="+mn-cs"/>
            </a:rPr>
            <a:t>Access to Medicare or Medicaid: 37%</a:t>
          </a:r>
          <a:endParaRPr lang="zh-TW" altLang="en-US" sz="1600" dirty="0">
            <a:solidFill>
              <a:schemeClr val="bg1"/>
            </a:solidFill>
            <a:latin typeface="Verdana Pro Cond SemiBold" panose="020B0706030504040204" pitchFamily="34" charset="0"/>
            <a:ea typeface="新細明體" panose="02020500000000000000" pitchFamily="18" charset="-120"/>
            <a:cs typeface="+mn-cs"/>
          </a:endParaRPr>
        </a:p>
      </dgm:t>
    </dgm:pt>
    <dgm:pt modelId="{29F2E562-53BB-4B6B-8E23-99FDBD00F51C}" type="parTrans" cxnId="{1F5BC980-B0AE-4557-813F-B64B44236B62}">
      <dgm:prSet/>
      <dgm:spPr/>
      <dgm:t>
        <a:bodyPr/>
        <a:lstStyle/>
        <a:p>
          <a:endParaRPr lang="zh-TW" altLang="en-US" sz="1600"/>
        </a:p>
      </dgm:t>
    </dgm:pt>
    <dgm:pt modelId="{AFD088A7-3169-4EE8-A5E5-6E7994529E47}" type="sibTrans" cxnId="{1F5BC980-B0AE-4557-813F-B64B44236B62}">
      <dgm:prSet/>
      <dgm:spPr/>
      <dgm:t>
        <a:bodyPr/>
        <a:lstStyle/>
        <a:p>
          <a:endParaRPr lang="zh-TW" altLang="en-US" sz="1600"/>
        </a:p>
      </dgm:t>
    </dgm:pt>
    <dgm:pt modelId="{0073DF25-8936-4DF0-A22A-BAE0CF34C36C}">
      <dgm:prSet phldrT="[文字]" custT="1"/>
      <dgm:spPr>
        <a:xfrm rot="5400000">
          <a:off x="5332212" y="-3723439"/>
          <a:ext cx="1242782" cy="8820831"/>
        </a:xfrm>
        <a:noFill/>
        <a:ln w="69850" cap="flat" cmpd="sng" algn="ctr">
          <a:solidFill>
            <a:schemeClr val="bg1">
              <a:alpha val="90000"/>
            </a:schemeClr>
          </a:solidFill>
          <a:prstDash val="solid"/>
          <a:miter lim="800000"/>
        </a:ln>
        <a:effectLst/>
      </dgm:spPr>
      <dgm:t>
        <a:bodyPr/>
        <a:lstStyle/>
        <a:p>
          <a:r>
            <a:rPr lang="en-US" altLang="zh-TW" sz="16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rPr>
            <a:t>Recommended Services: Shelters, Food Pantry, Warming Center</a:t>
          </a:r>
          <a:endParaRPr lang="zh-TW" altLang="en-US" sz="16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endParaRPr>
        </a:p>
      </dgm:t>
    </dgm:pt>
    <dgm:pt modelId="{711009A5-0C63-494B-9780-F5713502C371}" type="parTrans" cxnId="{540F6FE1-4911-4C02-9168-82B18FDAA348}">
      <dgm:prSet/>
      <dgm:spPr/>
      <dgm:t>
        <a:bodyPr/>
        <a:lstStyle/>
        <a:p>
          <a:endParaRPr lang="zh-TW" altLang="en-US" sz="1600"/>
        </a:p>
      </dgm:t>
    </dgm:pt>
    <dgm:pt modelId="{2A0351CC-64C7-44D3-AC78-0361026EDC82}" type="sibTrans" cxnId="{540F6FE1-4911-4C02-9168-82B18FDAA348}">
      <dgm:prSet/>
      <dgm:spPr/>
      <dgm:t>
        <a:bodyPr/>
        <a:lstStyle/>
        <a:p>
          <a:endParaRPr lang="zh-TW" altLang="en-US" sz="1600"/>
        </a:p>
      </dgm:t>
    </dgm:pt>
    <dgm:pt modelId="{5DF3D2AD-33C6-4BBE-A08B-4BD6B2A6A49F}">
      <dgm:prSet phldrT="[文字]" custT="1"/>
      <dgm:spPr>
        <a:xfrm rot="5400000">
          <a:off x="5172569" y="-2291131"/>
          <a:ext cx="1622016" cy="8872530"/>
        </a:xfrm>
        <a:noFill/>
        <a:ln w="69850" cap="flat" cmpd="sng" algn="ctr">
          <a:solidFill>
            <a:schemeClr val="bg1">
              <a:alpha val="90000"/>
            </a:schemeClr>
          </a:solidFill>
          <a:prstDash val="solid"/>
          <a:miter lim="800000"/>
        </a:ln>
        <a:effectLst/>
      </dgm:spPr>
      <dgm:t>
        <a:bodyPr/>
        <a:lstStyle/>
        <a:p>
          <a:r>
            <a:rPr lang="en-US" altLang="zh-TW" sz="16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rPr>
            <a:t>Recommended Services: Health Service, Clinic, Condom Distribution Center</a:t>
          </a:r>
          <a:endParaRPr lang="zh-TW" altLang="en-US" sz="16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endParaRPr>
        </a:p>
      </dgm:t>
    </dgm:pt>
    <dgm:pt modelId="{D857A3F7-4059-4A02-992D-E7BA6EB1FB02}" type="parTrans" cxnId="{44486D0C-A11F-4362-9CBC-7796AF3C9AA7}">
      <dgm:prSet/>
      <dgm:spPr/>
      <dgm:t>
        <a:bodyPr/>
        <a:lstStyle/>
        <a:p>
          <a:endParaRPr lang="zh-TW" altLang="en-US" sz="1600"/>
        </a:p>
      </dgm:t>
    </dgm:pt>
    <dgm:pt modelId="{C570D26C-CE1E-4C05-95E9-9A667CA6A2CE}" type="sibTrans" cxnId="{44486D0C-A11F-4362-9CBC-7796AF3C9AA7}">
      <dgm:prSet/>
      <dgm:spPr/>
      <dgm:t>
        <a:bodyPr/>
        <a:lstStyle/>
        <a:p>
          <a:endParaRPr lang="zh-TW" altLang="en-US" sz="1600"/>
        </a:p>
      </dgm:t>
    </dgm:pt>
    <dgm:pt modelId="{FC59B1C9-721D-4007-B866-75204731C6E1}">
      <dgm:prSet phldrT="[文字]" custT="1"/>
      <dgm:spPr>
        <a:xfrm rot="5400000">
          <a:off x="5346436" y="-733125"/>
          <a:ext cx="1324003" cy="8805726"/>
        </a:xfrm>
        <a:noFill/>
        <a:ln w="69850" cap="flat" cmpd="sng" algn="ctr">
          <a:solidFill>
            <a:schemeClr val="bg1">
              <a:alpha val="90000"/>
            </a:schemeClr>
          </a:solidFill>
          <a:prstDash val="solid"/>
          <a:miter lim="800000"/>
        </a:ln>
        <a:effectLst/>
      </dgm:spPr>
      <dgm:t>
        <a:bodyPr/>
        <a:lstStyle/>
        <a:p>
          <a:pPr algn="l"/>
          <a:r>
            <a:rPr lang="en-US" altLang="zh-TW" sz="16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rPr>
            <a:t>Recommended Services: Family support services</a:t>
          </a:r>
          <a:endParaRPr lang="zh-TW" altLang="en-US" sz="16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endParaRPr>
        </a:p>
      </dgm:t>
    </dgm:pt>
    <dgm:pt modelId="{F33A4C1A-7F8B-4059-A34F-39987A403A89}" type="parTrans" cxnId="{1974854F-30E9-44E5-94F4-796FB006E4B5}">
      <dgm:prSet/>
      <dgm:spPr/>
      <dgm:t>
        <a:bodyPr/>
        <a:lstStyle/>
        <a:p>
          <a:endParaRPr lang="zh-TW" altLang="en-US" sz="1600"/>
        </a:p>
      </dgm:t>
    </dgm:pt>
    <dgm:pt modelId="{933CD4A4-9192-4DDE-A5F2-1296B3FE0C17}" type="sibTrans" cxnId="{1974854F-30E9-44E5-94F4-796FB006E4B5}">
      <dgm:prSet/>
      <dgm:spPr/>
      <dgm:t>
        <a:bodyPr/>
        <a:lstStyle/>
        <a:p>
          <a:endParaRPr lang="zh-TW" altLang="en-US" sz="1600"/>
        </a:p>
      </dgm:t>
    </dgm:pt>
    <dgm:pt modelId="{0A8CC75D-5229-44CE-8B09-C4FAB8DAAA59}" type="pres">
      <dgm:prSet presAssocID="{7590A3D1-E39D-427B-B4D1-EA81D0CFB1DD}" presName="Name0" presStyleCnt="0">
        <dgm:presLayoutVars>
          <dgm:dir/>
          <dgm:animLvl val="lvl"/>
          <dgm:resizeHandles val="exact"/>
        </dgm:presLayoutVars>
      </dgm:prSet>
      <dgm:spPr/>
    </dgm:pt>
    <dgm:pt modelId="{1F476796-094E-4777-894C-921FE4BAB919}" type="pres">
      <dgm:prSet presAssocID="{2292D793-F41C-4805-AA88-777F39A80E32}" presName="composite" presStyleCnt="0"/>
      <dgm:spPr/>
    </dgm:pt>
    <dgm:pt modelId="{4B94432A-A2E2-4878-8611-437AF6F8C738}" type="pres">
      <dgm:prSet presAssocID="{2292D793-F41C-4805-AA88-777F39A80E32}" presName="parTx" presStyleLbl="alignNode1" presStyleIdx="0" presStyleCnt="3">
        <dgm:presLayoutVars>
          <dgm:chMax val="0"/>
          <dgm:chPref val="0"/>
          <dgm:bulletEnabled val="1"/>
        </dgm:presLayoutVars>
      </dgm:prSet>
      <dgm:spPr>
        <a:prstGeom prst="roundRect">
          <a:avLst/>
        </a:prstGeom>
      </dgm:spPr>
    </dgm:pt>
    <dgm:pt modelId="{C905B237-269E-4A99-A211-7384866E8642}" type="pres">
      <dgm:prSet presAssocID="{2292D793-F41C-4805-AA88-777F39A80E32}" presName="desTx" presStyleLbl="alignAccFollowNode1" presStyleIdx="0" presStyleCnt="3">
        <dgm:presLayoutVars>
          <dgm:bulletEnabled val="1"/>
        </dgm:presLayoutVars>
      </dgm:prSet>
      <dgm:spPr>
        <a:prstGeom prst="round2SameRect">
          <a:avLst/>
        </a:prstGeom>
      </dgm:spPr>
    </dgm:pt>
    <dgm:pt modelId="{5874BD9A-7429-4642-8C4D-4E251E038269}" type="pres">
      <dgm:prSet presAssocID="{E14B5B50-6977-4236-9157-1B29EF686DE8}" presName="space" presStyleCnt="0"/>
      <dgm:spPr/>
    </dgm:pt>
    <dgm:pt modelId="{B4118F42-5A5D-4EBD-8CB7-8A7AA6349684}" type="pres">
      <dgm:prSet presAssocID="{E4C27C7C-E6D7-4EC8-BF3D-B5CD63FD9AB7}" presName="composite" presStyleCnt="0"/>
      <dgm:spPr/>
    </dgm:pt>
    <dgm:pt modelId="{AA9320C8-D3D9-44D2-A4F5-A34C6F0C914C}" type="pres">
      <dgm:prSet presAssocID="{E4C27C7C-E6D7-4EC8-BF3D-B5CD63FD9AB7}" presName="parTx" presStyleLbl="alignNode1" presStyleIdx="1" presStyleCnt="3">
        <dgm:presLayoutVars>
          <dgm:chMax val="0"/>
          <dgm:chPref val="0"/>
          <dgm:bulletEnabled val="1"/>
        </dgm:presLayoutVars>
      </dgm:prSet>
      <dgm:spPr>
        <a:prstGeom prst="roundRect">
          <a:avLst/>
        </a:prstGeom>
      </dgm:spPr>
    </dgm:pt>
    <dgm:pt modelId="{47D06618-C371-418E-8BAE-B58B4F9B6E37}" type="pres">
      <dgm:prSet presAssocID="{E4C27C7C-E6D7-4EC8-BF3D-B5CD63FD9AB7}" presName="desTx" presStyleLbl="alignAccFollowNode1" presStyleIdx="1" presStyleCnt="3">
        <dgm:presLayoutVars>
          <dgm:bulletEnabled val="1"/>
        </dgm:presLayoutVars>
      </dgm:prSet>
      <dgm:spPr>
        <a:prstGeom prst="round2SameRect">
          <a:avLst/>
        </a:prstGeom>
      </dgm:spPr>
    </dgm:pt>
    <dgm:pt modelId="{187A3919-E9EF-4956-93AA-0B8A3E1C25B6}" type="pres">
      <dgm:prSet presAssocID="{6C359F6F-C4DE-4E3A-A47E-10EDA3E81D90}" presName="space" presStyleCnt="0"/>
      <dgm:spPr/>
    </dgm:pt>
    <dgm:pt modelId="{CB1F0949-DB65-472C-9043-21F9581E1CE8}" type="pres">
      <dgm:prSet presAssocID="{62A4A8B8-D7DF-49B3-AE9E-B26EFF137B2A}" presName="composite" presStyleCnt="0"/>
      <dgm:spPr/>
    </dgm:pt>
    <dgm:pt modelId="{54B48245-A583-431C-9A85-3E1A8CD62072}" type="pres">
      <dgm:prSet presAssocID="{62A4A8B8-D7DF-49B3-AE9E-B26EFF137B2A}" presName="parTx" presStyleLbl="alignNode1" presStyleIdx="2" presStyleCnt="3">
        <dgm:presLayoutVars>
          <dgm:chMax val="0"/>
          <dgm:chPref val="0"/>
          <dgm:bulletEnabled val="1"/>
        </dgm:presLayoutVars>
      </dgm:prSet>
      <dgm:spPr>
        <a:prstGeom prst="roundRect">
          <a:avLst/>
        </a:prstGeom>
      </dgm:spPr>
    </dgm:pt>
    <dgm:pt modelId="{9A193E5C-1F9D-476E-A0B2-DE9797DB1749}" type="pres">
      <dgm:prSet presAssocID="{62A4A8B8-D7DF-49B3-AE9E-B26EFF137B2A}" presName="desTx" presStyleLbl="alignAccFollowNode1" presStyleIdx="2" presStyleCnt="3">
        <dgm:presLayoutVars>
          <dgm:bulletEnabled val="1"/>
        </dgm:presLayoutVars>
      </dgm:prSet>
      <dgm:spPr>
        <a:prstGeom prst="round2SameRect">
          <a:avLst/>
        </a:prstGeom>
      </dgm:spPr>
    </dgm:pt>
  </dgm:ptLst>
  <dgm:cxnLst>
    <dgm:cxn modelId="{88660A08-FBA8-4E26-8182-D5056C7F2E0F}" srcId="{2292D793-F41C-4805-AA88-777F39A80E32}" destId="{E0BD6EDF-61E9-41DC-8B09-56989E0087C7}" srcOrd="0" destOrd="0" parTransId="{C2930921-C81C-4B76-BB82-B75A565A8393}" sibTransId="{1D1ABDFF-8879-490E-91D2-29EC5752BD0D}"/>
    <dgm:cxn modelId="{44486D0C-A11F-4362-9CBC-7796AF3C9AA7}" srcId="{E4C27C7C-E6D7-4EC8-BF3D-B5CD63FD9AB7}" destId="{5DF3D2AD-33C6-4BBE-A08B-4BD6B2A6A49F}" srcOrd="5" destOrd="0" parTransId="{D857A3F7-4059-4A02-992D-E7BA6EB1FB02}" sibTransId="{C570D26C-CE1E-4C05-95E9-9A667CA6A2CE}"/>
    <dgm:cxn modelId="{E85BF20F-0BDA-4211-9FA8-79E62AF4C7EA}" type="presOf" srcId="{68C6EA6F-9CAD-4D1E-B49C-3FC0819B93B7}" destId="{47D06618-C371-418E-8BAE-B58B4F9B6E37}" srcOrd="0" destOrd="0" presId="urn:microsoft.com/office/officeart/2005/8/layout/hList1"/>
    <dgm:cxn modelId="{847FB512-E573-4D79-B97C-3DB679A5BCF2}" type="presOf" srcId="{22CBC880-7DA3-430D-BA3B-DF30BBD54794}" destId="{9A193E5C-1F9D-476E-A0B2-DE9797DB1749}" srcOrd="0" destOrd="1" presId="urn:microsoft.com/office/officeart/2005/8/layout/hList1"/>
    <dgm:cxn modelId="{7E02EF14-D633-4D63-91E1-42FDE015AD05}" type="presOf" srcId="{2292D793-F41C-4805-AA88-777F39A80E32}" destId="{4B94432A-A2E2-4878-8611-437AF6F8C738}" srcOrd="0" destOrd="0" presId="urn:microsoft.com/office/officeart/2005/8/layout/hList1"/>
    <dgm:cxn modelId="{8F6A0C1A-F732-41D0-82D7-922F6AA87DB6}" type="presOf" srcId="{7CE64F43-20B8-4F5C-9EFD-7AF183BE3FC7}" destId="{47D06618-C371-418E-8BAE-B58B4F9B6E37}" srcOrd="0" destOrd="4" presId="urn:microsoft.com/office/officeart/2005/8/layout/hList1"/>
    <dgm:cxn modelId="{F338B724-0D5D-4B7A-A830-DADB50E2F734}" type="presOf" srcId="{E0DF7CE4-0930-4AEB-B5EC-8911EEC68B6A}" destId="{C905B237-269E-4A99-A211-7384866E8642}" srcOrd="0" destOrd="2" presId="urn:microsoft.com/office/officeart/2005/8/layout/hList1"/>
    <dgm:cxn modelId="{9FFA6B31-3742-4EA2-B40B-9F8616C62922}" srcId="{62A4A8B8-D7DF-49B3-AE9E-B26EFF137B2A}" destId="{2A619F5A-BE96-4875-97DA-5543E4B511D1}" srcOrd="2" destOrd="0" parTransId="{5B061296-68CA-4AE2-B6BF-89866C3346D2}" sibTransId="{2AD9666F-D8B6-4A5C-828B-EA560FB069BE}"/>
    <dgm:cxn modelId="{DC95F936-A509-487B-9A61-52E5A9FC6E6A}" type="presOf" srcId="{7590A3D1-E39D-427B-B4D1-EA81D0CFB1DD}" destId="{0A8CC75D-5229-44CE-8B09-C4FAB8DAAA59}" srcOrd="0" destOrd="0" presId="urn:microsoft.com/office/officeart/2005/8/layout/hList1"/>
    <dgm:cxn modelId="{90695F3B-A802-457D-A9EE-E3DF384CA2BE}" type="presOf" srcId="{E4C27C7C-E6D7-4EC8-BF3D-B5CD63FD9AB7}" destId="{AA9320C8-D3D9-44D2-A4F5-A34C6F0C914C}" srcOrd="0" destOrd="0" presId="urn:microsoft.com/office/officeart/2005/8/layout/hList1"/>
    <dgm:cxn modelId="{20D43F5C-47EF-441E-A2E1-B23D76D105A4}" type="presOf" srcId="{3732D2EC-D43A-4004-B5DF-B69DA7F091AA}" destId="{47D06618-C371-418E-8BAE-B58B4F9B6E37}" srcOrd="0" destOrd="1" presId="urn:microsoft.com/office/officeart/2005/8/layout/hList1"/>
    <dgm:cxn modelId="{26DBF745-61DC-4077-BE96-E75BD9657EF6}" srcId="{62A4A8B8-D7DF-49B3-AE9E-B26EFF137B2A}" destId="{4A9A45D4-6A95-4EEE-B6EE-722B07FE987C}" srcOrd="0" destOrd="0" parTransId="{394B734B-37C3-4782-A02A-4641850885BE}" sibTransId="{1842EE01-DE87-4E33-A799-F8A8FF428461}"/>
    <dgm:cxn modelId="{4566E068-D4E0-4DEE-8381-1488CB6484D1}" type="presOf" srcId="{0073DF25-8936-4DF0-A22A-BAE0CF34C36C}" destId="{C905B237-269E-4A99-A211-7384866E8642}" srcOrd="0" destOrd="3" presId="urn:microsoft.com/office/officeart/2005/8/layout/hList1"/>
    <dgm:cxn modelId="{3FAB3F49-C922-4714-9890-89E69212A904}" srcId="{62A4A8B8-D7DF-49B3-AE9E-B26EFF137B2A}" destId="{22CBC880-7DA3-430D-BA3B-DF30BBD54794}" srcOrd="1" destOrd="0" parTransId="{B8567AEF-B308-405E-944C-A76BA99CE5F8}" sibTransId="{47B7D374-A324-43B2-A5F8-1E56FCF3F361}"/>
    <dgm:cxn modelId="{CC19A74B-6A69-41CB-AC9B-108714569CA8}" srcId="{7590A3D1-E39D-427B-B4D1-EA81D0CFB1DD}" destId="{2292D793-F41C-4805-AA88-777F39A80E32}" srcOrd="0" destOrd="0" parTransId="{BDF83C4A-2C41-4BC4-812A-298D248057A6}" sibTransId="{E14B5B50-6977-4236-9157-1B29EF686DE8}"/>
    <dgm:cxn modelId="{736C104E-B121-4A8C-9E9C-F932BCAAAF57}" type="presOf" srcId="{FC59B1C9-721D-4007-B866-75204731C6E1}" destId="{9A193E5C-1F9D-476E-A0B2-DE9797DB1749}" srcOrd="0" destOrd="3" presId="urn:microsoft.com/office/officeart/2005/8/layout/hList1"/>
    <dgm:cxn modelId="{1974854F-30E9-44E5-94F4-796FB006E4B5}" srcId="{62A4A8B8-D7DF-49B3-AE9E-B26EFF137B2A}" destId="{FC59B1C9-721D-4007-B866-75204731C6E1}" srcOrd="3" destOrd="0" parTransId="{F33A4C1A-7F8B-4059-A34F-39987A403A89}" sibTransId="{933CD4A4-9192-4DDE-A5F2-1296B3FE0C17}"/>
    <dgm:cxn modelId="{8EEB6270-9F36-4C19-B7E1-3971E2B4BE00}" srcId="{2292D793-F41C-4805-AA88-777F39A80E32}" destId="{D7840888-F7B5-44ED-8D31-7DE22B189C29}" srcOrd="1" destOrd="0" parTransId="{16606473-07B3-46E9-BF74-99C0A60375E6}" sibTransId="{25EA1232-D8B0-4E00-BF61-A9649A3C8DAE}"/>
    <dgm:cxn modelId="{C591A651-6086-4EE8-A03C-63DB26FC4649}" type="presOf" srcId="{E0BD6EDF-61E9-41DC-8B09-56989E0087C7}" destId="{C905B237-269E-4A99-A211-7384866E8642}" srcOrd="0" destOrd="0" presId="urn:microsoft.com/office/officeart/2005/8/layout/hList1"/>
    <dgm:cxn modelId="{529A0B72-1E4F-44B3-ADC4-21B1FBC42616}" type="presOf" srcId="{1CF0C878-FB3C-4A46-92D1-1AAB0791684B}" destId="{47D06618-C371-418E-8BAE-B58B4F9B6E37}" srcOrd="0" destOrd="2" presId="urn:microsoft.com/office/officeart/2005/8/layout/hList1"/>
    <dgm:cxn modelId="{9DF9FB74-CA17-4747-9DB3-BA186DD81377}" type="presOf" srcId="{5AD71119-DC7F-4ED1-8588-6EF088E94E70}" destId="{47D06618-C371-418E-8BAE-B58B4F9B6E37}" srcOrd="0" destOrd="3" presId="urn:microsoft.com/office/officeart/2005/8/layout/hList1"/>
    <dgm:cxn modelId="{FDED097B-012E-45D0-889C-919874990378}" type="presOf" srcId="{2A619F5A-BE96-4875-97DA-5543E4B511D1}" destId="{9A193E5C-1F9D-476E-A0B2-DE9797DB1749}" srcOrd="0" destOrd="2" presId="urn:microsoft.com/office/officeart/2005/8/layout/hList1"/>
    <dgm:cxn modelId="{BCB4D37C-2CFC-40CD-8CB6-4DA138BED0FC}" srcId="{7590A3D1-E39D-427B-B4D1-EA81D0CFB1DD}" destId="{62A4A8B8-D7DF-49B3-AE9E-B26EFF137B2A}" srcOrd="2" destOrd="0" parTransId="{0461FDA5-BDD2-4BBF-A7B5-60628637A53B}" sibTransId="{7410A053-0072-4C38-8D8E-E9506E6E3FB8}"/>
    <dgm:cxn modelId="{389F2A7F-9084-4F6F-80D3-578506C19089}" srcId="{2292D793-F41C-4805-AA88-777F39A80E32}" destId="{E0DF7CE4-0930-4AEB-B5EC-8911EEC68B6A}" srcOrd="2" destOrd="0" parTransId="{C966687C-84B7-45D2-BB5F-9B810C10F369}" sibTransId="{361E08E9-C627-41ED-8732-0788B45B2629}"/>
    <dgm:cxn modelId="{1F5BC980-B0AE-4557-813F-B64B44236B62}" srcId="{E4C27C7C-E6D7-4EC8-BF3D-B5CD63FD9AB7}" destId="{68C6EA6F-9CAD-4D1E-B49C-3FC0819B93B7}" srcOrd="0" destOrd="0" parTransId="{29F2E562-53BB-4B6B-8E23-99FDBD00F51C}" sibTransId="{AFD088A7-3169-4EE8-A5E5-6E7994529E47}"/>
    <dgm:cxn modelId="{B49E6084-707A-4AF1-B1CF-2109F60790C3}" srcId="{7590A3D1-E39D-427B-B4D1-EA81D0CFB1DD}" destId="{E4C27C7C-E6D7-4EC8-BF3D-B5CD63FD9AB7}" srcOrd="1" destOrd="0" parTransId="{5920477C-2706-430E-9094-D247063EB397}" sibTransId="{6C359F6F-C4DE-4E3A-A47E-10EDA3E81D90}"/>
    <dgm:cxn modelId="{92E614A9-B8B6-4C9C-ABEA-4E6A3D011306}" srcId="{E4C27C7C-E6D7-4EC8-BF3D-B5CD63FD9AB7}" destId="{7CE64F43-20B8-4F5C-9EFD-7AF183BE3FC7}" srcOrd="4" destOrd="0" parTransId="{FF54403E-37E4-4429-8099-839E510308BC}" sibTransId="{65520B41-6172-47DD-873A-8B9C9B1BA080}"/>
    <dgm:cxn modelId="{B15208AD-B346-4125-BB4D-84FEC337FB70}" srcId="{E4C27C7C-E6D7-4EC8-BF3D-B5CD63FD9AB7}" destId="{5AD71119-DC7F-4ED1-8588-6EF088E94E70}" srcOrd="3" destOrd="0" parTransId="{32038122-2B05-46AE-A1F3-8D425C411537}" sibTransId="{2EC88088-782F-4605-AA56-97B63F9B189B}"/>
    <dgm:cxn modelId="{0D54F5B4-8DCD-4C4B-B87A-E70ECB198B89}" type="presOf" srcId="{62A4A8B8-D7DF-49B3-AE9E-B26EFF137B2A}" destId="{54B48245-A583-431C-9A85-3E1A8CD62072}" srcOrd="0" destOrd="0" presId="urn:microsoft.com/office/officeart/2005/8/layout/hList1"/>
    <dgm:cxn modelId="{DEEA73B7-FF4D-4CD2-B256-51213BD06562}" type="presOf" srcId="{5DF3D2AD-33C6-4BBE-A08B-4BD6B2A6A49F}" destId="{47D06618-C371-418E-8BAE-B58B4F9B6E37}" srcOrd="0" destOrd="5" presId="urn:microsoft.com/office/officeart/2005/8/layout/hList1"/>
    <dgm:cxn modelId="{46B978BF-A9E8-4CBA-9220-D3AA3CD4DC29}" type="presOf" srcId="{4A9A45D4-6A95-4EEE-B6EE-722B07FE987C}" destId="{9A193E5C-1F9D-476E-A0B2-DE9797DB1749}" srcOrd="0" destOrd="0" presId="urn:microsoft.com/office/officeart/2005/8/layout/hList1"/>
    <dgm:cxn modelId="{43818AC5-2C1F-45DA-91CD-5DE45D898C52}" srcId="{E4C27C7C-E6D7-4EC8-BF3D-B5CD63FD9AB7}" destId="{1CF0C878-FB3C-4A46-92D1-1AAB0791684B}" srcOrd="2" destOrd="0" parTransId="{5A8D5396-A51D-449C-A982-016AF6287829}" sibTransId="{1EACB2D1-38A0-451F-98F9-4DDD08139BE4}"/>
    <dgm:cxn modelId="{C63C8EDB-61DE-4F82-AA7B-585870159359}" type="presOf" srcId="{D7840888-F7B5-44ED-8D31-7DE22B189C29}" destId="{C905B237-269E-4A99-A211-7384866E8642}" srcOrd="0" destOrd="1" presId="urn:microsoft.com/office/officeart/2005/8/layout/hList1"/>
    <dgm:cxn modelId="{540F6FE1-4911-4C02-9168-82B18FDAA348}" srcId="{2292D793-F41C-4805-AA88-777F39A80E32}" destId="{0073DF25-8936-4DF0-A22A-BAE0CF34C36C}" srcOrd="3" destOrd="0" parTransId="{711009A5-0C63-494B-9780-F5713502C371}" sibTransId="{2A0351CC-64C7-44D3-AC78-0361026EDC82}"/>
    <dgm:cxn modelId="{72E509F6-76E7-4C0C-8C14-4E99CBB25D1E}" srcId="{E4C27C7C-E6D7-4EC8-BF3D-B5CD63FD9AB7}" destId="{3732D2EC-D43A-4004-B5DF-B69DA7F091AA}" srcOrd="1" destOrd="0" parTransId="{A91DDF70-3B3B-4D23-9DDC-52532D263C4A}" sibTransId="{7024BFEF-48EE-4908-8F9F-8F3D6C7C7484}"/>
    <dgm:cxn modelId="{26F36101-15EE-40E0-8D1A-8A491198AB1B}" type="presParOf" srcId="{0A8CC75D-5229-44CE-8B09-C4FAB8DAAA59}" destId="{1F476796-094E-4777-894C-921FE4BAB919}" srcOrd="0" destOrd="0" presId="urn:microsoft.com/office/officeart/2005/8/layout/hList1"/>
    <dgm:cxn modelId="{115283DD-417D-41BF-9A3B-DF01A7885D7C}" type="presParOf" srcId="{1F476796-094E-4777-894C-921FE4BAB919}" destId="{4B94432A-A2E2-4878-8611-437AF6F8C738}" srcOrd="0" destOrd="0" presId="urn:microsoft.com/office/officeart/2005/8/layout/hList1"/>
    <dgm:cxn modelId="{04BD7778-06CF-4795-991E-BF57D223E28F}" type="presParOf" srcId="{1F476796-094E-4777-894C-921FE4BAB919}" destId="{C905B237-269E-4A99-A211-7384866E8642}" srcOrd="1" destOrd="0" presId="urn:microsoft.com/office/officeart/2005/8/layout/hList1"/>
    <dgm:cxn modelId="{CA1EE613-9036-43D6-8738-B2E3DD29E077}" type="presParOf" srcId="{0A8CC75D-5229-44CE-8B09-C4FAB8DAAA59}" destId="{5874BD9A-7429-4642-8C4D-4E251E038269}" srcOrd="1" destOrd="0" presId="urn:microsoft.com/office/officeart/2005/8/layout/hList1"/>
    <dgm:cxn modelId="{99E2B882-1847-4A51-B18E-6CEF8D6D39F2}" type="presParOf" srcId="{0A8CC75D-5229-44CE-8B09-C4FAB8DAAA59}" destId="{B4118F42-5A5D-4EBD-8CB7-8A7AA6349684}" srcOrd="2" destOrd="0" presId="urn:microsoft.com/office/officeart/2005/8/layout/hList1"/>
    <dgm:cxn modelId="{262212AC-2A5F-4FC2-B432-5BCC2AED7599}" type="presParOf" srcId="{B4118F42-5A5D-4EBD-8CB7-8A7AA6349684}" destId="{AA9320C8-D3D9-44D2-A4F5-A34C6F0C914C}" srcOrd="0" destOrd="0" presId="urn:microsoft.com/office/officeart/2005/8/layout/hList1"/>
    <dgm:cxn modelId="{2070AA43-99CB-4E42-9C9A-FC645EA7E785}" type="presParOf" srcId="{B4118F42-5A5D-4EBD-8CB7-8A7AA6349684}" destId="{47D06618-C371-418E-8BAE-B58B4F9B6E37}" srcOrd="1" destOrd="0" presId="urn:microsoft.com/office/officeart/2005/8/layout/hList1"/>
    <dgm:cxn modelId="{4521DD32-6444-4DAF-B8F5-4D72F7B8AF3B}" type="presParOf" srcId="{0A8CC75D-5229-44CE-8B09-C4FAB8DAAA59}" destId="{187A3919-E9EF-4956-93AA-0B8A3E1C25B6}" srcOrd="3" destOrd="0" presId="urn:microsoft.com/office/officeart/2005/8/layout/hList1"/>
    <dgm:cxn modelId="{C9CFC1F6-E44D-4B9F-8BE0-274FA924E7F5}" type="presParOf" srcId="{0A8CC75D-5229-44CE-8B09-C4FAB8DAAA59}" destId="{CB1F0949-DB65-472C-9043-21F9581E1CE8}" srcOrd="4" destOrd="0" presId="urn:microsoft.com/office/officeart/2005/8/layout/hList1"/>
    <dgm:cxn modelId="{C7929441-6CE8-4465-86AC-1CA4A49F8987}" type="presParOf" srcId="{CB1F0949-DB65-472C-9043-21F9581E1CE8}" destId="{54B48245-A583-431C-9A85-3E1A8CD62072}" srcOrd="0" destOrd="0" presId="urn:microsoft.com/office/officeart/2005/8/layout/hList1"/>
    <dgm:cxn modelId="{B447E776-C53F-459F-A050-3E78A8109821}" type="presParOf" srcId="{CB1F0949-DB65-472C-9043-21F9581E1CE8}" destId="{9A193E5C-1F9D-476E-A0B2-DE9797DB17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D3D74-A546-CC43-AE04-AC259CFC5880}" type="doc">
      <dgm:prSet loTypeId="urn:microsoft.com/office/officeart/2005/8/layout/vList6" loCatId="" qsTypeId="urn:microsoft.com/office/officeart/2005/8/quickstyle/simple1" qsCatId="simple" csTypeId="urn:microsoft.com/office/officeart/2005/8/colors/accent5_2" csCatId="accent5" phldr="1"/>
      <dgm:spPr/>
      <dgm:t>
        <a:bodyPr/>
        <a:lstStyle/>
        <a:p>
          <a:endParaRPr lang="en-US"/>
        </a:p>
      </dgm:t>
    </dgm:pt>
    <dgm:pt modelId="{F76A15A4-A8EE-7B4B-9F9F-D26C27DEC10E}">
      <dgm:prSet phldrT="[Text]" custT="1"/>
      <dgm:spPr>
        <a:noFill/>
        <a:ln w="69850">
          <a:solidFill>
            <a:schemeClr val="bg1"/>
          </a:solidFill>
        </a:ln>
      </dgm:spPr>
      <dgm:t>
        <a:bodyPr/>
        <a:lstStyle/>
        <a:p>
          <a:pPr algn="l"/>
          <a:r>
            <a:rPr lang="en-US" sz="1200" dirty="0">
              <a:solidFill>
                <a:schemeClr val="accent4">
                  <a:lumMod val="60000"/>
                  <a:lumOff val="40000"/>
                </a:schemeClr>
              </a:solidFill>
              <a:latin typeface="Verdana Pro Cond SemiBold" panose="020B0706030504040204" pitchFamily="34" charset="0"/>
            </a:rPr>
            <a:t>The results found by Google are not purely related with what a user looks for, which lowers the effectiveness of recommendation based on distance.</a:t>
          </a:r>
        </a:p>
      </dgm:t>
    </dgm:pt>
    <dgm:pt modelId="{443B79A6-B3CA-3D4B-A518-096F5FB82925}" type="parTrans" cxnId="{62F644DC-ACCF-9544-B498-6668A3B59CB3}">
      <dgm:prSet/>
      <dgm:spPr/>
      <dgm:t>
        <a:bodyPr/>
        <a:lstStyle/>
        <a:p>
          <a:endParaRPr lang="en-US"/>
        </a:p>
      </dgm:t>
    </dgm:pt>
    <dgm:pt modelId="{4D539F4C-B32F-3241-801E-A2D5CC37C39F}" type="sibTrans" cxnId="{62F644DC-ACCF-9544-B498-6668A3B59CB3}">
      <dgm:prSet/>
      <dgm:spPr/>
      <dgm:t>
        <a:bodyPr/>
        <a:lstStyle/>
        <a:p>
          <a:endParaRPr lang="en-US"/>
        </a:p>
      </dgm:t>
    </dgm:pt>
    <dgm:pt modelId="{1D27F3AF-7164-4667-B1B0-B5C8CE41F068}">
      <dgm:prSet custT="1"/>
      <dgm:spPr>
        <a:noFill/>
        <a:ln w="69850">
          <a:solidFill>
            <a:schemeClr val="bg1"/>
          </a:solidFill>
        </a:ln>
      </dgm:spPr>
      <dgm:t>
        <a:bodyPr/>
        <a:lstStyle/>
        <a:p>
          <a:pPr algn="l"/>
          <a:r>
            <a:rPr lang="en-US" sz="1200" b="0" dirty="0">
              <a:solidFill>
                <a:schemeClr val="accent4">
                  <a:lumMod val="60000"/>
                  <a:lumOff val="40000"/>
                </a:schemeClr>
              </a:solidFill>
              <a:latin typeface="Verdana Pro Cond SemiBold" panose="020B0706030504040204" pitchFamily="34" charset="0"/>
            </a:rPr>
            <a:t>Cannot find customized results in the case the user looks for places with specific public services.</a:t>
          </a:r>
        </a:p>
      </dgm:t>
    </dgm:pt>
    <dgm:pt modelId="{48F69B5F-7B15-4CA2-9F88-961AADFD620B}" type="parTrans" cxnId="{E12CB046-DE23-47CD-9BF4-48C78A52BA4A}">
      <dgm:prSet/>
      <dgm:spPr/>
      <dgm:t>
        <a:bodyPr/>
        <a:lstStyle/>
        <a:p>
          <a:endParaRPr lang="en-US"/>
        </a:p>
      </dgm:t>
    </dgm:pt>
    <dgm:pt modelId="{8CE39B04-8802-405F-BA62-3AD1A357CEAD}" type="sibTrans" cxnId="{E12CB046-DE23-47CD-9BF4-48C78A52BA4A}">
      <dgm:prSet/>
      <dgm:spPr/>
      <dgm:t>
        <a:bodyPr/>
        <a:lstStyle/>
        <a:p>
          <a:endParaRPr lang="en-US"/>
        </a:p>
      </dgm:t>
    </dgm:pt>
    <dgm:pt modelId="{68D112A5-AB33-8645-AC9C-45F83A751D35}" type="pres">
      <dgm:prSet presAssocID="{A66D3D74-A546-CC43-AE04-AC259CFC5880}" presName="Name0" presStyleCnt="0">
        <dgm:presLayoutVars>
          <dgm:dir/>
          <dgm:animLvl val="lvl"/>
          <dgm:resizeHandles/>
        </dgm:presLayoutVars>
      </dgm:prSet>
      <dgm:spPr/>
    </dgm:pt>
    <dgm:pt modelId="{80D86088-96B5-468C-87B2-67948EC63780}" type="pres">
      <dgm:prSet presAssocID="{1D27F3AF-7164-4667-B1B0-B5C8CE41F068}" presName="linNode" presStyleCnt="0"/>
      <dgm:spPr/>
    </dgm:pt>
    <dgm:pt modelId="{374EB895-3BD1-481D-8CF8-26E2A862FB98}" type="pres">
      <dgm:prSet presAssocID="{1D27F3AF-7164-4667-B1B0-B5C8CE41F068}" presName="parentShp" presStyleLbl="node1" presStyleIdx="0" presStyleCnt="2">
        <dgm:presLayoutVars>
          <dgm:bulletEnabled val="1"/>
        </dgm:presLayoutVars>
      </dgm:prSet>
      <dgm:spPr/>
    </dgm:pt>
    <dgm:pt modelId="{DA9B9764-BEC4-49FC-A58C-4804E48CF4F5}" type="pres">
      <dgm:prSet presAssocID="{1D27F3AF-7164-4667-B1B0-B5C8CE41F068}" presName="childShp" presStyleLbl="bgAccFollowNode1" presStyleIdx="0" presStyleCnt="2" custLinFactNeighborX="915" custLinFactNeighborY="-1489">
        <dgm:presLayoutVars>
          <dgm:bulletEnabled val="1"/>
        </dgm:presLayoutVars>
      </dgm:prSet>
      <dgm:spPr>
        <a:noFill/>
        <a:ln w="69850">
          <a:solidFill>
            <a:schemeClr val="bg1">
              <a:alpha val="90000"/>
            </a:schemeClr>
          </a:solidFill>
        </a:ln>
      </dgm:spPr>
    </dgm:pt>
    <dgm:pt modelId="{91200C47-E072-45D7-9CAD-686459C81815}" type="pres">
      <dgm:prSet presAssocID="{8CE39B04-8802-405F-BA62-3AD1A357CEAD}" presName="spacing" presStyleCnt="0"/>
      <dgm:spPr/>
    </dgm:pt>
    <dgm:pt modelId="{1DD8C279-D562-0440-B4BE-DFBE2CA438AB}" type="pres">
      <dgm:prSet presAssocID="{F76A15A4-A8EE-7B4B-9F9F-D26C27DEC10E}" presName="linNode" presStyleCnt="0"/>
      <dgm:spPr/>
    </dgm:pt>
    <dgm:pt modelId="{C1801C2F-1EF7-0643-B64A-4C1CE865F70D}" type="pres">
      <dgm:prSet presAssocID="{F76A15A4-A8EE-7B4B-9F9F-D26C27DEC10E}" presName="parentShp" presStyleLbl="node1" presStyleIdx="1" presStyleCnt="2" custLinFactX="3936" custLinFactNeighborX="100000" custLinFactNeighborY="26">
        <dgm:presLayoutVars>
          <dgm:bulletEnabled val="1"/>
        </dgm:presLayoutVars>
      </dgm:prSet>
      <dgm:spPr/>
    </dgm:pt>
    <dgm:pt modelId="{47E2E851-BC33-1446-94DE-762A2D0096F1}" type="pres">
      <dgm:prSet presAssocID="{F76A15A4-A8EE-7B4B-9F9F-D26C27DEC10E}" presName="childShp" presStyleLbl="bgAccFollowNode1" presStyleIdx="1" presStyleCnt="2" custAng="10800000" custLinFactNeighborX="-100000" custLinFactNeighborY="1606">
        <dgm:presLayoutVars>
          <dgm:bulletEnabled val="1"/>
        </dgm:presLayoutVars>
      </dgm:prSet>
      <dgm:spPr>
        <a:noFill/>
        <a:ln w="69850">
          <a:solidFill>
            <a:schemeClr val="bg1"/>
          </a:solidFill>
        </a:ln>
      </dgm:spPr>
    </dgm:pt>
  </dgm:ptLst>
  <dgm:cxnLst>
    <dgm:cxn modelId="{99C1BF38-01BE-3C4A-A25F-D3EFE5F9618B}" type="presOf" srcId="{A66D3D74-A546-CC43-AE04-AC259CFC5880}" destId="{68D112A5-AB33-8645-AC9C-45F83A751D35}" srcOrd="0" destOrd="0" presId="urn:microsoft.com/office/officeart/2005/8/layout/vList6"/>
    <dgm:cxn modelId="{E12CB046-DE23-47CD-9BF4-48C78A52BA4A}" srcId="{A66D3D74-A546-CC43-AE04-AC259CFC5880}" destId="{1D27F3AF-7164-4667-B1B0-B5C8CE41F068}" srcOrd="0" destOrd="0" parTransId="{48F69B5F-7B15-4CA2-9F88-961AADFD620B}" sibTransId="{8CE39B04-8802-405F-BA62-3AD1A357CEAD}"/>
    <dgm:cxn modelId="{4C173759-23C3-4EDE-9B3A-423B59018513}" type="presOf" srcId="{1D27F3AF-7164-4667-B1B0-B5C8CE41F068}" destId="{374EB895-3BD1-481D-8CF8-26E2A862FB98}" srcOrd="0" destOrd="0" presId="urn:microsoft.com/office/officeart/2005/8/layout/vList6"/>
    <dgm:cxn modelId="{476E0D92-E099-BB4C-99AF-C755FD8F32BA}" type="presOf" srcId="{F76A15A4-A8EE-7B4B-9F9F-D26C27DEC10E}" destId="{C1801C2F-1EF7-0643-B64A-4C1CE865F70D}" srcOrd="0" destOrd="0" presId="urn:microsoft.com/office/officeart/2005/8/layout/vList6"/>
    <dgm:cxn modelId="{62F644DC-ACCF-9544-B498-6668A3B59CB3}" srcId="{A66D3D74-A546-CC43-AE04-AC259CFC5880}" destId="{F76A15A4-A8EE-7B4B-9F9F-D26C27DEC10E}" srcOrd="1" destOrd="0" parTransId="{443B79A6-B3CA-3D4B-A518-096F5FB82925}" sibTransId="{4D539F4C-B32F-3241-801E-A2D5CC37C39F}"/>
    <dgm:cxn modelId="{2AC03FBF-E856-401C-89F0-0C3C036342F8}" type="presParOf" srcId="{68D112A5-AB33-8645-AC9C-45F83A751D35}" destId="{80D86088-96B5-468C-87B2-67948EC63780}" srcOrd="0" destOrd="0" presId="urn:microsoft.com/office/officeart/2005/8/layout/vList6"/>
    <dgm:cxn modelId="{624A18FD-6FDC-4F1B-979C-38A555AB89E8}" type="presParOf" srcId="{80D86088-96B5-468C-87B2-67948EC63780}" destId="{374EB895-3BD1-481D-8CF8-26E2A862FB98}" srcOrd="0" destOrd="0" presId="urn:microsoft.com/office/officeart/2005/8/layout/vList6"/>
    <dgm:cxn modelId="{A8BEBF58-EBCC-4A45-BF43-89DA3D1EA637}" type="presParOf" srcId="{80D86088-96B5-468C-87B2-67948EC63780}" destId="{DA9B9764-BEC4-49FC-A58C-4804E48CF4F5}" srcOrd="1" destOrd="0" presId="urn:microsoft.com/office/officeart/2005/8/layout/vList6"/>
    <dgm:cxn modelId="{80729D20-5523-48E0-8B87-D9A9F7F6ACC3}" type="presParOf" srcId="{68D112A5-AB33-8645-AC9C-45F83A751D35}" destId="{91200C47-E072-45D7-9CAD-686459C81815}" srcOrd="1" destOrd="0" presId="urn:microsoft.com/office/officeart/2005/8/layout/vList6"/>
    <dgm:cxn modelId="{6644FC0D-D1B9-7547-92E5-0C68A88B622A}" type="presParOf" srcId="{68D112A5-AB33-8645-AC9C-45F83A751D35}" destId="{1DD8C279-D562-0440-B4BE-DFBE2CA438AB}" srcOrd="2" destOrd="0" presId="urn:microsoft.com/office/officeart/2005/8/layout/vList6"/>
    <dgm:cxn modelId="{0EBE9863-A1CB-4747-906C-761C2DA68D9A}" type="presParOf" srcId="{1DD8C279-D562-0440-B4BE-DFBE2CA438AB}" destId="{C1801C2F-1EF7-0643-B64A-4C1CE865F70D}" srcOrd="0" destOrd="0" presId="urn:microsoft.com/office/officeart/2005/8/layout/vList6"/>
    <dgm:cxn modelId="{D201FD52-6359-6A4C-AE1E-D15B2459057B}" type="presParOf" srcId="{1DD8C279-D562-0440-B4BE-DFBE2CA438AB}" destId="{47E2E851-BC33-1446-94DE-762A2D0096F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4C7208-2EED-46FB-93CF-322EABBB510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A0FDE6B-D79C-4926-822C-3B548FC44638}">
      <dgm:prSet phldrT="[Text]" custT="1"/>
      <dgm:spPr>
        <a:noFill/>
        <a:ln w="69850">
          <a:solidFill>
            <a:schemeClr val="bg1"/>
          </a:solidFill>
        </a:ln>
      </dgm:spPr>
      <dgm:t>
        <a:bodyPr/>
        <a:lstStyle/>
        <a:p>
          <a:r>
            <a:rPr lang="en-US" sz="2000" dirty="0"/>
            <a:t>Step 1</a:t>
          </a:r>
        </a:p>
      </dgm:t>
    </dgm:pt>
    <dgm:pt modelId="{23CB01D9-9510-449C-976E-62C042D1F36F}" type="parTrans" cxnId="{69EC2537-9527-48B9-A786-BD261B2CF262}">
      <dgm:prSet/>
      <dgm:spPr/>
      <dgm:t>
        <a:bodyPr/>
        <a:lstStyle/>
        <a:p>
          <a:endParaRPr lang="en-US" sz="2000"/>
        </a:p>
      </dgm:t>
    </dgm:pt>
    <dgm:pt modelId="{052B3FEE-238F-433E-A7C3-BD6203A393C8}" type="sibTrans" cxnId="{69EC2537-9527-48B9-A786-BD261B2CF262}">
      <dgm:prSet/>
      <dgm:spPr/>
      <dgm:t>
        <a:bodyPr/>
        <a:lstStyle/>
        <a:p>
          <a:endParaRPr lang="en-US" sz="2000"/>
        </a:p>
      </dgm:t>
    </dgm:pt>
    <dgm:pt modelId="{C85B665D-6BAA-438F-8AAA-F428D1FC9DAD}">
      <dgm:prSet phldrT="[Text]" custT="1"/>
      <dgm:spPr>
        <a:noFill/>
        <a:ln w="69850">
          <a:solidFill>
            <a:schemeClr val="bg1"/>
          </a:solidFill>
        </a:ln>
      </dgm:spPr>
      <dgm:t>
        <a:bodyPr/>
        <a:lstStyle/>
        <a:p>
          <a:r>
            <a:rPr lang="en-US" sz="2000" dirty="0">
              <a:solidFill>
                <a:schemeClr val="bg1"/>
              </a:solidFill>
              <a:latin typeface="Verdana Pro Cond SemiBold" panose="020B0706030504040204" pitchFamily="34" charset="0"/>
            </a:rPr>
            <a:t>Download data set and </a:t>
          </a:r>
          <a:r>
            <a:rPr lang="en-US" sz="2000" dirty="0" err="1">
              <a:solidFill>
                <a:schemeClr val="bg1"/>
              </a:solidFill>
              <a:latin typeface="Verdana Pro Cond SemiBold" panose="020B0706030504040204" pitchFamily="34" charset="0"/>
            </a:rPr>
            <a:t>py</a:t>
          </a:r>
          <a:r>
            <a:rPr lang="en-US" sz="2000" dirty="0">
              <a:solidFill>
                <a:schemeClr val="bg1"/>
              </a:solidFill>
              <a:latin typeface="Verdana Pro Cond SemiBold" panose="020B0706030504040204" pitchFamily="34" charset="0"/>
            </a:rPr>
            <a:t> files</a:t>
          </a:r>
        </a:p>
      </dgm:t>
    </dgm:pt>
    <dgm:pt modelId="{F37D0DEB-923F-423B-AE68-C4CC6B7374B2}" type="parTrans" cxnId="{D1AE2EAC-A00C-4357-B6D1-485F4F64E796}">
      <dgm:prSet/>
      <dgm:spPr/>
      <dgm:t>
        <a:bodyPr/>
        <a:lstStyle/>
        <a:p>
          <a:endParaRPr lang="en-US" sz="2000"/>
        </a:p>
      </dgm:t>
    </dgm:pt>
    <dgm:pt modelId="{1AFD149B-5313-41F4-AEDD-9F94D1A0046A}" type="sibTrans" cxnId="{D1AE2EAC-A00C-4357-B6D1-485F4F64E796}">
      <dgm:prSet/>
      <dgm:spPr/>
      <dgm:t>
        <a:bodyPr/>
        <a:lstStyle/>
        <a:p>
          <a:endParaRPr lang="en-US" sz="2000"/>
        </a:p>
      </dgm:t>
    </dgm:pt>
    <dgm:pt modelId="{24F4A90D-AF3C-4141-9058-F3B970B760ED}">
      <dgm:prSet phldrT="[Text]" custT="1"/>
      <dgm:spPr>
        <a:noFill/>
        <a:ln w="69850">
          <a:solidFill>
            <a:schemeClr val="bg1"/>
          </a:solidFill>
        </a:ln>
      </dgm:spPr>
      <dgm:t>
        <a:bodyPr/>
        <a:lstStyle/>
        <a:p>
          <a:r>
            <a:rPr lang="en-US" sz="2000" dirty="0"/>
            <a:t>Step 2</a:t>
          </a:r>
        </a:p>
      </dgm:t>
    </dgm:pt>
    <dgm:pt modelId="{2FE977DE-BC88-451F-B2C5-EA69DC5E49EF}" type="parTrans" cxnId="{FA12CA88-AB29-4022-B090-70B2A97EB869}">
      <dgm:prSet/>
      <dgm:spPr/>
      <dgm:t>
        <a:bodyPr/>
        <a:lstStyle/>
        <a:p>
          <a:endParaRPr lang="en-US" sz="2000"/>
        </a:p>
      </dgm:t>
    </dgm:pt>
    <dgm:pt modelId="{DC5A1D60-CFAC-4A12-AB5D-5CF593CF49E7}" type="sibTrans" cxnId="{FA12CA88-AB29-4022-B090-70B2A97EB869}">
      <dgm:prSet/>
      <dgm:spPr/>
      <dgm:t>
        <a:bodyPr/>
        <a:lstStyle/>
        <a:p>
          <a:endParaRPr lang="en-US" sz="2000"/>
        </a:p>
      </dgm:t>
    </dgm:pt>
    <dgm:pt modelId="{92C276E8-3100-497E-AB4E-61D7EC73B113}">
      <dgm:prSet phldrT="[Text]" custT="1"/>
      <dgm:spPr>
        <a:noFill/>
        <a:ln w="69850">
          <a:solidFill>
            <a:schemeClr val="bg1"/>
          </a:solidFill>
        </a:ln>
      </dgm:spPr>
      <dgm:t>
        <a:bodyPr/>
        <a:lstStyle/>
        <a:p>
          <a:r>
            <a:rPr lang="en-US" sz="2000" dirty="0">
              <a:solidFill>
                <a:schemeClr val="bg1"/>
              </a:solidFill>
              <a:latin typeface="Verdana Pro Cond SemiBold" panose="020B0706030504040204" pitchFamily="34" charset="0"/>
            </a:rPr>
            <a:t>Input user’s location</a:t>
          </a:r>
          <a:endParaRPr lang="en-US" sz="2000" dirty="0"/>
        </a:p>
      </dgm:t>
    </dgm:pt>
    <dgm:pt modelId="{975B62D9-C62D-4378-9F98-BC3852BBB0BC}" type="parTrans" cxnId="{D64E01FE-86F0-4686-8FDC-9C430C7024C4}">
      <dgm:prSet/>
      <dgm:spPr/>
      <dgm:t>
        <a:bodyPr/>
        <a:lstStyle/>
        <a:p>
          <a:endParaRPr lang="en-US" sz="2000"/>
        </a:p>
      </dgm:t>
    </dgm:pt>
    <dgm:pt modelId="{8008BCE2-3A84-41DE-818D-0DD9343B7D48}" type="sibTrans" cxnId="{D64E01FE-86F0-4686-8FDC-9C430C7024C4}">
      <dgm:prSet/>
      <dgm:spPr/>
      <dgm:t>
        <a:bodyPr/>
        <a:lstStyle/>
        <a:p>
          <a:endParaRPr lang="en-US" sz="2000"/>
        </a:p>
      </dgm:t>
    </dgm:pt>
    <dgm:pt modelId="{C982391F-A213-4811-8C9C-FC594EF84437}">
      <dgm:prSet phldrT="[Text]" custT="1"/>
      <dgm:spPr>
        <a:noFill/>
        <a:ln w="69850">
          <a:solidFill>
            <a:schemeClr val="bg1"/>
          </a:solidFill>
        </a:ln>
      </dgm:spPr>
      <dgm:t>
        <a:bodyPr/>
        <a:lstStyle/>
        <a:p>
          <a:r>
            <a:rPr lang="en-US" sz="2000" dirty="0"/>
            <a:t>Step3 </a:t>
          </a:r>
        </a:p>
      </dgm:t>
    </dgm:pt>
    <dgm:pt modelId="{2DBDFEAE-EC78-4E43-BB92-1DD807E47CC0}" type="parTrans" cxnId="{466D607E-179B-47B9-B5A8-BF37897361FD}">
      <dgm:prSet/>
      <dgm:spPr/>
      <dgm:t>
        <a:bodyPr/>
        <a:lstStyle/>
        <a:p>
          <a:endParaRPr lang="en-US" sz="2000"/>
        </a:p>
      </dgm:t>
    </dgm:pt>
    <dgm:pt modelId="{B7FA5486-5165-4822-AEF1-CD00FB6427E6}" type="sibTrans" cxnId="{466D607E-179B-47B9-B5A8-BF37897361FD}">
      <dgm:prSet/>
      <dgm:spPr/>
      <dgm:t>
        <a:bodyPr/>
        <a:lstStyle/>
        <a:p>
          <a:endParaRPr lang="en-US" sz="2000"/>
        </a:p>
      </dgm:t>
    </dgm:pt>
    <dgm:pt modelId="{6DC771BE-0AEA-4B0B-90EC-7202378641CB}">
      <dgm:prSet phldrT="[Text]" custT="1"/>
      <dgm:spPr>
        <a:noFill/>
        <a:ln w="69850">
          <a:solidFill>
            <a:schemeClr val="bg1"/>
          </a:solidFill>
        </a:ln>
      </dgm:spPr>
      <dgm:t>
        <a:bodyPr/>
        <a:lstStyle/>
        <a:p>
          <a:r>
            <a:rPr lang="en-US" sz="2000" dirty="0">
              <a:solidFill>
                <a:schemeClr val="bg1"/>
              </a:solidFill>
              <a:latin typeface="Verdana Pro Cond SemiBold" panose="020B0706030504040204" pitchFamily="34" charset="0"/>
            </a:rPr>
            <a:t>Choose categories, walking time, </a:t>
          </a:r>
          <a:r>
            <a:rPr lang="en-US" sz="2000" dirty="0" err="1">
              <a:solidFill>
                <a:schemeClr val="bg1"/>
              </a:solidFill>
              <a:latin typeface="Verdana Pro Cond SemiBold" panose="020B0706030504040204" pitchFamily="34" charset="0"/>
            </a:rPr>
            <a:t>full_info</a:t>
          </a:r>
          <a:endParaRPr lang="en-US" sz="2000" dirty="0">
            <a:solidFill>
              <a:schemeClr val="bg1"/>
            </a:solidFill>
            <a:latin typeface="Verdana Pro Cond SemiBold" panose="020B0706030504040204" pitchFamily="34" charset="0"/>
          </a:endParaRPr>
        </a:p>
      </dgm:t>
    </dgm:pt>
    <dgm:pt modelId="{4574D5B6-9A04-49E5-9010-3BFE63322091}" type="parTrans" cxnId="{3BB4B7CF-0AAD-415B-B28A-BA254A7C37D9}">
      <dgm:prSet/>
      <dgm:spPr/>
      <dgm:t>
        <a:bodyPr/>
        <a:lstStyle/>
        <a:p>
          <a:endParaRPr lang="en-US" sz="2000"/>
        </a:p>
      </dgm:t>
    </dgm:pt>
    <dgm:pt modelId="{E45516C2-668C-4BC2-8614-8CBE2D0F8899}" type="sibTrans" cxnId="{3BB4B7CF-0AAD-415B-B28A-BA254A7C37D9}">
      <dgm:prSet/>
      <dgm:spPr/>
      <dgm:t>
        <a:bodyPr/>
        <a:lstStyle/>
        <a:p>
          <a:endParaRPr lang="en-US" sz="2000"/>
        </a:p>
      </dgm:t>
    </dgm:pt>
    <dgm:pt modelId="{CA73A0F9-C6D2-48E5-B05C-6A7DB572B7C0}">
      <dgm:prSet custT="1"/>
      <dgm:spPr/>
      <dgm:t>
        <a:bodyPr/>
        <a:lstStyle/>
        <a:p>
          <a:r>
            <a:rPr lang="en-US" sz="2000" dirty="0" err="1">
              <a:solidFill>
                <a:schemeClr val="bg1"/>
              </a:solidFill>
              <a:latin typeface="Verdana Pro Cond SemiBold" panose="020B0706030504040204" pitchFamily="34" charset="0"/>
            </a:rPr>
            <a:t>Eg</a:t>
          </a:r>
          <a:r>
            <a:rPr lang="en-US" sz="2000" dirty="0">
              <a:solidFill>
                <a:schemeClr val="bg1"/>
              </a:solidFill>
              <a:latin typeface="Verdana Pro Cond SemiBold" panose="020B0706030504040204" pitchFamily="34" charset="0"/>
            </a:rPr>
            <a:t>: “5730 S Ellis Ave, Chicago, IL 60637” or “John </a:t>
          </a:r>
          <a:r>
            <a:rPr lang="en-US" sz="2000" dirty="0" err="1">
              <a:solidFill>
                <a:schemeClr val="bg1"/>
              </a:solidFill>
              <a:latin typeface="Verdana Pro Cond SemiBold" panose="020B0706030504040204" pitchFamily="34" charset="0"/>
            </a:rPr>
            <a:t>Crerar</a:t>
          </a:r>
          <a:r>
            <a:rPr lang="en-US" sz="2000" dirty="0">
              <a:solidFill>
                <a:schemeClr val="bg1"/>
              </a:solidFill>
              <a:latin typeface="Verdana Pro Cond SemiBold" panose="020B0706030504040204" pitchFamily="34" charset="0"/>
            </a:rPr>
            <a:t> Library</a:t>
          </a:r>
        </a:p>
      </dgm:t>
    </dgm:pt>
    <dgm:pt modelId="{841879E7-B0A0-4835-B131-1EA175F507B3}" type="parTrans" cxnId="{7B676977-92FB-4B47-9061-F2AEBC8F6EA5}">
      <dgm:prSet/>
      <dgm:spPr/>
      <dgm:t>
        <a:bodyPr/>
        <a:lstStyle/>
        <a:p>
          <a:endParaRPr lang="en-US" sz="2000"/>
        </a:p>
      </dgm:t>
    </dgm:pt>
    <dgm:pt modelId="{31D2A8F1-FCFC-4736-AB4C-94597E37E959}" type="sibTrans" cxnId="{7B676977-92FB-4B47-9061-F2AEBC8F6EA5}">
      <dgm:prSet/>
      <dgm:spPr/>
      <dgm:t>
        <a:bodyPr/>
        <a:lstStyle/>
        <a:p>
          <a:endParaRPr lang="en-US" sz="2000"/>
        </a:p>
      </dgm:t>
    </dgm:pt>
    <dgm:pt modelId="{E56765DC-63A0-4C4E-9A34-202A76FEF8F2}">
      <dgm:prSet phldrT="[Text]" custT="1"/>
      <dgm:spPr>
        <a:noFill/>
        <a:ln w="69850">
          <a:solidFill>
            <a:schemeClr val="bg1"/>
          </a:solidFill>
        </a:ln>
      </dgm:spPr>
      <dgm:t>
        <a:bodyPr/>
        <a:lstStyle/>
        <a:p>
          <a:r>
            <a:rPr lang="en-US" sz="2000" dirty="0">
              <a:solidFill>
                <a:schemeClr val="bg1"/>
              </a:solidFill>
              <a:latin typeface="Verdana Pro Cond SemiBold" panose="020B0706030504040204" pitchFamily="34" charset="0"/>
            </a:rPr>
            <a:t>Input filename (path of data set)</a:t>
          </a:r>
        </a:p>
      </dgm:t>
    </dgm:pt>
    <dgm:pt modelId="{49B190D9-DB99-408F-9483-EA28E32F0053}" type="parTrans" cxnId="{D90CE6D1-B4A8-432C-8721-43224C8423CC}">
      <dgm:prSet/>
      <dgm:spPr/>
      <dgm:t>
        <a:bodyPr/>
        <a:lstStyle/>
        <a:p>
          <a:endParaRPr lang="en-US" sz="2000"/>
        </a:p>
      </dgm:t>
    </dgm:pt>
    <dgm:pt modelId="{AB02483A-104B-4282-A70F-87BBBC356498}" type="sibTrans" cxnId="{D90CE6D1-B4A8-432C-8721-43224C8423CC}">
      <dgm:prSet/>
      <dgm:spPr/>
      <dgm:t>
        <a:bodyPr/>
        <a:lstStyle/>
        <a:p>
          <a:endParaRPr lang="en-US" sz="2000"/>
        </a:p>
      </dgm:t>
    </dgm:pt>
    <dgm:pt modelId="{44028705-0798-41B7-9101-B1987FE86401}">
      <dgm:prSet phldrT="[Text]" custT="1"/>
      <dgm:spPr>
        <a:noFill/>
        <a:ln w="69850">
          <a:solidFill>
            <a:schemeClr val="bg1"/>
          </a:solidFill>
        </a:ln>
      </dgm:spPr>
      <dgm:t>
        <a:bodyPr/>
        <a:lstStyle/>
        <a:p>
          <a:r>
            <a:rPr lang="en-US" sz="2000" dirty="0">
              <a:solidFill>
                <a:schemeClr val="bg1"/>
              </a:solidFill>
              <a:latin typeface="Verdana Pro Cond SemiBold" panose="020B0706030504040204" pitchFamily="34" charset="0"/>
            </a:rPr>
            <a:t>Step 4</a:t>
          </a:r>
        </a:p>
      </dgm:t>
    </dgm:pt>
    <dgm:pt modelId="{9C62E371-ACFE-40E1-ABCE-95F86702E9D0}" type="parTrans" cxnId="{ACD5BD34-0059-4B69-8389-E71A2114FBF1}">
      <dgm:prSet/>
      <dgm:spPr/>
      <dgm:t>
        <a:bodyPr/>
        <a:lstStyle/>
        <a:p>
          <a:endParaRPr lang="en-US" sz="2000"/>
        </a:p>
      </dgm:t>
    </dgm:pt>
    <dgm:pt modelId="{B9678500-21E8-4238-8C23-F1F61EB32005}" type="sibTrans" cxnId="{ACD5BD34-0059-4B69-8389-E71A2114FBF1}">
      <dgm:prSet/>
      <dgm:spPr/>
      <dgm:t>
        <a:bodyPr/>
        <a:lstStyle/>
        <a:p>
          <a:endParaRPr lang="en-US" sz="2000"/>
        </a:p>
      </dgm:t>
    </dgm:pt>
    <dgm:pt modelId="{A724E7B3-315D-4E66-A3F7-B8F1F2EDE7DB}">
      <dgm:prSet phldrT="[Text]" custT="1"/>
      <dgm:spPr>
        <a:noFill/>
        <a:ln w="69850">
          <a:solidFill>
            <a:schemeClr val="bg1"/>
          </a:solidFill>
        </a:ln>
      </dgm:spPr>
      <dgm:t>
        <a:bodyPr/>
        <a:lstStyle/>
        <a:p>
          <a:r>
            <a:rPr lang="en-US" sz="2000" dirty="0">
              <a:solidFill>
                <a:schemeClr val="bg1"/>
              </a:solidFill>
              <a:latin typeface="Verdana Pro Cond SemiBold" panose="020B0706030504040204" pitchFamily="34" charset="0"/>
            </a:rPr>
            <a:t>Check exported webpage and map</a:t>
          </a:r>
        </a:p>
      </dgm:t>
    </dgm:pt>
    <dgm:pt modelId="{ADC9F99F-67B1-4A1A-8BBC-F9EDDF3818AB}" type="parTrans" cxnId="{6F200FCB-6ADA-4452-9AF3-0B9BAB107FBA}">
      <dgm:prSet/>
      <dgm:spPr/>
      <dgm:t>
        <a:bodyPr/>
        <a:lstStyle/>
        <a:p>
          <a:endParaRPr lang="en-US" sz="2000"/>
        </a:p>
      </dgm:t>
    </dgm:pt>
    <dgm:pt modelId="{C35ACFF9-8F66-4777-AE1C-5D04FF02057D}" type="sibTrans" cxnId="{6F200FCB-6ADA-4452-9AF3-0B9BAB107FBA}">
      <dgm:prSet/>
      <dgm:spPr/>
      <dgm:t>
        <a:bodyPr/>
        <a:lstStyle/>
        <a:p>
          <a:endParaRPr lang="en-US" sz="2000"/>
        </a:p>
      </dgm:t>
    </dgm:pt>
    <dgm:pt modelId="{5249F554-256A-429F-8614-D235E3D24A97}" type="pres">
      <dgm:prSet presAssocID="{734C7208-2EED-46FB-93CF-322EABBB5105}" presName="linearFlow" presStyleCnt="0">
        <dgm:presLayoutVars>
          <dgm:dir/>
          <dgm:animLvl val="lvl"/>
          <dgm:resizeHandles val="exact"/>
        </dgm:presLayoutVars>
      </dgm:prSet>
      <dgm:spPr/>
    </dgm:pt>
    <dgm:pt modelId="{0A26B587-04D6-4D82-9D67-A2032E329549}" type="pres">
      <dgm:prSet presAssocID="{CA0FDE6B-D79C-4926-822C-3B548FC44638}" presName="composite" presStyleCnt="0"/>
      <dgm:spPr/>
    </dgm:pt>
    <dgm:pt modelId="{E88C2785-51A4-467B-954F-97085E66F3B0}" type="pres">
      <dgm:prSet presAssocID="{CA0FDE6B-D79C-4926-822C-3B548FC44638}" presName="parentText" presStyleLbl="alignNode1" presStyleIdx="0" presStyleCnt="4">
        <dgm:presLayoutVars>
          <dgm:chMax val="1"/>
          <dgm:bulletEnabled val="1"/>
        </dgm:presLayoutVars>
      </dgm:prSet>
      <dgm:spPr/>
    </dgm:pt>
    <dgm:pt modelId="{C7556F1D-D6E2-43FA-AECD-B4F2630DF009}" type="pres">
      <dgm:prSet presAssocID="{CA0FDE6B-D79C-4926-822C-3B548FC44638}" presName="descendantText" presStyleLbl="alignAcc1" presStyleIdx="0" presStyleCnt="4" custLinFactNeighborX="980" custLinFactNeighborY="2412">
        <dgm:presLayoutVars>
          <dgm:bulletEnabled val="1"/>
        </dgm:presLayoutVars>
      </dgm:prSet>
      <dgm:spPr/>
    </dgm:pt>
    <dgm:pt modelId="{473CD403-DCEE-4290-B35B-CF1567B6FF65}" type="pres">
      <dgm:prSet presAssocID="{052B3FEE-238F-433E-A7C3-BD6203A393C8}" presName="sp" presStyleCnt="0"/>
      <dgm:spPr/>
    </dgm:pt>
    <dgm:pt modelId="{7BAF8F38-3E2F-49C3-AE5D-3E8F09724E94}" type="pres">
      <dgm:prSet presAssocID="{24F4A90D-AF3C-4141-9058-F3B970B760ED}" presName="composite" presStyleCnt="0"/>
      <dgm:spPr/>
    </dgm:pt>
    <dgm:pt modelId="{1D2AD180-7F4A-4538-B10B-A574B33D1FDE}" type="pres">
      <dgm:prSet presAssocID="{24F4A90D-AF3C-4141-9058-F3B970B760ED}" presName="parentText" presStyleLbl="alignNode1" presStyleIdx="1" presStyleCnt="4">
        <dgm:presLayoutVars>
          <dgm:chMax val="1"/>
          <dgm:bulletEnabled val="1"/>
        </dgm:presLayoutVars>
      </dgm:prSet>
      <dgm:spPr/>
    </dgm:pt>
    <dgm:pt modelId="{9E9714C3-9640-4564-AD1D-B0B21B4C8205}" type="pres">
      <dgm:prSet presAssocID="{24F4A90D-AF3C-4141-9058-F3B970B760ED}" presName="descendantText" presStyleLbl="alignAcc1" presStyleIdx="1" presStyleCnt="4" custScaleY="125366" custLinFactNeighborY="0">
        <dgm:presLayoutVars>
          <dgm:bulletEnabled val="1"/>
        </dgm:presLayoutVars>
      </dgm:prSet>
      <dgm:spPr/>
    </dgm:pt>
    <dgm:pt modelId="{6DFF847B-0191-4001-AA41-5FB37D76E612}" type="pres">
      <dgm:prSet presAssocID="{DC5A1D60-CFAC-4A12-AB5D-5CF593CF49E7}" presName="sp" presStyleCnt="0"/>
      <dgm:spPr/>
    </dgm:pt>
    <dgm:pt modelId="{95F59000-E4E4-408F-9B8B-557534443EA7}" type="pres">
      <dgm:prSet presAssocID="{C982391F-A213-4811-8C9C-FC594EF84437}" presName="composite" presStyleCnt="0"/>
      <dgm:spPr/>
    </dgm:pt>
    <dgm:pt modelId="{7B2C6D42-876A-4430-BF91-1CE15583C6C6}" type="pres">
      <dgm:prSet presAssocID="{C982391F-A213-4811-8C9C-FC594EF84437}" presName="parentText" presStyleLbl="alignNode1" presStyleIdx="2" presStyleCnt="4">
        <dgm:presLayoutVars>
          <dgm:chMax val="1"/>
          <dgm:bulletEnabled val="1"/>
        </dgm:presLayoutVars>
      </dgm:prSet>
      <dgm:spPr/>
    </dgm:pt>
    <dgm:pt modelId="{D6FEA1E0-07C9-4CFA-8F10-E527391DCECC}" type="pres">
      <dgm:prSet presAssocID="{C982391F-A213-4811-8C9C-FC594EF84437}" presName="descendantText" presStyleLbl="alignAcc1" presStyleIdx="2" presStyleCnt="4">
        <dgm:presLayoutVars>
          <dgm:bulletEnabled val="1"/>
        </dgm:presLayoutVars>
      </dgm:prSet>
      <dgm:spPr/>
    </dgm:pt>
    <dgm:pt modelId="{5558F394-8D1D-464D-AD88-7849451E01AD}" type="pres">
      <dgm:prSet presAssocID="{B7FA5486-5165-4822-AEF1-CD00FB6427E6}" presName="sp" presStyleCnt="0"/>
      <dgm:spPr/>
    </dgm:pt>
    <dgm:pt modelId="{4B8085BC-1D90-434E-B487-B91BDE5B2909}" type="pres">
      <dgm:prSet presAssocID="{44028705-0798-41B7-9101-B1987FE86401}" presName="composite" presStyleCnt="0"/>
      <dgm:spPr/>
    </dgm:pt>
    <dgm:pt modelId="{E7B35628-C060-42AC-9B5B-84920D3635F9}" type="pres">
      <dgm:prSet presAssocID="{44028705-0798-41B7-9101-B1987FE86401}" presName="parentText" presStyleLbl="alignNode1" presStyleIdx="3" presStyleCnt="4">
        <dgm:presLayoutVars>
          <dgm:chMax val="1"/>
          <dgm:bulletEnabled val="1"/>
        </dgm:presLayoutVars>
      </dgm:prSet>
      <dgm:spPr/>
    </dgm:pt>
    <dgm:pt modelId="{E756F505-3954-4E55-BEE8-D25E8A5F66CB}" type="pres">
      <dgm:prSet presAssocID="{44028705-0798-41B7-9101-B1987FE86401}" presName="descendantText" presStyleLbl="alignAcc1" presStyleIdx="3" presStyleCnt="4">
        <dgm:presLayoutVars>
          <dgm:bulletEnabled val="1"/>
        </dgm:presLayoutVars>
      </dgm:prSet>
      <dgm:spPr>
        <a:noFill/>
        <a:ln w="69850">
          <a:solidFill>
            <a:schemeClr val="bg1"/>
          </a:solidFill>
        </a:ln>
      </dgm:spPr>
    </dgm:pt>
  </dgm:ptLst>
  <dgm:cxnLst>
    <dgm:cxn modelId="{80930A1E-75BF-4437-90B3-CEC3E9042B3D}" type="presOf" srcId="{734C7208-2EED-46FB-93CF-322EABBB5105}" destId="{5249F554-256A-429F-8614-D235E3D24A97}" srcOrd="0" destOrd="0" presId="urn:microsoft.com/office/officeart/2005/8/layout/chevron2"/>
    <dgm:cxn modelId="{ACD5BD34-0059-4B69-8389-E71A2114FBF1}" srcId="{734C7208-2EED-46FB-93CF-322EABBB5105}" destId="{44028705-0798-41B7-9101-B1987FE86401}" srcOrd="3" destOrd="0" parTransId="{9C62E371-ACFE-40E1-ABCE-95F86702E9D0}" sibTransId="{B9678500-21E8-4238-8C23-F1F61EB32005}"/>
    <dgm:cxn modelId="{69EC2537-9527-48B9-A786-BD261B2CF262}" srcId="{734C7208-2EED-46FB-93CF-322EABBB5105}" destId="{CA0FDE6B-D79C-4926-822C-3B548FC44638}" srcOrd="0" destOrd="0" parTransId="{23CB01D9-9510-449C-976E-62C042D1F36F}" sibTransId="{052B3FEE-238F-433E-A7C3-BD6203A393C8}"/>
    <dgm:cxn modelId="{A4808245-DFC4-4752-8292-57C2A20BCBBD}" type="presOf" srcId="{A724E7B3-315D-4E66-A3F7-B8F1F2EDE7DB}" destId="{E756F505-3954-4E55-BEE8-D25E8A5F66CB}" srcOrd="0" destOrd="0" presId="urn:microsoft.com/office/officeart/2005/8/layout/chevron2"/>
    <dgm:cxn modelId="{4B0D1B4E-0BC2-417C-96FB-7B5095BCF4A1}" type="presOf" srcId="{CA73A0F9-C6D2-48E5-B05C-6A7DB572B7C0}" destId="{9E9714C3-9640-4564-AD1D-B0B21B4C8205}" srcOrd="0" destOrd="1" presId="urn:microsoft.com/office/officeart/2005/8/layout/chevron2"/>
    <dgm:cxn modelId="{26198250-AAC4-473B-8195-D6CC185522E6}" type="presOf" srcId="{24F4A90D-AF3C-4141-9058-F3B970B760ED}" destId="{1D2AD180-7F4A-4538-B10B-A574B33D1FDE}" srcOrd="0" destOrd="0" presId="urn:microsoft.com/office/officeart/2005/8/layout/chevron2"/>
    <dgm:cxn modelId="{B3419076-6908-4A79-AC44-3E5CD0AD442C}" type="presOf" srcId="{E56765DC-63A0-4C4E-9A34-202A76FEF8F2}" destId="{C7556F1D-D6E2-43FA-AECD-B4F2630DF009}" srcOrd="0" destOrd="1" presId="urn:microsoft.com/office/officeart/2005/8/layout/chevron2"/>
    <dgm:cxn modelId="{7B676977-92FB-4B47-9061-F2AEBC8F6EA5}" srcId="{24F4A90D-AF3C-4141-9058-F3B970B760ED}" destId="{CA73A0F9-C6D2-48E5-B05C-6A7DB572B7C0}" srcOrd="1" destOrd="0" parTransId="{841879E7-B0A0-4835-B131-1EA175F507B3}" sibTransId="{31D2A8F1-FCFC-4736-AB4C-94597E37E959}"/>
    <dgm:cxn modelId="{87066F7D-CF0B-432C-A84E-417C893FBF7C}" type="presOf" srcId="{6DC771BE-0AEA-4B0B-90EC-7202378641CB}" destId="{D6FEA1E0-07C9-4CFA-8F10-E527391DCECC}" srcOrd="0" destOrd="0" presId="urn:microsoft.com/office/officeart/2005/8/layout/chevron2"/>
    <dgm:cxn modelId="{466D607E-179B-47B9-B5A8-BF37897361FD}" srcId="{734C7208-2EED-46FB-93CF-322EABBB5105}" destId="{C982391F-A213-4811-8C9C-FC594EF84437}" srcOrd="2" destOrd="0" parTransId="{2DBDFEAE-EC78-4E43-BB92-1DD807E47CC0}" sibTransId="{B7FA5486-5165-4822-AEF1-CD00FB6427E6}"/>
    <dgm:cxn modelId="{FA12CA88-AB29-4022-B090-70B2A97EB869}" srcId="{734C7208-2EED-46FB-93CF-322EABBB5105}" destId="{24F4A90D-AF3C-4141-9058-F3B970B760ED}" srcOrd="1" destOrd="0" parTransId="{2FE977DE-BC88-451F-B2C5-EA69DC5E49EF}" sibTransId="{DC5A1D60-CFAC-4A12-AB5D-5CF593CF49E7}"/>
    <dgm:cxn modelId="{7964679F-A266-4A22-9ADB-F00084631EC8}" type="presOf" srcId="{C85B665D-6BAA-438F-8AAA-F428D1FC9DAD}" destId="{C7556F1D-D6E2-43FA-AECD-B4F2630DF009}" srcOrd="0" destOrd="0" presId="urn:microsoft.com/office/officeart/2005/8/layout/chevron2"/>
    <dgm:cxn modelId="{F5AEF3AB-4A25-4CD5-8B4A-99DC3BEA5E17}" type="presOf" srcId="{92C276E8-3100-497E-AB4E-61D7EC73B113}" destId="{9E9714C3-9640-4564-AD1D-B0B21B4C8205}" srcOrd="0" destOrd="0" presId="urn:microsoft.com/office/officeart/2005/8/layout/chevron2"/>
    <dgm:cxn modelId="{D1AE2EAC-A00C-4357-B6D1-485F4F64E796}" srcId="{CA0FDE6B-D79C-4926-822C-3B548FC44638}" destId="{C85B665D-6BAA-438F-8AAA-F428D1FC9DAD}" srcOrd="0" destOrd="0" parTransId="{F37D0DEB-923F-423B-AE68-C4CC6B7374B2}" sibTransId="{1AFD149B-5313-41F4-AEDD-9F94D1A0046A}"/>
    <dgm:cxn modelId="{6F200FCB-6ADA-4452-9AF3-0B9BAB107FBA}" srcId="{44028705-0798-41B7-9101-B1987FE86401}" destId="{A724E7B3-315D-4E66-A3F7-B8F1F2EDE7DB}" srcOrd="0" destOrd="0" parTransId="{ADC9F99F-67B1-4A1A-8BBC-F9EDDF3818AB}" sibTransId="{C35ACFF9-8F66-4777-AE1C-5D04FF02057D}"/>
    <dgm:cxn modelId="{3BB4B7CF-0AAD-415B-B28A-BA254A7C37D9}" srcId="{C982391F-A213-4811-8C9C-FC594EF84437}" destId="{6DC771BE-0AEA-4B0B-90EC-7202378641CB}" srcOrd="0" destOrd="0" parTransId="{4574D5B6-9A04-49E5-9010-3BFE63322091}" sibTransId="{E45516C2-668C-4BC2-8614-8CBE2D0F8899}"/>
    <dgm:cxn modelId="{D90CE6D1-B4A8-432C-8721-43224C8423CC}" srcId="{CA0FDE6B-D79C-4926-822C-3B548FC44638}" destId="{E56765DC-63A0-4C4E-9A34-202A76FEF8F2}" srcOrd="1" destOrd="0" parTransId="{49B190D9-DB99-408F-9483-EA28E32F0053}" sibTransId="{AB02483A-104B-4282-A70F-87BBBC356498}"/>
    <dgm:cxn modelId="{EDBC86E2-B4D9-4CC9-B699-F04B8E049F49}" type="presOf" srcId="{44028705-0798-41B7-9101-B1987FE86401}" destId="{E7B35628-C060-42AC-9B5B-84920D3635F9}" srcOrd="0" destOrd="0" presId="urn:microsoft.com/office/officeart/2005/8/layout/chevron2"/>
    <dgm:cxn modelId="{B5B05FE5-C9BF-4A31-8C4B-D7137AF2779F}" type="presOf" srcId="{C982391F-A213-4811-8C9C-FC594EF84437}" destId="{7B2C6D42-876A-4430-BF91-1CE15583C6C6}" srcOrd="0" destOrd="0" presId="urn:microsoft.com/office/officeart/2005/8/layout/chevron2"/>
    <dgm:cxn modelId="{33B247F0-F9BE-46D0-95B4-6F264B4464C0}" type="presOf" srcId="{CA0FDE6B-D79C-4926-822C-3B548FC44638}" destId="{E88C2785-51A4-467B-954F-97085E66F3B0}" srcOrd="0" destOrd="0" presId="urn:microsoft.com/office/officeart/2005/8/layout/chevron2"/>
    <dgm:cxn modelId="{D64E01FE-86F0-4686-8FDC-9C430C7024C4}" srcId="{24F4A90D-AF3C-4141-9058-F3B970B760ED}" destId="{92C276E8-3100-497E-AB4E-61D7EC73B113}" srcOrd="0" destOrd="0" parTransId="{975B62D9-C62D-4378-9F98-BC3852BBB0BC}" sibTransId="{8008BCE2-3A84-41DE-818D-0DD9343B7D48}"/>
    <dgm:cxn modelId="{B4A8B6D9-CB0B-4931-9F6D-F37EF1E33CD4}" type="presParOf" srcId="{5249F554-256A-429F-8614-D235E3D24A97}" destId="{0A26B587-04D6-4D82-9D67-A2032E329549}" srcOrd="0" destOrd="0" presId="urn:microsoft.com/office/officeart/2005/8/layout/chevron2"/>
    <dgm:cxn modelId="{D5E508CE-D78B-4C42-B7E1-8E0030195870}" type="presParOf" srcId="{0A26B587-04D6-4D82-9D67-A2032E329549}" destId="{E88C2785-51A4-467B-954F-97085E66F3B0}" srcOrd="0" destOrd="0" presId="urn:microsoft.com/office/officeart/2005/8/layout/chevron2"/>
    <dgm:cxn modelId="{C2387B87-6633-4BA6-B07A-1158258E4F92}" type="presParOf" srcId="{0A26B587-04D6-4D82-9D67-A2032E329549}" destId="{C7556F1D-D6E2-43FA-AECD-B4F2630DF009}" srcOrd="1" destOrd="0" presId="urn:microsoft.com/office/officeart/2005/8/layout/chevron2"/>
    <dgm:cxn modelId="{B2CA58BA-CDA1-42F9-9192-4A24699A3BE1}" type="presParOf" srcId="{5249F554-256A-429F-8614-D235E3D24A97}" destId="{473CD403-DCEE-4290-B35B-CF1567B6FF65}" srcOrd="1" destOrd="0" presId="urn:microsoft.com/office/officeart/2005/8/layout/chevron2"/>
    <dgm:cxn modelId="{892859B8-5085-4FA5-BF79-877DAFB42105}" type="presParOf" srcId="{5249F554-256A-429F-8614-D235E3D24A97}" destId="{7BAF8F38-3E2F-49C3-AE5D-3E8F09724E94}" srcOrd="2" destOrd="0" presId="urn:microsoft.com/office/officeart/2005/8/layout/chevron2"/>
    <dgm:cxn modelId="{1C8E6705-A320-41ED-A443-5E52BFDC030D}" type="presParOf" srcId="{7BAF8F38-3E2F-49C3-AE5D-3E8F09724E94}" destId="{1D2AD180-7F4A-4538-B10B-A574B33D1FDE}" srcOrd="0" destOrd="0" presId="urn:microsoft.com/office/officeart/2005/8/layout/chevron2"/>
    <dgm:cxn modelId="{01DE779C-B875-4699-A72F-C232F6D6264E}" type="presParOf" srcId="{7BAF8F38-3E2F-49C3-AE5D-3E8F09724E94}" destId="{9E9714C3-9640-4564-AD1D-B0B21B4C8205}" srcOrd="1" destOrd="0" presId="urn:microsoft.com/office/officeart/2005/8/layout/chevron2"/>
    <dgm:cxn modelId="{A321B244-02F7-436F-9E48-4D463FB6819D}" type="presParOf" srcId="{5249F554-256A-429F-8614-D235E3D24A97}" destId="{6DFF847B-0191-4001-AA41-5FB37D76E612}" srcOrd="3" destOrd="0" presId="urn:microsoft.com/office/officeart/2005/8/layout/chevron2"/>
    <dgm:cxn modelId="{06AEB2F9-DEE7-4725-95A9-30FA2A8E7823}" type="presParOf" srcId="{5249F554-256A-429F-8614-D235E3D24A97}" destId="{95F59000-E4E4-408F-9B8B-557534443EA7}" srcOrd="4" destOrd="0" presId="urn:microsoft.com/office/officeart/2005/8/layout/chevron2"/>
    <dgm:cxn modelId="{38E1D4B4-3D4B-4E05-A20F-590FFB500B95}" type="presParOf" srcId="{95F59000-E4E4-408F-9B8B-557534443EA7}" destId="{7B2C6D42-876A-4430-BF91-1CE15583C6C6}" srcOrd="0" destOrd="0" presId="urn:microsoft.com/office/officeart/2005/8/layout/chevron2"/>
    <dgm:cxn modelId="{A48C1DCE-D94C-479A-868E-F1737FC23122}" type="presParOf" srcId="{95F59000-E4E4-408F-9B8B-557534443EA7}" destId="{D6FEA1E0-07C9-4CFA-8F10-E527391DCECC}" srcOrd="1" destOrd="0" presId="urn:microsoft.com/office/officeart/2005/8/layout/chevron2"/>
    <dgm:cxn modelId="{CB9E2FB0-0BF1-4331-A659-D4A28A58CF9A}" type="presParOf" srcId="{5249F554-256A-429F-8614-D235E3D24A97}" destId="{5558F394-8D1D-464D-AD88-7849451E01AD}" srcOrd="5" destOrd="0" presId="urn:microsoft.com/office/officeart/2005/8/layout/chevron2"/>
    <dgm:cxn modelId="{832C95D9-A351-4DAF-9DAF-5BD624A232F4}" type="presParOf" srcId="{5249F554-256A-429F-8614-D235E3D24A97}" destId="{4B8085BC-1D90-434E-B487-B91BDE5B2909}" srcOrd="6" destOrd="0" presId="urn:microsoft.com/office/officeart/2005/8/layout/chevron2"/>
    <dgm:cxn modelId="{B00590FE-7C5F-4E19-AF07-1A04362EC521}" type="presParOf" srcId="{4B8085BC-1D90-434E-B487-B91BDE5B2909}" destId="{E7B35628-C060-42AC-9B5B-84920D3635F9}" srcOrd="0" destOrd="0" presId="urn:microsoft.com/office/officeart/2005/8/layout/chevron2"/>
    <dgm:cxn modelId="{D49AA2AD-4590-435D-A3AC-E7871FF703CA}" type="presParOf" srcId="{4B8085BC-1D90-434E-B487-B91BDE5B2909}" destId="{E756F505-3954-4E55-BEE8-D25E8A5F66C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4432A-A2E2-4878-8611-437AF6F8C738}">
      <dsp:nvSpPr>
        <dsp:cNvPr id="0" name=""/>
        <dsp:cNvSpPr/>
      </dsp:nvSpPr>
      <dsp:spPr>
        <a:xfrm>
          <a:off x="2357" y="32119"/>
          <a:ext cx="2298833" cy="919533"/>
        </a:xfrm>
        <a:prstGeom prst="roundRect">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altLang="zh-TW" sz="1600" kern="1200" dirty="0">
              <a:solidFill>
                <a:sysClr val="window" lastClr="FFFFFF"/>
              </a:solidFill>
              <a:latin typeface="Verdana Pro Cond SemiBold" panose="020B0706030504040204" pitchFamily="34" charset="0"/>
              <a:ea typeface="新細明體" panose="02020500000000000000" pitchFamily="18" charset="-120"/>
              <a:cs typeface="+mn-cs"/>
            </a:rPr>
            <a:t>Shelter</a:t>
          </a:r>
          <a:endParaRPr lang="zh-TW" altLang="en-US" sz="1600" kern="1200" dirty="0">
            <a:solidFill>
              <a:sysClr val="window" lastClr="FFFFFF"/>
            </a:solidFill>
            <a:latin typeface="Verdana Pro Cond SemiBold" panose="020B0706030504040204" pitchFamily="34" charset="0"/>
            <a:ea typeface="新細明體" panose="02020500000000000000" pitchFamily="18" charset="-120"/>
            <a:cs typeface="+mn-cs"/>
          </a:endParaRPr>
        </a:p>
      </dsp:txBody>
      <dsp:txXfrm>
        <a:off x="47245" y="77007"/>
        <a:ext cx="2209057" cy="829757"/>
      </dsp:txXfrm>
    </dsp:sp>
    <dsp:sp modelId="{C905B237-269E-4A99-A211-7384866E8642}">
      <dsp:nvSpPr>
        <dsp:cNvPr id="0" name=""/>
        <dsp:cNvSpPr/>
      </dsp:nvSpPr>
      <dsp:spPr>
        <a:xfrm>
          <a:off x="2357" y="951653"/>
          <a:ext cx="2298833" cy="4817475"/>
        </a:xfrm>
        <a:prstGeom prst="round2SameRect">
          <a:avLst/>
        </a:prstGeom>
        <a:noFill/>
        <a:ln w="6985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Total Homeless Population: 5450</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Total Unsheltered population: 1357</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err="1">
              <a:solidFill>
                <a:schemeClr val="bg1"/>
              </a:solidFill>
              <a:latin typeface="Verdana Pro Cond SemiBold" panose="020B0706030504040204" pitchFamily="34" charset="0"/>
              <a:ea typeface="新細明體" panose="02020500000000000000" pitchFamily="18" charset="-120"/>
              <a:cs typeface="+mn-cs"/>
            </a:rPr>
            <a:t>Acess</a:t>
          </a: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 to Food Stamp: 56%</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rPr>
            <a:t>Recommended Services: Shelters, Food Pantry, Warming Center</a:t>
          </a:r>
          <a:endParaRPr lang="zh-TW" altLang="en-US" sz="1600" kern="12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endParaRPr>
        </a:p>
      </dsp:txBody>
      <dsp:txXfrm>
        <a:off x="114577" y="1063873"/>
        <a:ext cx="2074393" cy="4705255"/>
      </dsp:txXfrm>
    </dsp:sp>
    <dsp:sp modelId="{AA9320C8-D3D9-44D2-A4F5-A34C6F0C914C}">
      <dsp:nvSpPr>
        <dsp:cNvPr id="0" name=""/>
        <dsp:cNvSpPr/>
      </dsp:nvSpPr>
      <dsp:spPr>
        <a:xfrm>
          <a:off x="2623028" y="32119"/>
          <a:ext cx="2298833" cy="919533"/>
        </a:xfrm>
        <a:prstGeom prst="roundRect">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solidFill>
                <a:sysClr val="window" lastClr="FFFFFF"/>
              </a:solidFill>
              <a:latin typeface="Verdana Pro Cond SemiBold" panose="020B0706030504040204" pitchFamily="34" charset="0"/>
              <a:ea typeface="新細明體" panose="02020500000000000000" pitchFamily="18" charset="-120"/>
              <a:cs typeface="+mn-cs"/>
            </a:rPr>
            <a:t>Health</a:t>
          </a:r>
          <a:endParaRPr lang="zh-TW" altLang="en-US" sz="1600" b="1" kern="1200" dirty="0">
            <a:solidFill>
              <a:sysClr val="window" lastClr="FFFFFF"/>
            </a:solidFill>
            <a:latin typeface="Verdana Pro Cond SemiBold" panose="020B0706030504040204" pitchFamily="34" charset="0"/>
            <a:ea typeface="新細明體" panose="02020500000000000000" pitchFamily="18" charset="-120"/>
            <a:cs typeface="+mn-cs"/>
          </a:endParaRPr>
        </a:p>
      </dsp:txBody>
      <dsp:txXfrm>
        <a:off x="2667916" y="77007"/>
        <a:ext cx="2209057" cy="829757"/>
      </dsp:txXfrm>
    </dsp:sp>
    <dsp:sp modelId="{47D06618-C371-418E-8BAE-B58B4F9B6E37}">
      <dsp:nvSpPr>
        <dsp:cNvPr id="0" name=""/>
        <dsp:cNvSpPr/>
      </dsp:nvSpPr>
      <dsp:spPr>
        <a:xfrm>
          <a:off x="2623028" y="951653"/>
          <a:ext cx="2298833" cy="4817475"/>
        </a:xfrm>
        <a:prstGeom prst="round2SameRect">
          <a:avLst/>
        </a:prstGeom>
        <a:noFill/>
        <a:ln w="6985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Access to Medicare or Medicaid: 37%</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Received Mental Health Services: 26%</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Received Services for Substance Use: 29%</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a:solidFill>
                <a:schemeClr val="bg1"/>
              </a:solidFill>
              <a:latin typeface="Verdana Pro Cond SemiBold" panose="020B0706030504040204" pitchFamily="34" charset="0"/>
              <a:ea typeface="新細明體" panose="02020500000000000000" pitchFamily="18" charset="-120"/>
              <a:cs typeface="+mn-cs"/>
            </a:rPr>
            <a:t>People with HIV: 3.8%</a:t>
          </a:r>
          <a:endParaRPr lang="zh-TW" altLang="en-US" sz="1600" kern="120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People with Physical Disabilities:  21%</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rPr>
            <a:t>Recommended Services: Health Service, Clinic, Condom Distribution Center</a:t>
          </a:r>
          <a:endParaRPr lang="zh-TW" altLang="en-US" sz="1600" kern="12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endParaRPr>
        </a:p>
      </dsp:txBody>
      <dsp:txXfrm>
        <a:off x="2735248" y="1063873"/>
        <a:ext cx="2074393" cy="4705255"/>
      </dsp:txXfrm>
    </dsp:sp>
    <dsp:sp modelId="{54B48245-A583-431C-9A85-3E1A8CD62072}">
      <dsp:nvSpPr>
        <dsp:cNvPr id="0" name=""/>
        <dsp:cNvSpPr/>
      </dsp:nvSpPr>
      <dsp:spPr>
        <a:xfrm>
          <a:off x="5243699" y="32119"/>
          <a:ext cx="2298833" cy="919533"/>
        </a:xfrm>
        <a:prstGeom prst="roundRect">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altLang="zh-TW" sz="1600" kern="1200" dirty="0">
              <a:solidFill>
                <a:sysClr val="window" lastClr="FFFFFF"/>
              </a:solidFill>
              <a:latin typeface="Verdana Pro Cond SemiBold" panose="020B0706030504040204" pitchFamily="34" charset="0"/>
              <a:ea typeface="新細明體" panose="02020500000000000000" pitchFamily="18" charset="-120"/>
              <a:cs typeface="+mn-cs"/>
            </a:rPr>
            <a:t>Family</a:t>
          </a:r>
          <a:endParaRPr lang="zh-TW" altLang="en-US" sz="1600" kern="1200" dirty="0">
            <a:solidFill>
              <a:sysClr val="window" lastClr="FFFFFF"/>
            </a:solidFill>
            <a:latin typeface="Verdana Pro Cond SemiBold" panose="020B0706030504040204" pitchFamily="34" charset="0"/>
            <a:ea typeface="新細明體" panose="02020500000000000000" pitchFamily="18" charset="-120"/>
            <a:cs typeface="+mn-cs"/>
          </a:endParaRPr>
        </a:p>
      </dsp:txBody>
      <dsp:txXfrm>
        <a:off x="5288587" y="77007"/>
        <a:ext cx="2209057" cy="829757"/>
      </dsp:txXfrm>
    </dsp:sp>
    <dsp:sp modelId="{9A193E5C-1F9D-476E-A0B2-DE9797DB1749}">
      <dsp:nvSpPr>
        <dsp:cNvPr id="0" name=""/>
        <dsp:cNvSpPr/>
      </dsp:nvSpPr>
      <dsp:spPr>
        <a:xfrm>
          <a:off x="5243699" y="951653"/>
          <a:ext cx="2298833" cy="4817475"/>
        </a:xfrm>
        <a:prstGeom prst="round2SameRect">
          <a:avLst/>
        </a:prstGeom>
        <a:noFill/>
        <a:ln w="6985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Number of individuals in family: 35%</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Homeless Youth under 24: 31%</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a:solidFill>
                <a:schemeClr val="bg1"/>
              </a:solidFill>
              <a:latin typeface="Verdana Pro Cond SemiBold" panose="020B0706030504040204" pitchFamily="34" charset="0"/>
              <a:ea typeface="新細明體" panose="02020500000000000000" pitchFamily="18" charset="-120"/>
              <a:cs typeface="+mn-cs"/>
            </a:rPr>
            <a:t>Domestic Violence Victims: 8.8%</a:t>
          </a:r>
          <a:endParaRPr lang="zh-TW" altLang="en-US" sz="1600" kern="1200" dirty="0">
            <a:solidFill>
              <a:schemeClr val="bg1"/>
            </a:solidFill>
            <a:latin typeface="Verdana Pro Cond SemiBold" panose="020B0706030504040204" pitchFamily="34" charset="0"/>
            <a:ea typeface="新細明體" panose="02020500000000000000" pitchFamily="18" charset="-120"/>
            <a:cs typeface="+mn-cs"/>
          </a:endParaRPr>
        </a:p>
        <a:p>
          <a:pPr marL="171450" lvl="1" indent="-171450" algn="l" defTabSz="711200">
            <a:lnSpc>
              <a:spcPct val="90000"/>
            </a:lnSpc>
            <a:spcBef>
              <a:spcPct val="0"/>
            </a:spcBef>
            <a:spcAft>
              <a:spcPct val="15000"/>
            </a:spcAft>
            <a:buChar char="•"/>
          </a:pPr>
          <a:r>
            <a:rPr lang="en-US" altLang="zh-TW" sz="1600" kern="12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rPr>
            <a:t>Recommended Services: Family support services</a:t>
          </a:r>
          <a:endParaRPr lang="zh-TW" altLang="en-US" sz="1600" kern="1200" dirty="0">
            <a:solidFill>
              <a:schemeClr val="accent4">
                <a:lumMod val="60000"/>
                <a:lumOff val="40000"/>
              </a:schemeClr>
            </a:solidFill>
            <a:latin typeface="Verdana Pro Cond SemiBold" panose="020B0706030504040204" pitchFamily="34" charset="0"/>
            <a:ea typeface="新細明體" panose="02020500000000000000" pitchFamily="18" charset="-120"/>
            <a:cs typeface="+mn-cs"/>
          </a:endParaRPr>
        </a:p>
      </dsp:txBody>
      <dsp:txXfrm>
        <a:off x="5355919" y="1063873"/>
        <a:ext cx="2074393" cy="4705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B9764-BEC4-49FC-A58C-4804E48CF4F5}">
      <dsp:nvSpPr>
        <dsp:cNvPr id="0" name=""/>
        <dsp:cNvSpPr/>
      </dsp:nvSpPr>
      <dsp:spPr>
        <a:xfrm>
          <a:off x="1750351" y="0"/>
          <a:ext cx="2625527" cy="1572959"/>
        </a:xfrm>
        <a:prstGeom prst="rightArrow">
          <a:avLst>
            <a:gd name="adj1" fmla="val 75000"/>
            <a:gd name="adj2" fmla="val 50000"/>
          </a:avLst>
        </a:prstGeom>
        <a:noFill/>
        <a:ln w="6985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sp>
    <dsp:sp modelId="{374EB895-3BD1-481D-8CF8-26E2A862FB98}">
      <dsp:nvSpPr>
        <dsp:cNvPr id="0" name=""/>
        <dsp:cNvSpPr/>
      </dsp:nvSpPr>
      <dsp:spPr>
        <a:xfrm>
          <a:off x="0" y="403"/>
          <a:ext cx="1750351" cy="1572959"/>
        </a:xfrm>
        <a:prstGeom prst="roundRect">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a:lnSpc>
              <a:spcPct val="90000"/>
            </a:lnSpc>
            <a:spcBef>
              <a:spcPct val="0"/>
            </a:spcBef>
            <a:spcAft>
              <a:spcPct val="35000"/>
            </a:spcAft>
            <a:buNone/>
          </a:pPr>
          <a:r>
            <a:rPr lang="en-US" sz="1200" b="0" kern="1200" dirty="0">
              <a:solidFill>
                <a:schemeClr val="accent4">
                  <a:lumMod val="60000"/>
                  <a:lumOff val="40000"/>
                </a:schemeClr>
              </a:solidFill>
              <a:latin typeface="Verdana Pro Cond SemiBold" panose="020B0706030504040204" pitchFamily="34" charset="0"/>
            </a:rPr>
            <a:t>Cannot find customized results in the case the user looks for places with specific public services.</a:t>
          </a:r>
        </a:p>
      </dsp:txBody>
      <dsp:txXfrm>
        <a:off x="76786" y="77189"/>
        <a:ext cx="1596779" cy="1419387"/>
      </dsp:txXfrm>
    </dsp:sp>
    <dsp:sp modelId="{47E2E851-BC33-1446-94DE-762A2D0096F1}">
      <dsp:nvSpPr>
        <dsp:cNvPr id="0" name=""/>
        <dsp:cNvSpPr/>
      </dsp:nvSpPr>
      <dsp:spPr>
        <a:xfrm rot="10800000">
          <a:off x="0" y="1731061"/>
          <a:ext cx="2625527" cy="1572959"/>
        </a:xfrm>
        <a:prstGeom prst="rightArrow">
          <a:avLst>
            <a:gd name="adj1" fmla="val 75000"/>
            <a:gd name="adj2" fmla="val 50000"/>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C1801C2F-1EF7-0643-B64A-4C1CE865F70D}">
      <dsp:nvSpPr>
        <dsp:cNvPr id="0" name=""/>
        <dsp:cNvSpPr/>
      </dsp:nvSpPr>
      <dsp:spPr>
        <a:xfrm>
          <a:off x="2625527" y="1731061"/>
          <a:ext cx="1750351" cy="1572959"/>
        </a:xfrm>
        <a:prstGeom prst="roundRect">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a:lnSpc>
              <a:spcPct val="90000"/>
            </a:lnSpc>
            <a:spcBef>
              <a:spcPct val="0"/>
            </a:spcBef>
            <a:spcAft>
              <a:spcPct val="35000"/>
            </a:spcAft>
            <a:buNone/>
          </a:pPr>
          <a:r>
            <a:rPr lang="en-US" sz="1200" kern="1200" dirty="0">
              <a:solidFill>
                <a:schemeClr val="accent4">
                  <a:lumMod val="60000"/>
                  <a:lumOff val="40000"/>
                </a:schemeClr>
              </a:solidFill>
              <a:latin typeface="Verdana Pro Cond SemiBold" panose="020B0706030504040204" pitchFamily="34" charset="0"/>
            </a:rPr>
            <a:t>The results found by Google are not purely related with what a user looks for, which lowers the effectiveness of recommendation based on distance.</a:t>
          </a:r>
        </a:p>
      </dsp:txBody>
      <dsp:txXfrm>
        <a:off x="2702313" y="1807847"/>
        <a:ext cx="1596779" cy="1419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C2785-51A4-467B-954F-97085E66F3B0}">
      <dsp:nvSpPr>
        <dsp:cNvPr id="0" name=""/>
        <dsp:cNvSpPr/>
      </dsp:nvSpPr>
      <dsp:spPr>
        <a:xfrm rot="5400000">
          <a:off x="-195125" y="208207"/>
          <a:ext cx="1300838" cy="910587"/>
        </a:xfrm>
        <a:prstGeom prst="chevron">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Step 1</a:t>
          </a:r>
        </a:p>
      </dsp:txBody>
      <dsp:txXfrm rot="-5400000">
        <a:off x="1" y="468376"/>
        <a:ext cx="910587" cy="390251"/>
      </dsp:txXfrm>
    </dsp:sp>
    <dsp:sp modelId="{C7556F1D-D6E2-43FA-AECD-B4F2630DF009}">
      <dsp:nvSpPr>
        <dsp:cNvPr id="0" name=""/>
        <dsp:cNvSpPr/>
      </dsp:nvSpPr>
      <dsp:spPr>
        <a:xfrm rot="5400000">
          <a:off x="2839113" y="-1895050"/>
          <a:ext cx="845545" cy="4702598"/>
        </a:xfrm>
        <a:prstGeom prst="round2SameRect">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latin typeface="Verdana Pro Cond SemiBold" panose="020B0706030504040204" pitchFamily="34" charset="0"/>
            </a:rPr>
            <a:t>Download data set and </a:t>
          </a:r>
          <a:r>
            <a:rPr lang="en-US" sz="2000" kern="1200" dirty="0" err="1">
              <a:solidFill>
                <a:schemeClr val="bg1"/>
              </a:solidFill>
              <a:latin typeface="Verdana Pro Cond SemiBold" panose="020B0706030504040204" pitchFamily="34" charset="0"/>
            </a:rPr>
            <a:t>py</a:t>
          </a:r>
          <a:r>
            <a:rPr lang="en-US" sz="2000" kern="1200" dirty="0">
              <a:solidFill>
                <a:schemeClr val="bg1"/>
              </a:solidFill>
              <a:latin typeface="Verdana Pro Cond SemiBold" panose="020B0706030504040204" pitchFamily="34" charset="0"/>
            </a:rPr>
            <a:t> files</a:t>
          </a:r>
        </a:p>
        <a:p>
          <a:pPr marL="228600" lvl="1" indent="-228600" algn="l" defTabSz="889000">
            <a:lnSpc>
              <a:spcPct val="90000"/>
            </a:lnSpc>
            <a:spcBef>
              <a:spcPct val="0"/>
            </a:spcBef>
            <a:spcAft>
              <a:spcPct val="15000"/>
            </a:spcAft>
            <a:buChar char="•"/>
          </a:pPr>
          <a:r>
            <a:rPr lang="en-US" sz="2000" kern="1200" dirty="0">
              <a:solidFill>
                <a:schemeClr val="bg1"/>
              </a:solidFill>
              <a:latin typeface="Verdana Pro Cond SemiBold" panose="020B0706030504040204" pitchFamily="34" charset="0"/>
            </a:rPr>
            <a:t>Input filename (path of data set)</a:t>
          </a:r>
        </a:p>
      </dsp:txBody>
      <dsp:txXfrm rot="-5400000">
        <a:off x="910587" y="74752"/>
        <a:ext cx="4661322" cy="762993"/>
      </dsp:txXfrm>
    </dsp:sp>
    <dsp:sp modelId="{1D2AD180-7F4A-4538-B10B-A574B33D1FDE}">
      <dsp:nvSpPr>
        <dsp:cNvPr id="0" name=""/>
        <dsp:cNvSpPr/>
      </dsp:nvSpPr>
      <dsp:spPr>
        <a:xfrm rot="5400000">
          <a:off x="-195125" y="1474397"/>
          <a:ext cx="1300838" cy="910587"/>
        </a:xfrm>
        <a:prstGeom prst="chevron">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Step 2</a:t>
          </a:r>
        </a:p>
      </dsp:txBody>
      <dsp:txXfrm rot="-5400000">
        <a:off x="1" y="1734566"/>
        <a:ext cx="910587" cy="390251"/>
      </dsp:txXfrm>
    </dsp:sp>
    <dsp:sp modelId="{9E9714C3-9640-4564-AD1D-B0B21B4C8205}">
      <dsp:nvSpPr>
        <dsp:cNvPr id="0" name=""/>
        <dsp:cNvSpPr/>
      </dsp:nvSpPr>
      <dsp:spPr>
        <a:xfrm rot="5400000">
          <a:off x="2731873" y="-649255"/>
          <a:ext cx="1060026" cy="4702598"/>
        </a:xfrm>
        <a:prstGeom prst="round2SameRect">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latin typeface="Verdana Pro Cond SemiBold" panose="020B0706030504040204" pitchFamily="34" charset="0"/>
            </a:rPr>
            <a:t>Input user’s location</a:t>
          </a:r>
          <a:endParaRPr lang="en-US" sz="2000" kern="1200" dirty="0"/>
        </a:p>
        <a:p>
          <a:pPr marL="228600" lvl="1" indent="-228600" algn="l" defTabSz="889000">
            <a:lnSpc>
              <a:spcPct val="90000"/>
            </a:lnSpc>
            <a:spcBef>
              <a:spcPct val="0"/>
            </a:spcBef>
            <a:spcAft>
              <a:spcPct val="15000"/>
            </a:spcAft>
            <a:buChar char="•"/>
          </a:pPr>
          <a:r>
            <a:rPr lang="en-US" sz="2000" kern="1200" dirty="0" err="1">
              <a:solidFill>
                <a:schemeClr val="bg1"/>
              </a:solidFill>
              <a:latin typeface="Verdana Pro Cond SemiBold" panose="020B0706030504040204" pitchFamily="34" charset="0"/>
            </a:rPr>
            <a:t>Eg</a:t>
          </a:r>
          <a:r>
            <a:rPr lang="en-US" sz="2000" kern="1200" dirty="0">
              <a:solidFill>
                <a:schemeClr val="bg1"/>
              </a:solidFill>
              <a:latin typeface="Verdana Pro Cond SemiBold" panose="020B0706030504040204" pitchFamily="34" charset="0"/>
            </a:rPr>
            <a:t>: “5730 S Ellis Ave, Chicago, IL 60637” or “John </a:t>
          </a:r>
          <a:r>
            <a:rPr lang="en-US" sz="2000" kern="1200" dirty="0" err="1">
              <a:solidFill>
                <a:schemeClr val="bg1"/>
              </a:solidFill>
              <a:latin typeface="Verdana Pro Cond SemiBold" panose="020B0706030504040204" pitchFamily="34" charset="0"/>
            </a:rPr>
            <a:t>Crerar</a:t>
          </a:r>
          <a:r>
            <a:rPr lang="en-US" sz="2000" kern="1200" dirty="0">
              <a:solidFill>
                <a:schemeClr val="bg1"/>
              </a:solidFill>
              <a:latin typeface="Verdana Pro Cond SemiBold" panose="020B0706030504040204" pitchFamily="34" charset="0"/>
            </a:rPr>
            <a:t> Library</a:t>
          </a:r>
        </a:p>
      </dsp:txBody>
      <dsp:txXfrm rot="-5400000">
        <a:off x="910587" y="1223777"/>
        <a:ext cx="4650852" cy="956534"/>
      </dsp:txXfrm>
    </dsp:sp>
    <dsp:sp modelId="{7B2C6D42-876A-4430-BF91-1CE15583C6C6}">
      <dsp:nvSpPr>
        <dsp:cNvPr id="0" name=""/>
        <dsp:cNvSpPr/>
      </dsp:nvSpPr>
      <dsp:spPr>
        <a:xfrm rot="5400000">
          <a:off x="-195125" y="2633346"/>
          <a:ext cx="1300838" cy="910587"/>
        </a:xfrm>
        <a:prstGeom prst="chevron">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Step3 </a:t>
          </a:r>
        </a:p>
      </dsp:txBody>
      <dsp:txXfrm rot="-5400000">
        <a:off x="1" y="2893515"/>
        <a:ext cx="910587" cy="390251"/>
      </dsp:txXfrm>
    </dsp:sp>
    <dsp:sp modelId="{D6FEA1E0-07C9-4CFA-8F10-E527391DCECC}">
      <dsp:nvSpPr>
        <dsp:cNvPr id="0" name=""/>
        <dsp:cNvSpPr/>
      </dsp:nvSpPr>
      <dsp:spPr>
        <a:xfrm rot="5400000">
          <a:off x="2839113" y="509693"/>
          <a:ext cx="845545" cy="4702598"/>
        </a:xfrm>
        <a:prstGeom prst="round2SameRect">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latin typeface="Verdana Pro Cond SemiBold" panose="020B0706030504040204" pitchFamily="34" charset="0"/>
            </a:rPr>
            <a:t>Choose categories, walking time, </a:t>
          </a:r>
          <a:r>
            <a:rPr lang="en-US" sz="2000" kern="1200" dirty="0" err="1">
              <a:solidFill>
                <a:schemeClr val="bg1"/>
              </a:solidFill>
              <a:latin typeface="Verdana Pro Cond SemiBold" panose="020B0706030504040204" pitchFamily="34" charset="0"/>
            </a:rPr>
            <a:t>full_info</a:t>
          </a:r>
          <a:endParaRPr lang="en-US" sz="2000" kern="1200" dirty="0">
            <a:solidFill>
              <a:schemeClr val="bg1"/>
            </a:solidFill>
            <a:latin typeface="Verdana Pro Cond SemiBold" panose="020B0706030504040204" pitchFamily="34" charset="0"/>
          </a:endParaRPr>
        </a:p>
      </dsp:txBody>
      <dsp:txXfrm rot="-5400000">
        <a:off x="910587" y="2479495"/>
        <a:ext cx="4661322" cy="762993"/>
      </dsp:txXfrm>
    </dsp:sp>
    <dsp:sp modelId="{E7B35628-C060-42AC-9B5B-84920D3635F9}">
      <dsp:nvSpPr>
        <dsp:cNvPr id="0" name=""/>
        <dsp:cNvSpPr/>
      </dsp:nvSpPr>
      <dsp:spPr>
        <a:xfrm rot="5400000">
          <a:off x="-195125" y="3792295"/>
          <a:ext cx="1300838" cy="910587"/>
        </a:xfrm>
        <a:prstGeom prst="chevron">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Verdana Pro Cond SemiBold" panose="020B0706030504040204" pitchFamily="34" charset="0"/>
            </a:rPr>
            <a:t>Step 4</a:t>
          </a:r>
        </a:p>
      </dsp:txBody>
      <dsp:txXfrm rot="-5400000">
        <a:off x="1" y="4052464"/>
        <a:ext cx="910587" cy="390251"/>
      </dsp:txXfrm>
    </dsp:sp>
    <dsp:sp modelId="{E756F505-3954-4E55-BEE8-D25E8A5F66CB}">
      <dsp:nvSpPr>
        <dsp:cNvPr id="0" name=""/>
        <dsp:cNvSpPr/>
      </dsp:nvSpPr>
      <dsp:spPr>
        <a:xfrm rot="5400000">
          <a:off x="2839113" y="1668642"/>
          <a:ext cx="845545" cy="4702598"/>
        </a:xfrm>
        <a:prstGeom prst="round2SameRect">
          <a:avLst/>
        </a:prstGeom>
        <a:noFill/>
        <a:ln w="6985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latin typeface="Verdana Pro Cond SemiBold" panose="020B0706030504040204" pitchFamily="34" charset="0"/>
            </a:rPr>
            <a:t>Check exported webpage and map</a:t>
          </a:r>
        </a:p>
      </dsp:txBody>
      <dsp:txXfrm rot="-5400000">
        <a:off x="910587" y="3638444"/>
        <a:ext cx="4661322" cy="76299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67EEF-D856-4F54-A62D-66B3D38861E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4246890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EEF-D856-4F54-A62D-66B3D38861E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377507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EEF-D856-4F54-A62D-66B3D38861E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310984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EEF-D856-4F54-A62D-66B3D38861E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85605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EEF-D856-4F54-A62D-66B3D38861EA}"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102617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67EEF-D856-4F54-A62D-66B3D38861EA}"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254348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67EEF-D856-4F54-A62D-66B3D38861EA}"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340557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67EEF-D856-4F54-A62D-66B3D38861EA}"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260947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EEF-D856-4F54-A62D-66B3D38861EA}"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274121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67EEF-D856-4F54-A62D-66B3D38861EA}"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273101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67EEF-D856-4F54-A62D-66B3D38861EA}"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67C78-A7AD-44BE-8675-C1CEAC799EFC}" type="slidenum">
              <a:rPr lang="en-US" smtClean="0"/>
              <a:t>‹#›</a:t>
            </a:fld>
            <a:endParaRPr lang="en-US"/>
          </a:p>
        </p:txBody>
      </p:sp>
    </p:spTree>
    <p:extLst>
      <p:ext uri="{BB962C8B-B14F-4D97-AF65-F5344CB8AC3E}">
        <p14:creationId xmlns:p14="http://schemas.microsoft.com/office/powerpoint/2010/main" val="352677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67EEF-D856-4F54-A62D-66B3D38861EA}" type="datetimeFigureOut">
              <a:rPr lang="en-US" smtClean="0"/>
              <a:t>3/16/2019</a:t>
            </a:fld>
            <a:endParaRPr lang="en-US"/>
          </a:p>
        </p:txBody>
      </p:sp>
      <p:sp>
        <p:nvSpPr>
          <p:cNvPr id="5" name="Footer Placeholder 4"/>
          <p:cNvSpPr>
            <a:spLocks noGrp="1"/>
          </p:cNvSpPr>
          <p:nvPr>
            <p:ph type="ftr" sz="quarter" idx="3"/>
          </p:nvPr>
        </p:nvSpPr>
        <p:spPr>
          <a:xfrm>
            <a:off x="3028951"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67C78-A7AD-44BE-8675-C1CEAC799EFC}" type="slidenum">
              <a:rPr lang="en-US" smtClean="0"/>
              <a:t>‹#›</a:t>
            </a:fld>
            <a:endParaRPr lang="en-US"/>
          </a:p>
        </p:txBody>
      </p:sp>
    </p:spTree>
    <p:extLst>
      <p:ext uri="{BB962C8B-B14F-4D97-AF65-F5344CB8AC3E}">
        <p14:creationId xmlns:p14="http://schemas.microsoft.com/office/powerpoint/2010/main" val="434205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D3ABFF-CCDE-40ED-8F9F-A1D7E7436C1D}"/>
              </a:ext>
            </a:extLst>
          </p:cNvPr>
          <p:cNvSpPr txBox="1"/>
          <p:nvPr/>
        </p:nvSpPr>
        <p:spPr>
          <a:xfrm>
            <a:off x="142542" y="-59961"/>
            <a:ext cx="6961735" cy="3416320"/>
          </a:xfrm>
          <a:prstGeom prst="rect">
            <a:avLst/>
          </a:prstGeom>
          <a:noFill/>
        </p:spPr>
        <p:txBody>
          <a:bodyPr wrap="square" rtlCol="0">
            <a:spAutoFit/>
          </a:bodyPr>
          <a:lstStyle/>
          <a:p>
            <a:r>
              <a:rPr lang="en-US" sz="7200" dirty="0">
                <a:solidFill>
                  <a:schemeClr val="bg1"/>
                </a:solidFill>
                <a:latin typeface="Broadway" panose="04040905080002020502" pitchFamily="82" charset="0"/>
              </a:rPr>
              <a:t>THE WANDERING CHICAGO</a:t>
            </a:r>
          </a:p>
        </p:txBody>
      </p:sp>
      <p:sp>
        <p:nvSpPr>
          <p:cNvPr id="6" name="TextBox 5">
            <a:extLst>
              <a:ext uri="{FF2B5EF4-FFF2-40B4-BE49-F238E27FC236}">
                <a16:creationId xmlns:a16="http://schemas.microsoft.com/office/drawing/2014/main" id="{8349C2B7-AB4F-4451-AB8E-5BF31607CB91}"/>
              </a:ext>
            </a:extLst>
          </p:cNvPr>
          <p:cNvSpPr txBox="1"/>
          <p:nvPr/>
        </p:nvSpPr>
        <p:spPr>
          <a:xfrm>
            <a:off x="5800125" y="3076732"/>
            <a:ext cx="3403700" cy="3970318"/>
          </a:xfrm>
          <a:prstGeom prst="rect">
            <a:avLst/>
          </a:prstGeom>
          <a:noFill/>
        </p:spPr>
        <p:txBody>
          <a:bodyPr wrap="square" rtlCol="0">
            <a:spAutoFit/>
          </a:bodyPr>
          <a:lstStyle/>
          <a:p>
            <a:r>
              <a:rPr lang="en-US" dirty="0">
                <a:solidFill>
                  <a:schemeClr val="bg1"/>
                </a:solidFill>
                <a:latin typeface="Verdana Pro Cond SemiBold" panose="020B0706030504040204" pitchFamily="34" charset="0"/>
              </a:rPr>
              <a:t>is a recommendation system which  integrates accessible resources for homeless residents in Chicago. By collecting data from portal websites, using Google Map API and computing distance based on haversine formula, our software provides users with information about preferred facilities and their locations on the map.</a:t>
            </a:r>
          </a:p>
          <a:p>
            <a:br>
              <a:rPr lang="en-US" dirty="0"/>
            </a:br>
            <a:r>
              <a:rPr lang="en-US" dirty="0"/>
              <a:t> </a:t>
            </a:r>
          </a:p>
        </p:txBody>
      </p:sp>
      <p:sp>
        <p:nvSpPr>
          <p:cNvPr id="8" name="TextBox 7">
            <a:extLst>
              <a:ext uri="{FF2B5EF4-FFF2-40B4-BE49-F238E27FC236}">
                <a16:creationId xmlns:a16="http://schemas.microsoft.com/office/drawing/2014/main" id="{9E37FAC4-AAAE-4B39-BDE6-7FA5574F09DE}"/>
              </a:ext>
            </a:extLst>
          </p:cNvPr>
          <p:cNvSpPr txBox="1"/>
          <p:nvPr/>
        </p:nvSpPr>
        <p:spPr>
          <a:xfrm>
            <a:off x="217493" y="5352564"/>
            <a:ext cx="4195482" cy="1200329"/>
          </a:xfrm>
          <a:prstGeom prst="rect">
            <a:avLst/>
          </a:prstGeom>
          <a:noFill/>
        </p:spPr>
        <p:txBody>
          <a:bodyPr wrap="square" rtlCol="0">
            <a:spAutoFit/>
          </a:bodyPr>
          <a:lstStyle/>
          <a:p>
            <a:r>
              <a:rPr lang="en-US" dirty="0">
                <a:solidFill>
                  <a:schemeClr val="bg1"/>
                </a:solidFill>
                <a:latin typeface="Verdana Pro Cond SemiBold" panose="020B0706030504040204" pitchFamily="34" charset="0"/>
              </a:rPr>
              <a:t>Team members:</a:t>
            </a:r>
          </a:p>
          <a:p>
            <a:r>
              <a:rPr lang="en-US" dirty="0">
                <a:solidFill>
                  <a:schemeClr val="bg1"/>
                </a:solidFill>
                <a:latin typeface="Verdana Pro Cond SemiBold" panose="020B0706030504040204" pitchFamily="34" charset="0"/>
              </a:rPr>
              <a:t>Ta-Yun Yang</a:t>
            </a:r>
          </a:p>
          <a:p>
            <a:r>
              <a:rPr lang="en-US" dirty="0">
                <a:solidFill>
                  <a:schemeClr val="bg1"/>
                </a:solidFill>
                <a:latin typeface="Verdana Pro Cond SemiBold" panose="020B0706030504040204" pitchFamily="34" charset="0"/>
              </a:rPr>
              <a:t>Xuan Bu</a:t>
            </a:r>
          </a:p>
          <a:p>
            <a:r>
              <a:rPr lang="en-US" dirty="0">
                <a:solidFill>
                  <a:schemeClr val="bg1"/>
                </a:solidFill>
                <a:latin typeface="Verdana Pro Cond SemiBold" panose="020B0706030504040204" pitchFamily="34" charset="0"/>
              </a:rPr>
              <a:t>Yuwei Zhang</a:t>
            </a:r>
          </a:p>
        </p:txBody>
      </p:sp>
    </p:spTree>
    <p:extLst>
      <p:ext uri="{BB962C8B-B14F-4D97-AF65-F5344CB8AC3E}">
        <p14:creationId xmlns:p14="http://schemas.microsoft.com/office/powerpoint/2010/main" val="383660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5881-503C-4191-BF59-BB32C7BECA93}"/>
              </a:ext>
            </a:extLst>
          </p:cNvPr>
          <p:cNvSpPr>
            <a:spLocks noGrp="1"/>
          </p:cNvSpPr>
          <p:nvPr>
            <p:ph type="title"/>
          </p:nvPr>
        </p:nvSpPr>
        <p:spPr>
          <a:xfrm>
            <a:off x="628651" y="365128"/>
            <a:ext cx="7886700" cy="1325563"/>
          </a:xfrm>
        </p:spPr>
        <p:txBody>
          <a:bodyPr>
            <a:normAutofit/>
          </a:bodyPr>
          <a:lstStyle/>
          <a:p>
            <a:r>
              <a:rPr lang="en-US" sz="3600" dirty="0">
                <a:solidFill>
                  <a:schemeClr val="bg1"/>
                </a:solidFill>
                <a:latin typeface="Broadway" panose="04040905080002020502" pitchFamily="82" charset="0"/>
              </a:rPr>
              <a:t>DISTRIBUTION OF FACILITIES AND HAVERSINE FORMULA </a:t>
            </a:r>
          </a:p>
        </p:txBody>
      </p:sp>
      <p:sp>
        <p:nvSpPr>
          <p:cNvPr id="4" name="Content Placeholder 3">
            <a:extLst>
              <a:ext uri="{FF2B5EF4-FFF2-40B4-BE49-F238E27FC236}">
                <a16:creationId xmlns:a16="http://schemas.microsoft.com/office/drawing/2014/main" id="{782DF35B-B47C-4C5C-9EA1-80C7B1B54663}"/>
              </a:ext>
            </a:extLst>
          </p:cNvPr>
          <p:cNvSpPr>
            <a:spLocks noGrp="1"/>
          </p:cNvSpPr>
          <p:nvPr>
            <p:ph sz="half" idx="2"/>
          </p:nvPr>
        </p:nvSpPr>
        <p:spPr>
          <a:xfrm>
            <a:off x="3964897" y="4446653"/>
            <a:ext cx="4722839" cy="1856273"/>
          </a:xfrm>
        </p:spPr>
        <p:txBody>
          <a:bodyPr/>
          <a:lstStyle/>
          <a:p>
            <a:pPr marL="0" indent="0">
              <a:buNone/>
            </a:pPr>
            <a:r>
              <a:rPr lang="en-US" altLang="zh-CN" dirty="0">
                <a:solidFill>
                  <a:schemeClr val="bg1"/>
                </a:solidFill>
                <a:latin typeface="Verdana Pro Cond SemiBold" panose="020B0706030504040204" pitchFamily="34" charset="0"/>
              </a:rPr>
              <a:t>What is </a:t>
            </a:r>
            <a:r>
              <a:rPr lang="en-US" dirty="0">
                <a:solidFill>
                  <a:schemeClr val="bg1"/>
                </a:solidFill>
                <a:latin typeface="Verdana Pro Cond SemiBold" panose="020B0706030504040204" pitchFamily="34" charset="0"/>
              </a:rPr>
              <a:t>Haversine Formula</a:t>
            </a:r>
            <a:r>
              <a:rPr lang="en-US" altLang="zh-CN" dirty="0">
                <a:solidFill>
                  <a:schemeClr val="bg1"/>
                </a:solidFill>
                <a:latin typeface="Verdana Pro Cond SemiBold" panose="020B0706030504040204" pitchFamily="34" charset="0"/>
              </a:rPr>
              <a:t>?</a:t>
            </a:r>
          </a:p>
          <a:p>
            <a:pPr>
              <a:buFontTx/>
              <a:buChar char="─"/>
            </a:pPr>
            <a:r>
              <a:rPr lang="en-US" altLang="zh-CN" sz="2000" dirty="0">
                <a:solidFill>
                  <a:schemeClr val="bg1"/>
                </a:solidFill>
                <a:latin typeface="Verdana Pro Cond SemiBold" panose="020B0706030504040204" pitchFamily="34" charset="0"/>
              </a:rPr>
              <a:t>It is a formula </a:t>
            </a:r>
            <a:r>
              <a:rPr lang="en-US" sz="2000" dirty="0"/>
              <a:t> </a:t>
            </a:r>
            <a:r>
              <a:rPr lang="en-US" sz="2000" dirty="0">
                <a:solidFill>
                  <a:schemeClr val="bg1"/>
                </a:solidFill>
                <a:latin typeface="Verdana Pro Cond SemiBold" panose="020B0706030504040204" pitchFamily="34" charset="0"/>
              </a:rPr>
              <a:t>that determines the great-circle distance between two points on a sphere given their longitudes and latitudes. </a:t>
            </a:r>
            <a:endParaRPr lang="en-US" altLang="zh-CN" sz="2000" dirty="0">
              <a:solidFill>
                <a:schemeClr val="bg1"/>
              </a:solidFill>
              <a:latin typeface="Verdana Pro Cond SemiBold" panose="020B0706030504040204" pitchFamily="34" charset="0"/>
            </a:endParaRPr>
          </a:p>
          <a:p>
            <a:pPr marL="0" indent="0">
              <a:buNone/>
            </a:pPr>
            <a:endParaRPr lang="en-US" dirty="0">
              <a:solidFill>
                <a:schemeClr val="bg1"/>
              </a:solidFill>
              <a:latin typeface="Verdana Pro Cond SemiBold" panose="020B0706030504040204" pitchFamily="34" charset="0"/>
            </a:endParaRPr>
          </a:p>
        </p:txBody>
      </p:sp>
      <p:pic>
        <p:nvPicPr>
          <p:cNvPr id="7172" name="Picture 4" descr="https://scontent-ort2-2.xx.fbcdn.net/v/t1.15752-0/p280x280/53614377_2241509326062957_6688185599465095168_n.png?_nc_cat=102&amp;_nc_ht=scontent-ort2-2.xx&amp;oh=0479a868f6baa9814204c749d3ec3177&amp;oe=5D4E6192">
            <a:extLst>
              <a:ext uri="{FF2B5EF4-FFF2-40B4-BE49-F238E27FC236}">
                <a16:creationId xmlns:a16="http://schemas.microsoft.com/office/drawing/2014/main" id="{7AC4EC1D-ED1D-4E04-B19A-625AC0BA6F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6264" y="1690691"/>
            <a:ext cx="3038649" cy="46122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4075FE-9902-4D7B-B193-BF1AE738C55C}"/>
              </a:ext>
            </a:extLst>
          </p:cNvPr>
          <p:cNvSpPr txBox="1"/>
          <p:nvPr/>
        </p:nvSpPr>
        <p:spPr>
          <a:xfrm>
            <a:off x="4189750" y="1690691"/>
            <a:ext cx="4805284" cy="1200329"/>
          </a:xfrm>
          <a:prstGeom prst="rect">
            <a:avLst/>
          </a:prstGeom>
          <a:noFill/>
        </p:spPr>
        <p:txBody>
          <a:bodyPr wrap="square" rtlCol="0">
            <a:spAutoFit/>
          </a:bodyPr>
          <a:lstStyle/>
          <a:p>
            <a:r>
              <a:rPr lang="en-US" dirty="0">
                <a:solidFill>
                  <a:schemeClr val="bg1"/>
                </a:solidFill>
                <a:latin typeface="Verdana Pro Cond SemiBold" panose="020B0706030504040204" pitchFamily="34" charset="0"/>
              </a:rPr>
              <a:t>The heatmap plots the density of the relevant facilities in Chicago. It indicates that the distribution of those facilities is balanced. </a:t>
            </a:r>
          </a:p>
        </p:txBody>
      </p:sp>
      <p:pic>
        <p:nvPicPr>
          <p:cNvPr id="9" name="Graphic 8" descr="Right pointing backhand index ">
            <a:extLst>
              <a:ext uri="{FF2B5EF4-FFF2-40B4-BE49-F238E27FC236}">
                <a16:creationId xmlns:a16="http://schemas.microsoft.com/office/drawing/2014/main" id="{6012667E-D76C-41D0-A187-2CC5A24578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49600" y="1593537"/>
            <a:ext cx="585463" cy="585463"/>
          </a:xfrm>
          <a:prstGeom prst="rect">
            <a:avLst/>
          </a:prstGeom>
        </p:spPr>
      </p:pic>
    </p:spTree>
    <p:extLst>
      <p:ext uri="{BB962C8B-B14F-4D97-AF65-F5344CB8AC3E}">
        <p14:creationId xmlns:p14="http://schemas.microsoft.com/office/powerpoint/2010/main" val="213354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C070-5B36-4B64-B1D5-19EFF4DBDD49}"/>
              </a:ext>
            </a:extLst>
          </p:cNvPr>
          <p:cNvSpPr>
            <a:spLocks noGrp="1"/>
          </p:cNvSpPr>
          <p:nvPr>
            <p:ph type="title"/>
          </p:nvPr>
        </p:nvSpPr>
        <p:spPr>
          <a:xfrm>
            <a:off x="143405" y="110551"/>
            <a:ext cx="10515600" cy="793115"/>
          </a:xfrm>
        </p:spPr>
        <p:txBody>
          <a:bodyPr>
            <a:normAutofit/>
          </a:bodyPr>
          <a:lstStyle/>
          <a:p>
            <a:r>
              <a:rPr lang="en-US" sz="3600" dirty="0">
                <a:solidFill>
                  <a:schemeClr val="bg1"/>
                </a:solidFill>
                <a:latin typeface="Broadway" panose="04040905080002020502" pitchFamily="82" charset="0"/>
              </a:rPr>
              <a:t>WHY WE CHOOSE THOSE DATA?</a:t>
            </a:r>
          </a:p>
        </p:txBody>
      </p:sp>
      <p:graphicFrame>
        <p:nvGraphicFramePr>
          <p:cNvPr id="3" name="內容版面配置區 5">
            <a:extLst>
              <a:ext uri="{FF2B5EF4-FFF2-40B4-BE49-F238E27FC236}">
                <a16:creationId xmlns:a16="http://schemas.microsoft.com/office/drawing/2014/main" id="{4FE2A90A-0EA3-434E-976D-2970DAB74520}"/>
              </a:ext>
            </a:extLst>
          </p:cNvPr>
          <p:cNvGraphicFramePr>
            <a:graphicFrameLocks/>
          </p:cNvGraphicFramePr>
          <p:nvPr>
            <p:extLst>
              <p:ext uri="{D42A27DB-BD31-4B8C-83A1-F6EECF244321}">
                <p14:modId xmlns:p14="http://schemas.microsoft.com/office/powerpoint/2010/main" val="525282111"/>
              </p:ext>
            </p:extLst>
          </p:nvPr>
        </p:nvGraphicFramePr>
        <p:xfrm>
          <a:off x="242499" y="839395"/>
          <a:ext cx="7544891" cy="5801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2F99408-312C-4978-ACC0-FCB069ADDD71}"/>
              </a:ext>
            </a:extLst>
          </p:cNvPr>
          <p:cNvSpPr txBox="1"/>
          <p:nvPr/>
        </p:nvSpPr>
        <p:spPr>
          <a:xfrm>
            <a:off x="7886484" y="4824761"/>
            <a:ext cx="1219199" cy="1815882"/>
          </a:xfrm>
          <a:prstGeom prst="rect">
            <a:avLst/>
          </a:prstGeom>
          <a:noFill/>
        </p:spPr>
        <p:txBody>
          <a:bodyPr wrap="square" rtlCol="0">
            <a:spAutoFit/>
          </a:bodyPr>
          <a:lstStyle/>
          <a:p>
            <a:r>
              <a:rPr lang="en-US" sz="1400" dirty="0">
                <a:solidFill>
                  <a:schemeClr val="bg1"/>
                </a:solidFill>
                <a:latin typeface="Verdana Pro Cond SemiBold" panose="020B0706030504040204" pitchFamily="34" charset="0"/>
              </a:rPr>
              <a:t>Data Source:</a:t>
            </a:r>
          </a:p>
          <a:p>
            <a:r>
              <a:rPr lang="en-US" sz="1400" dirty="0">
                <a:solidFill>
                  <a:schemeClr val="bg1"/>
                </a:solidFill>
                <a:latin typeface="Verdana Pro Cond SemiBold" panose="020B0706030504040204" pitchFamily="34" charset="0"/>
              </a:rPr>
              <a:t>2018 Homeless Point-in-Time Count &amp; Survey Report, City of Chicago</a:t>
            </a:r>
          </a:p>
        </p:txBody>
      </p:sp>
    </p:spTree>
    <p:extLst>
      <p:ext uri="{BB962C8B-B14F-4D97-AF65-F5344CB8AC3E}">
        <p14:creationId xmlns:p14="http://schemas.microsoft.com/office/powerpoint/2010/main" val="299112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95D0-722E-48CD-87F2-03013B678BF2}"/>
              </a:ext>
            </a:extLst>
          </p:cNvPr>
          <p:cNvSpPr>
            <a:spLocks noGrp="1"/>
          </p:cNvSpPr>
          <p:nvPr>
            <p:ph type="title"/>
          </p:nvPr>
        </p:nvSpPr>
        <p:spPr>
          <a:xfrm>
            <a:off x="156042" y="34387"/>
            <a:ext cx="10515600" cy="1325563"/>
          </a:xfrm>
        </p:spPr>
        <p:txBody>
          <a:bodyPr>
            <a:normAutofit/>
          </a:bodyPr>
          <a:lstStyle/>
          <a:p>
            <a:r>
              <a:rPr lang="en-US" sz="3600" dirty="0">
                <a:solidFill>
                  <a:schemeClr val="bg1"/>
                </a:solidFill>
                <a:latin typeface="Broadway" panose="04040905080002020502" pitchFamily="82" charset="0"/>
              </a:rPr>
              <a:t>WHY WE NEED THIS SYSTEM?</a:t>
            </a:r>
          </a:p>
        </p:txBody>
      </p:sp>
      <p:graphicFrame>
        <p:nvGraphicFramePr>
          <p:cNvPr id="7" name="Diagram 6">
            <a:extLst>
              <a:ext uri="{FF2B5EF4-FFF2-40B4-BE49-F238E27FC236}">
                <a16:creationId xmlns:a16="http://schemas.microsoft.com/office/drawing/2014/main" id="{7ED15F83-4996-4564-9CC8-AB597B34372E}"/>
              </a:ext>
            </a:extLst>
          </p:cNvPr>
          <p:cNvGraphicFramePr/>
          <p:nvPr>
            <p:extLst>
              <p:ext uri="{D42A27DB-BD31-4B8C-83A1-F6EECF244321}">
                <p14:modId xmlns:p14="http://schemas.microsoft.com/office/powerpoint/2010/main" val="3592181703"/>
              </p:ext>
            </p:extLst>
          </p:nvPr>
        </p:nvGraphicFramePr>
        <p:xfrm>
          <a:off x="2334594" y="2151873"/>
          <a:ext cx="4375879" cy="330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B54C2904-D707-4625-8FE1-6C142027CF5B}"/>
              </a:ext>
            </a:extLst>
          </p:cNvPr>
          <p:cNvSpPr txBox="1"/>
          <p:nvPr/>
        </p:nvSpPr>
        <p:spPr>
          <a:xfrm>
            <a:off x="4183327" y="2530221"/>
            <a:ext cx="2527146" cy="1015663"/>
          </a:xfrm>
          <a:prstGeom prst="rect">
            <a:avLst/>
          </a:prstGeom>
          <a:noFill/>
        </p:spPr>
        <p:txBody>
          <a:bodyPr wrap="square" rtlCol="0">
            <a:spAutoFit/>
          </a:bodyPr>
          <a:lstStyle/>
          <a:p>
            <a:r>
              <a:rPr lang="en-US" sz="1400" dirty="0">
                <a:solidFill>
                  <a:schemeClr val="bg1"/>
                </a:solidFill>
                <a:latin typeface="Verdana Pro Cond SemiBold" panose="020B0706030504040204" pitchFamily="34" charset="0"/>
              </a:rPr>
              <a:t>Case 1: search  for "public health service", which cannot find what the users want.</a:t>
            </a:r>
          </a:p>
          <a:p>
            <a:endParaRPr lang="en-US" dirty="0"/>
          </a:p>
        </p:txBody>
      </p:sp>
      <p:sp>
        <p:nvSpPr>
          <p:cNvPr id="10" name="TextBox 9">
            <a:extLst>
              <a:ext uri="{FF2B5EF4-FFF2-40B4-BE49-F238E27FC236}">
                <a16:creationId xmlns:a16="http://schemas.microsoft.com/office/drawing/2014/main" id="{F7B5A199-1768-49E8-A050-E8E4714A2E5D}"/>
              </a:ext>
            </a:extLst>
          </p:cNvPr>
          <p:cNvSpPr txBox="1"/>
          <p:nvPr/>
        </p:nvSpPr>
        <p:spPr>
          <a:xfrm>
            <a:off x="2791544" y="4159941"/>
            <a:ext cx="2095249" cy="1200329"/>
          </a:xfrm>
          <a:prstGeom prst="rect">
            <a:avLst/>
          </a:prstGeom>
          <a:noFill/>
        </p:spPr>
        <p:txBody>
          <a:bodyPr wrap="square" rtlCol="0">
            <a:spAutoFit/>
          </a:bodyPr>
          <a:lstStyle/>
          <a:p>
            <a:r>
              <a:rPr lang="en-US" sz="1200" dirty="0">
                <a:solidFill>
                  <a:schemeClr val="bg1"/>
                </a:solidFill>
                <a:latin typeface="Verdana Pro Cond SemiBold" panose="020B0706030504040204" pitchFamily="34" charset="0"/>
              </a:rPr>
              <a:t>Case 2: search for “warming center” and order them by distance, the results are poorly related with what the users want</a:t>
            </a:r>
          </a:p>
          <a:p>
            <a:endParaRPr lang="en-US" sz="1200" dirty="0">
              <a:solidFill>
                <a:schemeClr val="bg1"/>
              </a:solidFill>
              <a:latin typeface="Verdana Pro Cond SemiBold" panose="020B0706030504040204" pitchFamily="34" charset="0"/>
            </a:endParaRPr>
          </a:p>
        </p:txBody>
      </p:sp>
      <p:pic>
        <p:nvPicPr>
          <p:cNvPr id="3078" name="Picture 6" descr="https://scontent-ort2-2.xx.fbcdn.net/v/t1.15752-9/53916287_300290147306328_2145322523535867904_n.png?_nc_cat=110&amp;_nc_ht=scontent-ort2-2.xx&amp;oh=6e8697eb21b79cb470428cf4857632e7&amp;oe=5D1A9857">
            <a:extLst>
              <a:ext uri="{FF2B5EF4-FFF2-40B4-BE49-F238E27FC236}">
                <a16:creationId xmlns:a16="http://schemas.microsoft.com/office/drawing/2014/main" id="{688B0EA0-706D-403F-B1C6-68C7CE52B9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0210" y="2271735"/>
            <a:ext cx="2085085" cy="284869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scontent-ort2-2.xx.fbcdn.net/v/t1.15752-9/54393360_843777732635356_3984334336072613888_n.png?_nc_cat=102&amp;_nc_ht=scontent-ort2-2.xx&amp;oh=400c819ed49568461fecf4d7cbf5a7f2&amp;oe=5D1A1652">
            <a:extLst>
              <a:ext uri="{FF2B5EF4-FFF2-40B4-BE49-F238E27FC236}">
                <a16:creationId xmlns:a16="http://schemas.microsoft.com/office/drawing/2014/main" id="{78A6BADE-D903-4496-AB70-91D05BAC0C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042" y="2263160"/>
            <a:ext cx="2021252" cy="285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65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8499A9-AEA1-4FC2-96AD-05371DCA7046}"/>
              </a:ext>
            </a:extLst>
          </p:cNvPr>
          <p:cNvSpPr>
            <a:spLocks noGrp="1"/>
          </p:cNvSpPr>
          <p:nvPr>
            <p:ph type="title"/>
          </p:nvPr>
        </p:nvSpPr>
        <p:spPr>
          <a:xfrm>
            <a:off x="153649" y="108420"/>
            <a:ext cx="10515600" cy="1325563"/>
          </a:xfrm>
        </p:spPr>
        <p:txBody>
          <a:bodyPr>
            <a:normAutofit/>
          </a:bodyPr>
          <a:lstStyle/>
          <a:p>
            <a:r>
              <a:rPr lang="en-US" sz="3600" dirty="0">
                <a:solidFill>
                  <a:schemeClr val="bg1"/>
                </a:solidFill>
                <a:latin typeface="Broadway" panose="020B0604020202020204" pitchFamily="82" charset="0"/>
              </a:rPr>
              <a:t>DATA SOURCE</a:t>
            </a:r>
          </a:p>
        </p:txBody>
      </p:sp>
      <p:graphicFrame>
        <p:nvGraphicFramePr>
          <p:cNvPr id="6" name="Table 5">
            <a:extLst>
              <a:ext uri="{FF2B5EF4-FFF2-40B4-BE49-F238E27FC236}">
                <a16:creationId xmlns:a16="http://schemas.microsoft.com/office/drawing/2014/main" id="{01193A5F-ABCC-438F-B92B-7EB1F6C02A62}"/>
              </a:ext>
            </a:extLst>
          </p:cNvPr>
          <p:cNvGraphicFramePr>
            <a:graphicFrameLocks noGrp="1"/>
          </p:cNvGraphicFramePr>
          <p:nvPr>
            <p:extLst>
              <p:ext uri="{D42A27DB-BD31-4B8C-83A1-F6EECF244321}">
                <p14:modId xmlns:p14="http://schemas.microsoft.com/office/powerpoint/2010/main" val="947920597"/>
              </p:ext>
            </p:extLst>
          </p:nvPr>
        </p:nvGraphicFramePr>
        <p:xfrm>
          <a:off x="260454" y="1611444"/>
          <a:ext cx="8623092" cy="4621139"/>
        </p:xfrm>
        <a:graphic>
          <a:graphicData uri="http://schemas.openxmlformats.org/drawingml/2006/table">
            <a:tbl>
              <a:tblPr>
                <a:tableStyleId>{5C22544A-7EE6-4342-B048-85BDC9FD1C3A}</a:tableStyleId>
              </a:tblPr>
              <a:tblGrid>
                <a:gridCol w="3550685">
                  <a:extLst>
                    <a:ext uri="{9D8B030D-6E8A-4147-A177-3AD203B41FA5}">
                      <a16:colId xmlns:a16="http://schemas.microsoft.com/office/drawing/2014/main" val="1136539968"/>
                    </a:ext>
                  </a:extLst>
                </a:gridCol>
                <a:gridCol w="3427386">
                  <a:extLst>
                    <a:ext uri="{9D8B030D-6E8A-4147-A177-3AD203B41FA5}">
                      <a16:colId xmlns:a16="http://schemas.microsoft.com/office/drawing/2014/main" val="1337982632"/>
                    </a:ext>
                  </a:extLst>
                </a:gridCol>
                <a:gridCol w="1645021">
                  <a:extLst>
                    <a:ext uri="{9D8B030D-6E8A-4147-A177-3AD203B41FA5}">
                      <a16:colId xmlns:a16="http://schemas.microsoft.com/office/drawing/2014/main" val="3738909743"/>
                    </a:ext>
                  </a:extLst>
                </a:gridCol>
              </a:tblGrid>
              <a:tr h="305394">
                <a:tc>
                  <a:txBody>
                    <a:bodyPr/>
                    <a:lstStyle/>
                    <a:p>
                      <a:pPr algn="l" fontAlgn="ctr"/>
                      <a:r>
                        <a:rPr lang="en-US" sz="2000" b="1" u="none" strike="noStrike" dirty="0">
                          <a:solidFill>
                            <a:schemeClr val="bg1"/>
                          </a:solidFill>
                          <a:effectLst/>
                          <a:latin typeface="Verdana Pro Cond SemiBold" panose="020B0604020202020204" pitchFamily="34" charset="0"/>
                        </a:rPr>
                        <a:t>Facility Type</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2000" b="1" u="none" strike="noStrike" dirty="0">
                          <a:solidFill>
                            <a:schemeClr val="bg1"/>
                          </a:solidFill>
                          <a:effectLst/>
                          <a:latin typeface="Verdana Pro Cond SemiBold" panose="020B0604020202020204" pitchFamily="34" charset="0"/>
                        </a:rPr>
                        <a:t>Source</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2000" b="1" u="none" strike="noStrike" dirty="0">
                          <a:solidFill>
                            <a:schemeClr val="bg1"/>
                          </a:solidFill>
                          <a:effectLst/>
                          <a:latin typeface="Verdana Pro Cond SemiBold" panose="020B0604020202020204" pitchFamily="34" charset="0"/>
                        </a:rPr>
                        <a:t>Access</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2859416"/>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Warming Centers</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8">
                  <a:txBody>
                    <a:bodyPr/>
                    <a:lstStyle/>
                    <a:p>
                      <a:pPr algn="ctr" fontAlgn="ctr"/>
                      <a:r>
                        <a:rPr lang="en-US" sz="2000" b="1" u="none" strike="noStrike" dirty="0">
                          <a:solidFill>
                            <a:schemeClr val="bg1"/>
                          </a:solidFill>
                          <a:effectLst/>
                          <a:latin typeface="Verdana Pro Cond SemiBold" panose="020B0604020202020204" pitchFamily="34" charset="0"/>
                        </a:rPr>
                        <a:t>Chicago Data Portal</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8">
                  <a:txBody>
                    <a:bodyPr/>
                    <a:lstStyle/>
                    <a:p>
                      <a:pPr algn="ctr" fontAlgn="ctr"/>
                      <a:r>
                        <a:rPr lang="en-US" sz="2000" b="1" u="none" strike="noStrike" dirty="0">
                          <a:solidFill>
                            <a:schemeClr val="bg1"/>
                          </a:solidFill>
                          <a:effectLst/>
                          <a:latin typeface="Verdana Pro Cond SemiBold" panose="020B0604020202020204" pitchFamily="34" charset="0"/>
                        </a:rPr>
                        <a:t>Download</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71351466"/>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Cooling Centers</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14079991"/>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Park</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742620791"/>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Senior Centers</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37009029"/>
                  </a:ext>
                </a:extLst>
              </a:tr>
              <a:tr h="359298">
                <a:tc>
                  <a:txBody>
                    <a:bodyPr/>
                    <a:lstStyle/>
                    <a:p>
                      <a:pPr algn="l" fontAlgn="ctr"/>
                      <a:r>
                        <a:rPr lang="en-US" sz="2000" b="1" u="none" strike="noStrike" dirty="0">
                          <a:solidFill>
                            <a:schemeClr val="bg1"/>
                          </a:solidFill>
                          <a:effectLst/>
                          <a:latin typeface="Verdana Pro Cond SemiBold" panose="020B0604020202020204" pitchFamily="34" charset="0"/>
                        </a:rPr>
                        <a:t>Community Service Centers</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8528580"/>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Condom Distribution Sites</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36527368"/>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Familiy Support Agencies</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75805792"/>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Public Health Service Centers</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0296669"/>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Food Pantry Location</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2000" b="1" u="none" strike="noStrike" dirty="0">
                          <a:solidFill>
                            <a:schemeClr val="bg1"/>
                          </a:solidFill>
                          <a:effectLst/>
                          <a:latin typeface="Verdana Pro Cond SemiBold" panose="020B0604020202020204" pitchFamily="34" charset="0"/>
                        </a:rPr>
                        <a:t>FoodPantries.ORG</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pPr algn="ctr" fontAlgn="ctr"/>
                      <a:r>
                        <a:rPr lang="en-US" sz="2000" b="1" u="none" strike="noStrike">
                          <a:solidFill>
                            <a:schemeClr val="bg1"/>
                          </a:solidFill>
                          <a:effectLst/>
                          <a:latin typeface="Verdana Pro Cond SemiBold" panose="020B0604020202020204" pitchFamily="34" charset="0"/>
                        </a:rPr>
                        <a:t>Web Crawler</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3764320"/>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Shelter Location</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2000" b="1" u="none" strike="noStrike" dirty="0">
                          <a:solidFill>
                            <a:schemeClr val="bg1"/>
                          </a:solidFill>
                          <a:effectLst/>
                          <a:latin typeface="Verdana Pro Cond SemiBold" panose="020B0604020202020204" pitchFamily="34" charset="0"/>
                        </a:rPr>
                        <a:t>Homeless Shelter Dictionary</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4234985379"/>
                  </a:ext>
                </a:extLst>
              </a:tr>
              <a:tr h="359298">
                <a:tc>
                  <a:txBody>
                    <a:bodyPr/>
                    <a:lstStyle/>
                    <a:p>
                      <a:pPr algn="l" fontAlgn="ctr"/>
                      <a:r>
                        <a:rPr lang="en-US" sz="2000" b="1" u="none" strike="noStrike">
                          <a:solidFill>
                            <a:schemeClr val="bg1"/>
                          </a:solidFill>
                          <a:effectLst/>
                          <a:latin typeface="Verdana Pro Cond SemiBold" panose="020B0604020202020204" pitchFamily="34" charset="0"/>
                        </a:rPr>
                        <a:t>Food Pantry Geocode</a:t>
                      </a:r>
                      <a:endParaRPr lang="en-US" sz="2000" b="1" i="0" u="none" strike="noStrike">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pPr algn="ctr" fontAlgn="ctr"/>
                      <a:r>
                        <a:rPr lang="en-US" sz="2000" b="1" u="none" strike="noStrike" dirty="0">
                          <a:solidFill>
                            <a:schemeClr val="bg1"/>
                          </a:solidFill>
                          <a:effectLst/>
                          <a:latin typeface="Verdana Pro Cond SemiBold" panose="020B0604020202020204" pitchFamily="34" charset="0"/>
                        </a:rPr>
                        <a:t>Google Map Geocoding API</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2000" b="1" u="none" strike="noStrike" dirty="0">
                          <a:solidFill>
                            <a:schemeClr val="bg1"/>
                          </a:solidFill>
                          <a:effectLst/>
                          <a:latin typeface="Verdana Pro Cond SemiBold" panose="020B0604020202020204" pitchFamily="34" charset="0"/>
                        </a:rPr>
                        <a:t>API</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3713314"/>
                  </a:ext>
                </a:extLst>
              </a:tr>
              <a:tr h="359298">
                <a:tc>
                  <a:txBody>
                    <a:bodyPr/>
                    <a:lstStyle/>
                    <a:p>
                      <a:pPr algn="l" fontAlgn="ctr"/>
                      <a:r>
                        <a:rPr lang="en-US" sz="2000" b="1" u="none" strike="noStrike" dirty="0">
                          <a:solidFill>
                            <a:schemeClr val="bg1"/>
                          </a:solidFill>
                          <a:effectLst/>
                          <a:latin typeface="Verdana Pro Cond SemiBold" panose="020B0604020202020204" pitchFamily="34" charset="0"/>
                        </a:rPr>
                        <a:t>Shelter Geocode</a:t>
                      </a:r>
                      <a:endParaRPr lang="en-US" sz="2000" b="1" i="0" u="none" strike="noStrike" dirty="0">
                        <a:solidFill>
                          <a:schemeClr val="bg1"/>
                        </a:solidFill>
                        <a:effectLst/>
                        <a:latin typeface="Verdana Pro Cond SemiBold" panose="020B0604020202020204" pitchFamily="34" charset="0"/>
                      </a:endParaRPr>
                    </a:p>
                  </a:txBody>
                  <a:tcPr marL="4763" marR="4763" marT="4763" marB="0"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62833430"/>
                  </a:ext>
                </a:extLst>
              </a:tr>
            </a:tbl>
          </a:graphicData>
        </a:graphic>
      </p:graphicFrame>
    </p:spTree>
    <p:extLst>
      <p:ext uri="{BB962C8B-B14F-4D97-AF65-F5344CB8AC3E}">
        <p14:creationId xmlns:p14="http://schemas.microsoft.com/office/powerpoint/2010/main" val="381627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9C67-2875-4D56-9ED2-01BC0D30EAA1}"/>
              </a:ext>
            </a:extLst>
          </p:cNvPr>
          <p:cNvSpPr>
            <a:spLocks noGrp="1"/>
          </p:cNvSpPr>
          <p:nvPr>
            <p:ph type="title"/>
          </p:nvPr>
        </p:nvSpPr>
        <p:spPr>
          <a:xfrm>
            <a:off x="186128" y="109201"/>
            <a:ext cx="10515600" cy="1325563"/>
          </a:xfrm>
        </p:spPr>
        <p:txBody>
          <a:bodyPr>
            <a:normAutofit/>
          </a:bodyPr>
          <a:lstStyle/>
          <a:p>
            <a:r>
              <a:rPr lang="en-US" sz="3600" dirty="0">
                <a:solidFill>
                  <a:schemeClr val="bg1"/>
                </a:solidFill>
                <a:latin typeface="Broadway" panose="04040905080002020502" pitchFamily="82" charset="0"/>
              </a:rPr>
              <a:t>HOW TO USE OUR SOFTWARE?</a:t>
            </a:r>
          </a:p>
        </p:txBody>
      </p:sp>
      <p:graphicFrame>
        <p:nvGraphicFramePr>
          <p:cNvPr id="10" name="Content Placeholder 9">
            <a:extLst>
              <a:ext uri="{FF2B5EF4-FFF2-40B4-BE49-F238E27FC236}">
                <a16:creationId xmlns:a16="http://schemas.microsoft.com/office/drawing/2014/main" id="{DFFE8C97-0083-479F-B8CE-1E0727BF9B32}"/>
              </a:ext>
            </a:extLst>
          </p:cNvPr>
          <p:cNvGraphicFramePr>
            <a:graphicFrameLocks noGrp="1"/>
          </p:cNvGraphicFramePr>
          <p:nvPr>
            <p:ph sz="half" idx="1"/>
            <p:extLst>
              <p:ext uri="{D42A27DB-BD31-4B8C-83A1-F6EECF244321}">
                <p14:modId xmlns:p14="http://schemas.microsoft.com/office/powerpoint/2010/main" val="1526125394"/>
              </p:ext>
            </p:extLst>
          </p:nvPr>
        </p:nvGraphicFramePr>
        <p:xfrm>
          <a:off x="1530468" y="1597025"/>
          <a:ext cx="5613186" cy="4911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40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8">
            <a:extLst>
              <a:ext uri="{FF2B5EF4-FFF2-40B4-BE49-F238E27FC236}">
                <a16:creationId xmlns:a16="http://schemas.microsoft.com/office/drawing/2014/main" id="{60FC9866-6CC4-4AAD-BE91-E0A2D2957508}"/>
              </a:ext>
            </a:extLst>
          </p:cNvPr>
          <p:cNvSpPr txBox="1">
            <a:spLocks/>
          </p:cNvSpPr>
          <p:nvPr/>
        </p:nvSpPr>
        <p:spPr>
          <a:xfrm>
            <a:off x="244481" y="842644"/>
            <a:ext cx="10949940" cy="5524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a:solidFill>
                  <a:schemeClr val="bg1"/>
                </a:solidFill>
                <a:latin typeface="Verdana Pro Cond SemiBold" panose="020B0706030504040204" pitchFamily="34" charset="0"/>
              </a:rPr>
              <a:t>Sample code</a:t>
            </a:r>
          </a:p>
          <a:p>
            <a:pPr>
              <a:lnSpc>
                <a:spcPct val="100000"/>
              </a:lnSpc>
              <a:spcBef>
                <a:spcPts val="0"/>
              </a:spcBef>
            </a:pPr>
            <a:endParaRPr lang="en-US" sz="2400" dirty="0">
              <a:solidFill>
                <a:schemeClr val="bg1"/>
              </a:solidFill>
              <a:latin typeface="Verdana Pro Cond SemiBold" panose="020B0706030504040204" pitchFamily="34" charset="0"/>
            </a:endParaRPr>
          </a:p>
          <a:p>
            <a:pPr marL="0" indent="0">
              <a:lnSpc>
                <a:spcPct val="100000"/>
              </a:lnSpc>
              <a:spcBef>
                <a:spcPts val="0"/>
              </a:spcBef>
              <a:buNone/>
            </a:pPr>
            <a:endParaRPr lang="en-US" sz="2400" dirty="0">
              <a:solidFill>
                <a:schemeClr val="bg1"/>
              </a:solidFill>
              <a:latin typeface="Verdana Pro Cond SemiBold" panose="020B0706030504040204" pitchFamily="34" charset="0"/>
            </a:endParaRPr>
          </a:p>
          <a:p>
            <a:pPr lvl="1">
              <a:lnSpc>
                <a:spcPct val="100000"/>
              </a:lnSpc>
              <a:spcBef>
                <a:spcPts val="0"/>
              </a:spcBef>
              <a:buFont typeface="Verdana Pro Cond SemiBold" panose="020B0706030504040204" pitchFamily="34" charset="0"/>
              <a:buChar char="─"/>
            </a:pPr>
            <a:r>
              <a:rPr lang="en-US" dirty="0">
                <a:solidFill>
                  <a:schemeClr val="bg1"/>
                </a:solidFill>
                <a:latin typeface="Verdana Pro Cond SemiBold" panose="020B0706030504040204" pitchFamily="34" charset="0"/>
              </a:rPr>
              <a:t>Case 1: default settings</a:t>
            </a:r>
          </a:p>
          <a:p>
            <a:pPr marL="457200" lvl="1" indent="0">
              <a:lnSpc>
                <a:spcPct val="100000"/>
              </a:lnSpc>
              <a:spcBef>
                <a:spcPts val="0"/>
              </a:spcBef>
              <a:buNone/>
            </a:pPr>
            <a:endParaRPr lang="en-US" dirty="0">
              <a:solidFill>
                <a:schemeClr val="bg1"/>
              </a:solidFill>
              <a:latin typeface="Verdana Pro Cond SemiBold" panose="020B0706030504040204" pitchFamily="34" charset="0"/>
            </a:endParaRPr>
          </a:p>
          <a:p>
            <a:pPr marL="457200" lvl="1" indent="0">
              <a:lnSpc>
                <a:spcPct val="100000"/>
              </a:lnSpc>
              <a:spcBef>
                <a:spcPts val="0"/>
              </a:spcBef>
              <a:buNone/>
            </a:pPr>
            <a:endParaRPr lang="en-US" dirty="0">
              <a:solidFill>
                <a:schemeClr val="bg1"/>
              </a:solidFill>
              <a:latin typeface="Verdana Pro Cond SemiBold" panose="020B0706030504040204" pitchFamily="34" charset="0"/>
            </a:endParaRPr>
          </a:p>
          <a:p>
            <a:pPr lvl="1">
              <a:lnSpc>
                <a:spcPct val="100000"/>
              </a:lnSpc>
              <a:spcBef>
                <a:spcPts val="0"/>
              </a:spcBef>
              <a:buFont typeface="Verdana Pro Cond SemiBold" panose="020B0706030504040204" pitchFamily="34" charset="0"/>
              <a:buChar char="─"/>
            </a:pPr>
            <a:r>
              <a:rPr lang="en-US" dirty="0">
                <a:solidFill>
                  <a:schemeClr val="bg1"/>
                </a:solidFill>
                <a:latin typeface="Verdana Pro Cond SemiBold" panose="020B0706030504040204" pitchFamily="34" charset="0"/>
              </a:rPr>
              <a:t>Case 2: choose categories</a:t>
            </a:r>
          </a:p>
          <a:p>
            <a:pPr marL="457200" lvl="1" indent="0">
              <a:lnSpc>
                <a:spcPct val="100000"/>
              </a:lnSpc>
              <a:spcBef>
                <a:spcPts val="0"/>
              </a:spcBef>
              <a:buNone/>
            </a:pPr>
            <a:endParaRPr lang="en-US" dirty="0">
              <a:solidFill>
                <a:schemeClr val="bg1"/>
              </a:solidFill>
              <a:latin typeface="Verdana Pro Cond SemiBold" panose="020B0706030504040204" pitchFamily="34" charset="0"/>
            </a:endParaRPr>
          </a:p>
          <a:p>
            <a:pPr marL="457200" lvl="1" indent="0">
              <a:lnSpc>
                <a:spcPct val="100000"/>
              </a:lnSpc>
              <a:spcBef>
                <a:spcPts val="0"/>
              </a:spcBef>
              <a:buNone/>
            </a:pPr>
            <a:endParaRPr lang="en-US" dirty="0">
              <a:solidFill>
                <a:schemeClr val="bg1"/>
              </a:solidFill>
              <a:latin typeface="Verdana Pro Cond SemiBold" panose="020B0706030504040204" pitchFamily="34" charset="0"/>
            </a:endParaRPr>
          </a:p>
          <a:p>
            <a:pPr lvl="1">
              <a:lnSpc>
                <a:spcPct val="100000"/>
              </a:lnSpc>
              <a:spcBef>
                <a:spcPts val="0"/>
              </a:spcBef>
              <a:buFont typeface="Verdana Pro Cond SemiBold" panose="020B0706030504040204" pitchFamily="34" charset="0"/>
              <a:buChar char="─"/>
            </a:pPr>
            <a:r>
              <a:rPr lang="en-US" dirty="0">
                <a:solidFill>
                  <a:schemeClr val="bg1"/>
                </a:solidFill>
                <a:latin typeface="Verdana Pro Cond SemiBold" panose="020B0706030504040204" pitchFamily="34" charset="0"/>
              </a:rPr>
              <a:t>Case 3: choose walking time</a:t>
            </a:r>
          </a:p>
          <a:p>
            <a:pPr marL="457200" lvl="1" indent="0">
              <a:lnSpc>
                <a:spcPct val="100000"/>
              </a:lnSpc>
              <a:spcBef>
                <a:spcPts val="0"/>
              </a:spcBef>
              <a:buNone/>
            </a:pPr>
            <a:endParaRPr lang="en-US" dirty="0">
              <a:solidFill>
                <a:schemeClr val="bg1"/>
              </a:solidFill>
              <a:latin typeface="Verdana Pro Cond SemiBold" panose="020B0706030504040204" pitchFamily="34" charset="0"/>
            </a:endParaRPr>
          </a:p>
          <a:p>
            <a:pPr marL="457200" lvl="1" indent="0">
              <a:lnSpc>
                <a:spcPct val="100000"/>
              </a:lnSpc>
              <a:spcBef>
                <a:spcPts val="0"/>
              </a:spcBef>
              <a:buNone/>
            </a:pPr>
            <a:endParaRPr lang="en-US" dirty="0">
              <a:solidFill>
                <a:schemeClr val="bg1"/>
              </a:solidFill>
              <a:latin typeface="Verdana Pro Cond SemiBold" panose="020B0706030504040204" pitchFamily="34" charset="0"/>
            </a:endParaRPr>
          </a:p>
          <a:p>
            <a:pPr lvl="1">
              <a:lnSpc>
                <a:spcPct val="100000"/>
              </a:lnSpc>
              <a:spcBef>
                <a:spcPts val="0"/>
              </a:spcBef>
              <a:buFont typeface="Verdana Pro Cond SemiBold" panose="020B0706030504040204" pitchFamily="34" charset="0"/>
              <a:buChar char="─"/>
            </a:pPr>
            <a:r>
              <a:rPr lang="en-US" dirty="0">
                <a:solidFill>
                  <a:schemeClr val="bg1"/>
                </a:solidFill>
                <a:latin typeface="Verdana Pro Cond SemiBold" panose="020B0706030504040204" pitchFamily="34" charset="0"/>
              </a:rPr>
              <a:t>Case 4: choose full info or not</a:t>
            </a:r>
          </a:p>
          <a:p>
            <a:pPr marL="0" indent="0">
              <a:buNone/>
            </a:pPr>
            <a:endParaRPr lang="en-US" sz="2400" dirty="0">
              <a:solidFill>
                <a:schemeClr val="bg1"/>
              </a:solidFill>
              <a:latin typeface="Verdana Pro Cond SemiBold" panose="020B0706030504040204" pitchFamily="34" charset="0"/>
            </a:endParaRPr>
          </a:p>
        </p:txBody>
      </p:sp>
      <p:sp>
        <p:nvSpPr>
          <p:cNvPr id="4" name="Title 1">
            <a:extLst>
              <a:ext uri="{FF2B5EF4-FFF2-40B4-BE49-F238E27FC236}">
                <a16:creationId xmlns:a16="http://schemas.microsoft.com/office/drawing/2014/main" id="{ECDA158C-A7D1-4463-A1D0-4A684FF1B081}"/>
              </a:ext>
            </a:extLst>
          </p:cNvPr>
          <p:cNvSpPr>
            <a:spLocks noGrp="1"/>
          </p:cNvSpPr>
          <p:nvPr>
            <p:ph type="title"/>
          </p:nvPr>
        </p:nvSpPr>
        <p:spPr>
          <a:xfrm>
            <a:off x="402986" y="-47379"/>
            <a:ext cx="10515600" cy="1325563"/>
          </a:xfrm>
        </p:spPr>
        <p:txBody>
          <a:bodyPr>
            <a:normAutofit/>
          </a:bodyPr>
          <a:lstStyle/>
          <a:p>
            <a:r>
              <a:rPr lang="en-US" sz="3600" dirty="0">
                <a:solidFill>
                  <a:schemeClr val="bg1"/>
                </a:solidFill>
                <a:latin typeface="Broadway" panose="04040905080002020502" pitchFamily="82" charset="0"/>
              </a:rPr>
              <a:t>HOW TO USE OUR SOFTWARE?</a:t>
            </a:r>
          </a:p>
        </p:txBody>
      </p:sp>
      <p:sp>
        <p:nvSpPr>
          <p:cNvPr id="5" name="Rectangle 2">
            <a:extLst>
              <a:ext uri="{FF2B5EF4-FFF2-40B4-BE49-F238E27FC236}">
                <a16:creationId xmlns:a16="http://schemas.microsoft.com/office/drawing/2014/main" id="{83F4F1A9-7FB6-491D-99EE-A721F5997C96}"/>
              </a:ext>
            </a:extLst>
          </p:cNvPr>
          <p:cNvSpPr>
            <a:spLocks noChangeArrowheads="1"/>
          </p:cNvSpPr>
          <p:nvPr/>
        </p:nvSpPr>
        <p:spPr bwMode="auto">
          <a:xfrm>
            <a:off x="244481" y="1278184"/>
            <a:ext cx="8577230" cy="663628"/>
          </a:xfrm>
          <a:prstGeom prst="rect">
            <a:avLst/>
          </a:prstGeom>
          <a:solidFill>
            <a:schemeClr val="bg1"/>
          </a:solidFill>
          <a:ln>
            <a:noFill/>
          </a:ln>
          <a:effectLst/>
        </p:spPr>
        <p:txBody>
          <a:bodyPr vert="horz" wrap="square" lIns="0" tIns="0" rIns="0" bIns="47610" numCol="1" anchor="ctr" anchorCtr="0" compatLnSpc="1">
            <a:prstTxWarp prst="textNoShape">
              <a:avLst/>
            </a:prstTxWarp>
            <a:spAutoFit/>
          </a:bodyPr>
          <a:lstStyle/>
          <a:p>
            <a:pPr eaLnBrk="0" fontAlgn="base" hangingPunct="0">
              <a:spcBef>
                <a:spcPct val="0"/>
              </a:spcBef>
              <a:spcAft>
                <a:spcPct val="0"/>
              </a:spcAft>
            </a:pPr>
            <a:r>
              <a:rPr lang="en-US" altLang="en-US" sz="2000" dirty="0">
                <a:solidFill>
                  <a:srgbClr val="333333"/>
                </a:solidFill>
                <a:latin typeface="Verdana Pro Cond SemiBold" panose="020B0706030504040204" pitchFamily="34" charset="0"/>
                <a:ea typeface="Menlo"/>
              </a:rPr>
              <a:t> filename = </a:t>
            </a:r>
            <a:r>
              <a:rPr lang="en-US" altLang="en-US" sz="2000" dirty="0">
                <a:solidFill>
                  <a:srgbClr val="AA1111"/>
                </a:solidFill>
                <a:latin typeface="Verdana Pro Cond SemiBold" panose="020B0706030504040204" pitchFamily="34" charset="0"/>
                <a:ea typeface="Menlo"/>
              </a:rPr>
              <a:t>"full_data.csv“</a:t>
            </a:r>
          </a:p>
          <a:p>
            <a:pPr eaLnBrk="0" fontAlgn="base" hangingPunct="0">
              <a:spcBef>
                <a:spcPct val="0"/>
              </a:spcBef>
              <a:spcAft>
                <a:spcPct val="0"/>
              </a:spcAft>
            </a:pPr>
            <a:r>
              <a:rPr lang="en-US" altLang="en-US" sz="2000" dirty="0">
                <a:solidFill>
                  <a:srgbClr val="333333"/>
                </a:solidFill>
                <a:latin typeface="Verdana Pro Cond SemiBold" panose="020B0706030504040204" pitchFamily="34" charset="0"/>
                <a:ea typeface="Menlo"/>
              </a:rPr>
              <a:t> address = </a:t>
            </a:r>
            <a:r>
              <a:rPr lang="en-US" altLang="en-US" sz="2000" dirty="0">
                <a:solidFill>
                  <a:srgbClr val="AA1111"/>
                </a:solidFill>
                <a:latin typeface="Verdana Pro Cond SemiBold" panose="020B0706030504040204" pitchFamily="34" charset="0"/>
                <a:ea typeface="Menlo"/>
              </a:rPr>
              <a:t>"5730 S Ellis Ave, Chicago, IL 60637"</a:t>
            </a:r>
            <a:r>
              <a:rPr lang="en-US" altLang="en-US" sz="2000" dirty="0">
                <a:latin typeface="Verdana Pro Cond SemiBold" panose="020B0706030504040204" pitchFamily="34" charset="0"/>
              </a:rPr>
              <a:t> </a:t>
            </a:r>
          </a:p>
        </p:txBody>
      </p:sp>
      <p:sp>
        <p:nvSpPr>
          <p:cNvPr id="6" name="Rectangle 3">
            <a:extLst>
              <a:ext uri="{FF2B5EF4-FFF2-40B4-BE49-F238E27FC236}">
                <a16:creationId xmlns:a16="http://schemas.microsoft.com/office/drawing/2014/main" id="{036C1949-9A09-43CF-B676-CCE90341F28C}"/>
              </a:ext>
            </a:extLst>
          </p:cNvPr>
          <p:cNvSpPr>
            <a:spLocks noChangeArrowheads="1"/>
          </p:cNvSpPr>
          <p:nvPr/>
        </p:nvSpPr>
        <p:spPr bwMode="auto">
          <a:xfrm>
            <a:off x="244480" y="2429737"/>
            <a:ext cx="8577229" cy="355852"/>
          </a:xfrm>
          <a:prstGeom prst="rect">
            <a:avLst/>
          </a:prstGeom>
          <a:solidFill>
            <a:schemeClr val="bg1"/>
          </a:solidFill>
          <a:ln>
            <a:noFill/>
          </a:ln>
          <a:effectLst/>
        </p:spPr>
        <p:txBody>
          <a:bodyPr vert="horz" wrap="square" lIns="0" tIns="0" rIns="0" bIns="47610" numCol="1" anchor="ctr" anchorCtr="0" compatLnSpc="1">
            <a:prstTxWarp prst="textNoShape">
              <a:avLst/>
            </a:prstTxWarp>
            <a:spAutoFit/>
          </a:bodyPr>
          <a:lstStyle/>
          <a:p>
            <a:pPr eaLnBrk="0" fontAlgn="base" hangingPunct="0">
              <a:spcBef>
                <a:spcPct val="0"/>
              </a:spcBef>
              <a:spcAft>
                <a:spcPct val="0"/>
              </a:spcAft>
            </a:pPr>
            <a:r>
              <a:rPr lang="en-US" altLang="en-US" sz="2000" dirty="0">
                <a:solidFill>
                  <a:srgbClr val="333333"/>
                </a:solidFill>
                <a:latin typeface="Verdana Pro Cond SemiBold" panose="020B0706030504040204" pitchFamily="34" charset="0"/>
                <a:ea typeface="Menlo"/>
              </a:rPr>
              <a:t> </a:t>
            </a:r>
            <a:r>
              <a:rPr lang="en-US" altLang="en-US" sz="2000" dirty="0" err="1">
                <a:solidFill>
                  <a:srgbClr val="333333"/>
                </a:solidFill>
                <a:latin typeface="Verdana Pro Cond SemiBold" panose="020B0706030504040204" pitchFamily="34" charset="0"/>
                <a:ea typeface="Menlo"/>
              </a:rPr>
              <a:t>find_facilities.go</a:t>
            </a:r>
            <a:r>
              <a:rPr lang="en-US" altLang="en-US" sz="2000" dirty="0">
                <a:solidFill>
                  <a:srgbClr val="333333"/>
                </a:solidFill>
                <a:latin typeface="Verdana Pro Cond SemiBold" panose="020B0706030504040204" pitchFamily="34" charset="0"/>
                <a:ea typeface="Menlo"/>
              </a:rPr>
              <a:t>(filename, address)</a:t>
            </a:r>
            <a:r>
              <a:rPr lang="en-US" altLang="en-US" sz="2000" dirty="0">
                <a:latin typeface="Verdana Pro Cond SemiBold" panose="020B0706030504040204" pitchFamily="34" charset="0"/>
              </a:rPr>
              <a:t> </a:t>
            </a:r>
          </a:p>
        </p:txBody>
      </p:sp>
      <p:sp>
        <p:nvSpPr>
          <p:cNvPr id="7" name="Rectangle 4">
            <a:extLst>
              <a:ext uri="{FF2B5EF4-FFF2-40B4-BE49-F238E27FC236}">
                <a16:creationId xmlns:a16="http://schemas.microsoft.com/office/drawing/2014/main" id="{C4A41A28-8AB4-4FA7-8472-E74B11ED3456}"/>
              </a:ext>
            </a:extLst>
          </p:cNvPr>
          <p:cNvSpPr>
            <a:spLocks noChangeArrowheads="1"/>
          </p:cNvSpPr>
          <p:nvPr/>
        </p:nvSpPr>
        <p:spPr bwMode="auto">
          <a:xfrm>
            <a:off x="244480" y="3547456"/>
            <a:ext cx="8577229" cy="663628"/>
          </a:xfrm>
          <a:prstGeom prst="rect">
            <a:avLst/>
          </a:prstGeom>
          <a:solidFill>
            <a:schemeClr val="bg1"/>
          </a:solidFill>
          <a:ln>
            <a:noFill/>
          </a:ln>
          <a:effectLst/>
        </p:spPr>
        <p:txBody>
          <a:bodyPr vert="horz" wrap="square" lIns="0" tIns="0" rIns="0" bIns="47610" numCol="1" anchor="ctr" anchorCtr="0" compatLnSpc="1">
            <a:prstTxWarp prst="textNoShape">
              <a:avLst/>
            </a:prstTxWarp>
            <a:spAutoFit/>
          </a:bodyPr>
          <a:lstStyle/>
          <a:p>
            <a:pPr eaLnBrk="0" fontAlgn="base" hangingPunct="0">
              <a:spcBef>
                <a:spcPct val="0"/>
              </a:spcBef>
              <a:spcAft>
                <a:spcPct val="0"/>
              </a:spcAft>
            </a:pPr>
            <a:r>
              <a:rPr lang="en-US" altLang="en-US" sz="2000" dirty="0">
                <a:solidFill>
                  <a:srgbClr val="333333"/>
                </a:solidFill>
                <a:latin typeface="Verdana Pro Cond SemiBold" panose="020B0706030504040204" pitchFamily="34" charset="0"/>
                <a:ea typeface="Menlo"/>
              </a:rPr>
              <a:t> </a:t>
            </a:r>
            <a:r>
              <a:rPr lang="en-US" altLang="en-US" sz="2000" dirty="0" err="1">
                <a:solidFill>
                  <a:srgbClr val="333333"/>
                </a:solidFill>
                <a:latin typeface="Verdana Pro Cond SemiBold" panose="020B0706030504040204" pitchFamily="34" charset="0"/>
                <a:ea typeface="Menlo"/>
              </a:rPr>
              <a:t>find_facilities.go</a:t>
            </a:r>
            <a:r>
              <a:rPr lang="en-US" altLang="en-US" sz="2000" dirty="0">
                <a:solidFill>
                  <a:srgbClr val="333333"/>
                </a:solidFill>
                <a:latin typeface="Verdana Pro Cond SemiBold" panose="020B0706030504040204" pitchFamily="34" charset="0"/>
                <a:ea typeface="Menlo"/>
              </a:rPr>
              <a:t>(filename, address, [</a:t>
            </a:r>
            <a:r>
              <a:rPr lang="en-US" altLang="en-US" sz="2000" dirty="0">
                <a:solidFill>
                  <a:srgbClr val="AA1111"/>
                </a:solidFill>
                <a:latin typeface="Verdana Pro Cond SemiBold" panose="020B0706030504040204" pitchFamily="34" charset="0"/>
                <a:ea typeface="Menlo"/>
              </a:rPr>
              <a:t>"shelter"</a:t>
            </a:r>
            <a:r>
              <a:rPr lang="en-US" altLang="en-US" sz="2000" dirty="0">
                <a:solidFill>
                  <a:srgbClr val="333333"/>
                </a:solidFill>
                <a:latin typeface="Verdana Pro Cond SemiBold" panose="020B0706030504040204" pitchFamily="34" charset="0"/>
                <a:ea typeface="Menlo"/>
              </a:rPr>
              <a:t>, </a:t>
            </a:r>
            <a:r>
              <a:rPr lang="en-US" altLang="en-US" sz="2000" dirty="0">
                <a:solidFill>
                  <a:srgbClr val="AA1111"/>
                </a:solidFill>
                <a:latin typeface="Verdana Pro Cond SemiBold" panose="020B0706030504040204" pitchFamily="34" charset="0"/>
                <a:ea typeface="Menlo"/>
              </a:rPr>
              <a:t>"food pantry"</a:t>
            </a:r>
            <a:r>
              <a:rPr lang="en-US" altLang="en-US" sz="2000" dirty="0">
                <a:solidFill>
                  <a:srgbClr val="333333"/>
                </a:solidFill>
                <a:latin typeface="Verdana Pro Cond SemiBold" panose="020B0706030504040204" pitchFamily="34" charset="0"/>
                <a:ea typeface="Menlo"/>
              </a:rPr>
              <a:t>, </a:t>
            </a:r>
            <a:r>
              <a:rPr lang="en-US" altLang="en-US" sz="2000" dirty="0">
                <a:solidFill>
                  <a:srgbClr val="AA1111"/>
                </a:solidFill>
                <a:latin typeface="Verdana Pro Cond SemiBold" panose="020B0706030504040204" pitchFamily="34" charset="0"/>
                <a:ea typeface="Menlo"/>
              </a:rPr>
              <a:t>"warming         center"</a:t>
            </a:r>
            <a:r>
              <a:rPr lang="en-US" altLang="en-US" sz="2000" dirty="0">
                <a:solidFill>
                  <a:srgbClr val="333333"/>
                </a:solidFill>
                <a:latin typeface="Verdana Pro Cond SemiBold" panose="020B0706030504040204" pitchFamily="34" charset="0"/>
                <a:ea typeface="Menlo"/>
              </a:rPr>
              <a:t>])</a:t>
            </a:r>
            <a:r>
              <a:rPr lang="en-US" altLang="en-US" sz="2000" dirty="0">
                <a:latin typeface="Verdana Pro Cond SemiBold" panose="020B0706030504040204" pitchFamily="34" charset="0"/>
              </a:rPr>
              <a:t> </a:t>
            </a:r>
          </a:p>
        </p:txBody>
      </p:sp>
      <p:sp>
        <p:nvSpPr>
          <p:cNvPr id="9" name="Rectangle 5">
            <a:extLst>
              <a:ext uri="{FF2B5EF4-FFF2-40B4-BE49-F238E27FC236}">
                <a16:creationId xmlns:a16="http://schemas.microsoft.com/office/drawing/2014/main" id="{A619A56A-21CB-4CA2-BB0E-0FADAE719E15}"/>
              </a:ext>
            </a:extLst>
          </p:cNvPr>
          <p:cNvSpPr>
            <a:spLocks noChangeArrowheads="1"/>
          </p:cNvSpPr>
          <p:nvPr/>
        </p:nvSpPr>
        <p:spPr bwMode="auto">
          <a:xfrm>
            <a:off x="244480" y="4629219"/>
            <a:ext cx="8577229" cy="66362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333333"/>
                </a:solidFill>
                <a:latin typeface="Verdana Pro Cond SemiBold" panose="020B0706030504040204" pitchFamily="34" charset="0"/>
                <a:ea typeface="Menlo"/>
              </a:rPr>
              <a:t> </a:t>
            </a:r>
            <a:r>
              <a:rPr lang="en-US" altLang="en-US" sz="2000" dirty="0" err="1">
                <a:solidFill>
                  <a:srgbClr val="333333"/>
                </a:solidFill>
                <a:latin typeface="Verdana Pro Cond SemiBold" panose="020B0706030504040204" pitchFamily="34" charset="0"/>
                <a:ea typeface="Menlo"/>
              </a:rPr>
              <a:t>find_facilities.go</a:t>
            </a:r>
            <a:r>
              <a:rPr lang="en-US" altLang="en-US" sz="2000" dirty="0">
                <a:solidFill>
                  <a:srgbClr val="333333"/>
                </a:solidFill>
                <a:latin typeface="Verdana Pro Cond SemiBold" panose="020B0706030504040204" pitchFamily="34" charset="0"/>
                <a:ea typeface="Menlo"/>
              </a:rPr>
              <a:t>(filename, address, [</a:t>
            </a:r>
            <a:r>
              <a:rPr lang="en-US" altLang="en-US" sz="2000" dirty="0">
                <a:solidFill>
                  <a:srgbClr val="AA1111"/>
                </a:solidFill>
                <a:latin typeface="Verdana Pro Cond SemiBold" panose="020B0706030504040204" pitchFamily="34" charset="0"/>
                <a:ea typeface="Menlo"/>
              </a:rPr>
              <a:t>"shelter"</a:t>
            </a:r>
            <a:r>
              <a:rPr lang="en-US" altLang="en-US" sz="2000" dirty="0">
                <a:solidFill>
                  <a:srgbClr val="333333"/>
                </a:solidFill>
                <a:latin typeface="Verdana Pro Cond SemiBold" panose="020B0706030504040204" pitchFamily="34" charset="0"/>
                <a:ea typeface="Menlo"/>
              </a:rPr>
              <a:t>, </a:t>
            </a:r>
            <a:r>
              <a:rPr lang="en-US" altLang="en-US" sz="2000" dirty="0">
                <a:solidFill>
                  <a:srgbClr val="AA1111"/>
                </a:solidFill>
                <a:latin typeface="Verdana Pro Cond SemiBold" panose="020B0706030504040204" pitchFamily="34" charset="0"/>
                <a:ea typeface="Menlo"/>
              </a:rPr>
              <a:t>"food pantry"</a:t>
            </a:r>
            <a:r>
              <a:rPr lang="en-US" altLang="en-US" sz="2000" dirty="0">
                <a:solidFill>
                  <a:srgbClr val="333333"/>
                </a:solidFill>
                <a:latin typeface="Verdana Pro Cond SemiBold" panose="020B0706030504040204" pitchFamily="34" charset="0"/>
                <a:ea typeface="Menlo"/>
              </a:rPr>
              <a:t>, </a:t>
            </a:r>
            <a:r>
              <a:rPr lang="en-US" altLang="en-US" sz="2000" dirty="0">
                <a:solidFill>
                  <a:srgbClr val="AA1111"/>
                </a:solidFill>
                <a:latin typeface="Verdana Pro Cond SemiBold" panose="020B0706030504040204" pitchFamily="34" charset="0"/>
                <a:ea typeface="Menlo"/>
              </a:rPr>
              <a:t>"warming center"</a:t>
            </a:r>
            <a:r>
              <a:rPr lang="en-US" altLang="en-US" sz="2000" dirty="0">
                <a:solidFill>
                  <a:srgbClr val="333333"/>
                </a:solidFill>
                <a:latin typeface="Verdana Pro Cond SemiBold" panose="020B0706030504040204" pitchFamily="34" charset="0"/>
                <a:ea typeface="Menlo"/>
              </a:rPr>
              <a:t>], </a:t>
            </a:r>
            <a:r>
              <a:rPr lang="en-US" altLang="en-US" sz="2000" dirty="0" err="1">
                <a:solidFill>
                  <a:srgbClr val="333333"/>
                </a:solidFill>
                <a:latin typeface="Verdana Pro Cond SemiBold" panose="020B0706030504040204" pitchFamily="34" charset="0"/>
                <a:ea typeface="Menlo"/>
              </a:rPr>
              <a:t>walking_time</a:t>
            </a:r>
            <a:r>
              <a:rPr lang="en-US" altLang="en-US" sz="2000" dirty="0">
                <a:solidFill>
                  <a:srgbClr val="333333"/>
                </a:solidFill>
                <a:latin typeface="Verdana Pro Cond SemiBold" panose="020B0706030504040204" pitchFamily="34" charset="0"/>
                <a:ea typeface="Menlo"/>
              </a:rPr>
              <a:t>=</a:t>
            </a:r>
            <a:r>
              <a:rPr lang="en-US" altLang="en-US" sz="2000" dirty="0">
                <a:solidFill>
                  <a:srgbClr val="116644"/>
                </a:solidFill>
                <a:latin typeface="Verdana Pro Cond SemiBold" panose="020B0706030504040204" pitchFamily="34" charset="0"/>
                <a:ea typeface="Menlo"/>
              </a:rPr>
              <a:t>30</a:t>
            </a:r>
            <a:r>
              <a:rPr lang="en-US" altLang="en-US" sz="2000" dirty="0">
                <a:solidFill>
                  <a:srgbClr val="333333"/>
                </a:solidFill>
                <a:latin typeface="Verdana Pro Cond SemiBold" panose="020B0706030504040204" pitchFamily="34" charset="0"/>
                <a:ea typeface="Menlo"/>
              </a:rPr>
              <a:t>)</a:t>
            </a:r>
            <a:r>
              <a:rPr lang="en-US" altLang="en-US" sz="2000" dirty="0">
                <a:latin typeface="Verdana Pro Cond SemiBold" panose="020B0706030504040204" pitchFamily="34" charset="0"/>
              </a:rPr>
              <a:t> </a:t>
            </a:r>
          </a:p>
        </p:txBody>
      </p:sp>
      <p:sp>
        <p:nvSpPr>
          <p:cNvPr id="10" name="Rectangle 6">
            <a:extLst>
              <a:ext uri="{FF2B5EF4-FFF2-40B4-BE49-F238E27FC236}">
                <a16:creationId xmlns:a16="http://schemas.microsoft.com/office/drawing/2014/main" id="{09ECE86F-7241-4EE6-8FC9-F09487F2BB2F}"/>
              </a:ext>
            </a:extLst>
          </p:cNvPr>
          <p:cNvSpPr>
            <a:spLocks noChangeArrowheads="1"/>
          </p:cNvSpPr>
          <p:nvPr/>
        </p:nvSpPr>
        <p:spPr bwMode="auto">
          <a:xfrm>
            <a:off x="244479" y="5924239"/>
            <a:ext cx="8577229" cy="66362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eaLnBrk="0" fontAlgn="base" hangingPunct="0">
              <a:spcBef>
                <a:spcPct val="0"/>
              </a:spcBef>
              <a:spcAft>
                <a:spcPct val="0"/>
              </a:spcAft>
            </a:pPr>
            <a:r>
              <a:rPr lang="en-US" altLang="en-US" sz="2000" dirty="0">
                <a:solidFill>
                  <a:srgbClr val="333333"/>
                </a:solidFill>
                <a:latin typeface="Verdana Pro Cond SemiBold" panose="020B0706030504040204" pitchFamily="34" charset="0"/>
                <a:ea typeface="Menlo"/>
              </a:rPr>
              <a:t> </a:t>
            </a:r>
            <a:r>
              <a:rPr lang="en-US" altLang="en-US" sz="2000" dirty="0" err="1">
                <a:solidFill>
                  <a:srgbClr val="333333"/>
                </a:solidFill>
                <a:latin typeface="Verdana Pro Cond SemiBold" panose="020B0706030504040204" pitchFamily="34" charset="0"/>
                <a:ea typeface="Menlo"/>
              </a:rPr>
              <a:t>find_facilities.go</a:t>
            </a:r>
            <a:r>
              <a:rPr lang="en-US" altLang="en-US" sz="2000" dirty="0">
                <a:solidFill>
                  <a:srgbClr val="333333"/>
                </a:solidFill>
                <a:latin typeface="Verdana Pro Cond SemiBold" panose="020B0706030504040204" pitchFamily="34" charset="0"/>
                <a:ea typeface="Menlo"/>
              </a:rPr>
              <a:t>(filename, address, [</a:t>
            </a:r>
            <a:r>
              <a:rPr lang="en-US" altLang="en-US" sz="2000" dirty="0">
                <a:solidFill>
                  <a:srgbClr val="AA1111"/>
                </a:solidFill>
                <a:latin typeface="Verdana Pro Cond SemiBold" panose="020B0706030504040204" pitchFamily="34" charset="0"/>
                <a:ea typeface="Menlo"/>
              </a:rPr>
              <a:t>"shelter"</a:t>
            </a:r>
            <a:r>
              <a:rPr lang="en-US" altLang="en-US" sz="2000" dirty="0">
                <a:solidFill>
                  <a:srgbClr val="333333"/>
                </a:solidFill>
                <a:latin typeface="Verdana Pro Cond SemiBold" panose="020B0706030504040204" pitchFamily="34" charset="0"/>
                <a:ea typeface="Menlo"/>
              </a:rPr>
              <a:t>, </a:t>
            </a:r>
            <a:r>
              <a:rPr lang="en-US" altLang="en-US" sz="2000" dirty="0">
                <a:solidFill>
                  <a:srgbClr val="AA1111"/>
                </a:solidFill>
                <a:latin typeface="Verdana Pro Cond SemiBold" panose="020B0706030504040204" pitchFamily="34" charset="0"/>
                <a:ea typeface="Menlo"/>
              </a:rPr>
              <a:t>"food pantry"</a:t>
            </a:r>
            <a:r>
              <a:rPr lang="en-US" altLang="en-US" sz="2000" dirty="0">
                <a:solidFill>
                  <a:srgbClr val="333333"/>
                </a:solidFill>
                <a:latin typeface="Verdana Pro Cond SemiBold" panose="020B0706030504040204" pitchFamily="34" charset="0"/>
                <a:ea typeface="Menlo"/>
              </a:rPr>
              <a:t>, </a:t>
            </a:r>
            <a:r>
              <a:rPr lang="en-US" altLang="en-US" sz="2000" dirty="0">
                <a:solidFill>
                  <a:srgbClr val="AA1111"/>
                </a:solidFill>
                <a:latin typeface="Verdana Pro Cond SemiBold" panose="020B0706030504040204" pitchFamily="34" charset="0"/>
                <a:ea typeface="Menlo"/>
              </a:rPr>
              <a:t>"warming center"</a:t>
            </a:r>
            <a:r>
              <a:rPr lang="en-US" altLang="en-US" sz="2000" dirty="0">
                <a:solidFill>
                  <a:srgbClr val="333333"/>
                </a:solidFill>
                <a:latin typeface="Verdana Pro Cond SemiBold" panose="020B0706030504040204" pitchFamily="34" charset="0"/>
                <a:ea typeface="Menlo"/>
              </a:rPr>
              <a:t>], </a:t>
            </a:r>
            <a:r>
              <a:rPr lang="en-US" altLang="en-US" sz="2000" dirty="0" err="1">
                <a:solidFill>
                  <a:srgbClr val="333333"/>
                </a:solidFill>
                <a:latin typeface="Verdana Pro Cond SemiBold" panose="020B0706030504040204" pitchFamily="34" charset="0"/>
                <a:ea typeface="Menlo"/>
              </a:rPr>
              <a:t>walking_time</a:t>
            </a:r>
            <a:r>
              <a:rPr lang="en-US" altLang="en-US" sz="2000" dirty="0">
                <a:solidFill>
                  <a:srgbClr val="333333"/>
                </a:solidFill>
                <a:latin typeface="Verdana Pro Cond SemiBold" panose="020B0706030504040204" pitchFamily="34" charset="0"/>
                <a:ea typeface="Menlo"/>
              </a:rPr>
              <a:t>=</a:t>
            </a:r>
            <a:r>
              <a:rPr lang="en-US" altLang="en-US" sz="2000" dirty="0">
                <a:solidFill>
                  <a:srgbClr val="116644"/>
                </a:solidFill>
                <a:latin typeface="Verdana Pro Cond SemiBold" panose="020B0706030504040204" pitchFamily="34" charset="0"/>
                <a:ea typeface="Menlo"/>
              </a:rPr>
              <a:t>30</a:t>
            </a:r>
            <a:r>
              <a:rPr lang="en-US" altLang="en-US" sz="2000" dirty="0">
                <a:solidFill>
                  <a:srgbClr val="333333"/>
                </a:solidFill>
                <a:latin typeface="Verdana Pro Cond SemiBold" panose="020B0706030504040204" pitchFamily="34" charset="0"/>
                <a:ea typeface="Menlo"/>
              </a:rPr>
              <a:t>, </a:t>
            </a:r>
            <a:r>
              <a:rPr lang="en-US" altLang="en-US" sz="2000" dirty="0" err="1">
                <a:solidFill>
                  <a:srgbClr val="333333"/>
                </a:solidFill>
                <a:latin typeface="Verdana Pro Cond SemiBold" panose="020B0706030504040204" pitchFamily="34" charset="0"/>
                <a:ea typeface="Menlo"/>
              </a:rPr>
              <a:t>full_info</a:t>
            </a:r>
            <a:r>
              <a:rPr lang="en-US" altLang="en-US" sz="2000" dirty="0">
                <a:solidFill>
                  <a:srgbClr val="333333"/>
                </a:solidFill>
                <a:latin typeface="Verdana Pro Cond SemiBold" panose="020B0706030504040204" pitchFamily="34" charset="0"/>
                <a:ea typeface="Menlo"/>
              </a:rPr>
              <a:t>=</a:t>
            </a:r>
            <a:r>
              <a:rPr lang="en-US" altLang="en-US" sz="2000" dirty="0">
                <a:solidFill>
                  <a:srgbClr val="3300AA"/>
                </a:solidFill>
                <a:latin typeface="Verdana Pro Cond SemiBold" panose="020B0706030504040204" pitchFamily="34" charset="0"/>
                <a:ea typeface="Menlo"/>
              </a:rPr>
              <a:t>True</a:t>
            </a:r>
            <a:r>
              <a:rPr lang="en-US" altLang="en-US" sz="2000" dirty="0">
                <a:solidFill>
                  <a:srgbClr val="333333"/>
                </a:solidFill>
                <a:latin typeface="Verdana Pro Cond SemiBold" panose="020B0706030504040204" pitchFamily="34" charset="0"/>
                <a:ea typeface="Menlo"/>
              </a:rPr>
              <a:t>)</a:t>
            </a:r>
            <a:r>
              <a:rPr lang="en-US" altLang="en-US" sz="2000" dirty="0">
                <a:latin typeface="Verdana Pro Cond SemiBold" panose="020B0706030504040204" pitchFamily="34" charset="0"/>
              </a:rPr>
              <a:t> </a:t>
            </a:r>
          </a:p>
        </p:txBody>
      </p:sp>
    </p:spTree>
    <p:extLst>
      <p:ext uri="{BB962C8B-B14F-4D97-AF65-F5344CB8AC3E}">
        <p14:creationId xmlns:p14="http://schemas.microsoft.com/office/powerpoint/2010/main" val="53085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6146" name="Picture 2" descr="https://github.com/haonen/Markdown-Photos/blob/master/case%204%20html.PNG?raw=true">
            <a:extLst>
              <a:ext uri="{FF2B5EF4-FFF2-40B4-BE49-F238E27FC236}">
                <a16:creationId xmlns:a16="http://schemas.microsoft.com/office/drawing/2014/main" id="{D78B98A9-21B8-487C-B834-B8344919A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06" y="1009876"/>
            <a:ext cx="8514413" cy="22627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CC48C49-7D88-446A-A53F-DA39AE47CBB4}"/>
              </a:ext>
            </a:extLst>
          </p:cNvPr>
          <p:cNvSpPr txBox="1">
            <a:spLocks/>
          </p:cNvSpPr>
          <p:nvPr/>
        </p:nvSpPr>
        <p:spPr>
          <a:xfrm>
            <a:off x="258580" y="1927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Broadway" panose="04040905080002020502" pitchFamily="82" charset="0"/>
              </a:rPr>
              <a:t>OUPUT</a:t>
            </a:r>
            <a:r>
              <a:rPr lang="zh-CN" altLang="en-US" sz="3600" dirty="0">
                <a:solidFill>
                  <a:schemeClr val="bg1"/>
                </a:solidFill>
                <a:latin typeface="Broadway" panose="04040905080002020502" pitchFamily="82" charset="0"/>
              </a:rPr>
              <a:t>：</a:t>
            </a:r>
            <a:r>
              <a:rPr lang="en-US" altLang="zh-CN" sz="3600" dirty="0">
                <a:solidFill>
                  <a:schemeClr val="bg1"/>
                </a:solidFill>
                <a:latin typeface="Broadway" panose="04040905080002020502" pitchFamily="82" charset="0"/>
              </a:rPr>
              <a:t>INFORMATION TABLE</a:t>
            </a:r>
            <a:endParaRPr lang="en-US" sz="3600" dirty="0">
              <a:solidFill>
                <a:schemeClr val="bg1"/>
              </a:solidFill>
              <a:latin typeface="Broadway" panose="04040905080002020502" pitchFamily="82" charset="0"/>
            </a:endParaRPr>
          </a:p>
        </p:txBody>
      </p:sp>
      <p:sp>
        <p:nvSpPr>
          <p:cNvPr id="4" name="TextBox 3">
            <a:extLst>
              <a:ext uri="{FF2B5EF4-FFF2-40B4-BE49-F238E27FC236}">
                <a16:creationId xmlns:a16="http://schemas.microsoft.com/office/drawing/2014/main" id="{5DEC66C9-BDDD-4C04-B52D-F36D1CCE490D}"/>
              </a:ext>
            </a:extLst>
          </p:cNvPr>
          <p:cNvSpPr txBox="1"/>
          <p:nvPr/>
        </p:nvSpPr>
        <p:spPr>
          <a:xfrm>
            <a:off x="371006" y="3585375"/>
            <a:ext cx="6370320" cy="3416320"/>
          </a:xfrm>
          <a:prstGeom prst="rect">
            <a:avLst/>
          </a:prstGeom>
          <a:noFill/>
        </p:spPr>
        <p:txBody>
          <a:bodyPr wrap="square" rtlCol="0">
            <a:spAutoFit/>
          </a:bodyPr>
          <a:lstStyle/>
          <a:p>
            <a:r>
              <a:rPr lang="en-US" dirty="0">
                <a:solidFill>
                  <a:schemeClr val="bg1"/>
                </a:solidFill>
                <a:latin typeface="Verdana Pro Cond SemiBold" panose="020B0706030504040204" pitchFamily="34" charset="0"/>
              </a:rPr>
              <a:t>What we can know:</a:t>
            </a:r>
          </a:p>
          <a:p>
            <a:pPr marL="285750" indent="-285750">
              <a:buFont typeface="Arial" panose="020B0604020202020204" pitchFamily="34" charset="0"/>
              <a:buChar char="•"/>
            </a:pPr>
            <a:r>
              <a:rPr lang="en-US" dirty="0">
                <a:solidFill>
                  <a:schemeClr val="bg1"/>
                </a:solidFill>
                <a:latin typeface="Verdana Pro Cond SemiBold" panose="020B0706030504040204" pitchFamily="34" charset="0"/>
              </a:rPr>
              <a:t>Facility name: the name of the facility</a:t>
            </a:r>
          </a:p>
          <a:p>
            <a:pPr marL="285750" indent="-285750">
              <a:buFont typeface="Arial" panose="020B0604020202020204" pitchFamily="34" charset="0"/>
              <a:buChar char="•"/>
            </a:pPr>
            <a:r>
              <a:rPr lang="en-US" dirty="0">
                <a:solidFill>
                  <a:schemeClr val="bg1"/>
                </a:solidFill>
                <a:latin typeface="Verdana Pro Cond SemiBold" panose="020B0706030504040204" pitchFamily="34" charset="0"/>
              </a:rPr>
              <a:t>Address: address of the facility</a:t>
            </a:r>
          </a:p>
          <a:p>
            <a:pPr marL="285750" indent="-285750">
              <a:buFont typeface="Arial" panose="020B0604020202020204" pitchFamily="34" charset="0"/>
              <a:buChar char="•"/>
            </a:pPr>
            <a:r>
              <a:rPr lang="en-US" dirty="0">
                <a:solidFill>
                  <a:schemeClr val="bg1"/>
                </a:solidFill>
                <a:latin typeface="Verdana Pro Cond SemiBold" panose="020B0706030504040204" pitchFamily="34" charset="0"/>
              </a:rPr>
              <a:t>Community area: which community they are in </a:t>
            </a:r>
          </a:p>
          <a:p>
            <a:pPr marL="285750" indent="-285750">
              <a:buFont typeface="Arial" panose="020B0604020202020204" pitchFamily="34" charset="0"/>
              <a:buChar char="•"/>
            </a:pPr>
            <a:r>
              <a:rPr lang="en-US" dirty="0">
                <a:solidFill>
                  <a:schemeClr val="bg1"/>
                </a:solidFill>
                <a:latin typeface="Verdana Pro Cond SemiBold" panose="020B0706030504040204" pitchFamily="34" charset="0"/>
              </a:rPr>
              <a:t>Phone number: contact information</a:t>
            </a:r>
          </a:p>
          <a:p>
            <a:pPr marL="285750" indent="-285750">
              <a:buFont typeface="Arial" panose="020B0604020202020204" pitchFamily="34" charset="0"/>
              <a:buChar char="•"/>
            </a:pPr>
            <a:r>
              <a:rPr lang="en-US" dirty="0">
                <a:solidFill>
                  <a:schemeClr val="bg1"/>
                </a:solidFill>
                <a:latin typeface="Verdana Pro Cond SemiBold" panose="020B0706030504040204" pitchFamily="34" charset="0"/>
              </a:rPr>
              <a:t>Operation time: when this facility is open</a:t>
            </a:r>
          </a:p>
          <a:p>
            <a:pPr marL="285750" indent="-285750">
              <a:buFont typeface="Arial" panose="020B0604020202020204" pitchFamily="34" charset="0"/>
              <a:buChar char="•"/>
            </a:pPr>
            <a:r>
              <a:rPr lang="en-US" dirty="0">
                <a:solidFill>
                  <a:schemeClr val="bg1"/>
                </a:solidFill>
                <a:latin typeface="Verdana Pro Cond SemiBold" panose="020B0706030504040204" pitchFamily="34" charset="0"/>
              </a:rPr>
              <a:t>Service type: what kind of service they provide</a:t>
            </a:r>
          </a:p>
          <a:p>
            <a:pPr marL="285750" indent="-285750">
              <a:buFont typeface="Arial" panose="020B0604020202020204" pitchFamily="34" charset="0"/>
              <a:buChar char="•"/>
            </a:pPr>
            <a:r>
              <a:rPr lang="en-US" dirty="0">
                <a:solidFill>
                  <a:schemeClr val="bg1"/>
                </a:solidFill>
                <a:latin typeface="Verdana Pro Cond SemiBold" panose="020B0706030504040204" pitchFamily="34" charset="0"/>
              </a:rPr>
              <a:t>Notes: other information</a:t>
            </a:r>
          </a:p>
          <a:p>
            <a:pPr marL="285750" indent="-285750">
              <a:buFont typeface="Arial" panose="020B0604020202020204" pitchFamily="34" charset="0"/>
              <a:buChar char="•"/>
            </a:pPr>
            <a:r>
              <a:rPr lang="en-US" dirty="0">
                <a:solidFill>
                  <a:schemeClr val="bg1"/>
                </a:solidFill>
                <a:latin typeface="Verdana Pro Cond SemiBold" panose="020B0706030504040204" pitchFamily="34" charset="0"/>
              </a:rPr>
              <a:t>Distance: how far it is from the user’s location (meters)</a:t>
            </a:r>
          </a:p>
          <a:p>
            <a:pPr marL="285750" indent="-285750">
              <a:buFont typeface="Arial" panose="020B0604020202020204" pitchFamily="34" charset="0"/>
              <a:buChar char="•"/>
            </a:pPr>
            <a:r>
              <a:rPr lang="en-US" dirty="0">
                <a:solidFill>
                  <a:schemeClr val="bg1"/>
                </a:solidFill>
                <a:latin typeface="Verdana Pro Cond SemiBold" panose="020B0706030504040204" pitchFamily="34" charset="0"/>
              </a:rPr>
              <a:t>Walking time: how long it takes to walk there</a:t>
            </a:r>
          </a:p>
          <a:p>
            <a:pPr marL="285750" indent="-285750">
              <a:buFont typeface="Arial" panose="020B0604020202020204" pitchFamily="34" charset="0"/>
              <a:buChar char="•"/>
            </a:pPr>
            <a:endParaRPr lang="en-US" dirty="0">
              <a:solidFill>
                <a:schemeClr val="bg1"/>
              </a:solidFill>
              <a:latin typeface="Verdana Pro Cond SemiBold" panose="020B0706030504040204" pitchFamily="34" charset="0"/>
            </a:endParaRPr>
          </a:p>
          <a:p>
            <a:endParaRPr lang="en-US" dirty="0"/>
          </a:p>
        </p:txBody>
      </p:sp>
      <p:sp>
        <p:nvSpPr>
          <p:cNvPr id="5" name="TextBox 4">
            <a:extLst>
              <a:ext uri="{FF2B5EF4-FFF2-40B4-BE49-F238E27FC236}">
                <a16:creationId xmlns:a16="http://schemas.microsoft.com/office/drawing/2014/main" id="{E06CBBFE-0A68-40B7-A06F-5AD59042F199}"/>
              </a:ext>
            </a:extLst>
          </p:cNvPr>
          <p:cNvSpPr txBox="1"/>
          <p:nvPr/>
        </p:nvSpPr>
        <p:spPr>
          <a:xfrm>
            <a:off x="5369541" y="3272625"/>
            <a:ext cx="3606821" cy="646331"/>
          </a:xfrm>
          <a:prstGeom prst="rect">
            <a:avLst/>
          </a:prstGeom>
          <a:noFill/>
        </p:spPr>
        <p:txBody>
          <a:bodyPr wrap="square" rtlCol="0">
            <a:spAutoFit/>
          </a:bodyPr>
          <a:lstStyle/>
          <a:p>
            <a:r>
              <a:rPr lang="en-US" dirty="0">
                <a:solidFill>
                  <a:schemeClr val="accent4">
                    <a:lumMod val="60000"/>
                    <a:lumOff val="40000"/>
                  </a:schemeClr>
                </a:solidFill>
                <a:latin typeface="Verdana Pro Cond SemiBold" panose="020B0706030504040204" pitchFamily="34" charset="0"/>
              </a:rPr>
              <a:t>Note: click on “here” will pop up a corresponding Google Map!</a:t>
            </a:r>
          </a:p>
        </p:txBody>
      </p:sp>
    </p:spTree>
    <p:extLst>
      <p:ext uri="{BB962C8B-B14F-4D97-AF65-F5344CB8AC3E}">
        <p14:creationId xmlns:p14="http://schemas.microsoft.com/office/powerpoint/2010/main" val="133004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949A-9EB0-45EF-8295-EFDA4A9B1DA0}"/>
              </a:ext>
            </a:extLst>
          </p:cNvPr>
          <p:cNvSpPr>
            <a:spLocks noGrp="1"/>
          </p:cNvSpPr>
          <p:nvPr>
            <p:ph type="title"/>
          </p:nvPr>
        </p:nvSpPr>
        <p:spPr>
          <a:xfrm>
            <a:off x="516225" y="80315"/>
            <a:ext cx="7886700" cy="1325563"/>
          </a:xfrm>
        </p:spPr>
        <p:txBody>
          <a:bodyPr>
            <a:normAutofit/>
          </a:bodyPr>
          <a:lstStyle/>
          <a:p>
            <a:r>
              <a:rPr lang="en-US" sz="3600" dirty="0">
                <a:solidFill>
                  <a:schemeClr val="bg1"/>
                </a:solidFill>
                <a:latin typeface="Broadway" panose="04040905080002020502" pitchFamily="82" charset="0"/>
              </a:rPr>
              <a:t>MAP</a:t>
            </a:r>
          </a:p>
        </p:txBody>
      </p:sp>
      <p:pic>
        <p:nvPicPr>
          <p:cNvPr id="5122" name="Picture 2" descr="https://github.com/haonen/Markdown-Photos/blob/master/case%201%20map.JPG?raw=true">
            <a:extLst>
              <a:ext uri="{FF2B5EF4-FFF2-40B4-BE49-F238E27FC236}">
                <a16:creationId xmlns:a16="http://schemas.microsoft.com/office/drawing/2014/main" id="{D6771FB7-3271-4B4B-BB57-F87BEE56AD2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2992" y="1578885"/>
            <a:ext cx="4918417" cy="3410261"/>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0280B7C3-DBC5-4C12-B7C7-8CFF35E989E9}"/>
              </a:ext>
            </a:extLst>
          </p:cNvPr>
          <p:cNvPicPr>
            <a:picLocks noGrp="1" noChangeAspect="1"/>
          </p:cNvPicPr>
          <p:nvPr>
            <p:ph sz="half" idx="2"/>
          </p:nvPr>
        </p:nvPicPr>
        <p:blipFill>
          <a:blip r:embed="rId3"/>
          <a:stretch>
            <a:fillRect/>
          </a:stretch>
        </p:blipFill>
        <p:spPr>
          <a:xfrm>
            <a:off x="5048671" y="1531337"/>
            <a:ext cx="4032337" cy="3505358"/>
          </a:xfrm>
          <a:prstGeom prst="rect">
            <a:avLst/>
          </a:prstGeom>
        </p:spPr>
      </p:pic>
    </p:spTree>
    <p:extLst>
      <p:ext uri="{BB962C8B-B14F-4D97-AF65-F5344CB8AC3E}">
        <p14:creationId xmlns:p14="http://schemas.microsoft.com/office/powerpoint/2010/main" val="4154810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1626</TotalTime>
  <Words>633</Words>
  <Application>Microsoft Office PowerPoint</Application>
  <PresentationFormat>Letter Paper (8.5x11 in)</PresentationFormat>
  <Paragraphs>103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Broadway</vt:lpstr>
      <vt:lpstr>Calibri</vt:lpstr>
      <vt:lpstr>Calibri Light</vt:lpstr>
      <vt:lpstr>Verdana Pro Cond SemiBold</vt:lpstr>
      <vt:lpstr>Office Theme</vt:lpstr>
      <vt:lpstr>PowerPoint Presentation</vt:lpstr>
      <vt:lpstr>DISTRIBUTION OF FACILITIES AND HAVERSINE FORMULA </vt:lpstr>
      <vt:lpstr>WHY WE CHOOSE THOSE DATA?</vt:lpstr>
      <vt:lpstr>WHY WE NEED THIS SYSTEM?</vt:lpstr>
      <vt:lpstr>DATA SOURCE</vt:lpstr>
      <vt:lpstr>HOW TO USE OUR SOFTWARE?</vt:lpstr>
      <vt:lpstr>HOW TO USE OUR SOFTWARE?</vt:lpstr>
      <vt:lpstr>PowerPoint Presentation</vt:lpstr>
      <vt:lpstr>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Yuwei Zhang</dc:creator>
  <cp:lastModifiedBy>Yuwei Zhang</cp:lastModifiedBy>
  <cp:revision>23</cp:revision>
  <cp:lastPrinted>2019-03-17T23:30:40Z</cp:lastPrinted>
  <dcterms:created xsi:type="dcterms:W3CDTF">2019-03-16T22:45:54Z</dcterms:created>
  <dcterms:modified xsi:type="dcterms:W3CDTF">2019-03-18T02:00:03Z</dcterms:modified>
</cp:coreProperties>
</file>