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7"/>
  </p:notesMasterIdLst>
  <p:sldIdLst>
    <p:sldId id="258" r:id="rId2"/>
    <p:sldId id="259" r:id="rId3"/>
    <p:sldId id="256"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5" r:id="rId21"/>
    <p:sldId id="280" r:id="rId22"/>
    <p:sldId id="281" r:id="rId23"/>
    <p:sldId id="282" r:id="rId24"/>
    <p:sldId id="279"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6FF68-EE36-4B97-BD00-95FC26D62E9C}" type="datetimeFigureOut">
              <a:rPr lang="en-US" smtClean="0"/>
              <a:t>12/31/2019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509A8-CF43-4676-8D6B-17B55577B685}" type="slidenum">
              <a:rPr lang="en-US" smtClean="0"/>
              <a:t>‹#›</a:t>
            </a:fld>
            <a:endParaRPr lang="en-US"/>
          </a:p>
        </p:txBody>
      </p:sp>
    </p:spTree>
    <p:extLst>
      <p:ext uri="{BB962C8B-B14F-4D97-AF65-F5344CB8AC3E}">
        <p14:creationId xmlns:p14="http://schemas.microsoft.com/office/powerpoint/2010/main" val="361837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2509A8-CF43-4676-8D6B-17B55577B685}" type="slidenum">
              <a:rPr lang="en-US" smtClean="0"/>
              <a:t>1</a:t>
            </a:fld>
            <a:endParaRPr lang="en-US"/>
          </a:p>
        </p:txBody>
      </p:sp>
    </p:spTree>
    <p:extLst>
      <p:ext uri="{BB962C8B-B14F-4D97-AF65-F5344CB8AC3E}">
        <p14:creationId xmlns:p14="http://schemas.microsoft.com/office/powerpoint/2010/main" val="122796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D1F2F8-CF5B-4EA3-A7C7-8E2021AC2DC6}" type="datetime1">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75043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DA67D-F686-4CB4-BDCB-358AC2A76AA2}" type="datetime1">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2929035223"/>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DA67D-F686-4CB4-BDCB-358AC2A76AA2}" type="datetime1">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AABE1F-F742-4523-B632-7912A77DBBA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70698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FDA67D-F686-4CB4-BDCB-358AC2A76AA2}" type="datetime1">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329631489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FDA67D-F686-4CB4-BDCB-358AC2A76AA2}" type="datetime1">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AABE1F-F742-4523-B632-7912A77DBBA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8510108"/>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FDA67D-F686-4CB4-BDCB-358AC2A76AA2}" type="datetime1">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2404944890"/>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697349-B86B-4CCC-B82A-6A0D10E1FCDD}" type="datetime1">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87629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239FE-F5B4-4FBC-B856-5AC66E47BA46}" type="datetime1">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26378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195080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D98E4-6D8B-4A20-922A-64CA39A454A8}" type="datetime1">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275985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A5A6A3-C11E-40B8-8836-4C225493BC7D}" type="datetime1">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203693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D08E4F-033C-45C0-B8F1-1B1D19C59C32}" type="datetime1">
              <a:rPr lang="en-US" smtClean="0"/>
              <a:t>12/31/2019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283881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E1FAD2-7F25-484A-BACC-36A14FA929EE}" type="datetime1">
              <a:rPr lang="en-US" smtClean="0"/>
              <a:t>12/31/2019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384545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48540-C1CA-4CED-83CB-C2BF00E18A53}" type="datetime1">
              <a:rPr lang="en-US" smtClean="0"/>
              <a:t>12/31/2019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199805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32F59-2D1A-4352-B2DD-AAA2F0382984}" type="datetime1">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311606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FC2FC1-DC1A-4F56-A472-9203A40D39A0}" type="datetime1">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AABE1F-F742-4523-B632-7912A77DBBAA}" type="slidenum">
              <a:rPr lang="en-US" smtClean="0"/>
              <a:t>‹#›</a:t>
            </a:fld>
            <a:endParaRPr lang="en-US"/>
          </a:p>
        </p:txBody>
      </p:sp>
    </p:spTree>
    <p:extLst>
      <p:ext uri="{BB962C8B-B14F-4D97-AF65-F5344CB8AC3E}">
        <p14:creationId xmlns:p14="http://schemas.microsoft.com/office/powerpoint/2010/main" val="314286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FDA67D-F686-4CB4-BDCB-358AC2A76AA2}" type="datetime1">
              <a:rPr lang="en-US" smtClean="0"/>
              <a:t>12/31/2019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EAABE1F-F742-4523-B632-7912A77DBBAA}" type="slidenum">
              <a:rPr lang="en-US" smtClean="0"/>
              <a:t>‹#›</a:t>
            </a:fld>
            <a:endParaRPr lang="en-US"/>
          </a:p>
        </p:txBody>
      </p:sp>
    </p:spTree>
    <p:extLst>
      <p:ext uri="{BB962C8B-B14F-4D97-AF65-F5344CB8AC3E}">
        <p14:creationId xmlns:p14="http://schemas.microsoft.com/office/powerpoint/2010/main" val="299123473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achinelearningcoban.com/2017/04/09/sm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image-net.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962107"/>
            <a:ext cx="10575235" cy="1015663"/>
          </a:xfrm>
          <a:prstGeom prst="rect">
            <a:avLst/>
          </a:prstGeom>
          <a:noFill/>
        </p:spPr>
        <p:txBody>
          <a:bodyPr wrap="square" rtlCol="0">
            <a:spAutoFit/>
          </a:bodyPr>
          <a:lstStyle/>
          <a:p>
            <a:r>
              <a:rPr lang="en-US" sz="6000" b="1" dirty="0" smtClean="0">
                <a:latin typeface="Times New Roman" panose="02020603050405020304" pitchFamily="18" charset="0"/>
                <a:cs typeface="Times New Roman" panose="02020603050405020304" pitchFamily="18" charset="0"/>
              </a:rPr>
              <a:t>PHÂN LOẠI QUẦN ÁO </a:t>
            </a:r>
          </a:p>
        </p:txBody>
      </p:sp>
      <p:sp>
        <p:nvSpPr>
          <p:cNvPr id="5" name="TextBox 4"/>
          <p:cNvSpPr txBox="1"/>
          <p:nvPr/>
        </p:nvSpPr>
        <p:spPr>
          <a:xfrm>
            <a:off x="739471" y="2520563"/>
            <a:ext cx="11020508" cy="2308324"/>
          </a:xfrm>
          <a:prstGeom prst="rect">
            <a:avLst/>
          </a:prstGeom>
          <a:noFill/>
        </p:spPr>
        <p:txBody>
          <a:bodyPr wrap="square" rtlCol="0">
            <a:spAutoFit/>
          </a:bodyPr>
          <a:lstStyle/>
          <a:p>
            <a:pPr algn="ctr"/>
            <a:r>
              <a:rPr lang="en-US" sz="4800" b="1" dirty="0" smtClean="0">
                <a:latin typeface="Times New Roman" panose="02020603050405020304" pitchFamily="18" charset="0"/>
                <a:cs typeface="Times New Roman" panose="02020603050405020304" pitchFamily="18" charset="0"/>
              </a:rPr>
              <a:t>VỚI </a:t>
            </a:r>
            <a:r>
              <a:rPr lang="en-US" sz="4800" b="1" dirty="0">
                <a:latin typeface="Times New Roman" panose="02020603050405020304" pitchFamily="18" charset="0"/>
                <a:cs typeface="Times New Roman" panose="02020603050405020304" pitchFamily="18" charset="0"/>
              </a:rPr>
              <a:t>BỘ DỮ LIỆU </a:t>
            </a:r>
            <a:r>
              <a:rPr lang="en-US" sz="4800" b="1" dirty="0" smtClean="0">
                <a:latin typeface="Times New Roman" panose="02020603050405020304" pitchFamily="18" charset="0"/>
                <a:cs typeface="Times New Roman" panose="02020603050405020304" pitchFamily="18" charset="0"/>
              </a:rPr>
              <a:t>FASHIONMNIST</a:t>
            </a:r>
          </a:p>
          <a:p>
            <a:pPr algn="ctr"/>
            <a:r>
              <a:rPr lang="en-US" sz="4800" b="1" dirty="0" smtClean="0">
                <a:latin typeface="Times New Roman" panose="02020603050405020304" pitchFamily="18" charset="0"/>
                <a:cs typeface="Times New Roman" panose="02020603050405020304" pitchFamily="18" charset="0"/>
              </a:rPr>
              <a:t>SỬ DỤNG MẠNG CNN</a:t>
            </a:r>
            <a:endParaRPr lang="en-US" sz="4800" b="1" dirty="0">
              <a:latin typeface="Times New Roman" panose="02020603050405020304" pitchFamily="18" charset="0"/>
              <a:cs typeface="Times New Roman" panose="02020603050405020304" pitchFamily="18" charset="0"/>
            </a:endParaRPr>
          </a:p>
          <a:p>
            <a:endParaRPr lang="en-US" sz="4800" dirty="0"/>
          </a:p>
        </p:txBody>
      </p:sp>
      <p:sp>
        <p:nvSpPr>
          <p:cNvPr id="6" name="Date Placeholder 5"/>
          <p:cNvSpPr>
            <a:spLocks noGrp="1"/>
          </p:cNvSpPr>
          <p:nvPr>
            <p:ph type="dt" sz="half" idx="10"/>
          </p:nvPr>
        </p:nvSpPr>
        <p:spPr/>
        <p:txBody>
          <a:bodyPr/>
          <a:lstStyle/>
          <a:p>
            <a:fld id="{5FE3B3A0-64AA-4A5A-B4BA-18CB9C5B1133}" type="datetime1">
              <a:rPr lang="en-US" smtClean="0"/>
              <a:t>12/31/2019</a:t>
            </a:fld>
            <a:endParaRPr lang="en-US"/>
          </a:p>
        </p:txBody>
      </p:sp>
      <p:sp>
        <p:nvSpPr>
          <p:cNvPr id="7" name="Slide Number Placeholder 6"/>
          <p:cNvSpPr>
            <a:spLocks noGrp="1"/>
          </p:cNvSpPr>
          <p:nvPr>
            <p:ph type="sldNum" sz="quarter" idx="12"/>
          </p:nvPr>
        </p:nvSpPr>
        <p:spPr/>
        <p:txBody>
          <a:bodyPr/>
          <a:lstStyle/>
          <a:p>
            <a:fld id="{DEAABE1F-F742-4523-B632-7912A77DBBAA}" type="slidenum">
              <a:rPr lang="en-US" smtClean="0"/>
              <a:t>1</a:t>
            </a:fld>
            <a:endParaRPr lang="en-US"/>
          </a:p>
        </p:txBody>
      </p:sp>
      <p:sp>
        <p:nvSpPr>
          <p:cNvPr id="2" name="TextBox 1"/>
          <p:cNvSpPr txBox="1"/>
          <p:nvPr/>
        </p:nvSpPr>
        <p:spPr>
          <a:xfrm>
            <a:off x="6249725" y="5371680"/>
            <a:ext cx="586011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GVHD: </a:t>
            </a:r>
            <a:r>
              <a:rPr lang="en-US" b="1" dirty="0" err="1" smtClean="0">
                <a:latin typeface="Times New Roman" panose="02020603050405020304" pitchFamily="18" charset="0"/>
                <a:cs typeface="Times New Roman" panose="02020603050405020304" pitchFamily="18" charset="0"/>
              </a:rPr>
              <a:t>Ths</a:t>
            </a:r>
            <a:r>
              <a:rPr lang="en-US" b="1" dirty="0" smtClean="0">
                <a:latin typeface="Times New Roman" panose="02020603050405020304" pitchFamily="18" charset="0"/>
                <a:cs typeface="Times New Roman" panose="02020603050405020304" pitchFamily="18" charset="0"/>
              </a:rPr>
              <a:t>. ĐỖ VĂN TIẾN</a:t>
            </a:r>
          </a:p>
          <a:p>
            <a:r>
              <a:rPr lang="en-US" b="1" dirty="0" err="1" smtClean="0">
                <a:latin typeface="Times New Roman" panose="02020603050405020304" pitchFamily="18" charset="0"/>
                <a:cs typeface="Times New Roman" panose="02020603050405020304" pitchFamily="18" charset="0"/>
              </a:rPr>
              <a:t>Sinh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viên</a:t>
            </a:r>
            <a:r>
              <a:rPr lang="en-US" b="1" dirty="0" smtClean="0">
                <a:latin typeface="Times New Roman" panose="02020603050405020304" pitchFamily="18" charset="0"/>
                <a:cs typeface="Times New Roman" panose="02020603050405020304" pitchFamily="18" charset="0"/>
              </a:rPr>
              <a:t>: NGUYỄN THỊ PHƯƠNG HẢO    17520449</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62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10</a:t>
            </a:fld>
            <a:endParaRPr lang="en-US"/>
          </a:p>
        </p:txBody>
      </p:sp>
      <p:sp>
        <p:nvSpPr>
          <p:cNvPr id="2" name="Rectangle 1"/>
          <p:cNvSpPr/>
          <p:nvPr/>
        </p:nvSpPr>
        <p:spPr>
          <a:xfrm>
            <a:off x="2074904" y="787782"/>
            <a:ext cx="2262158" cy="369332"/>
          </a:xfrm>
          <a:prstGeom prst="rect">
            <a:avLst/>
          </a:prstGeom>
        </p:spPr>
        <p:txBody>
          <a:bodyPr wrap="none">
            <a:spAutoFit/>
          </a:bodyPr>
          <a:lstStyle/>
          <a:p>
            <a:r>
              <a:rPr lang="en-US" b="1" dirty="0" smtClean="0">
                <a:solidFill>
                  <a:srgbClr val="404040"/>
                </a:solidFill>
                <a:latin typeface="Open Sans"/>
              </a:rPr>
              <a:t>Data </a:t>
            </a:r>
            <a:r>
              <a:rPr lang="en-US" b="1" dirty="0">
                <a:solidFill>
                  <a:srgbClr val="404040"/>
                </a:solidFill>
                <a:latin typeface="Open Sans"/>
              </a:rPr>
              <a:t>augmentation</a:t>
            </a:r>
            <a:endParaRPr lang="en-US" b="1" i="0" dirty="0">
              <a:solidFill>
                <a:srgbClr val="404040"/>
              </a:solidFill>
              <a:effectLst/>
              <a:latin typeface="Open Sans"/>
            </a:endParaRPr>
          </a:p>
        </p:txBody>
      </p:sp>
      <p:pic>
        <p:nvPicPr>
          <p:cNvPr id="3" name="Picture 2"/>
          <p:cNvPicPr>
            <a:picLocks noChangeAspect="1"/>
          </p:cNvPicPr>
          <p:nvPr/>
        </p:nvPicPr>
        <p:blipFill>
          <a:blip r:embed="rId2"/>
          <a:stretch>
            <a:fillRect/>
          </a:stretch>
        </p:blipFill>
        <p:spPr>
          <a:xfrm>
            <a:off x="2143727" y="1277755"/>
            <a:ext cx="7125317" cy="1996613"/>
          </a:xfrm>
          <a:prstGeom prst="rect">
            <a:avLst/>
          </a:prstGeom>
        </p:spPr>
      </p:pic>
      <p:sp>
        <p:nvSpPr>
          <p:cNvPr id="6" name="Rectangle 5"/>
          <p:cNvSpPr/>
          <p:nvPr/>
        </p:nvSpPr>
        <p:spPr>
          <a:xfrm>
            <a:off x="2048398" y="3509320"/>
            <a:ext cx="7220645" cy="1200329"/>
          </a:xfrm>
          <a:prstGeom prst="rect">
            <a:avLst/>
          </a:prstGeom>
        </p:spPr>
        <p:txBody>
          <a:bodyPr wrap="square">
            <a:spAutoFit/>
          </a:bodyPr>
          <a:lstStyle/>
          <a:p>
            <a:r>
              <a:rPr lang="vi-VN" dirty="0">
                <a:solidFill>
                  <a:srgbClr val="404040"/>
                </a:solidFill>
                <a:latin typeface="Lora"/>
              </a:rPr>
              <a:t>Tuy nhiên vì dữ liệu được generate ra từ một ảnh gốc do đó ảnh sẽ không tự nhiên và vẫn sẽ có một tương quan nhất lớn nào đó, và dữ liệu đó không phải là dữ liệu mới. Do đó việc này cũng chưa thể tránh được hiện tượng overfitting.</a:t>
            </a:r>
            <a:endParaRPr lang="en-US" dirty="0"/>
          </a:p>
        </p:txBody>
      </p:sp>
      <p:sp>
        <p:nvSpPr>
          <p:cNvPr id="7" name="Rectangle 6"/>
          <p:cNvSpPr/>
          <p:nvPr/>
        </p:nvSpPr>
        <p:spPr>
          <a:xfrm>
            <a:off x="2048398" y="5077759"/>
            <a:ext cx="7024040" cy="369332"/>
          </a:xfrm>
          <a:prstGeom prst="rect">
            <a:avLst/>
          </a:prstGeom>
        </p:spPr>
        <p:txBody>
          <a:bodyPr wrap="square">
            <a:spAutoFit/>
          </a:bodyPr>
          <a:lstStyle/>
          <a:p>
            <a:r>
              <a:rPr lang="en-US" dirty="0" err="1">
                <a:solidFill>
                  <a:srgbClr val="404040"/>
                </a:solidFill>
                <a:latin typeface="Lora"/>
              </a:rPr>
              <a:t>Nên</a:t>
            </a:r>
            <a:r>
              <a:rPr lang="en-US" dirty="0">
                <a:solidFill>
                  <a:srgbClr val="404040"/>
                </a:solidFill>
                <a:latin typeface="Lora"/>
              </a:rPr>
              <a:t> </a:t>
            </a:r>
            <a:r>
              <a:rPr lang="en-US" dirty="0" err="1">
                <a:solidFill>
                  <a:srgbClr val="404040"/>
                </a:solidFill>
                <a:latin typeface="Lora"/>
              </a:rPr>
              <a:t>để</a:t>
            </a:r>
            <a:r>
              <a:rPr lang="en-US" dirty="0">
                <a:solidFill>
                  <a:srgbClr val="404040"/>
                </a:solidFill>
                <a:latin typeface="Lora"/>
              </a:rPr>
              <a:t> </a:t>
            </a:r>
            <a:r>
              <a:rPr lang="en-US" dirty="0" err="1">
                <a:solidFill>
                  <a:srgbClr val="404040"/>
                </a:solidFill>
                <a:latin typeface="Lora"/>
              </a:rPr>
              <a:t>tăng</a:t>
            </a:r>
            <a:r>
              <a:rPr lang="en-US" dirty="0">
                <a:solidFill>
                  <a:srgbClr val="404040"/>
                </a:solidFill>
                <a:latin typeface="Lora"/>
              </a:rPr>
              <a:t> </a:t>
            </a:r>
            <a:r>
              <a:rPr lang="en-US" dirty="0" err="1">
                <a:solidFill>
                  <a:srgbClr val="404040"/>
                </a:solidFill>
                <a:latin typeface="Lora"/>
              </a:rPr>
              <a:t>độ</a:t>
            </a:r>
            <a:r>
              <a:rPr lang="en-US" dirty="0">
                <a:solidFill>
                  <a:srgbClr val="404040"/>
                </a:solidFill>
                <a:latin typeface="Lora"/>
              </a:rPr>
              <a:t> </a:t>
            </a:r>
            <a:r>
              <a:rPr lang="en-US" dirty="0" err="1">
                <a:solidFill>
                  <a:srgbClr val="404040"/>
                </a:solidFill>
                <a:latin typeface="Lora"/>
              </a:rPr>
              <a:t>chính</a:t>
            </a:r>
            <a:r>
              <a:rPr lang="en-US" dirty="0">
                <a:solidFill>
                  <a:srgbClr val="404040"/>
                </a:solidFill>
                <a:latin typeface="Lora"/>
              </a:rPr>
              <a:t> </a:t>
            </a:r>
            <a:r>
              <a:rPr lang="en-US" dirty="0" err="1">
                <a:solidFill>
                  <a:srgbClr val="404040"/>
                </a:solidFill>
                <a:latin typeface="Lora"/>
              </a:rPr>
              <a:t>xác</a:t>
            </a:r>
            <a:r>
              <a:rPr lang="en-US" dirty="0">
                <a:solidFill>
                  <a:srgbClr val="404040"/>
                </a:solidFill>
                <a:latin typeface="Lora"/>
              </a:rPr>
              <a:t> </a:t>
            </a:r>
            <a:r>
              <a:rPr lang="en-US" dirty="0" err="1">
                <a:solidFill>
                  <a:srgbClr val="404040"/>
                </a:solidFill>
                <a:latin typeface="Lora"/>
              </a:rPr>
              <a:t>chúng</a:t>
            </a:r>
            <a:r>
              <a:rPr lang="en-US" dirty="0">
                <a:solidFill>
                  <a:srgbClr val="404040"/>
                </a:solidFill>
                <a:latin typeface="Lora"/>
              </a:rPr>
              <a:t> ta </a:t>
            </a:r>
            <a:r>
              <a:rPr lang="en-US" dirty="0" err="1">
                <a:solidFill>
                  <a:srgbClr val="404040"/>
                </a:solidFill>
                <a:latin typeface="Lora"/>
              </a:rPr>
              <a:t>cần</a:t>
            </a:r>
            <a:r>
              <a:rPr lang="en-US" dirty="0">
                <a:solidFill>
                  <a:srgbClr val="404040"/>
                </a:solidFill>
                <a:latin typeface="Lora"/>
              </a:rPr>
              <a:t> </a:t>
            </a:r>
            <a:r>
              <a:rPr lang="en-US" dirty="0" err="1">
                <a:solidFill>
                  <a:srgbClr val="404040"/>
                </a:solidFill>
                <a:latin typeface="Lora"/>
              </a:rPr>
              <a:t>thêm</a:t>
            </a:r>
            <a:r>
              <a:rPr lang="en-US" dirty="0">
                <a:solidFill>
                  <a:srgbClr val="404040"/>
                </a:solidFill>
                <a:latin typeface="Lora"/>
              </a:rPr>
              <a:t> </a:t>
            </a:r>
            <a:r>
              <a:rPr lang="en-US" dirty="0" err="1">
                <a:solidFill>
                  <a:srgbClr val="404040"/>
                </a:solidFill>
                <a:latin typeface="Lora"/>
              </a:rPr>
              <a:t>kỹ</a:t>
            </a:r>
            <a:r>
              <a:rPr lang="en-US" dirty="0">
                <a:solidFill>
                  <a:srgbClr val="404040"/>
                </a:solidFill>
                <a:latin typeface="Lora"/>
              </a:rPr>
              <a:t> </a:t>
            </a:r>
            <a:r>
              <a:rPr lang="en-US" dirty="0" err="1">
                <a:solidFill>
                  <a:srgbClr val="404040"/>
                </a:solidFill>
                <a:latin typeface="Lora"/>
              </a:rPr>
              <a:t>thuật</a:t>
            </a:r>
            <a:r>
              <a:rPr lang="en-US" dirty="0">
                <a:solidFill>
                  <a:srgbClr val="404040"/>
                </a:solidFill>
                <a:latin typeface="Lora"/>
              </a:rPr>
              <a:t> Drop-out.</a:t>
            </a:r>
            <a:endParaRPr lang="en-US" dirty="0"/>
          </a:p>
        </p:txBody>
      </p:sp>
      <p:sp>
        <p:nvSpPr>
          <p:cNvPr id="9" name="Rectangle 8"/>
          <p:cNvSpPr/>
          <p:nvPr/>
        </p:nvSpPr>
        <p:spPr>
          <a:xfrm>
            <a:off x="326694" y="302351"/>
            <a:ext cx="394499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III.    HUẤN LUYỆN VÀ KIỂM THỬ</a:t>
            </a:r>
          </a:p>
        </p:txBody>
      </p:sp>
    </p:spTree>
    <p:extLst>
      <p:ext uri="{BB962C8B-B14F-4D97-AF65-F5344CB8AC3E}">
        <p14:creationId xmlns:p14="http://schemas.microsoft.com/office/powerpoint/2010/main" val="12532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11</a:t>
            </a:fld>
            <a:endParaRPr lang="en-US"/>
          </a:p>
        </p:txBody>
      </p:sp>
      <p:pic>
        <p:nvPicPr>
          <p:cNvPr id="6" name="Picture 5"/>
          <p:cNvPicPr>
            <a:picLocks noChangeAspect="1"/>
          </p:cNvPicPr>
          <p:nvPr/>
        </p:nvPicPr>
        <p:blipFill>
          <a:blip r:embed="rId2"/>
          <a:stretch>
            <a:fillRect/>
          </a:stretch>
        </p:blipFill>
        <p:spPr>
          <a:xfrm>
            <a:off x="2435989" y="1730112"/>
            <a:ext cx="7975255" cy="3859655"/>
          </a:xfrm>
          <a:prstGeom prst="rect">
            <a:avLst/>
          </a:prstGeom>
        </p:spPr>
      </p:pic>
      <p:sp>
        <p:nvSpPr>
          <p:cNvPr id="8" name="TextBox 7"/>
          <p:cNvSpPr txBox="1"/>
          <p:nvPr/>
        </p:nvSpPr>
        <p:spPr>
          <a:xfrm>
            <a:off x="2313829" y="1152907"/>
            <a:ext cx="3411110" cy="523220"/>
          </a:xfrm>
          <a:prstGeom prst="rect">
            <a:avLst/>
          </a:prstGeom>
          <a:noFill/>
        </p:spPr>
        <p:txBody>
          <a:bodyPr wrap="square" rtlCol="0">
            <a:spAutoFit/>
          </a:bodyPr>
          <a:lstStyle/>
          <a:p>
            <a:r>
              <a:rPr lang="en-US" sz="2800" b="1" dirty="0" err="1" smtClean="0"/>
              <a:t>Droppout</a:t>
            </a:r>
            <a:endParaRPr lang="en-US" sz="2800" b="1" dirty="0"/>
          </a:p>
        </p:txBody>
      </p:sp>
      <p:sp>
        <p:nvSpPr>
          <p:cNvPr id="9" name="Rectangle 8"/>
          <p:cNvSpPr/>
          <p:nvPr/>
        </p:nvSpPr>
        <p:spPr>
          <a:xfrm>
            <a:off x="326694" y="302351"/>
            <a:ext cx="394499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III.    HUẤN LUYỆN VÀ KIỂM THỬ</a:t>
            </a:r>
          </a:p>
        </p:txBody>
      </p:sp>
    </p:spTree>
    <p:extLst>
      <p:ext uri="{BB962C8B-B14F-4D97-AF65-F5344CB8AC3E}">
        <p14:creationId xmlns:p14="http://schemas.microsoft.com/office/powerpoint/2010/main" val="183527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12</a:t>
            </a:fld>
            <a:endParaRPr lang="en-US"/>
          </a:p>
        </p:txBody>
      </p:sp>
      <p:pic>
        <p:nvPicPr>
          <p:cNvPr id="2" name="Picture 1"/>
          <p:cNvPicPr>
            <a:picLocks noChangeAspect="1"/>
          </p:cNvPicPr>
          <p:nvPr/>
        </p:nvPicPr>
        <p:blipFill>
          <a:blip r:embed="rId2"/>
          <a:stretch>
            <a:fillRect/>
          </a:stretch>
        </p:blipFill>
        <p:spPr>
          <a:xfrm>
            <a:off x="1197126" y="2359209"/>
            <a:ext cx="10493649" cy="4016088"/>
          </a:xfrm>
          <a:prstGeom prst="rect">
            <a:avLst/>
          </a:prstGeom>
        </p:spPr>
      </p:pic>
      <p:sp>
        <p:nvSpPr>
          <p:cNvPr id="3" name="Rectangle 2"/>
          <p:cNvSpPr/>
          <p:nvPr/>
        </p:nvSpPr>
        <p:spPr>
          <a:xfrm>
            <a:off x="1197126" y="1571392"/>
            <a:ext cx="4580100" cy="369332"/>
          </a:xfrm>
          <a:prstGeom prst="rect">
            <a:avLst/>
          </a:prstGeom>
        </p:spPr>
        <p:txBody>
          <a:bodyPr wrap="none">
            <a:spAutoFit/>
          </a:bodyPr>
          <a:lstStyle/>
          <a:p>
            <a:r>
              <a:rPr lang="vi-VN" dirty="0">
                <a:solidFill>
                  <a:srgbClr val="404040"/>
                </a:solidFill>
                <a:latin typeface="Lora"/>
              </a:rPr>
              <a:t>Sau khi train thì kết quả thu được như sau:</a:t>
            </a:r>
            <a:endParaRPr lang="en-US" dirty="0"/>
          </a:p>
        </p:txBody>
      </p:sp>
      <p:sp>
        <p:nvSpPr>
          <p:cNvPr id="7" name="TextBox 6"/>
          <p:cNvSpPr txBox="1"/>
          <p:nvPr/>
        </p:nvSpPr>
        <p:spPr>
          <a:xfrm>
            <a:off x="1770070" y="708734"/>
            <a:ext cx="3411110" cy="523220"/>
          </a:xfrm>
          <a:prstGeom prst="rect">
            <a:avLst/>
          </a:prstGeom>
          <a:noFill/>
        </p:spPr>
        <p:txBody>
          <a:bodyPr wrap="square" rtlCol="0">
            <a:spAutoFit/>
          </a:bodyPr>
          <a:lstStyle/>
          <a:p>
            <a:r>
              <a:rPr lang="en-US" sz="2800" b="1" dirty="0" err="1" smtClean="0"/>
              <a:t>Droppout</a:t>
            </a:r>
            <a:endParaRPr lang="en-US" sz="2800" b="1" dirty="0"/>
          </a:p>
        </p:txBody>
      </p:sp>
      <p:sp>
        <p:nvSpPr>
          <p:cNvPr id="8" name="Rectangle 7"/>
          <p:cNvSpPr/>
          <p:nvPr/>
        </p:nvSpPr>
        <p:spPr>
          <a:xfrm>
            <a:off x="326694" y="302351"/>
            <a:ext cx="394499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III.    HUẤN LUYỆN VÀ KIỂM THỬ</a:t>
            </a:r>
          </a:p>
        </p:txBody>
      </p:sp>
    </p:spTree>
    <p:extLst>
      <p:ext uri="{BB962C8B-B14F-4D97-AF65-F5344CB8AC3E}">
        <p14:creationId xmlns:p14="http://schemas.microsoft.com/office/powerpoint/2010/main" val="247664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13</a:t>
            </a:fld>
            <a:endParaRPr lang="en-US"/>
          </a:p>
        </p:txBody>
      </p:sp>
      <p:pic>
        <p:nvPicPr>
          <p:cNvPr id="3" name="Picture 2"/>
          <p:cNvPicPr>
            <a:picLocks noChangeAspect="1"/>
          </p:cNvPicPr>
          <p:nvPr/>
        </p:nvPicPr>
        <p:blipFill>
          <a:blip r:embed="rId2"/>
          <a:stretch>
            <a:fillRect/>
          </a:stretch>
        </p:blipFill>
        <p:spPr>
          <a:xfrm>
            <a:off x="2789766" y="517968"/>
            <a:ext cx="6171353" cy="4770254"/>
          </a:xfrm>
          <a:prstGeom prst="rect">
            <a:avLst/>
          </a:prstGeom>
        </p:spPr>
      </p:pic>
      <p:pic>
        <p:nvPicPr>
          <p:cNvPr id="6" name="Picture 5"/>
          <p:cNvPicPr>
            <a:picLocks noChangeAspect="1"/>
          </p:cNvPicPr>
          <p:nvPr/>
        </p:nvPicPr>
        <p:blipFill>
          <a:blip r:embed="rId3"/>
          <a:stretch>
            <a:fillRect/>
          </a:stretch>
        </p:blipFill>
        <p:spPr>
          <a:xfrm>
            <a:off x="2166225" y="5288222"/>
            <a:ext cx="7795936" cy="1486029"/>
          </a:xfrm>
          <a:prstGeom prst="rect">
            <a:avLst/>
          </a:prstGeom>
        </p:spPr>
      </p:pic>
      <p:sp>
        <p:nvSpPr>
          <p:cNvPr id="7" name="Rectangle 6"/>
          <p:cNvSpPr/>
          <p:nvPr/>
        </p:nvSpPr>
        <p:spPr>
          <a:xfrm>
            <a:off x="170927" y="333302"/>
            <a:ext cx="193104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IV.    ĐÁNH GIÁ </a:t>
            </a:r>
          </a:p>
        </p:txBody>
      </p:sp>
    </p:spTree>
    <p:extLst>
      <p:ext uri="{BB962C8B-B14F-4D97-AF65-F5344CB8AC3E}">
        <p14:creationId xmlns:p14="http://schemas.microsoft.com/office/powerpoint/2010/main" val="43842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14</a:t>
            </a:fld>
            <a:endParaRPr lang="en-US"/>
          </a:p>
        </p:txBody>
      </p:sp>
      <p:pic>
        <p:nvPicPr>
          <p:cNvPr id="2" name="Picture 1"/>
          <p:cNvPicPr>
            <a:picLocks noChangeAspect="1"/>
          </p:cNvPicPr>
          <p:nvPr/>
        </p:nvPicPr>
        <p:blipFill>
          <a:blip r:embed="rId2"/>
          <a:stretch>
            <a:fillRect/>
          </a:stretch>
        </p:blipFill>
        <p:spPr>
          <a:xfrm>
            <a:off x="468471" y="1915478"/>
            <a:ext cx="5184906" cy="4050057"/>
          </a:xfrm>
          <a:prstGeom prst="rect">
            <a:avLst/>
          </a:prstGeom>
        </p:spPr>
      </p:pic>
      <p:pic>
        <p:nvPicPr>
          <p:cNvPr id="3" name="Picture 2"/>
          <p:cNvPicPr>
            <a:picLocks noChangeAspect="1"/>
          </p:cNvPicPr>
          <p:nvPr/>
        </p:nvPicPr>
        <p:blipFill>
          <a:blip r:embed="rId3"/>
          <a:stretch>
            <a:fillRect/>
          </a:stretch>
        </p:blipFill>
        <p:spPr>
          <a:xfrm>
            <a:off x="5951093" y="2075512"/>
            <a:ext cx="5807702" cy="3872567"/>
          </a:xfrm>
          <a:prstGeom prst="rect">
            <a:avLst/>
          </a:prstGeom>
        </p:spPr>
      </p:pic>
      <p:sp>
        <p:nvSpPr>
          <p:cNvPr id="7" name="Rectangle 6"/>
          <p:cNvSpPr/>
          <p:nvPr/>
        </p:nvSpPr>
        <p:spPr>
          <a:xfrm>
            <a:off x="242221" y="221830"/>
            <a:ext cx="193104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IV.    ĐÁNH GIÁ </a:t>
            </a:r>
          </a:p>
        </p:txBody>
      </p:sp>
    </p:spTree>
    <p:extLst>
      <p:ext uri="{BB962C8B-B14F-4D97-AF65-F5344CB8AC3E}">
        <p14:creationId xmlns:p14="http://schemas.microsoft.com/office/powerpoint/2010/main" val="330804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15</a:t>
            </a:fld>
            <a:endParaRPr lang="en-US"/>
          </a:p>
        </p:txBody>
      </p:sp>
      <p:sp>
        <p:nvSpPr>
          <p:cNvPr id="2" name="Rectangle 1"/>
          <p:cNvSpPr/>
          <p:nvPr/>
        </p:nvSpPr>
        <p:spPr>
          <a:xfrm>
            <a:off x="2260821" y="918369"/>
            <a:ext cx="8338268" cy="5489067"/>
          </a:xfrm>
          <a:prstGeom prst="rect">
            <a:avLst/>
          </a:prstGeom>
        </p:spPr>
        <p:txBody>
          <a:bodyPr wrap="square">
            <a:spAutoFit/>
          </a:bodyPr>
          <a:lstStyle/>
          <a:p>
            <a:pPr marL="342900" marR="0" lvl="0" indent="-342900">
              <a:lnSpc>
                <a:spcPct val="107000"/>
              </a:lnSpc>
              <a:spcBef>
                <a:spcPts val="200"/>
              </a:spcBef>
              <a:spcAft>
                <a:spcPts val="0"/>
              </a:spcAft>
              <a:buFont typeface="+mj-lt"/>
              <a:buAutoNum type="arabicPeriod"/>
            </a:pP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Định</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nghĩa</a:t>
            </a:r>
            <a:endParaRPr lang="en-US"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1100"/>
              </a:spcAft>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Tranfer</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learning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phương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pháp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học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máy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mà</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đó</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hình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đã</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phát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triển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task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pretrained</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network)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tái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ở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task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khác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Phương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pháp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đến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tiếp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cận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phổ</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biến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hiệu</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cao</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deep learning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bạn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vừa</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nhỏ</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Pretrained</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network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mạng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đã</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lưu</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trước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đó</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đào</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lớn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thường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task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loại</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ảnh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quy</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lớn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mạng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pretrained</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thường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như</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VGG,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ResNet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Inception, Inception-</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ResNet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Xception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1100"/>
              </a:spcAft>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cách</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pretrained</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network:</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fontAlgn="base">
              <a:lnSpc>
                <a:spcPct val="107000"/>
              </a:lnSpc>
              <a:spcBef>
                <a:spcPts val="1200"/>
              </a:spcBef>
              <a:spcAft>
                <a:spcPts val="0"/>
              </a:spcAft>
              <a:buSzPts val="1000"/>
              <a:tabLst>
                <a:tab pos="457200" algn="l"/>
              </a:tabLst>
            </a:pPr>
            <a:r>
              <a:rPr lang="en-US" b="1"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Feature extractor</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Sau</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khi</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lấy</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ra</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đặc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điểm</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ảnh</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bằng</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ConvNet</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pre-trained model,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thì</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ta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sẽ</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dùng</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linear classifier (linear </a:t>
            </a:r>
            <a:r>
              <a:rPr lang="en-US" dirty="0">
                <a:solidFill>
                  <a:srgbClr val="006EC3"/>
                </a:solidFill>
                <a:latin typeface="Times New Roman" panose="02020603050405020304" pitchFamily="18" charset="0"/>
                <a:ea typeface="Times New Roman" panose="02020603050405020304" pitchFamily="18" charset="0"/>
                <a:cs typeface="Times New Roman" panose="02020603050405020304" pitchFamily="18" charset="0"/>
                <a:hlinkClick r:id="rId2"/>
              </a:rPr>
              <a:t>SVM</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softmax</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loại</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ảnh</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Hiểu</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đơn</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giản</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thì</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đặc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điểm</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ảnh</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(tai,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mũi</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tóc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giờ</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như</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input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bài</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toán</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linear regression hay logistic regression.</a:t>
            </a:r>
            <a:endParaRPr lang="en-US" sz="1400" dirty="0">
              <a:solidFill>
                <a:srgbClr val="3D3D3D"/>
              </a:solidFill>
              <a:latin typeface="Calibri" panose="020F0502020204030204" pitchFamily="34" charset="0"/>
              <a:ea typeface="Calibri" panose="020F0502020204030204" pitchFamily="34" charset="0"/>
              <a:cs typeface="Times New Roman" panose="02020603050405020304" pitchFamily="18" charset="0"/>
            </a:endParaRPr>
          </a:p>
          <a:p>
            <a:endParaRPr lang="en-US" b="1" dirty="0" smtClean="0">
              <a:solidFill>
                <a:srgbClr val="3D3D3D"/>
              </a:solidFill>
              <a:latin typeface="Times New Roman" panose="02020603050405020304" pitchFamily="18" charset="0"/>
              <a:ea typeface="Times New Roman" panose="02020603050405020304" pitchFamily="18" charset="0"/>
            </a:endParaRPr>
          </a:p>
          <a:p>
            <a:r>
              <a:rPr lang="en-US" b="1" dirty="0" smtClean="0">
                <a:solidFill>
                  <a:srgbClr val="3D3D3D"/>
                </a:solidFill>
                <a:latin typeface="Times New Roman" panose="02020603050405020304" pitchFamily="18" charset="0"/>
                <a:ea typeface="Times New Roman" panose="02020603050405020304" pitchFamily="18" charset="0"/>
              </a:rPr>
              <a:t>Fine </a:t>
            </a:r>
            <a:r>
              <a:rPr lang="en-US" b="1" dirty="0">
                <a:solidFill>
                  <a:srgbClr val="3D3D3D"/>
                </a:solidFill>
                <a:latin typeface="Times New Roman" panose="02020603050405020304" pitchFamily="18" charset="0"/>
                <a:ea typeface="Times New Roman" panose="02020603050405020304" pitchFamily="18" charset="0"/>
              </a:rPr>
              <a:t>tuning</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Sau</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khi</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lấy</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ra</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các</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đặc</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điểm</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của</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ảnh</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bằng</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việc</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sử</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dụng</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ConvNet</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của</a:t>
            </a:r>
            <a:r>
              <a:rPr lang="en-US" dirty="0">
                <a:solidFill>
                  <a:srgbClr val="3D3D3D"/>
                </a:solidFill>
                <a:latin typeface="Times New Roman" panose="02020603050405020304" pitchFamily="18" charset="0"/>
                <a:ea typeface="Times New Roman" panose="02020603050405020304" pitchFamily="18" charset="0"/>
              </a:rPr>
              <a:t> pre-trained model, </a:t>
            </a:r>
            <a:r>
              <a:rPr lang="en-US" dirty="0" err="1">
                <a:solidFill>
                  <a:srgbClr val="3D3D3D"/>
                </a:solidFill>
                <a:latin typeface="Times New Roman" panose="02020603050405020304" pitchFamily="18" charset="0"/>
                <a:ea typeface="Times New Roman" panose="02020603050405020304" pitchFamily="18" charset="0"/>
              </a:rPr>
              <a:t>thì</a:t>
            </a:r>
            <a:r>
              <a:rPr lang="en-US" dirty="0">
                <a:solidFill>
                  <a:srgbClr val="3D3D3D"/>
                </a:solidFill>
                <a:latin typeface="Times New Roman" panose="02020603050405020304" pitchFamily="18" charset="0"/>
                <a:ea typeface="Times New Roman" panose="02020603050405020304" pitchFamily="18" charset="0"/>
              </a:rPr>
              <a:t> ta </a:t>
            </a:r>
            <a:r>
              <a:rPr lang="en-US" dirty="0" err="1">
                <a:solidFill>
                  <a:srgbClr val="3D3D3D"/>
                </a:solidFill>
                <a:latin typeface="Times New Roman" panose="02020603050405020304" pitchFamily="18" charset="0"/>
                <a:ea typeface="Times New Roman" panose="02020603050405020304" pitchFamily="18" charset="0"/>
              </a:rPr>
              <a:t>sẽ</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coi</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đây</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là</a:t>
            </a:r>
            <a:r>
              <a:rPr lang="en-US" dirty="0">
                <a:solidFill>
                  <a:srgbClr val="3D3D3D"/>
                </a:solidFill>
                <a:latin typeface="Times New Roman" panose="02020603050405020304" pitchFamily="18" charset="0"/>
                <a:ea typeface="Times New Roman" panose="02020603050405020304" pitchFamily="18" charset="0"/>
              </a:rPr>
              <a:t> input </a:t>
            </a:r>
            <a:r>
              <a:rPr lang="en-US" dirty="0" err="1">
                <a:solidFill>
                  <a:srgbClr val="3D3D3D"/>
                </a:solidFill>
                <a:latin typeface="Times New Roman" panose="02020603050405020304" pitchFamily="18" charset="0"/>
                <a:ea typeface="Times New Roman" panose="02020603050405020304" pitchFamily="18" charset="0"/>
              </a:rPr>
              <a:t>của</a:t>
            </a:r>
            <a:r>
              <a:rPr lang="en-US" dirty="0">
                <a:solidFill>
                  <a:srgbClr val="3D3D3D"/>
                </a:solidFill>
                <a:latin typeface="Times New Roman" panose="02020603050405020304" pitchFamily="18" charset="0"/>
                <a:ea typeface="Times New Roman" panose="02020603050405020304" pitchFamily="18" charset="0"/>
              </a:rPr>
              <a:t> 1 CNN </a:t>
            </a:r>
            <a:r>
              <a:rPr lang="en-US" dirty="0" err="1">
                <a:solidFill>
                  <a:srgbClr val="3D3D3D"/>
                </a:solidFill>
                <a:latin typeface="Times New Roman" panose="02020603050405020304" pitchFamily="18" charset="0"/>
                <a:ea typeface="Times New Roman" panose="02020603050405020304" pitchFamily="18" charset="0"/>
              </a:rPr>
              <a:t>mới</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bằng</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cách</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thêm</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các</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ConvNet</a:t>
            </a:r>
            <a:r>
              <a:rPr lang="en-US" dirty="0">
                <a:solidFill>
                  <a:srgbClr val="3D3D3D"/>
                </a:solidFill>
                <a:latin typeface="Times New Roman" panose="02020603050405020304" pitchFamily="18" charset="0"/>
                <a:ea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rPr>
              <a:t>và</a:t>
            </a:r>
            <a:r>
              <a:rPr lang="en-US" dirty="0">
                <a:solidFill>
                  <a:srgbClr val="3D3D3D"/>
                </a:solidFill>
                <a:latin typeface="Times New Roman" panose="02020603050405020304" pitchFamily="18" charset="0"/>
                <a:ea typeface="Times New Roman" panose="02020603050405020304" pitchFamily="18" charset="0"/>
              </a:rPr>
              <a:t> Fully Connected layer.</a:t>
            </a:r>
            <a:endParaRPr lang="en-US" dirty="0"/>
          </a:p>
        </p:txBody>
      </p:sp>
      <p:sp>
        <p:nvSpPr>
          <p:cNvPr id="3" name="TextBox 2"/>
          <p:cNvSpPr txBox="1"/>
          <p:nvPr/>
        </p:nvSpPr>
        <p:spPr>
          <a:xfrm>
            <a:off x="190831" y="397565"/>
            <a:ext cx="318052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TRANSFER LEARNING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76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16</a:t>
            </a:fld>
            <a:endParaRPr lang="en-US"/>
          </a:p>
        </p:txBody>
      </p:sp>
      <p:sp>
        <p:nvSpPr>
          <p:cNvPr id="2" name="Rectangle 1"/>
          <p:cNvSpPr/>
          <p:nvPr/>
        </p:nvSpPr>
        <p:spPr>
          <a:xfrm>
            <a:off x="1786100" y="623751"/>
            <a:ext cx="9721795" cy="2463238"/>
          </a:xfrm>
          <a:prstGeom prst="rect">
            <a:avLst/>
          </a:prstGeom>
        </p:spPr>
        <p:txBody>
          <a:bodyPr wrap="square">
            <a:spAutoFit/>
          </a:bodyPr>
          <a:lstStyle/>
          <a:p>
            <a:pPr marL="342900" marR="0" lvl="0" indent="-342900">
              <a:lnSpc>
                <a:spcPct val="107000"/>
              </a:lnSpc>
              <a:spcBef>
                <a:spcPts val="200"/>
              </a:spcBef>
              <a:spcAft>
                <a:spcPts val="0"/>
              </a:spcAft>
              <a:buFont typeface="+mj-lt"/>
              <a:buAutoNum type="arabicPeriod"/>
            </a:pP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hình</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VGG16</a:t>
            </a:r>
            <a:endParaRPr lang="en-US"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VGG16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mạng</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convolutional neural network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đề</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xuất</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bởi</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K.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Simonyan</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and A.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Zisserman</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University of Oxford. Model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sau</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khi</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train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bởi</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mạng</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VGG16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đạt</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chính</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xác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92.7% top-5 test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6EC3"/>
                </a:solidFill>
                <a:latin typeface="Times New Roman" panose="02020603050405020304" pitchFamily="18" charset="0"/>
                <a:ea typeface="Times New Roman" panose="02020603050405020304" pitchFamily="18" charset="0"/>
                <a:cs typeface="Times New Roman" panose="02020603050405020304" pitchFamily="18" charset="0"/>
                <a:hlinkClick r:id="rId2"/>
              </a:rPr>
              <a:t>ImageNet</a:t>
            </a:r>
            <a:r>
              <a:rPr lang="en-US" dirty="0">
                <a:solidFill>
                  <a:srgbClr val="006EC3"/>
                </a:solidFill>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gồm</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14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triệu</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hình</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ảnh</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thuộc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1000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lớp</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khác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nhau</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Giờ</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áp</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kiến</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thức</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ở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tích</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mạng</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VGG 16</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Architect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VGG16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bao</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gồm</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16 layer :13 layer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Conv</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(2 layer conv-conv,3 layer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conv-conv-conv</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đều</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kernel 3x3,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sau</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mỗi</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layer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conv</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maxpooling</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downsize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xuống</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0.5, </a:t>
            </a:r>
            <a:r>
              <a:rPr lang="en-US" dirty="0" err="1">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3 layer fully connection.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https://lh3.googleusercontent.com/RFNCVHex0ex2rWsjZTZff6rW6Mc-q6d1SIzRhB9zxQll44PL9M8-aSiUExiqIntrFCP0cwt7MOtUvA6HE-Mzq-bUYqj_EakLeZtpnETdLs2kcDxXLlaq-jn6d8L2lIo9hpMa6kbc"/>
          <p:cNvPicPr/>
          <p:nvPr/>
        </p:nvPicPr>
        <p:blipFill>
          <a:blip r:embed="rId3">
            <a:extLst>
              <a:ext uri="{28A0092B-C50C-407E-A947-70E740481C1C}">
                <a14:useLocalDpi xmlns:a14="http://schemas.microsoft.com/office/drawing/2010/main" val="0"/>
              </a:ext>
            </a:extLst>
          </a:blip>
          <a:srcRect/>
          <a:stretch>
            <a:fillRect/>
          </a:stretch>
        </p:blipFill>
        <p:spPr bwMode="auto">
          <a:xfrm>
            <a:off x="3853650" y="2738851"/>
            <a:ext cx="3644431" cy="4051563"/>
          </a:xfrm>
          <a:prstGeom prst="rect">
            <a:avLst/>
          </a:prstGeom>
          <a:noFill/>
          <a:ln>
            <a:noFill/>
          </a:ln>
        </p:spPr>
      </p:pic>
      <p:sp>
        <p:nvSpPr>
          <p:cNvPr id="7" name="TextBox 6"/>
          <p:cNvSpPr txBox="1"/>
          <p:nvPr/>
        </p:nvSpPr>
        <p:spPr>
          <a:xfrm>
            <a:off x="111318" y="119269"/>
            <a:ext cx="318052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TRANSFER LEARNING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231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17</a:t>
            </a:fld>
            <a:endParaRPr lang="en-US"/>
          </a:p>
        </p:txBody>
      </p:sp>
      <p:pic>
        <p:nvPicPr>
          <p:cNvPr id="3" name="Picture 2"/>
          <p:cNvPicPr>
            <a:picLocks noChangeAspect="1"/>
          </p:cNvPicPr>
          <p:nvPr/>
        </p:nvPicPr>
        <p:blipFill>
          <a:blip r:embed="rId2"/>
          <a:stretch>
            <a:fillRect/>
          </a:stretch>
        </p:blipFill>
        <p:spPr>
          <a:xfrm>
            <a:off x="2526381" y="1293014"/>
            <a:ext cx="6166457" cy="1084316"/>
          </a:xfrm>
          <a:prstGeom prst="rect">
            <a:avLst/>
          </a:prstGeom>
        </p:spPr>
      </p:pic>
      <p:pic>
        <p:nvPicPr>
          <p:cNvPr id="7" name="Picture 6"/>
          <p:cNvPicPr>
            <a:picLocks noChangeAspect="1"/>
          </p:cNvPicPr>
          <p:nvPr/>
        </p:nvPicPr>
        <p:blipFill>
          <a:blip r:embed="rId3"/>
          <a:stretch>
            <a:fillRect/>
          </a:stretch>
        </p:blipFill>
        <p:spPr>
          <a:xfrm>
            <a:off x="2526382" y="2986797"/>
            <a:ext cx="7171041" cy="1790855"/>
          </a:xfrm>
          <a:prstGeom prst="rect">
            <a:avLst/>
          </a:prstGeom>
        </p:spPr>
      </p:pic>
      <p:pic>
        <p:nvPicPr>
          <p:cNvPr id="8" name="Picture 7"/>
          <p:cNvPicPr>
            <a:picLocks noChangeAspect="1"/>
          </p:cNvPicPr>
          <p:nvPr/>
        </p:nvPicPr>
        <p:blipFill>
          <a:blip r:embed="rId4"/>
          <a:stretch>
            <a:fillRect/>
          </a:stretch>
        </p:blipFill>
        <p:spPr>
          <a:xfrm>
            <a:off x="2526381" y="5321969"/>
            <a:ext cx="7317333" cy="937251"/>
          </a:xfrm>
          <a:prstGeom prst="rect">
            <a:avLst/>
          </a:prstGeom>
        </p:spPr>
      </p:pic>
      <p:sp>
        <p:nvSpPr>
          <p:cNvPr id="9" name="TextBox 8"/>
          <p:cNvSpPr txBox="1"/>
          <p:nvPr/>
        </p:nvSpPr>
        <p:spPr>
          <a:xfrm>
            <a:off x="2350500" y="748697"/>
            <a:ext cx="2759102" cy="369332"/>
          </a:xfrm>
          <a:prstGeom prst="rect">
            <a:avLst/>
          </a:prstGeom>
          <a:noFill/>
        </p:spPr>
        <p:txBody>
          <a:bodyPr wrap="square" rtlCol="0">
            <a:spAutoFit/>
          </a:bodyPr>
          <a:lstStyle/>
          <a:p>
            <a:r>
              <a:rPr lang="en-US" dirty="0" smtClean="0"/>
              <a:t>EXTRACT FEATURE</a:t>
            </a:r>
            <a:endParaRPr lang="en-US" dirty="0"/>
          </a:p>
        </p:txBody>
      </p:sp>
      <p:sp>
        <p:nvSpPr>
          <p:cNvPr id="10" name="TextBox 9"/>
          <p:cNvSpPr txBox="1"/>
          <p:nvPr/>
        </p:nvSpPr>
        <p:spPr>
          <a:xfrm>
            <a:off x="111318" y="119269"/>
            <a:ext cx="318052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TRANSFER LEARNING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987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18</a:t>
            </a:fld>
            <a:endParaRPr lang="en-US"/>
          </a:p>
        </p:txBody>
      </p:sp>
      <p:pic>
        <p:nvPicPr>
          <p:cNvPr id="2" name="Picture 1"/>
          <p:cNvPicPr>
            <a:picLocks noChangeAspect="1"/>
          </p:cNvPicPr>
          <p:nvPr/>
        </p:nvPicPr>
        <p:blipFill>
          <a:blip r:embed="rId2"/>
          <a:stretch>
            <a:fillRect/>
          </a:stretch>
        </p:blipFill>
        <p:spPr>
          <a:xfrm>
            <a:off x="2424795" y="2756821"/>
            <a:ext cx="5868415" cy="3964027"/>
          </a:xfrm>
          <a:prstGeom prst="rect">
            <a:avLst/>
          </a:prstGeom>
        </p:spPr>
      </p:pic>
      <p:sp>
        <p:nvSpPr>
          <p:cNvPr id="7" name="TextBox 6"/>
          <p:cNvSpPr txBox="1"/>
          <p:nvPr/>
        </p:nvSpPr>
        <p:spPr>
          <a:xfrm>
            <a:off x="2302792" y="716474"/>
            <a:ext cx="2759102" cy="369332"/>
          </a:xfrm>
          <a:prstGeom prst="rect">
            <a:avLst/>
          </a:prstGeom>
          <a:noFill/>
        </p:spPr>
        <p:txBody>
          <a:bodyPr wrap="square" rtlCol="0">
            <a:spAutoFit/>
          </a:bodyPr>
          <a:lstStyle/>
          <a:p>
            <a:r>
              <a:rPr lang="en-US" dirty="0" smtClean="0"/>
              <a:t>EXTRACT FEATURE</a:t>
            </a:r>
            <a:endParaRPr lang="en-US" dirty="0"/>
          </a:p>
        </p:txBody>
      </p:sp>
      <p:sp>
        <p:nvSpPr>
          <p:cNvPr id="8" name="TextBox 7"/>
          <p:cNvSpPr txBox="1"/>
          <p:nvPr/>
        </p:nvSpPr>
        <p:spPr>
          <a:xfrm>
            <a:off x="111318" y="119269"/>
            <a:ext cx="318052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TRANSFER LEARNING</a:t>
            </a:r>
            <a:endParaRPr 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424795" y="1085806"/>
            <a:ext cx="5951353" cy="1554028"/>
          </a:xfrm>
          <a:prstGeom prst="rect">
            <a:avLst/>
          </a:prstGeom>
        </p:spPr>
      </p:pic>
    </p:spTree>
    <p:extLst>
      <p:ext uri="{BB962C8B-B14F-4D97-AF65-F5344CB8AC3E}">
        <p14:creationId xmlns:p14="http://schemas.microsoft.com/office/powerpoint/2010/main" val="601158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19</a:t>
            </a:fld>
            <a:endParaRPr lang="en-US"/>
          </a:p>
        </p:txBody>
      </p:sp>
      <p:pic>
        <p:nvPicPr>
          <p:cNvPr id="6" name="Picture 5"/>
          <p:cNvPicPr>
            <a:picLocks noChangeAspect="1"/>
          </p:cNvPicPr>
          <p:nvPr/>
        </p:nvPicPr>
        <p:blipFill>
          <a:blip r:embed="rId2"/>
          <a:stretch>
            <a:fillRect/>
          </a:stretch>
        </p:blipFill>
        <p:spPr>
          <a:xfrm>
            <a:off x="2208089" y="1344373"/>
            <a:ext cx="8042481" cy="2524821"/>
          </a:xfrm>
          <a:prstGeom prst="rect">
            <a:avLst/>
          </a:prstGeom>
        </p:spPr>
      </p:pic>
      <p:pic>
        <p:nvPicPr>
          <p:cNvPr id="3" name="Picture 2"/>
          <p:cNvPicPr>
            <a:picLocks noChangeAspect="1"/>
          </p:cNvPicPr>
          <p:nvPr/>
        </p:nvPicPr>
        <p:blipFill>
          <a:blip r:embed="rId3"/>
          <a:stretch>
            <a:fillRect/>
          </a:stretch>
        </p:blipFill>
        <p:spPr>
          <a:xfrm>
            <a:off x="2208089" y="4260359"/>
            <a:ext cx="8885690" cy="2240474"/>
          </a:xfrm>
          <a:prstGeom prst="rect">
            <a:avLst/>
          </a:prstGeom>
        </p:spPr>
      </p:pic>
      <p:sp>
        <p:nvSpPr>
          <p:cNvPr id="8" name="TextBox 7"/>
          <p:cNvSpPr txBox="1"/>
          <p:nvPr/>
        </p:nvSpPr>
        <p:spPr>
          <a:xfrm>
            <a:off x="2099145" y="707666"/>
            <a:ext cx="3220278" cy="369332"/>
          </a:xfrm>
          <a:prstGeom prst="rect">
            <a:avLst/>
          </a:prstGeom>
          <a:noFill/>
        </p:spPr>
        <p:txBody>
          <a:bodyPr wrap="square" rtlCol="0">
            <a:spAutoFit/>
          </a:bodyPr>
          <a:lstStyle/>
          <a:p>
            <a:r>
              <a:rPr lang="en-US" dirty="0" smtClean="0"/>
              <a:t>FINE TUNING</a:t>
            </a:r>
            <a:endParaRPr lang="en-US" dirty="0"/>
          </a:p>
        </p:txBody>
      </p:sp>
      <p:sp>
        <p:nvSpPr>
          <p:cNvPr id="9" name="TextBox 8"/>
          <p:cNvSpPr txBox="1"/>
          <p:nvPr/>
        </p:nvSpPr>
        <p:spPr>
          <a:xfrm>
            <a:off x="111318" y="119269"/>
            <a:ext cx="318052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TRANSFER LEARNING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45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2854" y="1280161"/>
            <a:ext cx="7959256" cy="1938992"/>
          </a:xfrm>
          <a:prstGeom prst="rect">
            <a:avLst/>
          </a:prstGeom>
          <a:noFill/>
        </p:spPr>
        <p:txBody>
          <a:bodyPr wrap="square" rtlCol="0">
            <a:spAutoFit/>
          </a:bodyPr>
          <a:lstStyle/>
          <a:p>
            <a:pPr marL="514350" indent="-514350">
              <a:buAutoNum type="romanUcPeriod"/>
            </a:pPr>
            <a:r>
              <a:rPr lang="en-US" sz="2000" dirty="0" smtClean="0">
                <a:latin typeface="Times New Roman" panose="02020603050405020304" pitchFamily="18" charset="0"/>
                <a:cs typeface="Times New Roman" panose="02020603050405020304" pitchFamily="18" charset="0"/>
              </a:rPr>
              <a:t>THU THẬP DỮ LIỆU</a:t>
            </a:r>
          </a:p>
          <a:p>
            <a:pPr marL="514350" indent="-514350">
              <a:buAutoNum type="romanUcPeriod"/>
            </a:pPr>
            <a:r>
              <a:rPr lang="en-US" sz="2000" dirty="0" smtClean="0">
                <a:latin typeface="Times New Roman" panose="02020603050405020304" pitchFamily="18" charset="0"/>
                <a:cs typeface="Times New Roman" panose="02020603050405020304" pitchFamily="18" charset="0"/>
              </a:rPr>
              <a:t>XỬ LÝ DỮ LIỆU</a:t>
            </a:r>
          </a:p>
          <a:p>
            <a:r>
              <a:rPr lang="en-US" sz="2000" dirty="0" smtClean="0">
                <a:latin typeface="Times New Roman" panose="02020603050405020304" pitchFamily="18" charset="0"/>
                <a:cs typeface="Times New Roman" panose="02020603050405020304" pitchFamily="18" charset="0"/>
              </a:rPr>
              <a:t>II.     XÂY DỰNG MODEL</a:t>
            </a:r>
          </a:p>
          <a:p>
            <a:r>
              <a:rPr lang="en-US" sz="2000" dirty="0" smtClean="0">
                <a:latin typeface="Times New Roman" panose="02020603050405020304" pitchFamily="18" charset="0"/>
                <a:cs typeface="Times New Roman" panose="02020603050405020304" pitchFamily="18" charset="0"/>
              </a:rPr>
              <a:t>III.    HUẤN LUYỆN VÀ KIỂM THỬ</a:t>
            </a:r>
          </a:p>
          <a:p>
            <a:r>
              <a:rPr lang="en-US" sz="2000" dirty="0" smtClean="0">
                <a:latin typeface="Times New Roman" panose="02020603050405020304" pitchFamily="18" charset="0"/>
                <a:cs typeface="Times New Roman" panose="02020603050405020304" pitchFamily="18" charset="0"/>
              </a:rPr>
              <a:t>IV.    ĐÁNH GIÁ </a:t>
            </a:r>
          </a:p>
          <a:p>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6745D4A2-FDC9-4614-ADA9-6CC5856D250C}" type="datetime1">
              <a:rPr lang="en-US" smtClean="0"/>
              <a:t>12/31/2019</a:t>
            </a:fld>
            <a:endParaRPr lang="en-US"/>
          </a:p>
        </p:txBody>
      </p:sp>
      <p:sp>
        <p:nvSpPr>
          <p:cNvPr id="6" name="Slide Number Placeholder 5"/>
          <p:cNvSpPr>
            <a:spLocks noGrp="1"/>
          </p:cNvSpPr>
          <p:nvPr>
            <p:ph type="sldNum" sz="quarter" idx="12"/>
          </p:nvPr>
        </p:nvSpPr>
        <p:spPr/>
        <p:txBody>
          <a:bodyPr/>
          <a:lstStyle/>
          <a:p>
            <a:fld id="{DEAABE1F-F742-4523-B632-7912A77DBBAA}" type="slidenum">
              <a:rPr lang="en-US" smtClean="0"/>
              <a:t>2</a:t>
            </a:fld>
            <a:endParaRPr lang="en-US"/>
          </a:p>
        </p:txBody>
      </p:sp>
    </p:spTree>
    <p:extLst>
      <p:ext uri="{BB962C8B-B14F-4D97-AF65-F5344CB8AC3E}">
        <p14:creationId xmlns:p14="http://schemas.microsoft.com/office/powerpoint/2010/main" val="548986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20</a:t>
            </a:fld>
            <a:endParaRPr lang="en-US"/>
          </a:p>
        </p:txBody>
      </p:sp>
      <p:pic>
        <p:nvPicPr>
          <p:cNvPr id="2" name="Picture 1"/>
          <p:cNvPicPr>
            <a:picLocks noChangeAspect="1"/>
          </p:cNvPicPr>
          <p:nvPr/>
        </p:nvPicPr>
        <p:blipFill>
          <a:blip r:embed="rId2"/>
          <a:stretch>
            <a:fillRect/>
          </a:stretch>
        </p:blipFill>
        <p:spPr>
          <a:xfrm>
            <a:off x="1090456" y="1570330"/>
            <a:ext cx="4572396" cy="5037257"/>
          </a:xfrm>
          <a:prstGeom prst="rect">
            <a:avLst/>
          </a:prstGeom>
        </p:spPr>
      </p:pic>
      <p:pic>
        <p:nvPicPr>
          <p:cNvPr id="3" name="Picture 2"/>
          <p:cNvPicPr>
            <a:picLocks noChangeAspect="1"/>
          </p:cNvPicPr>
          <p:nvPr/>
        </p:nvPicPr>
        <p:blipFill>
          <a:blip r:embed="rId3"/>
          <a:stretch>
            <a:fillRect/>
          </a:stretch>
        </p:blipFill>
        <p:spPr>
          <a:xfrm>
            <a:off x="6076094" y="2748540"/>
            <a:ext cx="4755292" cy="2903472"/>
          </a:xfrm>
          <a:prstGeom prst="rect">
            <a:avLst/>
          </a:prstGeom>
        </p:spPr>
      </p:pic>
      <p:sp>
        <p:nvSpPr>
          <p:cNvPr id="7" name="TextBox 6"/>
          <p:cNvSpPr txBox="1"/>
          <p:nvPr/>
        </p:nvSpPr>
        <p:spPr>
          <a:xfrm>
            <a:off x="1884459" y="783575"/>
            <a:ext cx="3220278" cy="369332"/>
          </a:xfrm>
          <a:prstGeom prst="rect">
            <a:avLst/>
          </a:prstGeom>
          <a:noFill/>
        </p:spPr>
        <p:txBody>
          <a:bodyPr wrap="square" rtlCol="0">
            <a:spAutoFit/>
          </a:bodyPr>
          <a:lstStyle/>
          <a:p>
            <a:r>
              <a:rPr lang="en-US" dirty="0" smtClean="0"/>
              <a:t>FINE TUNING</a:t>
            </a:r>
            <a:endParaRPr lang="en-US" dirty="0"/>
          </a:p>
        </p:txBody>
      </p:sp>
      <p:sp>
        <p:nvSpPr>
          <p:cNvPr id="8" name="TextBox 7"/>
          <p:cNvSpPr txBox="1"/>
          <p:nvPr/>
        </p:nvSpPr>
        <p:spPr>
          <a:xfrm>
            <a:off x="111318" y="119269"/>
            <a:ext cx="318052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TRANSFER LEARNING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208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21</a:t>
            </a:fld>
            <a:endParaRPr lang="en-US"/>
          </a:p>
        </p:txBody>
      </p:sp>
      <p:pic>
        <p:nvPicPr>
          <p:cNvPr id="6" name="Picture 5"/>
          <p:cNvPicPr>
            <a:picLocks noChangeAspect="1"/>
          </p:cNvPicPr>
          <p:nvPr/>
        </p:nvPicPr>
        <p:blipFill>
          <a:blip r:embed="rId2"/>
          <a:stretch>
            <a:fillRect/>
          </a:stretch>
        </p:blipFill>
        <p:spPr>
          <a:xfrm>
            <a:off x="2494199" y="970344"/>
            <a:ext cx="4404742" cy="1417443"/>
          </a:xfrm>
          <a:prstGeom prst="rect">
            <a:avLst/>
          </a:prstGeom>
        </p:spPr>
      </p:pic>
      <p:pic>
        <p:nvPicPr>
          <p:cNvPr id="7" name="Picture 6"/>
          <p:cNvPicPr>
            <a:picLocks noChangeAspect="1"/>
          </p:cNvPicPr>
          <p:nvPr/>
        </p:nvPicPr>
        <p:blipFill>
          <a:blip r:embed="rId3"/>
          <a:stretch>
            <a:fillRect/>
          </a:stretch>
        </p:blipFill>
        <p:spPr>
          <a:xfrm>
            <a:off x="2494199" y="2648379"/>
            <a:ext cx="6211361" cy="3852454"/>
          </a:xfrm>
          <a:prstGeom prst="rect">
            <a:avLst/>
          </a:prstGeom>
        </p:spPr>
      </p:pic>
      <p:sp>
        <p:nvSpPr>
          <p:cNvPr id="8" name="Rectangle 7"/>
          <p:cNvSpPr/>
          <p:nvPr/>
        </p:nvSpPr>
        <p:spPr>
          <a:xfrm>
            <a:off x="276157" y="157858"/>
            <a:ext cx="4960589" cy="369332"/>
          </a:xfrm>
          <a:prstGeom prst="rect">
            <a:avLst/>
          </a:prstGeom>
        </p:spPr>
        <p:txBody>
          <a:bodyPr wrap="none">
            <a:spAutoFit/>
          </a:bodyPr>
          <a:lstStyle/>
          <a:p>
            <a:pPr fontAlgn="base"/>
            <a:r>
              <a:rPr lang="en-US" dirty="0" err="1">
                <a:solidFill>
                  <a:srgbClr val="110630"/>
                </a:solidFill>
                <a:latin typeface="Cuprum"/>
              </a:rPr>
              <a:t>Giới</a:t>
            </a:r>
            <a:r>
              <a:rPr lang="en-US" dirty="0">
                <a:solidFill>
                  <a:srgbClr val="110630"/>
                </a:solidFill>
                <a:latin typeface="Cuprum"/>
              </a:rPr>
              <a:t> </a:t>
            </a:r>
            <a:r>
              <a:rPr lang="en-US" dirty="0" err="1">
                <a:solidFill>
                  <a:srgbClr val="110630"/>
                </a:solidFill>
                <a:latin typeface="Cuprum"/>
              </a:rPr>
              <a:t>thiệu</a:t>
            </a:r>
            <a:r>
              <a:rPr lang="en-US" dirty="0">
                <a:solidFill>
                  <a:srgbClr val="110630"/>
                </a:solidFill>
                <a:latin typeface="Cuprum"/>
              </a:rPr>
              <a:t> </a:t>
            </a:r>
            <a:r>
              <a:rPr lang="en-US" dirty="0" err="1">
                <a:solidFill>
                  <a:srgbClr val="110630"/>
                </a:solidFill>
                <a:latin typeface="Cuprum"/>
              </a:rPr>
              <a:t>về</a:t>
            </a:r>
            <a:r>
              <a:rPr lang="en-US" dirty="0">
                <a:solidFill>
                  <a:srgbClr val="110630"/>
                </a:solidFill>
                <a:latin typeface="Cuprum"/>
              </a:rPr>
              <a:t> Accuracy, Precision, Recall </a:t>
            </a:r>
            <a:r>
              <a:rPr lang="en-US" dirty="0" err="1">
                <a:solidFill>
                  <a:srgbClr val="110630"/>
                </a:solidFill>
                <a:latin typeface="Cuprum"/>
              </a:rPr>
              <a:t>và</a:t>
            </a:r>
            <a:r>
              <a:rPr lang="en-US" dirty="0">
                <a:solidFill>
                  <a:srgbClr val="110630"/>
                </a:solidFill>
                <a:latin typeface="Cuprum"/>
              </a:rPr>
              <a:t> F1</a:t>
            </a:r>
            <a:endParaRPr lang="en-US" b="0" i="0" dirty="0">
              <a:solidFill>
                <a:srgbClr val="110630"/>
              </a:solidFill>
              <a:effectLst/>
              <a:latin typeface="Cuprum"/>
            </a:endParaRPr>
          </a:p>
        </p:txBody>
      </p:sp>
    </p:spTree>
    <p:extLst>
      <p:ext uri="{BB962C8B-B14F-4D97-AF65-F5344CB8AC3E}">
        <p14:creationId xmlns:p14="http://schemas.microsoft.com/office/powerpoint/2010/main" val="411602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22</a:t>
            </a:fld>
            <a:endParaRPr lang="en-US"/>
          </a:p>
        </p:txBody>
      </p:sp>
      <p:sp>
        <p:nvSpPr>
          <p:cNvPr id="6" name="Rectangle 5"/>
          <p:cNvSpPr/>
          <p:nvPr/>
        </p:nvSpPr>
        <p:spPr>
          <a:xfrm>
            <a:off x="2069989" y="787782"/>
            <a:ext cx="8497294" cy="1754326"/>
          </a:xfrm>
          <a:prstGeom prst="rect">
            <a:avLst/>
          </a:prstGeom>
        </p:spPr>
        <p:txBody>
          <a:bodyPr wrap="square">
            <a:spAutoFit/>
          </a:bodyPr>
          <a:lstStyle/>
          <a:p>
            <a:pPr algn="just"/>
            <a:r>
              <a:rPr lang="vi-VN" dirty="0">
                <a:solidFill>
                  <a:srgbClr val="000000"/>
                </a:solidFill>
                <a:latin typeface="Arial" panose="020B0604020202020204" pitchFamily="34" charset="0"/>
              </a:rPr>
              <a:t>Với một cách xác định một lớp là </a:t>
            </a:r>
            <a:r>
              <a:rPr lang="vi-VN" i="1" dirty="0">
                <a:solidFill>
                  <a:srgbClr val="000000"/>
                </a:solidFill>
                <a:latin typeface="Arial" panose="020B0604020202020204" pitchFamily="34" charset="0"/>
              </a:rPr>
              <a:t>positive</a:t>
            </a:r>
            <a:r>
              <a:rPr lang="vi-VN" dirty="0">
                <a:solidFill>
                  <a:srgbClr val="000000"/>
                </a:solidFill>
                <a:latin typeface="Arial" panose="020B0604020202020204" pitchFamily="34" charset="0"/>
              </a:rPr>
              <a:t>, </a:t>
            </a:r>
            <a:r>
              <a:rPr lang="vi-VN" b="1" dirty="0">
                <a:solidFill>
                  <a:srgbClr val="000000"/>
                </a:solidFill>
                <a:latin typeface="Arial" panose="020B0604020202020204" pitchFamily="34" charset="0"/>
              </a:rPr>
              <a:t>Precision</a:t>
            </a:r>
            <a:r>
              <a:rPr lang="vi-VN" dirty="0">
                <a:solidFill>
                  <a:srgbClr val="000000"/>
                </a:solidFill>
                <a:latin typeface="Arial" panose="020B0604020202020204" pitchFamily="34" charset="0"/>
              </a:rPr>
              <a:t> được định nghĩa là tỉ lệ số điểm </a:t>
            </a:r>
            <a:r>
              <a:rPr lang="vi-VN" b="1" dirty="0">
                <a:solidFill>
                  <a:srgbClr val="000000"/>
                </a:solidFill>
                <a:latin typeface="Arial" panose="020B0604020202020204" pitchFamily="34" charset="0"/>
              </a:rPr>
              <a:t>true positive</a:t>
            </a:r>
            <a:r>
              <a:rPr lang="vi-VN" dirty="0">
                <a:solidFill>
                  <a:srgbClr val="000000"/>
                </a:solidFill>
                <a:latin typeface="Arial" panose="020B0604020202020204" pitchFamily="34" charset="0"/>
              </a:rPr>
              <a:t> trong số những điểm </a:t>
            </a:r>
            <a:r>
              <a:rPr lang="vi-VN" b="1" dirty="0">
                <a:solidFill>
                  <a:srgbClr val="000000"/>
                </a:solidFill>
                <a:latin typeface="Arial" panose="020B0604020202020204" pitchFamily="34" charset="0"/>
              </a:rPr>
              <a:t>được phân loại là </a:t>
            </a:r>
            <a:r>
              <a:rPr lang="vi-VN" b="1" i="1" dirty="0">
                <a:solidFill>
                  <a:srgbClr val="000000"/>
                </a:solidFill>
                <a:latin typeface="Arial" panose="020B0604020202020204" pitchFamily="34" charset="0"/>
              </a:rPr>
              <a:t>positive</a:t>
            </a:r>
            <a:r>
              <a:rPr lang="vi-VN" dirty="0">
                <a:solidFill>
                  <a:srgbClr val="000000"/>
                </a:solidFill>
                <a:latin typeface="Arial" panose="020B0604020202020204" pitchFamily="34" charset="0"/>
              </a:rPr>
              <a:t> (TP + FP).</a:t>
            </a:r>
          </a:p>
          <a:p>
            <a:pPr algn="just"/>
            <a:r>
              <a:rPr lang="vi-VN" b="1" dirty="0">
                <a:solidFill>
                  <a:srgbClr val="000000"/>
                </a:solidFill>
                <a:latin typeface="Arial" panose="020B0604020202020204" pitchFamily="34" charset="0"/>
              </a:rPr>
              <a:t>Recall</a:t>
            </a:r>
            <a:r>
              <a:rPr lang="vi-VN" dirty="0">
                <a:solidFill>
                  <a:srgbClr val="000000"/>
                </a:solidFill>
                <a:latin typeface="Arial" panose="020B0604020202020204" pitchFamily="34" charset="0"/>
              </a:rPr>
              <a:t> được định nghĩa là tỉ lệ số điểm </a:t>
            </a:r>
            <a:r>
              <a:rPr lang="vi-VN" b="1" dirty="0">
                <a:solidFill>
                  <a:srgbClr val="000000"/>
                </a:solidFill>
                <a:latin typeface="Arial" panose="020B0604020202020204" pitchFamily="34" charset="0"/>
              </a:rPr>
              <a:t>true positive</a:t>
            </a:r>
            <a:r>
              <a:rPr lang="vi-VN" dirty="0">
                <a:solidFill>
                  <a:srgbClr val="000000"/>
                </a:solidFill>
                <a:latin typeface="Arial" panose="020B0604020202020204" pitchFamily="34" charset="0"/>
              </a:rPr>
              <a:t> trong số những điểm </a:t>
            </a:r>
            <a:r>
              <a:rPr lang="vi-VN" b="1" dirty="0">
                <a:solidFill>
                  <a:srgbClr val="000000"/>
                </a:solidFill>
                <a:latin typeface="Arial" panose="020B0604020202020204" pitchFamily="34" charset="0"/>
              </a:rPr>
              <a:t>thực sự là </a:t>
            </a:r>
            <a:r>
              <a:rPr lang="vi-VN" b="1" i="1" dirty="0">
                <a:solidFill>
                  <a:srgbClr val="000000"/>
                </a:solidFill>
                <a:latin typeface="Arial" panose="020B0604020202020204" pitchFamily="34" charset="0"/>
              </a:rPr>
              <a:t>positive</a:t>
            </a:r>
            <a:r>
              <a:rPr lang="vi-VN" dirty="0">
                <a:solidFill>
                  <a:srgbClr val="000000"/>
                </a:solidFill>
                <a:latin typeface="Arial" panose="020B0604020202020204" pitchFamily="34" charset="0"/>
              </a:rPr>
              <a:t> (TP + FN).</a:t>
            </a:r>
          </a:p>
          <a:p>
            <a:pPr algn="just"/>
            <a:r>
              <a:rPr lang="vi-VN" dirty="0">
                <a:solidFill>
                  <a:srgbClr val="000000"/>
                </a:solidFill>
                <a:latin typeface="Arial" panose="020B0604020202020204" pitchFamily="34" charset="0"/>
              </a:rPr>
              <a:t>Một cách toán học, Precison và Recall là hai phân số có tử số bằng nhau nhưng mẫu số khác nhau:</a:t>
            </a:r>
            <a:endParaRPr lang="vi-VN" b="0" i="0" dirty="0">
              <a:solidFill>
                <a:srgbClr val="000000"/>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513752" y="2827382"/>
            <a:ext cx="3175159" cy="1339044"/>
          </a:xfrm>
          <a:prstGeom prst="rect">
            <a:avLst/>
          </a:prstGeom>
        </p:spPr>
      </p:pic>
      <p:sp>
        <p:nvSpPr>
          <p:cNvPr id="8" name="Rectangle 7"/>
          <p:cNvSpPr/>
          <p:nvPr/>
        </p:nvSpPr>
        <p:spPr>
          <a:xfrm>
            <a:off x="1584960" y="5668772"/>
            <a:ext cx="9467352" cy="923330"/>
          </a:xfrm>
          <a:prstGeom prst="rect">
            <a:avLst/>
          </a:prstGeom>
        </p:spPr>
        <p:txBody>
          <a:bodyPr wrap="square">
            <a:spAutoFit/>
          </a:bodyPr>
          <a:lstStyle/>
          <a:p>
            <a:r>
              <a:rPr lang="vi-VN" dirty="0">
                <a:solidFill>
                  <a:srgbClr val="2D004C"/>
                </a:solidFill>
                <a:latin typeface="Cuprum"/>
              </a:rPr>
              <a:t>Đối với </a:t>
            </a:r>
            <a:r>
              <a:rPr lang="en-US" dirty="0" smtClean="0">
                <a:solidFill>
                  <a:srgbClr val="2D004C"/>
                </a:solidFill>
                <a:latin typeface="Cuprum"/>
              </a:rPr>
              <a:t>Recall </a:t>
            </a:r>
            <a:r>
              <a:rPr lang="vi-VN" dirty="0" smtClean="0">
                <a:solidFill>
                  <a:srgbClr val="2D004C"/>
                </a:solidFill>
                <a:latin typeface="Cuprum"/>
              </a:rPr>
              <a:t>người </a:t>
            </a:r>
            <a:r>
              <a:rPr lang="vi-VN" dirty="0">
                <a:solidFill>
                  <a:srgbClr val="2D004C"/>
                </a:solidFill>
                <a:latin typeface="Cuprum"/>
              </a:rPr>
              <a:t>ta sẽ thấy nó thể hiện rằng bao nhiêu mẫu positive thực tế được xác định đúng. Metric này dùng để đánh giá 1 model khi mà việc dự đoán sai 1 mẫu positive thực tế là rất nguy hiểm</a:t>
            </a:r>
            <a:endParaRPr lang="en-US" dirty="0"/>
          </a:p>
        </p:txBody>
      </p:sp>
      <p:sp>
        <p:nvSpPr>
          <p:cNvPr id="9" name="Rectangle 8"/>
          <p:cNvSpPr/>
          <p:nvPr/>
        </p:nvSpPr>
        <p:spPr>
          <a:xfrm>
            <a:off x="1636643" y="4317434"/>
            <a:ext cx="9363986" cy="1200329"/>
          </a:xfrm>
          <a:prstGeom prst="rect">
            <a:avLst/>
          </a:prstGeom>
        </p:spPr>
        <p:txBody>
          <a:bodyPr wrap="square">
            <a:spAutoFit/>
          </a:bodyPr>
          <a:lstStyle/>
          <a:p>
            <a:r>
              <a:rPr lang="vi-VN" dirty="0">
                <a:solidFill>
                  <a:srgbClr val="2D004C"/>
                </a:solidFill>
                <a:latin typeface="Cuprum"/>
              </a:rPr>
              <a:t>Precision là một metric để xác định khi mà việc dự đoán sai các mẫu Positive là rất nguy hiểm. Ví dụ đối với bài toán xác định spam email. Với bài toán này mẫu positive sẽ là spam mail, vậy false positive sẽ là việc dự đoán 1 email không phải spam bị đưa vào hòm mail spam. Việc này sẽ ảnh hưởng rất nhiều tới người sử dụng.</a:t>
            </a:r>
            <a:endParaRPr lang="en-US" dirty="0"/>
          </a:p>
        </p:txBody>
      </p:sp>
      <p:sp>
        <p:nvSpPr>
          <p:cNvPr id="10" name="Rectangle 9"/>
          <p:cNvSpPr/>
          <p:nvPr/>
        </p:nvSpPr>
        <p:spPr>
          <a:xfrm>
            <a:off x="220498" y="267441"/>
            <a:ext cx="4960589" cy="369332"/>
          </a:xfrm>
          <a:prstGeom prst="rect">
            <a:avLst/>
          </a:prstGeom>
        </p:spPr>
        <p:txBody>
          <a:bodyPr wrap="none">
            <a:spAutoFit/>
          </a:bodyPr>
          <a:lstStyle/>
          <a:p>
            <a:pPr fontAlgn="base"/>
            <a:r>
              <a:rPr lang="en-US" dirty="0" err="1">
                <a:solidFill>
                  <a:srgbClr val="110630"/>
                </a:solidFill>
                <a:latin typeface="Cuprum"/>
              </a:rPr>
              <a:t>Giới</a:t>
            </a:r>
            <a:r>
              <a:rPr lang="en-US" dirty="0">
                <a:solidFill>
                  <a:srgbClr val="110630"/>
                </a:solidFill>
                <a:latin typeface="Cuprum"/>
              </a:rPr>
              <a:t> </a:t>
            </a:r>
            <a:r>
              <a:rPr lang="en-US" dirty="0" err="1">
                <a:solidFill>
                  <a:srgbClr val="110630"/>
                </a:solidFill>
                <a:latin typeface="Cuprum"/>
              </a:rPr>
              <a:t>thiệu</a:t>
            </a:r>
            <a:r>
              <a:rPr lang="en-US" dirty="0">
                <a:solidFill>
                  <a:srgbClr val="110630"/>
                </a:solidFill>
                <a:latin typeface="Cuprum"/>
              </a:rPr>
              <a:t> </a:t>
            </a:r>
            <a:r>
              <a:rPr lang="en-US" dirty="0" err="1">
                <a:solidFill>
                  <a:srgbClr val="110630"/>
                </a:solidFill>
                <a:latin typeface="Cuprum"/>
              </a:rPr>
              <a:t>về</a:t>
            </a:r>
            <a:r>
              <a:rPr lang="en-US" dirty="0">
                <a:solidFill>
                  <a:srgbClr val="110630"/>
                </a:solidFill>
                <a:latin typeface="Cuprum"/>
              </a:rPr>
              <a:t> Accuracy, Precision, Recall </a:t>
            </a:r>
            <a:r>
              <a:rPr lang="en-US" dirty="0" err="1">
                <a:solidFill>
                  <a:srgbClr val="110630"/>
                </a:solidFill>
                <a:latin typeface="Cuprum"/>
              </a:rPr>
              <a:t>và</a:t>
            </a:r>
            <a:r>
              <a:rPr lang="en-US" dirty="0">
                <a:solidFill>
                  <a:srgbClr val="110630"/>
                </a:solidFill>
                <a:latin typeface="Cuprum"/>
              </a:rPr>
              <a:t> F1</a:t>
            </a:r>
            <a:endParaRPr lang="en-US" b="0" i="0" dirty="0">
              <a:solidFill>
                <a:srgbClr val="110630"/>
              </a:solidFill>
              <a:effectLst/>
              <a:latin typeface="Cuprum"/>
            </a:endParaRPr>
          </a:p>
        </p:txBody>
      </p:sp>
    </p:spTree>
    <p:extLst>
      <p:ext uri="{BB962C8B-B14F-4D97-AF65-F5344CB8AC3E}">
        <p14:creationId xmlns:p14="http://schemas.microsoft.com/office/powerpoint/2010/main" val="397469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23</a:t>
            </a:fld>
            <a:endParaRPr lang="en-US"/>
          </a:p>
        </p:txBody>
      </p:sp>
      <p:pic>
        <p:nvPicPr>
          <p:cNvPr id="6" name="Picture 5"/>
          <p:cNvPicPr>
            <a:picLocks noChangeAspect="1"/>
          </p:cNvPicPr>
          <p:nvPr/>
        </p:nvPicPr>
        <p:blipFill>
          <a:blip r:embed="rId2"/>
          <a:stretch>
            <a:fillRect/>
          </a:stretch>
        </p:blipFill>
        <p:spPr>
          <a:xfrm>
            <a:off x="2213113" y="2010168"/>
            <a:ext cx="6287045" cy="777307"/>
          </a:xfrm>
          <a:prstGeom prst="rect">
            <a:avLst/>
          </a:prstGeom>
        </p:spPr>
      </p:pic>
      <p:sp>
        <p:nvSpPr>
          <p:cNvPr id="7" name="Rectangle 6"/>
          <p:cNvSpPr/>
          <p:nvPr/>
        </p:nvSpPr>
        <p:spPr>
          <a:xfrm>
            <a:off x="2213113" y="3354918"/>
            <a:ext cx="8537050" cy="1477328"/>
          </a:xfrm>
          <a:prstGeom prst="rect">
            <a:avLst/>
          </a:prstGeom>
        </p:spPr>
        <p:txBody>
          <a:bodyPr wrap="square">
            <a:spAutoFit/>
          </a:bodyPr>
          <a:lstStyle/>
          <a:p>
            <a:pPr fontAlgn="base"/>
            <a:r>
              <a:rPr lang="vi-VN" dirty="0">
                <a:solidFill>
                  <a:srgbClr val="2D004C"/>
                </a:solidFill>
                <a:latin typeface="Cuprum"/>
              </a:rPr>
              <a:t>F1 score sẽ được sử dụng khi bạn cần 1 metric để cân bằng được giữa Precision và Recall.</a:t>
            </a:r>
          </a:p>
          <a:p>
            <a:pPr fontAlgn="base"/>
            <a:r>
              <a:rPr lang="vi-VN" dirty="0">
                <a:solidFill>
                  <a:srgbClr val="2D004C"/>
                </a:solidFill>
                <a:latin typeface="Cuprum"/>
              </a:rPr>
              <a:t>Vậy sự khác nhau giữa F1 Score và Accuracy là gì? Như ở ví dụ trên chúng ta đã xét, nếu 1 bài toán bị ảnh hưởng bởi quá nhiều mẫu negative thì Accuracy sẽ không còn chính xác nữa.</a:t>
            </a:r>
            <a:endParaRPr lang="vi-VN" b="0" i="0" dirty="0">
              <a:solidFill>
                <a:srgbClr val="2D004C"/>
              </a:solidFill>
              <a:effectLst/>
              <a:latin typeface="Cuprum"/>
            </a:endParaRPr>
          </a:p>
        </p:txBody>
      </p:sp>
      <p:sp>
        <p:nvSpPr>
          <p:cNvPr id="8" name="TextBox 7"/>
          <p:cNvSpPr txBox="1"/>
          <p:nvPr/>
        </p:nvSpPr>
        <p:spPr>
          <a:xfrm>
            <a:off x="2122998" y="1073394"/>
            <a:ext cx="3967701" cy="369332"/>
          </a:xfrm>
          <a:prstGeom prst="rect">
            <a:avLst/>
          </a:prstGeom>
          <a:noFill/>
        </p:spPr>
        <p:txBody>
          <a:bodyPr wrap="square" rtlCol="0">
            <a:spAutoFit/>
          </a:bodyPr>
          <a:lstStyle/>
          <a:p>
            <a:r>
              <a:rPr lang="en-US" dirty="0" smtClean="0"/>
              <a:t>F1 score</a:t>
            </a:r>
            <a:endParaRPr lang="en-US" dirty="0"/>
          </a:p>
        </p:txBody>
      </p:sp>
      <p:sp>
        <p:nvSpPr>
          <p:cNvPr id="9" name="Rectangle 8"/>
          <p:cNvSpPr/>
          <p:nvPr/>
        </p:nvSpPr>
        <p:spPr>
          <a:xfrm>
            <a:off x="204596" y="296116"/>
            <a:ext cx="4960589" cy="369332"/>
          </a:xfrm>
          <a:prstGeom prst="rect">
            <a:avLst/>
          </a:prstGeom>
        </p:spPr>
        <p:txBody>
          <a:bodyPr wrap="none">
            <a:spAutoFit/>
          </a:bodyPr>
          <a:lstStyle/>
          <a:p>
            <a:pPr fontAlgn="base"/>
            <a:r>
              <a:rPr lang="en-US" dirty="0" err="1">
                <a:solidFill>
                  <a:srgbClr val="110630"/>
                </a:solidFill>
                <a:latin typeface="Cuprum"/>
              </a:rPr>
              <a:t>Giới</a:t>
            </a:r>
            <a:r>
              <a:rPr lang="en-US" dirty="0">
                <a:solidFill>
                  <a:srgbClr val="110630"/>
                </a:solidFill>
                <a:latin typeface="Cuprum"/>
              </a:rPr>
              <a:t> </a:t>
            </a:r>
            <a:r>
              <a:rPr lang="en-US" dirty="0" err="1">
                <a:solidFill>
                  <a:srgbClr val="110630"/>
                </a:solidFill>
                <a:latin typeface="Cuprum"/>
              </a:rPr>
              <a:t>thiệu</a:t>
            </a:r>
            <a:r>
              <a:rPr lang="en-US" dirty="0">
                <a:solidFill>
                  <a:srgbClr val="110630"/>
                </a:solidFill>
                <a:latin typeface="Cuprum"/>
              </a:rPr>
              <a:t> </a:t>
            </a:r>
            <a:r>
              <a:rPr lang="en-US" dirty="0" err="1">
                <a:solidFill>
                  <a:srgbClr val="110630"/>
                </a:solidFill>
                <a:latin typeface="Cuprum"/>
              </a:rPr>
              <a:t>về</a:t>
            </a:r>
            <a:r>
              <a:rPr lang="en-US" dirty="0">
                <a:solidFill>
                  <a:srgbClr val="110630"/>
                </a:solidFill>
                <a:latin typeface="Cuprum"/>
              </a:rPr>
              <a:t> Accuracy, Precision, Recall </a:t>
            </a:r>
            <a:r>
              <a:rPr lang="en-US" dirty="0" err="1">
                <a:solidFill>
                  <a:srgbClr val="110630"/>
                </a:solidFill>
                <a:latin typeface="Cuprum"/>
              </a:rPr>
              <a:t>và</a:t>
            </a:r>
            <a:r>
              <a:rPr lang="en-US" dirty="0">
                <a:solidFill>
                  <a:srgbClr val="110630"/>
                </a:solidFill>
                <a:latin typeface="Cuprum"/>
              </a:rPr>
              <a:t> F1</a:t>
            </a:r>
            <a:endParaRPr lang="en-US" b="0" i="0" dirty="0">
              <a:solidFill>
                <a:srgbClr val="110630"/>
              </a:solidFill>
              <a:effectLst/>
              <a:latin typeface="Cuprum"/>
            </a:endParaRPr>
          </a:p>
        </p:txBody>
      </p:sp>
    </p:spTree>
    <p:extLst>
      <p:ext uri="{BB962C8B-B14F-4D97-AF65-F5344CB8AC3E}">
        <p14:creationId xmlns:p14="http://schemas.microsoft.com/office/powerpoint/2010/main" val="210072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24</a:t>
            </a:fld>
            <a:endParaRPr lang="en-US"/>
          </a:p>
        </p:txBody>
      </p:sp>
      <p:sp>
        <p:nvSpPr>
          <p:cNvPr id="6" name="TextBox 5"/>
          <p:cNvSpPr txBox="1"/>
          <p:nvPr/>
        </p:nvSpPr>
        <p:spPr>
          <a:xfrm>
            <a:off x="2911887" y="1852622"/>
            <a:ext cx="8022866" cy="1323439"/>
          </a:xfrm>
          <a:prstGeom prst="rect">
            <a:avLst/>
          </a:prstGeom>
          <a:noFill/>
        </p:spPr>
        <p:txBody>
          <a:bodyPr wrap="square" rtlCol="0">
            <a:spAutoFit/>
          </a:bodyPr>
          <a:lstStyle/>
          <a:p>
            <a:r>
              <a:rPr lang="en-US" sz="8000" dirty="0" smtClean="0">
                <a:solidFill>
                  <a:srgbClr val="FF0000"/>
                </a:solidFill>
                <a:latin typeface=".VnAristoteH" panose="020B7200000000000000" pitchFamily="34" charset="0"/>
              </a:rPr>
              <a:t>THANK YOU</a:t>
            </a:r>
            <a:endParaRPr lang="en-US" sz="8000" dirty="0">
              <a:solidFill>
                <a:srgbClr val="FF0000"/>
              </a:solidFill>
              <a:latin typeface=".VnAristoteH" panose="020B7200000000000000" pitchFamily="34" charset="0"/>
            </a:endParaRPr>
          </a:p>
        </p:txBody>
      </p:sp>
    </p:spTree>
    <p:extLst>
      <p:ext uri="{BB962C8B-B14F-4D97-AF65-F5344CB8AC3E}">
        <p14:creationId xmlns:p14="http://schemas.microsoft.com/office/powerpoint/2010/main" val="773398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25</a:t>
            </a:fld>
            <a:endParaRPr lang="en-US"/>
          </a:p>
        </p:txBody>
      </p:sp>
      <p:sp>
        <p:nvSpPr>
          <p:cNvPr id="7" name="TextBox 6"/>
          <p:cNvSpPr txBox="1"/>
          <p:nvPr/>
        </p:nvSpPr>
        <p:spPr>
          <a:xfrm>
            <a:off x="1637967" y="1510748"/>
            <a:ext cx="8857753" cy="954107"/>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PHÂN LOẠI QUẦN ÁO </a:t>
            </a:r>
          </a:p>
          <a:p>
            <a:pPr algn="ctr"/>
            <a:r>
              <a:rPr lang="en-US" sz="2800" dirty="0" smtClean="0">
                <a:latin typeface="Times New Roman" panose="02020603050405020304" pitchFamily="18" charset="0"/>
                <a:cs typeface="Times New Roman" panose="02020603050405020304" pitchFamily="18" charset="0"/>
              </a:rPr>
              <a:t>SỬ DỤNG FASHIONMNIST VÀ MÔ HÌNH MẠNG CNN</a:t>
            </a:r>
          </a:p>
        </p:txBody>
      </p:sp>
      <p:sp>
        <p:nvSpPr>
          <p:cNvPr id="9" name="TextBox 8"/>
          <p:cNvSpPr txBox="1"/>
          <p:nvPr/>
        </p:nvSpPr>
        <p:spPr>
          <a:xfrm>
            <a:off x="4232744" y="3045349"/>
            <a:ext cx="7959256" cy="2246769"/>
          </a:xfrm>
          <a:prstGeom prst="rect">
            <a:avLst/>
          </a:prstGeom>
          <a:noFill/>
        </p:spPr>
        <p:txBody>
          <a:bodyPr wrap="square" rtlCol="0">
            <a:spAutoFit/>
          </a:bodyPr>
          <a:lstStyle/>
          <a:p>
            <a:pPr marL="514350" indent="-514350">
              <a:buAutoNum type="romanUcPeriod"/>
            </a:pPr>
            <a:r>
              <a:rPr lang="en-US" sz="2000" dirty="0" smtClean="0">
                <a:latin typeface="Times New Roman" panose="02020603050405020304" pitchFamily="18" charset="0"/>
                <a:cs typeface="Times New Roman" panose="02020603050405020304" pitchFamily="18" charset="0"/>
              </a:rPr>
              <a:t>THU THẬP DỮ LIỆU</a:t>
            </a:r>
          </a:p>
          <a:p>
            <a:pPr marL="514350" indent="-514350">
              <a:buAutoNum type="romanUcPeriod"/>
            </a:pPr>
            <a:r>
              <a:rPr lang="en-US" sz="2000" dirty="0" smtClean="0">
                <a:latin typeface="Times New Roman" panose="02020603050405020304" pitchFamily="18" charset="0"/>
                <a:cs typeface="Times New Roman" panose="02020603050405020304" pitchFamily="18" charset="0"/>
              </a:rPr>
              <a:t>XỬ LÝ DỮ LIỆU</a:t>
            </a:r>
          </a:p>
          <a:p>
            <a:r>
              <a:rPr lang="en-US" sz="2000" dirty="0" smtClean="0">
                <a:latin typeface="Times New Roman" panose="02020603050405020304" pitchFamily="18" charset="0"/>
                <a:cs typeface="Times New Roman" panose="02020603050405020304" pitchFamily="18" charset="0"/>
              </a:rPr>
              <a:t>II.     XÂY DỰNG MODEL</a:t>
            </a:r>
          </a:p>
          <a:p>
            <a:r>
              <a:rPr lang="en-US" sz="2000" dirty="0" smtClean="0">
                <a:latin typeface="Times New Roman" panose="02020603050405020304" pitchFamily="18" charset="0"/>
                <a:cs typeface="Times New Roman" panose="02020603050405020304" pitchFamily="18" charset="0"/>
              </a:rPr>
              <a:t>III.    HUẤN LUYỆN VÀ KIỂM THỬ</a:t>
            </a:r>
          </a:p>
          <a:p>
            <a:pPr marL="514350" indent="-514350">
              <a:buAutoNum type="romanUcPeriod" startAt="4"/>
            </a:pPr>
            <a:r>
              <a:rPr lang="en-US" sz="2000" dirty="0" smtClean="0">
                <a:latin typeface="Times New Roman" panose="02020603050405020304" pitchFamily="18" charset="0"/>
                <a:cs typeface="Times New Roman" panose="02020603050405020304" pitchFamily="18" charset="0"/>
              </a:rPr>
              <a:t>ĐÁNH GIÁ </a:t>
            </a:r>
          </a:p>
          <a:p>
            <a:pPr marL="514350" indent="-514350">
              <a:buAutoNum type="romanUcPeriod" startAt="4"/>
            </a:pPr>
            <a:r>
              <a:rPr lang="en-US" sz="2000" dirty="0" smtClean="0">
                <a:latin typeface="Times New Roman" panose="02020603050405020304" pitchFamily="18" charset="0"/>
                <a:cs typeface="Times New Roman" panose="02020603050405020304" pitchFamily="18" charset="0"/>
              </a:rPr>
              <a:t>TRANSFER LEARNING</a:t>
            </a:r>
          </a:p>
          <a:p>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21419" y="286247"/>
            <a:ext cx="1661823" cy="36576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TỔNG KẾT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62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8860" y="1184909"/>
            <a:ext cx="7180027" cy="2031325"/>
          </a:xfrm>
          <a:prstGeom prst="rect">
            <a:avLst/>
          </a:prstGeom>
          <a:noFill/>
        </p:spPr>
        <p:txBody>
          <a:bodyPr wrap="square" rtlCol="0">
            <a:spAutoFit/>
          </a:bodyPr>
          <a:lstStyle/>
          <a:p>
            <a:r>
              <a:rPr lang="vi-VN" dirty="0" smtClean="0"/>
              <a:t>Fashion-MNIST là bộ dữ liệu hình ảnh của Zalando, bao gồm </a:t>
            </a:r>
            <a:r>
              <a:rPr lang="en-US" dirty="0" smtClean="0"/>
              <a:t>:</a:t>
            </a:r>
          </a:p>
          <a:p>
            <a:r>
              <a:rPr lang="vi-VN" dirty="0" smtClean="0"/>
              <a:t>một tập huấn gồm 60.000 ví dụ và một bộ thử nghiệm gồm 10.000 ví dụ.</a:t>
            </a:r>
            <a:endParaRPr lang="en-US" dirty="0" smtClean="0"/>
          </a:p>
          <a:p>
            <a:r>
              <a:rPr lang="vi-VN" dirty="0" smtClean="0"/>
              <a:t>Fashion-MNIST sẽ đóng vai trò thay thế trực tiếp cho bộ dữ liệu MNIST ban đầu cho các thuật toán học máy chuẩn. </a:t>
            </a:r>
            <a:endParaRPr lang="en-US" dirty="0" smtClean="0"/>
          </a:p>
          <a:p>
            <a:endParaRPr lang="en-US" dirty="0" smtClean="0"/>
          </a:p>
          <a:p>
            <a:endParaRPr lang="en-US" dirty="0" smtClean="0"/>
          </a:p>
        </p:txBody>
      </p:sp>
      <p:sp>
        <p:nvSpPr>
          <p:cNvPr id="2" name="TextBox 1"/>
          <p:cNvSpPr txBox="1"/>
          <p:nvPr/>
        </p:nvSpPr>
        <p:spPr>
          <a:xfrm>
            <a:off x="477078" y="262393"/>
            <a:ext cx="49218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 THU THẬP </a:t>
            </a:r>
            <a:r>
              <a:rPr lang="en-US" b="1" dirty="0" smtClean="0">
                <a:latin typeface="Times New Roman" panose="02020603050405020304" pitchFamily="18" charset="0"/>
                <a:cs typeface="Times New Roman" panose="02020603050405020304" pitchFamily="18" charset="0"/>
              </a:rPr>
              <a:t>DỮ </a:t>
            </a:r>
            <a:r>
              <a:rPr lang="en-US" b="1" dirty="0">
                <a:latin typeface="Times New Roman" panose="02020603050405020304" pitchFamily="18" charset="0"/>
                <a:cs typeface="Times New Roman" panose="02020603050405020304" pitchFamily="18" charset="0"/>
              </a:rPr>
              <a:t>LIỆU</a:t>
            </a:r>
          </a:p>
          <a:p>
            <a:endParaRPr lang="en-US" b="1" dirty="0"/>
          </a:p>
        </p:txBody>
      </p:sp>
      <p:sp>
        <p:nvSpPr>
          <p:cNvPr id="3" name="Date Placeholder 2"/>
          <p:cNvSpPr>
            <a:spLocks noGrp="1"/>
          </p:cNvSpPr>
          <p:nvPr>
            <p:ph type="dt" sz="half" idx="10"/>
          </p:nvPr>
        </p:nvSpPr>
        <p:spPr/>
        <p:txBody>
          <a:bodyPr/>
          <a:lstStyle/>
          <a:p>
            <a:fld id="{1ACD61E9-1C0C-495F-8B25-FEA4096A032F}" type="datetime1">
              <a:rPr lang="en-US" smtClean="0"/>
              <a:t>12/31/2019</a:t>
            </a:fld>
            <a:endParaRPr lang="en-US"/>
          </a:p>
        </p:txBody>
      </p:sp>
      <p:sp>
        <p:nvSpPr>
          <p:cNvPr id="6" name="Slide Number Placeholder 5"/>
          <p:cNvSpPr>
            <a:spLocks noGrp="1"/>
          </p:cNvSpPr>
          <p:nvPr>
            <p:ph type="sldNum" sz="quarter" idx="12"/>
          </p:nvPr>
        </p:nvSpPr>
        <p:spPr/>
        <p:txBody>
          <a:bodyPr/>
          <a:lstStyle/>
          <a:p>
            <a:fld id="{DEAABE1F-F742-4523-B632-7912A77DBBAA}" type="slidenum">
              <a:rPr lang="en-US" smtClean="0"/>
              <a:t>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336" y="3044336"/>
            <a:ext cx="3456497" cy="3456497"/>
          </a:xfrm>
          <a:prstGeom prst="rect">
            <a:avLst/>
          </a:prstGeom>
        </p:spPr>
      </p:pic>
    </p:spTree>
    <p:extLst>
      <p:ext uri="{BB962C8B-B14F-4D97-AF65-F5344CB8AC3E}">
        <p14:creationId xmlns:p14="http://schemas.microsoft.com/office/powerpoint/2010/main" val="71647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0F1CF9-1FB5-465F-A020-27FF333EABDC}"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4</a:t>
            </a:fld>
            <a:endParaRPr lang="en-US"/>
          </a:p>
        </p:txBody>
      </p:sp>
      <p:sp>
        <p:nvSpPr>
          <p:cNvPr id="7" name="Rectangle 6"/>
          <p:cNvSpPr/>
          <p:nvPr/>
        </p:nvSpPr>
        <p:spPr>
          <a:xfrm>
            <a:off x="2690191" y="1267878"/>
            <a:ext cx="6096000" cy="2585323"/>
          </a:xfrm>
          <a:prstGeom prst="rect">
            <a:avLst/>
          </a:prstGeom>
        </p:spPr>
        <p:txBody>
          <a:bodyPr>
            <a:spAutoFit/>
          </a:bodyPr>
          <a:lstStyle/>
          <a:p>
            <a:r>
              <a:rPr lang="vi-VN" dirty="0"/>
              <a:t>Mỗi hình ảnh có chiều cao 28 pixel và chiều rộng 28 pixel, với tổng số 784 pixel.</a:t>
            </a:r>
            <a:endParaRPr lang="en-US" dirty="0"/>
          </a:p>
          <a:p>
            <a:r>
              <a:rPr lang="vi-VN" dirty="0"/>
              <a:t>Giá trị pixel này là một số nguyên nằm trong khoảng từ 0 đến 255. </a:t>
            </a:r>
            <a:endParaRPr lang="en-US" dirty="0"/>
          </a:p>
          <a:p>
            <a:r>
              <a:rPr lang="vi-VN" dirty="0"/>
              <a:t>Tập dữ liệu huấn luyện và kiểm tra có 785 cột. </a:t>
            </a:r>
            <a:endParaRPr lang="en-US" dirty="0"/>
          </a:p>
          <a:p>
            <a:r>
              <a:rPr lang="vi-VN" dirty="0"/>
              <a:t>Cột đầu tiên bao gồm các nhãn lớp và đại diện cho bài viết về quần áo. </a:t>
            </a:r>
            <a:endParaRPr lang="en-US" dirty="0"/>
          </a:p>
          <a:p>
            <a:r>
              <a:rPr lang="vi-VN" dirty="0"/>
              <a:t>Các cột còn lại chứa các giá trị pixel của hình ảnh liên quan.</a:t>
            </a:r>
          </a:p>
        </p:txBody>
      </p:sp>
      <p:sp>
        <p:nvSpPr>
          <p:cNvPr id="9" name="TextBox 8"/>
          <p:cNvSpPr txBox="1"/>
          <p:nvPr/>
        </p:nvSpPr>
        <p:spPr>
          <a:xfrm>
            <a:off x="159026" y="326279"/>
            <a:ext cx="49218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 THU THẬP </a:t>
            </a:r>
            <a:r>
              <a:rPr lang="en-US" b="1" dirty="0" smtClean="0">
                <a:latin typeface="Times New Roman" panose="02020603050405020304" pitchFamily="18" charset="0"/>
                <a:cs typeface="Times New Roman" panose="02020603050405020304" pitchFamily="18" charset="0"/>
              </a:rPr>
              <a:t>DỮ </a:t>
            </a:r>
            <a:r>
              <a:rPr lang="en-US" b="1" dirty="0">
                <a:latin typeface="Times New Roman" panose="02020603050405020304" pitchFamily="18" charset="0"/>
                <a:cs typeface="Times New Roman" panose="02020603050405020304" pitchFamily="18" charset="0"/>
              </a:rPr>
              <a:t>LIỆU</a:t>
            </a:r>
          </a:p>
          <a:p>
            <a:endParaRPr lang="en-US"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977" y="4062797"/>
            <a:ext cx="4841491" cy="2438036"/>
          </a:xfrm>
          <a:prstGeom prst="rect">
            <a:avLst/>
          </a:prstGeom>
        </p:spPr>
      </p:pic>
      <p:pic>
        <p:nvPicPr>
          <p:cNvPr id="12" name="Picture 11"/>
          <p:cNvPicPr>
            <a:picLocks noChangeAspect="1"/>
          </p:cNvPicPr>
          <p:nvPr/>
        </p:nvPicPr>
        <p:blipFill>
          <a:blip r:embed="rId3"/>
          <a:stretch>
            <a:fillRect/>
          </a:stretch>
        </p:blipFill>
        <p:spPr>
          <a:xfrm>
            <a:off x="8950282" y="2843420"/>
            <a:ext cx="1638442" cy="3795089"/>
          </a:xfrm>
          <a:prstGeom prst="rect">
            <a:avLst/>
          </a:prstGeom>
        </p:spPr>
      </p:pic>
    </p:spTree>
    <p:extLst>
      <p:ext uri="{BB962C8B-B14F-4D97-AF65-F5344CB8AC3E}">
        <p14:creationId xmlns:p14="http://schemas.microsoft.com/office/powerpoint/2010/main" val="34659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5</a:t>
            </a:fld>
            <a:endParaRPr lang="en-US"/>
          </a:p>
        </p:txBody>
      </p:sp>
      <p:sp>
        <p:nvSpPr>
          <p:cNvPr id="6" name="Rectangle 5"/>
          <p:cNvSpPr/>
          <p:nvPr/>
        </p:nvSpPr>
        <p:spPr>
          <a:xfrm>
            <a:off x="1417981" y="913868"/>
            <a:ext cx="9578672" cy="1477328"/>
          </a:xfrm>
          <a:prstGeom prst="rect">
            <a:avLst/>
          </a:prstGeom>
        </p:spPr>
        <p:txBody>
          <a:bodyPr wrap="square">
            <a:spAutoFit/>
          </a:bodyPr>
          <a:lstStyle/>
          <a:p>
            <a:r>
              <a:rPr lang="vi-VN" dirty="0">
                <a:solidFill>
                  <a:srgbClr val="212121"/>
                </a:solidFill>
                <a:latin typeface="Roboto"/>
              </a:rPr>
              <a:t> </a:t>
            </a:r>
            <a:r>
              <a:rPr lang="en-US" dirty="0" err="1" smtClean="0">
                <a:solidFill>
                  <a:srgbClr val="212121"/>
                </a:solidFill>
                <a:latin typeface="Roboto"/>
              </a:rPr>
              <a:t>Vì</a:t>
            </a:r>
            <a:r>
              <a:rPr lang="en-US" dirty="0" smtClean="0">
                <a:solidFill>
                  <a:srgbClr val="212121"/>
                </a:solidFill>
                <a:latin typeface="Roboto"/>
              </a:rPr>
              <a:t> </a:t>
            </a:r>
            <a:r>
              <a:rPr lang="en-US" dirty="0" err="1" smtClean="0">
                <a:solidFill>
                  <a:srgbClr val="212121"/>
                </a:solidFill>
                <a:latin typeface="Roboto"/>
              </a:rPr>
              <a:t>khi</a:t>
            </a:r>
            <a:r>
              <a:rPr lang="en-US" dirty="0" smtClean="0">
                <a:solidFill>
                  <a:srgbClr val="212121"/>
                </a:solidFill>
                <a:latin typeface="Roboto"/>
              </a:rPr>
              <a:t> </a:t>
            </a:r>
            <a:r>
              <a:rPr lang="en-US" dirty="0" err="1" smtClean="0">
                <a:solidFill>
                  <a:srgbClr val="212121"/>
                </a:solidFill>
                <a:latin typeface="Roboto"/>
              </a:rPr>
              <a:t>đọc</a:t>
            </a:r>
            <a:r>
              <a:rPr lang="en-US" dirty="0" smtClean="0">
                <a:solidFill>
                  <a:srgbClr val="212121"/>
                </a:solidFill>
                <a:latin typeface="Roboto"/>
              </a:rPr>
              <a:t> </a:t>
            </a:r>
            <a:r>
              <a:rPr lang="en-US" dirty="0" err="1" smtClean="0">
                <a:solidFill>
                  <a:srgbClr val="212121"/>
                </a:solidFill>
                <a:latin typeface="Roboto"/>
              </a:rPr>
              <a:t>từ</a:t>
            </a:r>
            <a:r>
              <a:rPr lang="en-US" dirty="0" smtClean="0">
                <a:solidFill>
                  <a:srgbClr val="212121"/>
                </a:solidFill>
                <a:latin typeface="Roboto"/>
              </a:rPr>
              <a:t> file </a:t>
            </a:r>
            <a:r>
              <a:rPr lang="en-US" dirty="0" err="1" smtClean="0">
                <a:solidFill>
                  <a:srgbClr val="212121"/>
                </a:solidFill>
                <a:latin typeface="Roboto"/>
              </a:rPr>
              <a:t>csv</a:t>
            </a:r>
            <a:r>
              <a:rPr lang="en-US" dirty="0" smtClean="0">
                <a:solidFill>
                  <a:srgbClr val="212121"/>
                </a:solidFill>
                <a:latin typeface="Roboto"/>
              </a:rPr>
              <a:t> </a:t>
            </a:r>
            <a:r>
              <a:rPr lang="en-US" dirty="0" err="1" smtClean="0">
                <a:solidFill>
                  <a:srgbClr val="212121"/>
                </a:solidFill>
                <a:latin typeface="Roboto"/>
              </a:rPr>
              <a:t>vào</a:t>
            </a:r>
            <a:r>
              <a:rPr lang="en-US" dirty="0" smtClean="0">
                <a:solidFill>
                  <a:srgbClr val="212121"/>
                </a:solidFill>
                <a:latin typeface="Roboto"/>
              </a:rPr>
              <a:t> </a:t>
            </a:r>
            <a:r>
              <a:rPr lang="en-US" dirty="0" err="1" smtClean="0">
                <a:solidFill>
                  <a:srgbClr val="212121"/>
                </a:solidFill>
                <a:latin typeface="Roboto"/>
              </a:rPr>
              <a:t>thì</a:t>
            </a:r>
            <a:r>
              <a:rPr lang="en-US" dirty="0" smtClean="0">
                <a:solidFill>
                  <a:srgbClr val="212121"/>
                </a:solidFill>
                <a:latin typeface="Roboto"/>
              </a:rPr>
              <a:t> </a:t>
            </a:r>
            <a:r>
              <a:rPr lang="en-US" dirty="0" err="1" smtClean="0">
                <a:solidFill>
                  <a:srgbClr val="212121"/>
                </a:solidFill>
                <a:latin typeface="Roboto"/>
              </a:rPr>
              <a:t>mỗi</a:t>
            </a:r>
            <a:r>
              <a:rPr lang="en-US" dirty="0" smtClean="0">
                <a:solidFill>
                  <a:srgbClr val="212121"/>
                </a:solidFill>
                <a:latin typeface="Roboto"/>
              </a:rPr>
              <a:t> </a:t>
            </a:r>
            <a:r>
              <a:rPr lang="vi-VN" dirty="0" smtClean="0">
                <a:solidFill>
                  <a:srgbClr val="212121"/>
                </a:solidFill>
                <a:latin typeface="Roboto"/>
              </a:rPr>
              <a:t>hình </a:t>
            </a:r>
            <a:r>
              <a:rPr lang="vi-VN" dirty="0">
                <a:solidFill>
                  <a:srgbClr val="212121"/>
                </a:solidFill>
                <a:latin typeface="Roboto"/>
              </a:rPr>
              <a:t>ảnh </a:t>
            </a:r>
            <a:r>
              <a:rPr lang="en-US" dirty="0" err="1" smtClean="0">
                <a:solidFill>
                  <a:srgbClr val="212121"/>
                </a:solidFill>
                <a:latin typeface="Roboto"/>
              </a:rPr>
              <a:t>sẽ</a:t>
            </a:r>
            <a:r>
              <a:rPr lang="en-US" dirty="0" smtClean="0">
                <a:solidFill>
                  <a:srgbClr val="212121"/>
                </a:solidFill>
                <a:latin typeface="Roboto"/>
              </a:rPr>
              <a:t> </a:t>
            </a:r>
            <a:r>
              <a:rPr lang="en-US" dirty="0" err="1" smtClean="0">
                <a:solidFill>
                  <a:srgbClr val="212121"/>
                </a:solidFill>
                <a:latin typeface="Roboto"/>
              </a:rPr>
              <a:t>có</a:t>
            </a:r>
            <a:r>
              <a:rPr lang="en-US" dirty="0" smtClean="0">
                <a:solidFill>
                  <a:srgbClr val="212121"/>
                </a:solidFill>
                <a:latin typeface="Roboto"/>
              </a:rPr>
              <a:t> </a:t>
            </a:r>
            <a:r>
              <a:rPr lang="vi-VN" dirty="0" smtClean="0">
                <a:solidFill>
                  <a:srgbClr val="212121"/>
                </a:solidFill>
                <a:latin typeface="Roboto"/>
              </a:rPr>
              <a:t> </a:t>
            </a:r>
            <a:r>
              <a:rPr lang="vi-VN" dirty="0">
                <a:solidFill>
                  <a:srgbClr val="212121"/>
                </a:solidFill>
                <a:latin typeface="Roboto"/>
              </a:rPr>
              <a:t>dạng vector 1 chiều mỗi hình chứa 784 pixel.</a:t>
            </a:r>
          </a:p>
          <a:p>
            <a:r>
              <a:rPr lang="vi-VN" dirty="0">
                <a:solidFill>
                  <a:srgbClr val="212121"/>
                </a:solidFill>
                <a:latin typeface="Roboto"/>
              </a:rPr>
              <a:t>Trước khi đưa vào model CNN, phải định hình lại dữ liệu thành ma trận 3 chiều (28x28x1).</a:t>
            </a:r>
          </a:p>
          <a:p>
            <a:r>
              <a:rPr lang="vi-VN" dirty="0">
                <a:solidFill>
                  <a:srgbClr val="212121"/>
                </a:solidFill>
                <a:latin typeface="Roboto"/>
              </a:rPr>
              <a:t>Nếu đây là hình ảnh RGB, sẽ có 3 kênh, nhưng vì MNIST có thang màu xám nên nó chỉ sử dụng một kênh.</a:t>
            </a:r>
            <a:endParaRPr lang="vi-VN" b="0" i="0" dirty="0">
              <a:solidFill>
                <a:srgbClr val="212121"/>
              </a:solidFill>
              <a:effectLst/>
              <a:latin typeface="Roboto"/>
            </a:endParaRPr>
          </a:p>
        </p:txBody>
      </p:sp>
      <p:sp>
        <p:nvSpPr>
          <p:cNvPr id="7" name="Rectangle 6"/>
          <p:cNvSpPr/>
          <p:nvPr/>
        </p:nvSpPr>
        <p:spPr>
          <a:xfrm>
            <a:off x="1417981" y="2619959"/>
            <a:ext cx="9334539" cy="923330"/>
          </a:xfrm>
          <a:prstGeom prst="rect">
            <a:avLst/>
          </a:prstGeom>
        </p:spPr>
        <p:txBody>
          <a:bodyPr wrap="square">
            <a:spAutoFit/>
          </a:bodyPr>
          <a:lstStyle/>
          <a:p>
            <a:r>
              <a:rPr lang="vi-VN" dirty="0">
                <a:solidFill>
                  <a:srgbClr val="212121"/>
                </a:solidFill>
                <a:latin typeface="Roboto"/>
              </a:rPr>
              <a:t>Giá trị của mỗi pixel trong dữ liệu ảnh là một số nguyên trong phạm vi [0,255]. Để mô hình hoạt động chính xác, các giá trị này cần được chuẩn hóa thành phạm vi [0,1</a:t>
            </a:r>
            <a:r>
              <a:rPr lang="vi-VN" dirty="0" smtClean="0">
                <a:solidFill>
                  <a:srgbClr val="212121"/>
                </a:solidFill>
                <a:latin typeface="Roboto"/>
              </a:rPr>
              <a:t>].</a:t>
            </a:r>
            <a:endParaRPr lang="en-US" dirty="0">
              <a:solidFill>
                <a:srgbClr val="212121"/>
              </a:solidFill>
              <a:latin typeface="Roboto"/>
            </a:endParaRPr>
          </a:p>
          <a:p>
            <a:r>
              <a:rPr lang="en-US" dirty="0"/>
              <a:t>x = (x - min) / (max - min) ; min=0 and max=255</a:t>
            </a:r>
          </a:p>
        </p:txBody>
      </p:sp>
      <p:pic>
        <p:nvPicPr>
          <p:cNvPr id="8" name="Picture 7"/>
          <p:cNvPicPr>
            <a:picLocks noChangeAspect="1"/>
          </p:cNvPicPr>
          <p:nvPr/>
        </p:nvPicPr>
        <p:blipFill>
          <a:blip r:embed="rId2"/>
          <a:stretch>
            <a:fillRect/>
          </a:stretch>
        </p:blipFill>
        <p:spPr>
          <a:xfrm>
            <a:off x="1404581" y="3706552"/>
            <a:ext cx="9253202" cy="2686297"/>
          </a:xfrm>
          <a:prstGeom prst="rect">
            <a:avLst/>
          </a:prstGeom>
        </p:spPr>
      </p:pic>
      <p:sp>
        <p:nvSpPr>
          <p:cNvPr id="9" name="Rectangle 8"/>
          <p:cNvSpPr/>
          <p:nvPr/>
        </p:nvSpPr>
        <p:spPr>
          <a:xfrm>
            <a:off x="425756" y="245489"/>
            <a:ext cx="2239716"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II. XỬ </a:t>
            </a:r>
            <a:r>
              <a:rPr lang="en-US" b="1" dirty="0">
                <a:latin typeface="Times New Roman" panose="02020603050405020304" pitchFamily="18" charset="0"/>
                <a:cs typeface="Times New Roman" panose="02020603050405020304" pitchFamily="18" charset="0"/>
              </a:rPr>
              <a:t>LÝ DỮ LIỆU</a:t>
            </a:r>
          </a:p>
        </p:txBody>
      </p:sp>
    </p:spTree>
    <p:extLst>
      <p:ext uri="{BB962C8B-B14F-4D97-AF65-F5344CB8AC3E}">
        <p14:creationId xmlns:p14="http://schemas.microsoft.com/office/powerpoint/2010/main" val="117554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6</a:t>
            </a:fld>
            <a:endParaRPr lang="en-US"/>
          </a:p>
        </p:txBody>
      </p:sp>
      <p:sp>
        <p:nvSpPr>
          <p:cNvPr id="6" name="TextBox 5"/>
          <p:cNvSpPr txBox="1"/>
          <p:nvPr/>
        </p:nvSpPr>
        <p:spPr>
          <a:xfrm>
            <a:off x="2146852" y="1470991"/>
            <a:ext cx="7100515" cy="1200329"/>
          </a:xfrm>
          <a:prstGeom prst="rect">
            <a:avLst/>
          </a:prstGeom>
          <a:noFill/>
        </p:spPr>
        <p:txBody>
          <a:bodyPr wrap="square" rtlCol="0">
            <a:spAutoFit/>
          </a:bodyPr>
          <a:lstStyle/>
          <a:p>
            <a:r>
              <a:rPr lang="vi-VN" dirty="0"/>
              <a:t>Các nhãn được đưa ra dưới dạng số nguyên trong khoảng 0-9. Chúng ta cần one-hot encode</a:t>
            </a:r>
          </a:p>
          <a:p>
            <a:r>
              <a:rPr lang="vi-VN" dirty="0"/>
              <a:t>ví dụ: 8 được biểu diễn thành [0, 0, 0, 0, 0, 0, 0, 0, 1, 0].</a:t>
            </a:r>
          </a:p>
          <a:p>
            <a:endParaRPr lang="en-US" dirty="0"/>
          </a:p>
        </p:txBody>
      </p:sp>
      <p:pic>
        <p:nvPicPr>
          <p:cNvPr id="7" name="Picture 6"/>
          <p:cNvPicPr>
            <a:picLocks noChangeAspect="1"/>
          </p:cNvPicPr>
          <p:nvPr/>
        </p:nvPicPr>
        <p:blipFill>
          <a:blip r:embed="rId2"/>
          <a:stretch>
            <a:fillRect/>
          </a:stretch>
        </p:blipFill>
        <p:spPr>
          <a:xfrm>
            <a:off x="2146852" y="2809270"/>
            <a:ext cx="7744571" cy="1154124"/>
          </a:xfrm>
          <a:prstGeom prst="rect">
            <a:avLst/>
          </a:prstGeom>
        </p:spPr>
      </p:pic>
      <p:sp>
        <p:nvSpPr>
          <p:cNvPr id="8" name="Rectangle 7"/>
          <p:cNvSpPr/>
          <p:nvPr/>
        </p:nvSpPr>
        <p:spPr>
          <a:xfrm>
            <a:off x="1996536" y="4516543"/>
            <a:ext cx="8030059" cy="1200329"/>
          </a:xfrm>
          <a:prstGeom prst="rect">
            <a:avLst/>
          </a:prstGeom>
        </p:spPr>
        <p:txBody>
          <a:bodyPr wrap="square">
            <a:spAutoFit/>
          </a:bodyPr>
          <a:lstStyle/>
          <a:p>
            <a:r>
              <a:rPr lang="fr-FR" dirty="0">
                <a:solidFill>
                  <a:srgbClr val="212121"/>
                </a:solidFill>
                <a:latin typeface="Roboto"/>
              </a:rPr>
              <a:t>Chia </a:t>
            </a:r>
            <a:r>
              <a:rPr lang="fr-FR" dirty="0" err="1">
                <a:solidFill>
                  <a:srgbClr val="212121"/>
                </a:solidFill>
                <a:latin typeface="Roboto"/>
              </a:rPr>
              <a:t>tập</a:t>
            </a:r>
            <a:r>
              <a:rPr lang="fr-FR" dirty="0">
                <a:solidFill>
                  <a:srgbClr val="212121"/>
                </a:solidFill>
                <a:latin typeface="Roboto"/>
              </a:rPr>
              <a:t> train </a:t>
            </a:r>
            <a:r>
              <a:rPr lang="fr-FR" dirty="0" err="1">
                <a:solidFill>
                  <a:srgbClr val="212121"/>
                </a:solidFill>
                <a:latin typeface="Roboto"/>
              </a:rPr>
              <a:t>và</a:t>
            </a:r>
            <a:r>
              <a:rPr lang="fr-FR" dirty="0">
                <a:solidFill>
                  <a:srgbClr val="212121"/>
                </a:solidFill>
                <a:latin typeface="Roboto"/>
              </a:rPr>
              <a:t> </a:t>
            </a:r>
            <a:r>
              <a:rPr lang="fr-FR" dirty="0" smtClean="0">
                <a:solidFill>
                  <a:srgbClr val="212121"/>
                </a:solidFill>
                <a:latin typeface="Roboto"/>
              </a:rPr>
              <a:t>validation :</a:t>
            </a:r>
          </a:p>
          <a:p>
            <a:r>
              <a:rPr lang="vi-VN" dirty="0" smtClean="0">
                <a:solidFill>
                  <a:srgbClr val="212121"/>
                </a:solidFill>
                <a:latin typeface="Roboto"/>
              </a:rPr>
              <a:t>Tập </a:t>
            </a:r>
            <a:r>
              <a:rPr lang="en-US" dirty="0" smtClean="0">
                <a:solidFill>
                  <a:srgbClr val="212121"/>
                </a:solidFill>
                <a:latin typeface="Roboto"/>
              </a:rPr>
              <a:t>train</a:t>
            </a:r>
            <a:r>
              <a:rPr lang="vi-VN" dirty="0" smtClean="0">
                <a:solidFill>
                  <a:srgbClr val="212121"/>
                </a:solidFill>
                <a:latin typeface="Roboto"/>
              </a:rPr>
              <a:t> </a:t>
            </a:r>
            <a:r>
              <a:rPr lang="vi-VN" dirty="0">
                <a:solidFill>
                  <a:srgbClr val="212121"/>
                </a:solidFill>
                <a:latin typeface="Roboto"/>
              </a:rPr>
              <a:t>được sử dụng để Huấn luyện mô hình </a:t>
            </a:r>
            <a:endParaRPr lang="en-US" dirty="0" smtClean="0">
              <a:solidFill>
                <a:srgbClr val="212121"/>
              </a:solidFill>
              <a:latin typeface="Roboto"/>
            </a:endParaRPr>
          </a:p>
          <a:p>
            <a:r>
              <a:rPr lang="vi-VN" dirty="0" smtClean="0">
                <a:solidFill>
                  <a:srgbClr val="212121"/>
                </a:solidFill>
                <a:latin typeface="Roboto"/>
              </a:rPr>
              <a:t>Tập </a:t>
            </a:r>
            <a:r>
              <a:rPr lang="en-US" dirty="0" smtClean="0">
                <a:solidFill>
                  <a:srgbClr val="212121"/>
                </a:solidFill>
                <a:latin typeface="Roboto"/>
              </a:rPr>
              <a:t>validation </a:t>
            </a:r>
            <a:r>
              <a:rPr lang="vi-VN" dirty="0" smtClean="0">
                <a:solidFill>
                  <a:srgbClr val="212121"/>
                </a:solidFill>
                <a:latin typeface="Roboto"/>
              </a:rPr>
              <a:t>được </a:t>
            </a:r>
            <a:r>
              <a:rPr lang="vi-VN" dirty="0">
                <a:solidFill>
                  <a:srgbClr val="212121"/>
                </a:solidFill>
                <a:latin typeface="Roboto"/>
              </a:rPr>
              <a:t>sử dụng để Đánh giá Hiệu suất của Mô </a:t>
            </a:r>
            <a:r>
              <a:rPr lang="vi-VN" dirty="0" smtClean="0">
                <a:solidFill>
                  <a:srgbClr val="212121"/>
                </a:solidFill>
                <a:latin typeface="Roboto"/>
              </a:rPr>
              <a:t>hình</a:t>
            </a:r>
            <a:endParaRPr lang="en-US" dirty="0" smtClean="0">
              <a:solidFill>
                <a:srgbClr val="212121"/>
              </a:solidFill>
              <a:latin typeface="Roboto"/>
            </a:endParaRPr>
          </a:p>
          <a:p>
            <a:r>
              <a:rPr lang="en-US" dirty="0" err="1" smtClean="0">
                <a:solidFill>
                  <a:srgbClr val="212121"/>
                </a:solidFill>
                <a:latin typeface="Roboto"/>
              </a:rPr>
              <a:t>Tỉ</a:t>
            </a:r>
            <a:r>
              <a:rPr lang="en-US" dirty="0" smtClean="0">
                <a:solidFill>
                  <a:srgbClr val="212121"/>
                </a:solidFill>
                <a:latin typeface="Roboto"/>
              </a:rPr>
              <a:t> </a:t>
            </a:r>
            <a:r>
              <a:rPr lang="en-US" dirty="0" err="1" smtClean="0">
                <a:solidFill>
                  <a:srgbClr val="212121"/>
                </a:solidFill>
                <a:latin typeface="Roboto"/>
              </a:rPr>
              <a:t>lệ</a:t>
            </a:r>
            <a:r>
              <a:rPr lang="en-US" dirty="0" smtClean="0">
                <a:solidFill>
                  <a:srgbClr val="212121"/>
                </a:solidFill>
                <a:latin typeface="Roboto"/>
              </a:rPr>
              <a:t>: 80:20</a:t>
            </a:r>
            <a:endParaRPr lang="en-US" dirty="0"/>
          </a:p>
        </p:txBody>
      </p:sp>
      <p:sp>
        <p:nvSpPr>
          <p:cNvPr id="9" name="Rectangle 8"/>
          <p:cNvSpPr/>
          <p:nvPr/>
        </p:nvSpPr>
        <p:spPr>
          <a:xfrm>
            <a:off x="425756" y="245489"/>
            <a:ext cx="2239716"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II. XỬ </a:t>
            </a:r>
            <a:r>
              <a:rPr lang="en-US" b="1" dirty="0">
                <a:latin typeface="Times New Roman" panose="02020603050405020304" pitchFamily="18" charset="0"/>
                <a:cs typeface="Times New Roman" panose="02020603050405020304" pitchFamily="18" charset="0"/>
              </a:rPr>
              <a:t>LÝ DỮ LIỆU</a:t>
            </a:r>
          </a:p>
        </p:txBody>
      </p:sp>
    </p:spTree>
    <p:extLst>
      <p:ext uri="{BB962C8B-B14F-4D97-AF65-F5344CB8AC3E}">
        <p14:creationId xmlns:p14="http://schemas.microsoft.com/office/powerpoint/2010/main" val="134235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7</a:t>
            </a:fld>
            <a:endParaRPr lang="en-US"/>
          </a:p>
        </p:txBody>
      </p:sp>
      <p:sp>
        <p:nvSpPr>
          <p:cNvPr id="2" name="Rectangle 1"/>
          <p:cNvSpPr/>
          <p:nvPr/>
        </p:nvSpPr>
        <p:spPr>
          <a:xfrm>
            <a:off x="326694" y="302351"/>
            <a:ext cx="288675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II.     XÂY DỰNG MODEL</a:t>
            </a:r>
          </a:p>
        </p:txBody>
      </p:sp>
      <p:pic>
        <p:nvPicPr>
          <p:cNvPr id="3" name="Picture 2"/>
          <p:cNvPicPr>
            <a:picLocks noChangeAspect="1"/>
          </p:cNvPicPr>
          <p:nvPr/>
        </p:nvPicPr>
        <p:blipFill>
          <a:blip r:embed="rId2"/>
          <a:stretch>
            <a:fillRect/>
          </a:stretch>
        </p:blipFill>
        <p:spPr>
          <a:xfrm>
            <a:off x="1462434" y="1451501"/>
            <a:ext cx="9070917" cy="3573723"/>
          </a:xfrm>
          <a:prstGeom prst="rect">
            <a:avLst/>
          </a:prstGeom>
        </p:spPr>
      </p:pic>
    </p:spTree>
    <p:extLst>
      <p:ext uri="{BB962C8B-B14F-4D97-AF65-F5344CB8AC3E}">
        <p14:creationId xmlns:p14="http://schemas.microsoft.com/office/powerpoint/2010/main" val="353359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8</a:t>
            </a:fld>
            <a:endParaRPr lang="en-US"/>
          </a:p>
        </p:txBody>
      </p:sp>
      <p:pic>
        <p:nvPicPr>
          <p:cNvPr id="2" name="Picture 1"/>
          <p:cNvPicPr>
            <a:picLocks noChangeAspect="1"/>
          </p:cNvPicPr>
          <p:nvPr/>
        </p:nvPicPr>
        <p:blipFill>
          <a:blip r:embed="rId2"/>
          <a:stretch>
            <a:fillRect/>
          </a:stretch>
        </p:blipFill>
        <p:spPr>
          <a:xfrm>
            <a:off x="3334864" y="874612"/>
            <a:ext cx="4854361" cy="4298052"/>
          </a:xfrm>
          <a:prstGeom prst="rect">
            <a:avLst/>
          </a:prstGeom>
        </p:spPr>
      </p:pic>
      <p:pic>
        <p:nvPicPr>
          <p:cNvPr id="3" name="Picture 2"/>
          <p:cNvPicPr>
            <a:picLocks noChangeAspect="1"/>
          </p:cNvPicPr>
          <p:nvPr/>
        </p:nvPicPr>
        <p:blipFill>
          <a:blip r:embed="rId3"/>
          <a:stretch>
            <a:fillRect/>
          </a:stretch>
        </p:blipFill>
        <p:spPr>
          <a:xfrm>
            <a:off x="3429336" y="5645016"/>
            <a:ext cx="4887728" cy="883203"/>
          </a:xfrm>
          <a:prstGeom prst="rect">
            <a:avLst/>
          </a:prstGeom>
        </p:spPr>
      </p:pic>
      <p:sp>
        <p:nvSpPr>
          <p:cNvPr id="6" name="Rectangle 5"/>
          <p:cNvSpPr/>
          <p:nvPr/>
        </p:nvSpPr>
        <p:spPr>
          <a:xfrm>
            <a:off x="326694" y="302351"/>
            <a:ext cx="288675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II.     XÂY DỰNG MODEL</a:t>
            </a:r>
          </a:p>
        </p:txBody>
      </p:sp>
    </p:spTree>
    <p:extLst>
      <p:ext uri="{BB962C8B-B14F-4D97-AF65-F5344CB8AC3E}">
        <p14:creationId xmlns:p14="http://schemas.microsoft.com/office/powerpoint/2010/main" val="202535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3FC9F-2B33-4068-B352-D0E8BF051CFA}" type="datetime1">
              <a:rPr lang="en-US" smtClean="0"/>
              <a:t>12/31/2019</a:t>
            </a:fld>
            <a:endParaRPr lang="en-US"/>
          </a:p>
        </p:txBody>
      </p:sp>
      <p:sp>
        <p:nvSpPr>
          <p:cNvPr id="5" name="Slide Number Placeholder 4"/>
          <p:cNvSpPr>
            <a:spLocks noGrp="1"/>
          </p:cNvSpPr>
          <p:nvPr>
            <p:ph type="sldNum" sz="quarter" idx="12"/>
          </p:nvPr>
        </p:nvSpPr>
        <p:spPr/>
        <p:txBody>
          <a:bodyPr/>
          <a:lstStyle/>
          <a:p>
            <a:fld id="{DEAABE1F-F742-4523-B632-7912A77DBBAA}" type="slidenum">
              <a:rPr lang="en-US" smtClean="0"/>
              <a:t>9</a:t>
            </a:fld>
            <a:endParaRPr lang="en-US"/>
          </a:p>
        </p:txBody>
      </p:sp>
      <p:pic>
        <p:nvPicPr>
          <p:cNvPr id="2" name="Picture 1"/>
          <p:cNvPicPr>
            <a:picLocks noChangeAspect="1"/>
          </p:cNvPicPr>
          <p:nvPr/>
        </p:nvPicPr>
        <p:blipFill>
          <a:blip r:embed="rId2"/>
          <a:stretch>
            <a:fillRect/>
          </a:stretch>
        </p:blipFill>
        <p:spPr>
          <a:xfrm>
            <a:off x="1710339" y="787782"/>
            <a:ext cx="10226926" cy="4968671"/>
          </a:xfrm>
          <a:prstGeom prst="rect">
            <a:avLst/>
          </a:prstGeom>
        </p:spPr>
      </p:pic>
      <p:sp>
        <p:nvSpPr>
          <p:cNvPr id="3" name="TextBox 2"/>
          <p:cNvSpPr txBox="1"/>
          <p:nvPr/>
        </p:nvSpPr>
        <p:spPr>
          <a:xfrm>
            <a:off x="4349364" y="6131501"/>
            <a:ext cx="3999506" cy="369332"/>
          </a:xfrm>
          <a:prstGeom prst="rect">
            <a:avLst/>
          </a:prstGeom>
          <a:noFill/>
        </p:spPr>
        <p:txBody>
          <a:bodyPr wrap="square" rtlCol="0">
            <a:spAutoFit/>
          </a:bodyPr>
          <a:lstStyle/>
          <a:p>
            <a:r>
              <a:rPr lang="en-US" dirty="0" smtClean="0"/>
              <a:t>=&gt; </a:t>
            </a:r>
            <a:r>
              <a:rPr lang="en-US" dirty="0" err="1" smtClean="0"/>
              <a:t>overfitting</a:t>
            </a:r>
            <a:endParaRPr lang="en-US" dirty="0"/>
          </a:p>
        </p:txBody>
      </p:sp>
      <p:sp>
        <p:nvSpPr>
          <p:cNvPr id="6" name="Rectangle 5"/>
          <p:cNvSpPr/>
          <p:nvPr/>
        </p:nvSpPr>
        <p:spPr>
          <a:xfrm>
            <a:off x="326694" y="302351"/>
            <a:ext cx="394499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III.    HUẤN LUYỆN VÀ KIỂM THỬ</a:t>
            </a:r>
          </a:p>
        </p:txBody>
      </p:sp>
    </p:spTree>
    <p:extLst>
      <p:ext uri="{BB962C8B-B14F-4D97-AF65-F5344CB8AC3E}">
        <p14:creationId xmlns:p14="http://schemas.microsoft.com/office/powerpoint/2010/main" val="41705947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2227</TotalTime>
  <Words>1158</Words>
  <Application>Microsoft Office PowerPoint</Application>
  <PresentationFormat>Widescreen</PresentationFormat>
  <Paragraphs>139</Paragraphs>
  <Slides>25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.VnAristoteH</vt:lpstr>
      <vt:lpstr>Arial</vt:lpstr>
      <vt:lpstr>Calibri</vt:lpstr>
      <vt:lpstr>Calibri Light</vt:lpstr>
      <vt:lpstr>Century Gothic</vt:lpstr>
      <vt:lpstr>Cuprum</vt:lpstr>
      <vt:lpstr>Lora</vt:lpstr>
      <vt:lpstr>Open Sans</vt:lpstr>
      <vt:lpstr>Roboto</vt:lpstr>
      <vt:lpstr>Tahoma</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25</cp:revision>
  <dcterms:created xsi:type="dcterms:W3CDTF">2019-12-17T14:10:47Z</dcterms:created>
  <dcterms:modified xsi:type="dcterms:W3CDTF">2019-12-31T09:00:09Z</dcterms:modified>
</cp:coreProperties>
</file>