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278" r:id="rId3"/>
    <p:sldId id="463" r:id="rId4"/>
    <p:sldId id="537" r:id="rId5"/>
    <p:sldId id="536" r:id="rId6"/>
    <p:sldId id="464" r:id="rId7"/>
    <p:sldId id="442" r:id="rId8"/>
    <p:sldId id="459" r:id="rId9"/>
    <p:sldId id="482" r:id="rId10"/>
    <p:sldId id="483" r:id="rId11"/>
    <p:sldId id="465" r:id="rId12"/>
    <p:sldId id="466" r:id="rId13"/>
    <p:sldId id="467" r:id="rId14"/>
    <p:sldId id="468" r:id="rId15"/>
    <p:sldId id="469" r:id="rId16"/>
    <p:sldId id="470" r:id="rId17"/>
    <p:sldId id="472" r:id="rId18"/>
    <p:sldId id="473" r:id="rId19"/>
    <p:sldId id="474" r:id="rId20"/>
    <p:sldId id="471" r:id="rId21"/>
    <p:sldId id="492" r:id="rId22"/>
    <p:sldId id="494" r:id="rId23"/>
    <p:sldId id="495" r:id="rId24"/>
    <p:sldId id="496" r:id="rId25"/>
    <p:sldId id="493" r:id="rId26"/>
    <p:sldId id="490" r:id="rId27"/>
    <p:sldId id="487" r:id="rId28"/>
    <p:sldId id="488" r:id="rId29"/>
    <p:sldId id="491" r:id="rId30"/>
    <p:sldId id="489" r:id="rId31"/>
    <p:sldId id="475" r:id="rId32"/>
    <p:sldId id="485" r:id="rId33"/>
    <p:sldId id="484" r:id="rId34"/>
    <p:sldId id="486" r:id="rId35"/>
    <p:sldId id="501" r:id="rId36"/>
    <p:sldId id="481" r:id="rId37"/>
    <p:sldId id="476" r:id="rId38"/>
    <p:sldId id="497" r:id="rId39"/>
    <p:sldId id="525" r:id="rId40"/>
    <p:sldId id="526" r:id="rId41"/>
    <p:sldId id="478" r:id="rId42"/>
    <p:sldId id="480" r:id="rId43"/>
    <p:sldId id="479" r:id="rId44"/>
    <p:sldId id="462" r:id="rId45"/>
    <p:sldId id="502" r:id="rId46"/>
    <p:sldId id="516" r:id="rId47"/>
    <p:sldId id="508" r:id="rId48"/>
    <p:sldId id="517" r:id="rId49"/>
    <p:sldId id="518" r:id="rId50"/>
    <p:sldId id="521" r:id="rId51"/>
    <p:sldId id="519" r:id="rId52"/>
    <p:sldId id="522" r:id="rId53"/>
    <p:sldId id="523" r:id="rId54"/>
    <p:sldId id="520" r:id="rId55"/>
    <p:sldId id="527" r:id="rId56"/>
    <p:sldId id="528" r:id="rId57"/>
    <p:sldId id="529" r:id="rId58"/>
    <p:sldId id="531" r:id="rId59"/>
    <p:sldId id="530" r:id="rId60"/>
    <p:sldId id="532" r:id="rId61"/>
    <p:sldId id="533" r:id="rId62"/>
    <p:sldId id="534" r:id="rId63"/>
    <p:sldId id="266"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945" autoAdjust="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5/6/2024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a:t>
            </a:fld>
            <a:endParaRPr lang="en-US"/>
          </a:p>
        </p:txBody>
      </p:sp>
    </p:spTree>
    <p:extLst>
      <p:ext uri="{BB962C8B-B14F-4D97-AF65-F5344CB8AC3E}">
        <p14:creationId xmlns:p14="http://schemas.microsoft.com/office/powerpoint/2010/main" val="11207415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16</a:t>
            </a:fld>
            <a:endParaRPr lang="en-US"/>
          </a:p>
        </p:txBody>
      </p:sp>
    </p:spTree>
    <p:extLst>
      <p:ext uri="{BB962C8B-B14F-4D97-AF65-F5344CB8AC3E}">
        <p14:creationId xmlns:p14="http://schemas.microsoft.com/office/powerpoint/2010/main" val="2437659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17</a:t>
            </a:fld>
            <a:endParaRPr lang="en-US"/>
          </a:p>
        </p:txBody>
      </p:sp>
    </p:spTree>
    <p:extLst>
      <p:ext uri="{BB962C8B-B14F-4D97-AF65-F5344CB8AC3E}">
        <p14:creationId xmlns:p14="http://schemas.microsoft.com/office/powerpoint/2010/main" val="3064419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18</a:t>
            </a:fld>
            <a:endParaRPr lang="en-US"/>
          </a:p>
        </p:txBody>
      </p:sp>
    </p:spTree>
    <p:extLst>
      <p:ext uri="{BB962C8B-B14F-4D97-AF65-F5344CB8AC3E}">
        <p14:creationId xmlns:p14="http://schemas.microsoft.com/office/powerpoint/2010/main" val="3340501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19</a:t>
            </a:fld>
            <a:endParaRPr lang="en-US"/>
          </a:p>
        </p:txBody>
      </p:sp>
    </p:spTree>
    <p:extLst>
      <p:ext uri="{BB962C8B-B14F-4D97-AF65-F5344CB8AC3E}">
        <p14:creationId xmlns:p14="http://schemas.microsoft.com/office/powerpoint/2010/main" val="723114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20</a:t>
            </a:fld>
            <a:endParaRPr lang="en-US"/>
          </a:p>
        </p:txBody>
      </p:sp>
    </p:spTree>
    <p:extLst>
      <p:ext uri="{BB962C8B-B14F-4D97-AF65-F5344CB8AC3E}">
        <p14:creationId xmlns:p14="http://schemas.microsoft.com/office/powerpoint/2010/main" val="4208018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21</a:t>
            </a:fld>
            <a:endParaRPr lang="en-US"/>
          </a:p>
        </p:txBody>
      </p:sp>
    </p:spTree>
    <p:extLst>
      <p:ext uri="{BB962C8B-B14F-4D97-AF65-F5344CB8AC3E}">
        <p14:creationId xmlns:p14="http://schemas.microsoft.com/office/powerpoint/2010/main" val="3095022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22</a:t>
            </a:fld>
            <a:endParaRPr lang="en-US"/>
          </a:p>
        </p:txBody>
      </p:sp>
    </p:spTree>
    <p:extLst>
      <p:ext uri="{BB962C8B-B14F-4D97-AF65-F5344CB8AC3E}">
        <p14:creationId xmlns:p14="http://schemas.microsoft.com/office/powerpoint/2010/main" val="24472324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25</a:t>
            </a:fld>
            <a:endParaRPr lang="en-US"/>
          </a:p>
        </p:txBody>
      </p:sp>
    </p:spTree>
    <p:extLst>
      <p:ext uri="{BB962C8B-B14F-4D97-AF65-F5344CB8AC3E}">
        <p14:creationId xmlns:p14="http://schemas.microsoft.com/office/powerpoint/2010/main" val="32497637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26</a:t>
            </a:fld>
            <a:endParaRPr lang="en-US"/>
          </a:p>
        </p:txBody>
      </p:sp>
    </p:spTree>
    <p:extLst>
      <p:ext uri="{BB962C8B-B14F-4D97-AF65-F5344CB8AC3E}">
        <p14:creationId xmlns:p14="http://schemas.microsoft.com/office/powerpoint/2010/main" val="35458576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27</a:t>
            </a:fld>
            <a:endParaRPr lang="en-US"/>
          </a:p>
        </p:txBody>
      </p:sp>
    </p:spTree>
    <p:extLst>
      <p:ext uri="{BB962C8B-B14F-4D97-AF65-F5344CB8AC3E}">
        <p14:creationId xmlns:p14="http://schemas.microsoft.com/office/powerpoint/2010/main" val="3975783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28</a:t>
            </a:fld>
            <a:endParaRPr lang="en-US"/>
          </a:p>
        </p:txBody>
      </p:sp>
    </p:spTree>
    <p:extLst>
      <p:ext uri="{BB962C8B-B14F-4D97-AF65-F5344CB8AC3E}">
        <p14:creationId xmlns:p14="http://schemas.microsoft.com/office/powerpoint/2010/main" val="31209991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29</a:t>
            </a:fld>
            <a:endParaRPr lang="en-US"/>
          </a:p>
        </p:txBody>
      </p:sp>
    </p:spTree>
    <p:extLst>
      <p:ext uri="{BB962C8B-B14F-4D97-AF65-F5344CB8AC3E}">
        <p14:creationId xmlns:p14="http://schemas.microsoft.com/office/powerpoint/2010/main" val="26505412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30</a:t>
            </a:fld>
            <a:endParaRPr lang="en-US"/>
          </a:p>
        </p:txBody>
      </p:sp>
    </p:spTree>
    <p:extLst>
      <p:ext uri="{BB962C8B-B14F-4D97-AF65-F5344CB8AC3E}">
        <p14:creationId xmlns:p14="http://schemas.microsoft.com/office/powerpoint/2010/main" val="20611663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31</a:t>
            </a:fld>
            <a:endParaRPr lang="en-US"/>
          </a:p>
        </p:txBody>
      </p:sp>
    </p:spTree>
    <p:extLst>
      <p:ext uri="{BB962C8B-B14F-4D97-AF65-F5344CB8AC3E}">
        <p14:creationId xmlns:p14="http://schemas.microsoft.com/office/powerpoint/2010/main" val="34079154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35</a:t>
            </a:fld>
            <a:endParaRPr lang="en-US"/>
          </a:p>
        </p:txBody>
      </p:sp>
    </p:spTree>
    <p:extLst>
      <p:ext uri="{BB962C8B-B14F-4D97-AF65-F5344CB8AC3E}">
        <p14:creationId xmlns:p14="http://schemas.microsoft.com/office/powerpoint/2010/main" val="24739300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36</a:t>
            </a:fld>
            <a:endParaRPr lang="en-US"/>
          </a:p>
        </p:txBody>
      </p:sp>
    </p:spTree>
    <p:extLst>
      <p:ext uri="{BB962C8B-B14F-4D97-AF65-F5344CB8AC3E}">
        <p14:creationId xmlns:p14="http://schemas.microsoft.com/office/powerpoint/2010/main" val="22067877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37</a:t>
            </a:fld>
            <a:endParaRPr lang="en-US"/>
          </a:p>
        </p:txBody>
      </p:sp>
    </p:spTree>
    <p:extLst>
      <p:ext uri="{BB962C8B-B14F-4D97-AF65-F5344CB8AC3E}">
        <p14:creationId xmlns:p14="http://schemas.microsoft.com/office/powerpoint/2010/main" val="12348647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38</a:t>
            </a:fld>
            <a:endParaRPr lang="en-US"/>
          </a:p>
        </p:txBody>
      </p:sp>
    </p:spTree>
    <p:extLst>
      <p:ext uri="{BB962C8B-B14F-4D97-AF65-F5344CB8AC3E}">
        <p14:creationId xmlns:p14="http://schemas.microsoft.com/office/powerpoint/2010/main" val="19423715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39</a:t>
            </a:fld>
            <a:endParaRPr lang="en-US"/>
          </a:p>
        </p:txBody>
      </p:sp>
    </p:spTree>
    <p:extLst>
      <p:ext uri="{BB962C8B-B14F-4D97-AF65-F5344CB8AC3E}">
        <p14:creationId xmlns:p14="http://schemas.microsoft.com/office/powerpoint/2010/main" val="9000569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40</a:t>
            </a:fld>
            <a:endParaRPr lang="en-US"/>
          </a:p>
        </p:txBody>
      </p:sp>
    </p:spTree>
    <p:extLst>
      <p:ext uri="{BB962C8B-B14F-4D97-AF65-F5344CB8AC3E}">
        <p14:creationId xmlns:p14="http://schemas.microsoft.com/office/powerpoint/2010/main" val="2895739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7</a:t>
            </a:fld>
            <a:endParaRPr lang="en-US"/>
          </a:p>
        </p:txBody>
      </p:sp>
    </p:spTree>
    <p:extLst>
      <p:ext uri="{BB962C8B-B14F-4D97-AF65-F5344CB8AC3E}">
        <p14:creationId xmlns:p14="http://schemas.microsoft.com/office/powerpoint/2010/main" val="40895580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41</a:t>
            </a:fld>
            <a:endParaRPr lang="en-US"/>
          </a:p>
        </p:txBody>
      </p:sp>
    </p:spTree>
    <p:extLst>
      <p:ext uri="{BB962C8B-B14F-4D97-AF65-F5344CB8AC3E}">
        <p14:creationId xmlns:p14="http://schemas.microsoft.com/office/powerpoint/2010/main" val="455759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42</a:t>
            </a:fld>
            <a:endParaRPr lang="en-US"/>
          </a:p>
        </p:txBody>
      </p:sp>
    </p:spTree>
    <p:extLst>
      <p:ext uri="{BB962C8B-B14F-4D97-AF65-F5344CB8AC3E}">
        <p14:creationId xmlns:p14="http://schemas.microsoft.com/office/powerpoint/2010/main" val="39986722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43</a:t>
            </a:fld>
            <a:endParaRPr lang="en-US"/>
          </a:p>
        </p:txBody>
      </p:sp>
    </p:spTree>
    <p:extLst>
      <p:ext uri="{BB962C8B-B14F-4D97-AF65-F5344CB8AC3E}">
        <p14:creationId xmlns:p14="http://schemas.microsoft.com/office/powerpoint/2010/main" val="19440497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44</a:t>
            </a:fld>
            <a:endParaRPr lang="en-US"/>
          </a:p>
        </p:txBody>
      </p:sp>
    </p:spTree>
    <p:extLst>
      <p:ext uri="{BB962C8B-B14F-4D97-AF65-F5344CB8AC3E}">
        <p14:creationId xmlns:p14="http://schemas.microsoft.com/office/powerpoint/2010/main" val="5161631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55</a:t>
            </a:fld>
            <a:endParaRPr lang="en-US"/>
          </a:p>
        </p:txBody>
      </p:sp>
    </p:spTree>
    <p:extLst>
      <p:ext uri="{BB962C8B-B14F-4D97-AF65-F5344CB8AC3E}">
        <p14:creationId xmlns:p14="http://schemas.microsoft.com/office/powerpoint/2010/main" val="32410937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56</a:t>
            </a:fld>
            <a:endParaRPr lang="en-US"/>
          </a:p>
        </p:txBody>
      </p:sp>
    </p:spTree>
    <p:extLst>
      <p:ext uri="{BB962C8B-B14F-4D97-AF65-F5344CB8AC3E}">
        <p14:creationId xmlns:p14="http://schemas.microsoft.com/office/powerpoint/2010/main" val="14505443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57</a:t>
            </a:fld>
            <a:endParaRPr lang="en-US"/>
          </a:p>
        </p:txBody>
      </p:sp>
    </p:spTree>
    <p:extLst>
      <p:ext uri="{BB962C8B-B14F-4D97-AF65-F5344CB8AC3E}">
        <p14:creationId xmlns:p14="http://schemas.microsoft.com/office/powerpoint/2010/main" val="39807977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59</a:t>
            </a:fld>
            <a:endParaRPr lang="en-US"/>
          </a:p>
        </p:txBody>
      </p:sp>
    </p:spTree>
    <p:extLst>
      <p:ext uri="{BB962C8B-B14F-4D97-AF65-F5344CB8AC3E}">
        <p14:creationId xmlns:p14="http://schemas.microsoft.com/office/powerpoint/2010/main" val="7282360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60</a:t>
            </a:fld>
            <a:endParaRPr lang="en-US"/>
          </a:p>
        </p:txBody>
      </p:sp>
    </p:spTree>
    <p:extLst>
      <p:ext uri="{BB962C8B-B14F-4D97-AF65-F5344CB8AC3E}">
        <p14:creationId xmlns:p14="http://schemas.microsoft.com/office/powerpoint/2010/main" val="35878808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61</a:t>
            </a:fld>
            <a:endParaRPr lang="en-US"/>
          </a:p>
        </p:txBody>
      </p:sp>
    </p:spTree>
    <p:extLst>
      <p:ext uri="{BB962C8B-B14F-4D97-AF65-F5344CB8AC3E}">
        <p14:creationId xmlns:p14="http://schemas.microsoft.com/office/powerpoint/2010/main" val="827830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8</a:t>
            </a:fld>
            <a:endParaRPr lang="en-US"/>
          </a:p>
        </p:txBody>
      </p:sp>
    </p:spTree>
    <p:extLst>
      <p:ext uri="{BB962C8B-B14F-4D97-AF65-F5344CB8AC3E}">
        <p14:creationId xmlns:p14="http://schemas.microsoft.com/office/powerpoint/2010/main" val="28722637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11</a:t>
            </a:fld>
            <a:endParaRPr lang="en-US"/>
          </a:p>
        </p:txBody>
      </p:sp>
    </p:spTree>
    <p:extLst>
      <p:ext uri="{BB962C8B-B14F-4D97-AF65-F5344CB8AC3E}">
        <p14:creationId xmlns:p14="http://schemas.microsoft.com/office/powerpoint/2010/main" val="811938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12</a:t>
            </a:fld>
            <a:endParaRPr lang="en-US"/>
          </a:p>
        </p:txBody>
      </p:sp>
    </p:spTree>
    <p:extLst>
      <p:ext uri="{BB962C8B-B14F-4D97-AF65-F5344CB8AC3E}">
        <p14:creationId xmlns:p14="http://schemas.microsoft.com/office/powerpoint/2010/main" val="1548590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13</a:t>
            </a:fld>
            <a:endParaRPr lang="en-US"/>
          </a:p>
        </p:txBody>
      </p:sp>
    </p:spTree>
    <p:extLst>
      <p:ext uri="{BB962C8B-B14F-4D97-AF65-F5344CB8AC3E}">
        <p14:creationId xmlns:p14="http://schemas.microsoft.com/office/powerpoint/2010/main" val="451641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14</a:t>
            </a:fld>
            <a:endParaRPr lang="en-US"/>
          </a:p>
        </p:txBody>
      </p:sp>
    </p:spTree>
    <p:extLst>
      <p:ext uri="{BB962C8B-B14F-4D97-AF65-F5344CB8AC3E}">
        <p14:creationId xmlns:p14="http://schemas.microsoft.com/office/powerpoint/2010/main" val="3400561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15</a:t>
            </a:fld>
            <a:endParaRPr lang="en-US"/>
          </a:p>
        </p:txBody>
      </p:sp>
    </p:spTree>
    <p:extLst>
      <p:ext uri="{BB962C8B-B14F-4D97-AF65-F5344CB8AC3E}">
        <p14:creationId xmlns:p14="http://schemas.microsoft.com/office/powerpoint/2010/main" val="37427020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53B2DE-3060-4CA5-8D9B-E6A57D22F488}" type="datetime1">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C11E05-B59A-497D-8732-31C628F30D1D}" type="datetime1">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311727" y="620208"/>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lvl1pPr>
              <a:defRPr sz="2600"/>
            </a:lvl1pPr>
            <a:lvl2pPr>
              <a:defRPr sz="23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9219A2EF-C045-4735-AA5F-0081D02EE198}" type="datetime1">
              <a:rPr lang="en-US" smtClean="0"/>
              <a:t>5/6/2024</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93C304-2D43-4D17-838D-E632E3316D51}" type="datetime1">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C83C1D-51EC-4542-AE95-08810F5F69CC}" type="datetime1">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8FBC935-1F3B-444D-8D93-5D948D1E8F87}" type="datetime1">
              <a:rPr lang="en-US" smtClean="0"/>
              <a:t>5/6/2024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B86C205-A15A-47CD-80F3-4F1FA6EAB170}" type="datetime1">
              <a:rPr lang="en-US" smtClean="0"/>
              <a:t>5/6/2024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1EC286-12CA-4EB7-8769-98911882365D}" type="datetime1">
              <a:rPr lang="en-US" smtClean="0"/>
              <a:t>5/6/2024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E307EA-EC04-4323-B436-EB0FA55D4C99}" type="datetime1">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805A7-961C-44F7-836A-D9FFBDF94146}" type="datetime1">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413671-66F6-475A-AF40-52EEF8CEC266}" type="datetime1">
              <a:rPr lang="en-US" smtClean="0"/>
              <a:t>5/6/2024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6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www.nuget.org/packages/Microsoft.EntityFrameworkCore.InMemory" TargetMode="External"/><Relationship Id="rId3" Type="http://schemas.openxmlformats.org/officeDocument/2006/relationships/hyperlink" Target="http://www.nuget.org/packages/Microsoft.EntityFrameworkCore.SqlServer" TargetMode="External"/><Relationship Id="rId7" Type="http://schemas.openxmlformats.org/officeDocument/2006/relationships/hyperlink" Target="http://www.nuget.org/packages/Oracle.ManagedDataAccess.Cor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www.nuget.org/packages/Microsoft.EntityFrameworkCore.Sqlite" TargetMode="External"/><Relationship Id="rId5" Type="http://schemas.openxmlformats.org/officeDocument/2006/relationships/hyperlink" Target="http://www.nuget.org/packages/Npgsql.%20EntityFrameworkCore.PostgreSQL" TargetMode="External"/><Relationship Id="rId4" Type="http://schemas.openxmlformats.org/officeDocument/2006/relationships/hyperlink" Target="http://www.nuget.org/packages/MySQL.Data.EntityFrameworkCore" TargetMode="External"/><Relationship Id="rId9" Type="http://schemas.openxmlformats.org/officeDocument/2006/relationships/hyperlink" Target="https://docs.microsoft.com/en-us/ef/core/provider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5214" y="2241458"/>
            <a:ext cx="10825656"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Working with Databases using </a:t>
            </a:r>
            <a:br>
              <a:rPr lang="en-US" altLang="ko-KR" sz="4400" b="1">
                <a:solidFill>
                  <a:schemeClr val="accent2"/>
                </a:solidFill>
                <a:latin typeface="Arial" panose="020B0604020202020204" pitchFamily="34" charset="0"/>
                <a:cs typeface="Arial" panose="020B0604020202020204" pitchFamily="34" charset="0"/>
              </a:rPr>
            </a:br>
            <a:r>
              <a:rPr lang="en-US" altLang="ko-KR" sz="4400" b="1">
                <a:solidFill>
                  <a:schemeClr val="accent2"/>
                </a:solidFill>
                <a:latin typeface="Arial" panose="020B0604020202020204" pitchFamily="34" charset="0"/>
                <a:cs typeface="Arial" panose="020B0604020202020204" pitchFamily="34" charset="0"/>
              </a:rPr>
              <a:t>Entity Framework Core</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4DE66D0-4C65-4C9F-BB18-9CC269390770}"/>
              </a:ext>
            </a:extLst>
          </p:cNvPr>
          <p:cNvSpPr>
            <a:spLocks noGrp="1"/>
          </p:cNvSpPr>
          <p:nvPr>
            <p:ph type="sldNum" sz="quarter" idx="12"/>
          </p:nvPr>
        </p:nvSpPr>
        <p:spPr/>
        <p:txBody>
          <a:bodyPr/>
          <a:lstStyle/>
          <a:p>
            <a:fld id="{CC0149FD-98BB-4821-915B-09C9BFE4B727}" type="slidenum">
              <a:rPr lang="en-US" smtClean="0"/>
              <a:pPr/>
              <a:t>10</a:t>
            </a:fld>
            <a:endParaRPr lang="en-US" dirty="0"/>
          </a:p>
        </p:txBody>
      </p:sp>
      <p:graphicFrame>
        <p:nvGraphicFramePr>
          <p:cNvPr id="9" name="Table 8">
            <a:extLst>
              <a:ext uri="{FF2B5EF4-FFF2-40B4-BE49-F238E27FC236}">
                <a16:creationId xmlns:a16="http://schemas.microsoft.com/office/drawing/2014/main" id="{9FE589E7-B9E0-48D3-B72E-2E644BAF50D6}"/>
              </a:ext>
            </a:extLst>
          </p:cNvPr>
          <p:cNvGraphicFramePr>
            <a:graphicFrameLocks noGrp="1"/>
          </p:cNvGraphicFramePr>
          <p:nvPr>
            <p:extLst>
              <p:ext uri="{D42A27DB-BD31-4B8C-83A1-F6EECF244321}">
                <p14:modId xmlns:p14="http://schemas.microsoft.com/office/powerpoint/2010/main" val="2259771938"/>
              </p:ext>
            </p:extLst>
          </p:nvPr>
        </p:nvGraphicFramePr>
        <p:xfrm>
          <a:off x="195948" y="2152110"/>
          <a:ext cx="11733293" cy="4263772"/>
        </p:xfrm>
        <a:graphic>
          <a:graphicData uri="http://schemas.openxmlformats.org/drawingml/2006/table">
            <a:tbl>
              <a:tblPr firstRow="1" firstCol="1" bandRow="1"/>
              <a:tblGrid>
                <a:gridCol w="5065771">
                  <a:extLst>
                    <a:ext uri="{9D8B030D-6E8A-4147-A177-3AD203B41FA5}">
                      <a16:colId xmlns:a16="http://schemas.microsoft.com/office/drawing/2014/main" val="3949629544"/>
                    </a:ext>
                  </a:extLst>
                </a:gridCol>
                <a:gridCol w="6667522">
                  <a:extLst>
                    <a:ext uri="{9D8B030D-6E8A-4147-A177-3AD203B41FA5}">
                      <a16:colId xmlns:a16="http://schemas.microsoft.com/office/drawing/2014/main" val="95503329"/>
                    </a:ext>
                  </a:extLst>
                </a:gridCol>
              </a:tblGrid>
              <a:tr h="570069">
                <a:tc>
                  <a:txBody>
                    <a:bodyPr/>
                    <a:lstStyle/>
                    <a:p>
                      <a:pPr marL="0" marR="0">
                        <a:lnSpc>
                          <a:spcPct val="107000"/>
                        </a:lnSpc>
                        <a:spcBef>
                          <a:spcPts val="0"/>
                        </a:spcBef>
                        <a:spcAft>
                          <a:spcPts val="0"/>
                        </a:spcAft>
                      </a:pPr>
                      <a:r>
                        <a:rPr lang="en-US" sz="2600" b="1">
                          <a:solidFill>
                            <a:srgbClr val="FFFFFF"/>
                          </a:solidFill>
                          <a:effectLst/>
                          <a:latin typeface="+mj-lt"/>
                          <a:ea typeface="Times New Roman" panose="02020603050405020304" pitchFamily="18" charset="0"/>
                          <a:cs typeface="Times New Roman" panose="02020603050405020304" pitchFamily="18" charset="0"/>
                        </a:rPr>
                        <a:t>Database</a:t>
                      </a:r>
                      <a:endParaRPr lang="en-US" sz="26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nSpc>
                          <a:spcPct val="107000"/>
                        </a:lnSpc>
                        <a:spcBef>
                          <a:spcPts val="0"/>
                        </a:spcBef>
                        <a:spcAft>
                          <a:spcPts val="0"/>
                        </a:spcAft>
                      </a:pPr>
                      <a:r>
                        <a:rPr lang="en-US" sz="2600" b="1" kern="1200">
                          <a:solidFill>
                            <a:srgbClr val="FFFFFF"/>
                          </a:solidFill>
                          <a:effectLst/>
                          <a:latin typeface="+mj-lt"/>
                          <a:cs typeface="Times New Roman" panose="02020603050405020304" pitchFamily="18" charset="0"/>
                        </a:rPr>
                        <a:t>NuGet Package Name</a:t>
                      </a:r>
                      <a:endParaRPr lang="en-US" sz="2600" b="1" kern="1200">
                        <a:solidFill>
                          <a:srgbClr val="FFFFFF"/>
                        </a:solidFill>
                        <a:effectLst/>
                        <a:latin typeface="+mj-lt"/>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3496399579"/>
                  </a:ext>
                </a:extLst>
              </a:tr>
              <a:tr h="600613">
                <a:tc>
                  <a:txBody>
                    <a:bodyPr/>
                    <a:lstStyle/>
                    <a:p>
                      <a:pPr marL="0" marR="0" algn="l" defTabSz="914400" rtl="0" eaLnBrk="1" latinLnBrk="0" hangingPunct="1">
                        <a:lnSpc>
                          <a:spcPct val="107000"/>
                        </a:lnSpc>
                        <a:spcBef>
                          <a:spcPts val="0"/>
                        </a:spcBef>
                        <a:spcAft>
                          <a:spcPts val="0"/>
                        </a:spcAft>
                      </a:pPr>
                      <a:r>
                        <a:rPr lang="en-US" sz="2300"/>
                        <a:t>Microsoft SQL Server 2012 or later</a:t>
                      </a:r>
                      <a:endParaRPr lang="en-US" sz="2300" b="1" kern="1200">
                        <a:solidFill>
                          <a:srgbClr val="171717"/>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l" defTabSz="914400" rtl="0" eaLnBrk="1" latinLnBrk="0" hangingPunct="1">
                        <a:lnSpc>
                          <a:spcPct val="107000"/>
                        </a:lnSpc>
                        <a:spcBef>
                          <a:spcPts val="0"/>
                        </a:spcBef>
                        <a:spcAft>
                          <a:spcPts val="0"/>
                        </a:spcAft>
                      </a:pPr>
                      <a:r>
                        <a:rPr lang="en-US" sz="2300" dirty="0" err="1">
                          <a:solidFill>
                            <a:schemeClr val="tx1"/>
                          </a:solidFill>
                        </a:rPr>
                        <a:t>Microsoft.EntityFrameworkCore.SqlServer</a:t>
                      </a:r>
                      <a:endParaRPr lang="en-US" sz="2300" b="1"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3064862548"/>
                  </a:ext>
                </a:extLst>
              </a:tr>
              <a:tr h="626382">
                <a:tc>
                  <a:txBody>
                    <a:bodyPr/>
                    <a:lstStyle/>
                    <a:p>
                      <a:pPr marL="0" marR="0" algn="l" defTabSz="914400" rtl="0" eaLnBrk="1" latinLnBrk="0" hangingPunct="1">
                        <a:lnSpc>
                          <a:spcPct val="107000"/>
                        </a:lnSpc>
                        <a:spcBef>
                          <a:spcPts val="0"/>
                        </a:spcBef>
                        <a:spcAft>
                          <a:spcPts val="0"/>
                        </a:spcAft>
                      </a:pPr>
                      <a:r>
                        <a:rPr lang="en-US" sz="2300"/>
                        <a:t>SQLite 3.7 or later </a:t>
                      </a:r>
                      <a:endParaRPr lang="en-US" sz="23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300"/>
                        <a:t>Microsoft.EntityFrameworkCore.SQLite </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234346708"/>
                  </a:ext>
                </a:extLst>
              </a:tr>
              <a:tr h="616677">
                <a:tc>
                  <a:txBody>
                    <a:bodyPr/>
                    <a:lstStyle/>
                    <a:p>
                      <a:pPr marL="0" marR="0" algn="l" defTabSz="914400" rtl="0" eaLnBrk="1" latinLnBrk="0" hangingPunct="1">
                        <a:lnSpc>
                          <a:spcPct val="107000"/>
                        </a:lnSpc>
                        <a:spcBef>
                          <a:spcPts val="0"/>
                        </a:spcBef>
                        <a:spcAft>
                          <a:spcPts val="0"/>
                        </a:spcAft>
                      </a:pPr>
                      <a:r>
                        <a:rPr lang="en-US" sz="2300"/>
                        <a:t>MySQL</a:t>
                      </a:r>
                      <a:endParaRPr lang="en-US" sz="23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300"/>
                        <a:t>MySQL.Data.EntityFrameworkCore </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746504269"/>
                  </a:ext>
                </a:extLst>
              </a:tr>
              <a:tr h="616677">
                <a:tc>
                  <a:txBody>
                    <a:bodyPr/>
                    <a:lstStyle/>
                    <a:p>
                      <a:pPr marL="0" marR="0" algn="l" defTabSz="914400" rtl="0" eaLnBrk="1" latinLnBrk="0" hangingPunct="1">
                        <a:lnSpc>
                          <a:spcPct val="107000"/>
                        </a:lnSpc>
                        <a:spcBef>
                          <a:spcPts val="0"/>
                        </a:spcBef>
                        <a:spcAft>
                          <a:spcPts val="0"/>
                        </a:spcAft>
                      </a:pPr>
                      <a:r>
                        <a:rPr lang="en-US" sz="2300"/>
                        <a:t>In-memory</a:t>
                      </a:r>
                      <a:endParaRPr lang="en-US" sz="23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300"/>
                        <a:t>Microsoft.EntityFrameworkCore.InMemory </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282410429"/>
                  </a:ext>
                </a:extLst>
              </a:tr>
              <a:tr h="616677">
                <a:tc>
                  <a:txBody>
                    <a:bodyPr/>
                    <a:lstStyle/>
                    <a:p>
                      <a:pPr marL="0" marR="0" algn="l" defTabSz="914400" rtl="0" eaLnBrk="1" latinLnBrk="0" hangingPunct="1">
                        <a:lnSpc>
                          <a:spcPct val="107000"/>
                        </a:lnSpc>
                        <a:spcBef>
                          <a:spcPts val="0"/>
                        </a:spcBef>
                        <a:spcAft>
                          <a:spcPts val="0"/>
                        </a:spcAft>
                      </a:pPr>
                      <a:r>
                        <a:rPr lang="en-US" sz="2300"/>
                        <a:t>Azure Cosmos DB SQL API </a:t>
                      </a:r>
                      <a:endParaRPr lang="en-US" sz="23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300"/>
                        <a:t>Microsoft.EntityFrameworkCore.Cosmos</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80939081"/>
                  </a:ext>
                </a:extLst>
              </a:tr>
              <a:tr h="616677">
                <a:tc>
                  <a:txBody>
                    <a:bodyPr/>
                    <a:lstStyle/>
                    <a:p>
                      <a:pPr marL="0" marR="0" algn="l" defTabSz="914400" rtl="0" eaLnBrk="1" latinLnBrk="0" hangingPunct="1">
                        <a:lnSpc>
                          <a:spcPct val="107000"/>
                        </a:lnSpc>
                        <a:spcBef>
                          <a:spcPts val="0"/>
                        </a:spcBef>
                        <a:spcAft>
                          <a:spcPts val="0"/>
                        </a:spcAft>
                      </a:pPr>
                      <a:r>
                        <a:rPr lang="en-US" sz="2300"/>
                        <a:t>Oracle DB 11.2 </a:t>
                      </a:r>
                      <a:endParaRPr lang="en-US" sz="23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300" dirty="0" err="1"/>
                        <a:t>Oracle.EntityFrameworkCore</a:t>
                      </a:r>
                      <a:r>
                        <a:rPr lang="en-US" sz="2300" dirty="0"/>
                        <a:t> </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647278646"/>
                  </a:ext>
                </a:extLst>
              </a:tr>
            </a:tbl>
          </a:graphicData>
        </a:graphic>
      </p:graphicFrame>
      <p:sp>
        <p:nvSpPr>
          <p:cNvPr id="8" name="Title 1">
            <a:extLst>
              <a:ext uri="{FF2B5EF4-FFF2-40B4-BE49-F238E27FC236}">
                <a16:creationId xmlns:a16="http://schemas.microsoft.com/office/drawing/2014/main" id="{C2C833CE-D939-4BED-9DE3-B1CE20D962F3}"/>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Understanding</a:t>
            </a:r>
            <a:r>
              <a:rPr lang="en-US" b="1"/>
              <a:t> Entity Framework Core</a:t>
            </a:r>
            <a:endParaRPr lang="en-US" dirty="0"/>
          </a:p>
        </p:txBody>
      </p:sp>
      <p:sp>
        <p:nvSpPr>
          <p:cNvPr id="7" name="TextBox 6">
            <a:extLst>
              <a:ext uri="{FF2B5EF4-FFF2-40B4-BE49-F238E27FC236}">
                <a16:creationId xmlns:a16="http://schemas.microsoft.com/office/drawing/2014/main" id="{9D085065-021C-48CD-B3FF-0183DB115FF1}"/>
              </a:ext>
            </a:extLst>
          </p:cNvPr>
          <p:cNvSpPr txBox="1"/>
          <p:nvPr/>
        </p:nvSpPr>
        <p:spPr>
          <a:xfrm>
            <a:off x="-52550" y="1367188"/>
            <a:ext cx="11153744" cy="618374"/>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distributed NuGet packages as shown in the following table:</a:t>
            </a:r>
          </a:p>
        </p:txBody>
      </p:sp>
    </p:spTree>
    <p:extLst>
      <p:ext uri="{BB962C8B-B14F-4D97-AF65-F5344CB8AC3E}">
        <p14:creationId xmlns:p14="http://schemas.microsoft.com/office/powerpoint/2010/main" val="3701351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11</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52550" y="1474984"/>
            <a:ext cx="12160467" cy="4875950"/>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In the database world, relational databases are prevalent and the programming world is all about objects</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Working with objects as instances of classes in memory is at the core of objectoriented programming (OOP)</a:t>
            </a:r>
          </a:p>
          <a:p>
            <a:pPr marL="342900" indent="-342900" algn="just">
              <a:lnSpc>
                <a:spcPct val="150000"/>
              </a:lnSpc>
              <a:spcBef>
                <a:spcPts val="10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Most applications also include the requirement to permanently store data in objects, especially in databases. Basically, there are object oriented databases (OODBs) that are directly able to store objects, but OODBs have only a small distribution so far. Relational databases are more predominant, but they map the data structures differently than object models</a:t>
            </a:r>
            <a:endParaRPr lang="en-US" sz="2600" dirty="0">
              <a:solidFill>
                <a:srgbClr val="111111"/>
              </a:solidFill>
              <a:latin typeface="+mj-lt"/>
            </a:endParaRP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What Is an Object-Relational (OR) Mapper?</a:t>
            </a:r>
          </a:p>
        </p:txBody>
      </p:sp>
    </p:spTree>
    <p:extLst>
      <p:ext uri="{BB962C8B-B14F-4D97-AF65-F5344CB8AC3E}">
        <p14:creationId xmlns:p14="http://schemas.microsoft.com/office/powerpoint/2010/main" val="569260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12</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3060" y="1383675"/>
            <a:ext cx="12181488" cy="5076005"/>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To make the handling of relational databases more natural in object-oriented  systems, the software industry has been relying on object-relational mappers</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tools translate concepts from the object-oriented world, such as classes, attributes, or relationships between classes, to corresponding constructs of the relational world, such as tables, columns, and foreign keys </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Developers can thus remain in the object-oriented world and instruct the OR mapper to load or store certain objects that are in the form of records in tables of the relational database</a:t>
            </a:r>
            <a:endParaRPr lang="en-US" sz="2600" dirty="0">
              <a:solidFill>
                <a:srgbClr val="111111"/>
              </a:solidFill>
              <a:latin typeface="+mj-lt"/>
            </a:endParaRP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What is an Object-Relational (OR) Mapper?</a:t>
            </a:r>
          </a:p>
        </p:txBody>
      </p:sp>
    </p:spTree>
    <p:extLst>
      <p:ext uri="{BB962C8B-B14F-4D97-AF65-F5344CB8AC3E}">
        <p14:creationId xmlns:p14="http://schemas.microsoft.com/office/powerpoint/2010/main" val="1808947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13</a:t>
            </a:fld>
            <a:endParaRPr lang="en-US" dirty="0"/>
          </a:p>
        </p:txBody>
      </p:sp>
      <p:pic>
        <p:nvPicPr>
          <p:cNvPr id="5" name="Picture 4">
            <a:extLst>
              <a:ext uri="{FF2B5EF4-FFF2-40B4-BE49-F238E27FC236}">
                <a16:creationId xmlns:a16="http://schemas.microsoft.com/office/drawing/2014/main" id="{7F8F2B10-6BA6-48C2-94BE-ACBC34885B6F}"/>
              </a:ext>
            </a:extLst>
          </p:cNvPr>
          <p:cNvPicPr>
            <a:picLocks noChangeAspect="1"/>
          </p:cNvPicPr>
          <p:nvPr/>
        </p:nvPicPr>
        <p:blipFill>
          <a:blip r:embed="rId3"/>
          <a:stretch>
            <a:fillRect/>
          </a:stretch>
        </p:blipFill>
        <p:spPr>
          <a:xfrm>
            <a:off x="2469932" y="119969"/>
            <a:ext cx="7132858" cy="5987377"/>
          </a:xfrm>
          <a:prstGeom prst="rect">
            <a:avLst/>
          </a:prstGeom>
        </p:spPr>
      </p:pic>
      <p:sp>
        <p:nvSpPr>
          <p:cNvPr id="11" name="TextBox 10">
            <a:extLst>
              <a:ext uri="{FF2B5EF4-FFF2-40B4-BE49-F238E27FC236}">
                <a16:creationId xmlns:a16="http://schemas.microsoft.com/office/drawing/2014/main" id="{DC61ED2B-E118-4CA7-960E-A6B7CDA3B53D}"/>
              </a:ext>
            </a:extLst>
          </p:cNvPr>
          <p:cNvSpPr txBox="1"/>
          <p:nvPr/>
        </p:nvSpPr>
        <p:spPr>
          <a:xfrm>
            <a:off x="2312280" y="6131635"/>
            <a:ext cx="8061434" cy="338554"/>
          </a:xfrm>
          <a:prstGeom prst="rect">
            <a:avLst/>
          </a:prstGeom>
          <a:noFill/>
        </p:spPr>
        <p:txBody>
          <a:bodyPr wrap="square">
            <a:spAutoFit/>
          </a:bodyPr>
          <a:lstStyle/>
          <a:p>
            <a:r>
              <a:rPr lang="en-US" sz="1600" b="1" i="1" u="sng"/>
              <a:t>The OR mapper translates constructs of the OOP world to the relational world</a:t>
            </a:r>
          </a:p>
        </p:txBody>
      </p:sp>
    </p:spTree>
    <p:extLst>
      <p:ext uri="{BB962C8B-B14F-4D97-AF65-F5344CB8AC3E}">
        <p14:creationId xmlns:p14="http://schemas.microsoft.com/office/powerpoint/2010/main" val="3391871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14</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52251" y="1548932"/>
            <a:ext cx="12148458" cy="4616648"/>
          </a:xfrm>
          <a:prstGeom prst="rect">
            <a:avLst/>
          </a:prstGeom>
          <a:noFill/>
        </p:spPr>
        <p:txBody>
          <a:bodyPr wrap="square">
            <a:spAutoFit/>
          </a:bodyPr>
          <a:lstStyle/>
          <a:p>
            <a:pPr marL="342900" indent="-342900" algn="just">
              <a:spcBef>
                <a:spcPts val="1800"/>
              </a:spcBef>
              <a:spcAft>
                <a:spcPts val="1800"/>
              </a:spcAft>
              <a:buClr>
                <a:srgbClr val="973735"/>
              </a:buClr>
              <a:buSzPct val="50000"/>
              <a:buFont typeface="Wingdings" pitchFamily="2" charset="2"/>
              <a:buChar char="u"/>
              <a:tabLst>
                <a:tab pos="241300" algn="l"/>
              </a:tabLst>
              <a:defRPr/>
            </a:pPr>
            <a:r>
              <a:rPr lang="en-US" sz="2600">
                <a:latin typeface="+mj-lt"/>
              </a:rPr>
              <a:t>Entity Framework Core runs not only on Windows, Linux, and macOS but also on mobile devices running Windows 10, iOS, and Android. On mobile devices, of course only access to local databases (such as SQLite) is provided</a:t>
            </a:r>
          </a:p>
          <a:p>
            <a:pPr marL="342900" indent="-342900" algn="just">
              <a:spcBef>
                <a:spcPts val="1800"/>
              </a:spcBef>
              <a:spcAft>
                <a:spcPts val="1800"/>
              </a:spcAft>
              <a:buClr>
                <a:srgbClr val="973735"/>
              </a:buClr>
              <a:buSzPct val="50000"/>
              <a:buFont typeface="Wingdings" pitchFamily="2" charset="2"/>
              <a:buChar char="u"/>
              <a:tabLst>
                <a:tab pos="241300" algn="l"/>
              </a:tabLst>
              <a:defRPr/>
            </a:pPr>
            <a:r>
              <a:rPr lang="en-US" sz="2600">
                <a:latin typeface="+mj-lt"/>
              </a:rPr>
              <a:t>Entity Framework Core provides faster execution speeds, especially when reading data (almost the same performance as manually copying data from a DataReader object to a typed .NET object)</a:t>
            </a:r>
          </a:p>
          <a:p>
            <a:pPr marL="342900" indent="-342900" algn="just">
              <a:spcBef>
                <a:spcPts val="1800"/>
              </a:spcBef>
              <a:spcAft>
                <a:spcPts val="1800"/>
              </a:spcAft>
              <a:buClr>
                <a:srgbClr val="973735"/>
              </a:buClr>
              <a:buSzPct val="50000"/>
              <a:buFont typeface="Wingdings" pitchFamily="2" charset="2"/>
              <a:buChar char="u"/>
              <a:tabLst>
                <a:tab pos="241300" algn="l"/>
              </a:tabLst>
              <a:defRPr/>
            </a:pPr>
            <a:r>
              <a:rPr lang="en-US" sz="2600">
                <a:latin typeface="+mj-lt"/>
              </a:rPr>
              <a:t>Batching allows the Entity Framework Core to merge INSERT, DELETE, and UPDATE operations into one database management system round-trip rather than sending each command one at a time</a:t>
            </a: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New Features in Entity Framework Core</a:t>
            </a:r>
          </a:p>
        </p:txBody>
      </p:sp>
    </p:spTree>
    <p:extLst>
      <p:ext uri="{BB962C8B-B14F-4D97-AF65-F5344CB8AC3E}">
        <p14:creationId xmlns:p14="http://schemas.microsoft.com/office/powerpoint/2010/main" val="959716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15</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4952" y="1538055"/>
            <a:ext cx="12122332" cy="4693593"/>
          </a:xfrm>
          <a:prstGeom prst="rect">
            <a:avLst/>
          </a:prstGeom>
          <a:noFill/>
        </p:spPr>
        <p:txBody>
          <a:bodyPr wrap="square">
            <a:spAutoFit/>
          </a:bodyPr>
          <a:lstStyle/>
          <a:p>
            <a:pPr marL="342900" indent="-342900" algn="just">
              <a:spcBef>
                <a:spcPts val="1300"/>
              </a:spcBef>
              <a:spcAft>
                <a:spcPts val="1300"/>
              </a:spcAft>
              <a:buClr>
                <a:srgbClr val="973735"/>
              </a:buClr>
              <a:buSzPct val="50000"/>
              <a:buFont typeface="Wingdings" pitchFamily="2" charset="2"/>
              <a:buChar char="u"/>
              <a:tabLst>
                <a:tab pos="241300" algn="l"/>
              </a:tabLst>
              <a:defRPr/>
            </a:pPr>
            <a:r>
              <a:rPr lang="en-US" sz="2600">
                <a:latin typeface="+mj-lt"/>
              </a:rPr>
              <a:t>Projections with Select() can now be mapped directly to entity classes. The detour via anonymous .NET objects is no longer necessary</a:t>
            </a:r>
          </a:p>
          <a:p>
            <a:pPr marL="342900" indent="-342900" algn="just">
              <a:spcBef>
                <a:spcPts val="1300"/>
              </a:spcBef>
              <a:spcAft>
                <a:spcPts val="1300"/>
              </a:spcAft>
              <a:buClr>
                <a:srgbClr val="973735"/>
              </a:buClr>
              <a:buSzPct val="50000"/>
              <a:buFont typeface="Wingdings" pitchFamily="2" charset="2"/>
              <a:buChar char="u"/>
              <a:tabLst>
                <a:tab pos="241300" algn="l"/>
              </a:tabLst>
              <a:defRPr/>
            </a:pPr>
            <a:r>
              <a:rPr lang="en-US" sz="2600"/>
              <a:t>Default values for columns in the database are now supported in both reverse engineering and forward engineering</a:t>
            </a:r>
          </a:p>
          <a:p>
            <a:pPr marL="342900" indent="-342900" algn="just">
              <a:spcBef>
                <a:spcPts val="1300"/>
              </a:spcBef>
              <a:spcAft>
                <a:spcPts val="1300"/>
              </a:spcAft>
              <a:buClr>
                <a:srgbClr val="973735"/>
              </a:buClr>
              <a:buSzPct val="50000"/>
              <a:buFont typeface="Wingdings" pitchFamily="2" charset="2"/>
              <a:buChar char="u"/>
              <a:tabLst>
                <a:tab pos="241300" algn="l"/>
              </a:tabLst>
              <a:defRPr/>
            </a:pPr>
            <a:r>
              <a:rPr lang="en-US" sz="2600"/>
              <a:t>In addition to the classic auto-increment values, newer methods such as sequences are now also allowed for key generation</a:t>
            </a:r>
          </a:p>
          <a:p>
            <a:pPr marL="342900" indent="-342900" algn="just">
              <a:spcBef>
                <a:spcPts val="1300"/>
              </a:spcBef>
              <a:spcAft>
                <a:spcPts val="1300"/>
              </a:spcAft>
              <a:buClr>
                <a:srgbClr val="973735"/>
              </a:buClr>
              <a:buSzPct val="50000"/>
              <a:buFont typeface="Wingdings" pitchFamily="2" charset="2"/>
              <a:buChar char="u"/>
              <a:tabLst>
                <a:tab pos="241300" algn="l"/>
              </a:tabLst>
              <a:defRPr/>
            </a:pPr>
            <a:r>
              <a:rPr lang="en-US" sz="2600"/>
              <a:t>The term shadow properties in Entity Framework Core refers to the now possible access to columns of the database table for which there are no attributes in the class</a:t>
            </a:r>
            <a:endParaRPr lang="en-US" sz="2600">
              <a:solidFill>
                <a:srgbClr val="111111"/>
              </a:solidFill>
              <a:latin typeface="+mj-lt"/>
            </a:endParaRPr>
          </a:p>
        </p:txBody>
      </p:sp>
      <p:sp>
        <p:nvSpPr>
          <p:cNvPr id="10" name="Title 1">
            <a:extLst>
              <a:ext uri="{FF2B5EF4-FFF2-40B4-BE49-F238E27FC236}">
                <a16:creationId xmlns:a16="http://schemas.microsoft.com/office/drawing/2014/main" id="{2D2C2A4B-0DFF-4B14-9F73-C338FB48C47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New Features in Entity Framework Core</a:t>
            </a:r>
          </a:p>
        </p:txBody>
      </p:sp>
    </p:spTree>
    <p:extLst>
      <p:ext uri="{BB962C8B-B14F-4D97-AF65-F5344CB8AC3E}">
        <p14:creationId xmlns:p14="http://schemas.microsoft.com/office/powerpoint/2010/main" val="4290711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16</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0960" y="1496074"/>
            <a:ext cx="12167616" cy="2380139"/>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t>Entity Framework Core supports the following: </a:t>
            </a:r>
          </a:p>
          <a:p>
            <a:pPr marL="739775" indent="-339725">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Reverse engineering of existing databases (an object model is created from an existing database schema)</a:t>
            </a:r>
          </a:p>
          <a:p>
            <a:pPr marL="739775" indent="-339725">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Forward engineering of databases (a database schema is generated from an object model)</a:t>
            </a: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Process Models for Entity Framework Core</a:t>
            </a:r>
          </a:p>
        </p:txBody>
      </p:sp>
      <p:sp>
        <p:nvSpPr>
          <p:cNvPr id="7" name="TextBox 6">
            <a:extLst>
              <a:ext uri="{FF2B5EF4-FFF2-40B4-BE49-F238E27FC236}">
                <a16:creationId xmlns:a16="http://schemas.microsoft.com/office/drawing/2014/main" id="{D76A1A1D-709C-475D-84F7-CB7BBFAD16CE}"/>
              </a:ext>
            </a:extLst>
          </p:cNvPr>
          <p:cNvSpPr txBox="1"/>
          <p:nvPr/>
        </p:nvSpPr>
        <p:spPr>
          <a:xfrm>
            <a:off x="-60961" y="3775536"/>
            <a:ext cx="12167616" cy="2682786"/>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t>Reverse engineering (often referred to as database first) is useful if we already have a database or if developers choose to create a database in a traditional way</a:t>
            </a:r>
          </a:p>
          <a:p>
            <a:pPr marL="342900" indent="-342900" algn="just">
              <a:spcBef>
                <a:spcPts val="1000"/>
              </a:spcBef>
              <a:buClr>
                <a:srgbClr val="973735"/>
              </a:buClr>
              <a:buSzPct val="50000"/>
              <a:buFont typeface="Wingdings" pitchFamily="2" charset="2"/>
              <a:buChar char="u"/>
              <a:tabLst>
                <a:tab pos="241300" algn="l"/>
              </a:tabLst>
              <a:defRPr/>
            </a:pPr>
            <a:r>
              <a:rPr lang="en-US" sz="2600"/>
              <a:t>The second option, called forward engineering, gives the developer the ability to design an object model. From this, the developer can then generate a database schema</a:t>
            </a:r>
          </a:p>
        </p:txBody>
      </p:sp>
    </p:spTree>
    <p:extLst>
      <p:ext uri="{BB962C8B-B14F-4D97-AF65-F5344CB8AC3E}">
        <p14:creationId xmlns:p14="http://schemas.microsoft.com/office/powerpoint/2010/main" val="1194586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17</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4444" y="1368836"/>
            <a:ext cx="12097405" cy="4813818"/>
          </a:xfrm>
          <a:prstGeom prst="rect">
            <a:avLst/>
          </a:prstGeom>
          <a:noFill/>
        </p:spPr>
        <p:txBody>
          <a:bodyPr wrap="square">
            <a:spAutoFit/>
          </a:bodyPr>
          <a:lstStyle/>
          <a:p>
            <a:pPr marL="342900" indent="-342900" algn="just">
              <a:lnSpc>
                <a:spcPct val="150000"/>
              </a:lnSpc>
              <a:spcBef>
                <a:spcPts val="1800"/>
              </a:spcBef>
              <a:spcAft>
                <a:spcPts val="1800"/>
              </a:spcAft>
              <a:buClr>
                <a:srgbClr val="973735"/>
              </a:buClr>
              <a:buSzPct val="50000"/>
              <a:buFont typeface="Wingdings" pitchFamily="2" charset="2"/>
              <a:buChar char="u"/>
              <a:tabLst>
                <a:tab pos="241300" algn="l"/>
              </a:tabLst>
              <a:defRPr/>
            </a:pPr>
            <a:r>
              <a:rPr lang="en-US" sz="2800"/>
              <a:t>For the developer, forward engineering is usually better because we can design an object model that we need for programming</a:t>
            </a:r>
          </a:p>
          <a:p>
            <a:pPr marL="342900" indent="-342900" algn="just">
              <a:lnSpc>
                <a:spcPct val="150000"/>
              </a:lnSpc>
              <a:spcBef>
                <a:spcPts val="1800"/>
              </a:spcBef>
              <a:spcAft>
                <a:spcPts val="1800"/>
              </a:spcAft>
              <a:buClr>
                <a:srgbClr val="973735"/>
              </a:buClr>
              <a:buSzPct val="50000"/>
              <a:buFont typeface="Wingdings" pitchFamily="2" charset="2"/>
              <a:buChar char="u"/>
              <a:tabLst>
                <a:tab pos="241300" algn="l"/>
              </a:tabLst>
              <a:defRPr/>
            </a:pPr>
            <a:r>
              <a:rPr lang="en-US" sz="2800"/>
              <a:t>Forward engineering can be used at development time (via so-called schema migrations) or at runtime</a:t>
            </a:r>
          </a:p>
          <a:p>
            <a:pPr marL="342900" indent="-342900" algn="just">
              <a:lnSpc>
                <a:spcPct val="150000"/>
              </a:lnSpc>
              <a:spcBef>
                <a:spcPts val="1800"/>
              </a:spcBef>
              <a:spcAft>
                <a:spcPts val="1800"/>
              </a:spcAft>
              <a:buClr>
                <a:srgbClr val="973735"/>
              </a:buClr>
              <a:buSzPct val="50000"/>
              <a:buFont typeface="Wingdings" pitchFamily="2" charset="2"/>
              <a:buChar char="u"/>
              <a:tabLst>
                <a:tab pos="241300" algn="l"/>
              </a:tabLst>
              <a:defRPr/>
            </a:pPr>
            <a:r>
              <a:rPr lang="en-US" sz="2800"/>
              <a:t>A schema migration is the creation of the database with an initial schema or a later extension/modification of the schema</a:t>
            </a:r>
            <a:endParaRPr lang="en-US" sz="2600">
              <a:solidFill>
                <a:srgbClr val="111111"/>
              </a:solidFill>
              <a:latin typeface="+mj-lt"/>
            </a:endParaRP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Process Models for Entity Framework Core</a:t>
            </a:r>
          </a:p>
        </p:txBody>
      </p:sp>
    </p:spTree>
    <p:extLst>
      <p:ext uri="{BB962C8B-B14F-4D97-AF65-F5344CB8AC3E}">
        <p14:creationId xmlns:p14="http://schemas.microsoft.com/office/powerpoint/2010/main" val="253696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18</a:t>
            </a:fld>
            <a:endParaRPr lang="en-US" dirty="0"/>
          </a:p>
        </p:txBody>
      </p:sp>
      <p:pic>
        <p:nvPicPr>
          <p:cNvPr id="12" name="Picture 11">
            <a:extLst>
              <a:ext uri="{FF2B5EF4-FFF2-40B4-BE49-F238E27FC236}">
                <a16:creationId xmlns:a16="http://schemas.microsoft.com/office/drawing/2014/main" id="{A2AE641A-022F-474F-B9D0-88FA92EA0392}"/>
              </a:ext>
            </a:extLst>
          </p:cNvPr>
          <p:cNvPicPr>
            <a:picLocks noChangeAspect="1"/>
          </p:cNvPicPr>
          <p:nvPr/>
        </p:nvPicPr>
        <p:blipFill>
          <a:blip r:embed="rId3"/>
          <a:stretch>
            <a:fillRect/>
          </a:stretch>
        </p:blipFill>
        <p:spPr>
          <a:xfrm>
            <a:off x="1962150" y="106111"/>
            <a:ext cx="7854512" cy="5981374"/>
          </a:xfrm>
          <a:prstGeom prst="rect">
            <a:avLst/>
          </a:prstGeom>
        </p:spPr>
      </p:pic>
      <p:sp>
        <p:nvSpPr>
          <p:cNvPr id="14" name="TextBox 13">
            <a:extLst>
              <a:ext uri="{FF2B5EF4-FFF2-40B4-BE49-F238E27FC236}">
                <a16:creationId xmlns:a16="http://schemas.microsoft.com/office/drawing/2014/main" id="{AA42BED8-919F-4AA3-AC38-1872A09D32F9}"/>
              </a:ext>
            </a:extLst>
          </p:cNvPr>
          <p:cNvSpPr txBox="1"/>
          <p:nvPr/>
        </p:nvSpPr>
        <p:spPr>
          <a:xfrm>
            <a:off x="2312280" y="6131635"/>
            <a:ext cx="7504382" cy="338554"/>
          </a:xfrm>
          <a:prstGeom prst="rect">
            <a:avLst/>
          </a:prstGeom>
          <a:noFill/>
        </p:spPr>
        <p:txBody>
          <a:bodyPr wrap="square">
            <a:spAutoFit/>
          </a:bodyPr>
          <a:lstStyle/>
          <a:p>
            <a:r>
              <a:rPr lang="en-US" sz="1600" b="1" i="1" u="sng"/>
              <a:t>Forward engineering versus reverse engineering for Entity Framework Core</a:t>
            </a:r>
          </a:p>
        </p:txBody>
      </p:sp>
    </p:spTree>
    <p:extLst>
      <p:ext uri="{BB962C8B-B14F-4D97-AF65-F5344CB8AC3E}">
        <p14:creationId xmlns:p14="http://schemas.microsoft.com/office/powerpoint/2010/main" val="1438465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19</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4444" y="1382558"/>
            <a:ext cx="12146715" cy="5186035"/>
          </a:xfrm>
          <a:prstGeom prst="rect">
            <a:avLst/>
          </a:prstGeom>
          <a:noFill/>
        </p:spPr>
        <p:txBody>
          <a:bodyPr wrap="square">
            <a:spAutoFit/>
          </a:bodyPr>
          <a:lstStyle/>
          <a:p>
            <a:pPr marL="342900" indent="-342900" algn="just">
              <a:spcBef>
                <a:spcPts val="900"/>
              </a:spcBef>
              <a:spcAft>
                <a:spcPts val="900"/>
              </a:spcAft>
              <a:buClr>
                <a:srgbClr val="973735"/>
              </a:buClr>
              <a:buSzPct val="50000"/>
              <a:buFont typeface="Wingdings" pitchFamily="2" charset="2"/>
              <a:buChar char="u"/>
              <a:tabLst>
                <a:tab pos="241300" algn="l"/>
              </a:tabLst>
              <a:defRPr/>
            </a:pPr>
            <a:r>
              <a:rPr lang="en-US" sz="2600">
                <a:solidFill>
                  <a:srgbClr val="111111"/>
                </a:solidFill>
                <a:latin typeface="+mj-lt"/>
              </a:rPr>
              <a:t>Entity classes (domain object classes, business object classes, data classes, or persistent classes) are representations of tables and views. They contain properties or fields that are mapped to columns of the tables/views</a:t>
            </a:r>
          </a:p>
          <a:p>
            <a:pPr marL="342900" indent="-342900" algn="just">
              <a:spcBef>
                <a:spcPts val="900"/>
              </a:spcBef>
              <a:spcAft>
                <a:spcPts val="900"/>
              </a:spcAft>
              <a:buClr>
                <a:srgbClr val="973735"/>
              </a:buClr>
              <a:buSzPct val="50000"/>
              <a:buFont typeface="Wingdings" pitchFamily="2" charset="2"/>
              <a:buChar char="u"/>
              <a:tabLst>
                <a:tab pos="241300" algn="l"/>
              </a:tabLst>
              <a:defRPr/>
            </a:pPr>
            <a:r>
              <a:rPr lang="en-US" sz="2600">
                <a:solidFill>
                  <a:srgbClr val="111111"/>
                </a:solidFill>
                <a:latin typeface="+mj-lt"/>
              </a:rPr>
              <a:t>Entity classes can be plain old CLR objects (POCO classes); in other words, they need no base class and no interface</a:t>
            </a:r>
          </a:p>
          <a:p>
            <a:pPr marL="342900" indent="-342900" algn="just">
              <a:spcBef>
                <a:spcPts val="900"/>
              </a:spcBef>
              <a:spcAft>
                <a:spcPts val="900"/>
              </a:spcAft>
              <a:buClr>
                <a:srgbClr val="973735"/>
              </a:buClr>
              <a:buSzPct val="50000"/>
              <a:buFont typeface="Wingdings" pitchFamily="2" charset="2"/>
              <a:buChar char="u"/>
              <a:tabLst>
                <a:tab pos="241300" algn="l"/>
              </a:tabLst>
              <a:defRPr/>
            </a:pPr>
            <a:r>
              <a:rPr lang="en-US" sz="2600"/>
              <a:t>A context class is a class always derived from the </a:t>
            </a:r>
            <a:r>
              <a:rPr lang="en-US" sz="2600" b="1"/>
              <a:t>DbContext</a:t>
            </a:r>
            <a:r>
              <a:rPr lang="en-US" sz="2600"/>
              <a:t> base class. It has properties of type </a:t>
            </a:r>
            <a:r>
              <a:rPr lang="en-US" sz="2600" b="1"/>
              <a:t>DbSet</a:t>
            </a:r>
            <a:r>
              <a:rPr lang="en-US" sz="2600"/>
              <a:t> for each of the entity classes</a:t>
            </a:r>
          </a:p>
          <a:p>
            <a:pPr marL="342900" indent="-342900" algn="just">
              <a:spcBef>
                <a:spcPts val="900"/>
              </a:spcBef>
              <a:spcAft>
                <a:spcPts val="900"/>
              </a:spcAft>
              <a:buClr>
                <a:srgbClr val="973735"/>
              </a:buClr>
              <a:buSzPct val="50000"/>
              <a:buFont typeface="Wingdings" pitchFamily="2" charset="2"/>
              <a:buChar char="u"/>
              <a:tabLst>
                <a:tab pos="241300" algn="l"/>
              </a:tabLst>
              <a:defRPr/>
            </a:pPr>
            <a:r>
              <a:rPr lang="en-US" sz="2600"/>
              <a:t>The context class or </a:t>
            </a:r>
            <a:r>
              <a:rPr lang="en-US" sz="2600" b="1"/>
              <a:t>DbSet</a:t>
            </a:r>
            <a:r>
              <a:rPr lang="en-US" sz="2600"/>
              <a:t> properties take the commands of the self-created program code in the form of LINQ commands, SQL commands, stored procedure and table-valued function (TVF) calls, or special API calls for append, modify, and delete</a:t>
            </a:r>
          </a:p>
        </p:txBody>
      </p:sp>
      <p:sp>
        <p:nvSpPr>
          <p:cNvPr id="9" name="Title 1">
            <a:extLst>
              <a:ext uri="{FF2B5EF4-FFF2-40B4-BE49-F238E27FC236}">
                <a16:creationId xmlns:a16="http://schemas.microsoft.com/office/drawing/2014/main" id="{7C3A6C0E-573D-4DA8-BAED-D0E66A21CDAE}"/>
              </a:ext>
            </a:extLst>
          </p:cNvPr>
          <p:cNvSpPr>
            <a:spLocks noGrp="1"/>
          </p:cNvSpPr>
          <p:nvPr>
            <p:ph type="title"/>
          </p:nvPr>
        </p:nvSpPr>
        <p:spPr>
          <a:xfrm>
            <a:off x="258627" y="574013"/>
            <a:ext cx="11653725" cy="575433"/>
          </a:xfrm>
        </p:spPr>
        <p:txBody>
          <a:bodyPr>
            <a:normAutofit fontScale="90000"/>
          </a:bodyPr>
          <a:lstStyle/>
          <a:p>
            <a:r>
              <a:rPr lang="en-US" sz="4400" b="1">
                <a:latin typeface="+mj-lt"/>
                <a:ea typeface="+mj-ea"/>
                <a:cs typeface="+mj-cs"/>
              </a:rPr>
              <a:t>Components of Entity Framework Core</a:t>
            </a:r>
          </a:p>
        </p:txBody>
      </p:sp>
    </p:spTree>
    <p:extLst>
      <p:ext uri="{BB962C8B-B14F-4D97-AF65-F5344CB8AC3E}">
        <p14:creationId xmlns:p14="http://schemas.microsoft.com/office/powerpoint/2010/main" val="2205808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265043" y="1597572"/>
            <a:ext cx="11794435" cy="4584322"/>
          </a:xfrm>
        </p:spPr>
        <p:txBody>
          <a:bodyPr>
            <a:noAutofit/>
          </a:bodyPr>
          <a:lstStyle/>
          <a:p>
            <a:pPr marL="342900" indent="-342900">
              <a:lnSpc>
                <a:spcPct val="100000"/>
              </a:lnSpc>
              <a:buClr>
                <a:srgbClr val="973735"/>
              </a:buClr>
              <a:buSzPct val="50000"/>
              <a:buFont typeface="Wingdings" pitchFamily="2" charset="2"/>
              <a:buChar char="u"/>
              <a:defRPr/>
            </a:pPr>
            <a:r>
              <a:rPr lang="en-US" sz="2800"/>
              <a:t>Overview Entity Framework Core (EF Core)</a:t>
            </a:r>
            <a:endParaRPr lang="en-US" sz="2800" dirty="0"/>
          </a:p>
          <a:p>
            <a:pPr marL="342900" indent="-342900">
              <a:lnSpc>
                <a:spcPct val="100000"/>
              </a:lnSpc>
              <a:buClr>
                <a:srgbClr val="973735"/>
              </a:buClr>
              <a:buSzPct val="50000"/>
              <a:buFont typeface="Wingdings" pitchFamily="2" charset="2"/>
              <a:buChar char="u"/>
              <a:defRPr/>
            </a:pPr>
            <a:r>
              <a:rPr lang="en-US" sz="2800"/>
              <a:t>Explain components inside  Entity Framework Core</a:t>
            </a:r>
            <a:endParaRPr lang="en-US" sz="2800" dirty="0"/>
          </a:p>
          <a:p>
            <a:pPr marL="342900" indent="-342900">
              <a:lnSpc>
                <a:spcPct val="100000"/>
              </a:lnSpc>
              <a:buClr>
                <a:srgbClr val="973735"/>
              </a:buClr>
              <a:buSzPct val="50000"/>
              <a:buFont typeface="Wingdings" pitchFamily="2" charset="2"/>
              <a:buChar char="u"/>
              <a:defRPr/>
            </a:pPr>
            <a:r>
              <a:rPr lang="en-US" sz="2800"/>
              <a:t>Explain about Database First Model and Code Model</a:t>
            </a:r>
            <a:endParaRPr lang="en-US" sz="2800" dirty="0"/>
          </a:p>
          <a:p>
            <a:pPr marL="342900" indent="-342900">
              <a:lnSpc>
                <a:spcPct val="100000"/>
              </a:lnSpc>
              <a:buClr>
                <a:srgbClr val="973735"/>
              </a:buClr>
              <a:buSzPct val="50000"/>
              <a:buFont typeface="Wingdings" pitchFamily="2" charset="2"/>
              <a:buChar char="u"/>
              <a:defRPr/>
            </a:pPr>
            <a:r>
              <a:rPr lang="en-US" sz="2800" dirty="0"/>
              <a:t>Explain </a:t>
            </a:r>
            <a:r>
              <a:rPr lang="en-US" sz="2800"/>
              <a:t>about Manipulating data with Entity Framework Core</a:t>
            </a:r>
            <a:endParaRPr lang="en-US" sz="2800" dirty="0"/>
          </a:p>
          <a:p>
            <a:pPr marL="342900" indent="-342900">
              <a:lnSpc>
                <a:spcPct val="100000"/>
              </a:lnSpc>
              <a:buClr>
                <a:srgbClr val="973735"/>
              </a:buClr>
              <a:buSzPct val="50000"/>
              <a:buFont typeface="Wingdings" pitchFamily="2" charset="2"/>
              <a:buChar char="u"/>
              <a:defRPr/>
            </a:pPr>
            <a:r>
              <a:rPr lang="en-US" sz="2800" dirty="0"/>
              <a:t>Demo </a:t>
            </a:r>
            <a:r>
              <a:rPr lang="en-US" sz="2800"/>
              <a:t>create accessing database by Entity Framework Core using Database First Model </a:t>
            </a:r>
          </a:p>
          <a:p>
            <a:pPr marL="342900" indent="-342900">
              <a:lnSpc>
                <a:spcPct val="100000"/>
              </a:lnSpc>
              <a:buClr>
                <a:srgbClr val="973735"/>
              </a:buClr>
              <a:buSzPct val="50000"/>
              <a:buFont typeface="Wingdings" pitchFamily="2" charset="2"/>
              <a:buChar char="u"/>
              <a:defRPr/>
            </a:pPr>
            <a:r>
              <a:rPr lang="en-US" sz="2800"/>
              <a:t>Demo create accessing database by Entity Framework Core using Code Model </a:t>
            </a:r>
          </a:p>
          <a:p>
            <a:pPr marL="342900" indent="-342900">
              <a:lnSpc>
                <a:spcPct val="100000"/>
              </a:lnSpc>
              <a:buClr>
                <a:srgbClr val="973735"/>
              </a:buClr>
              <a:buSzPct val="50000"/>
              <a:buFont typeface="Wingdings" pitchFamily="2" charset="2"/>
              <a:buChar char="u"/>
              <a:defRPr/>
            </a:pPr>
            <a:r>
              <a:rPr lang="en-US" sz="2800"/>
              <a:t>Demo using </a:t>
            </a:r>
            <a:r>
              <a:rPr lang="en-US" altLang="ko-KR" sz="2800"/>
              <a:t>LINQ Queries in </a:t>
            </a:r>
            <a:r>
              <a:rPr lang="en-US" sz="2800"/>
              <a:t>Entity Framework Core</a:t>
            </a:r>
            <a:r>
              <a:rPr lang="en-US" altLang="ko-KR" sz="2800"/>
              <a:t> </a:t>
            </a:r>
            <a:endParaRPr lang="en-US" sz="2800"/>
          </a:p>
          <a:p>
            <a:pPr marL="342900" indent="-342900">
              <a:lnSpc>
                <a:spcPct val="100000"/>
              </a:lnSpc>
              <a:buClr>
                <a:srgbClr val="973735"/>
              </a:buClr>
              <a:buSzPct val="50000"/>
              <a:buFont typeface="Wingdings" pitchFamily="2" charset="2"/>
              <a:buChar char="u"/>
              <a:defRPr/>
            </a:pPr>
            <a:endParaRPr lang="en-US" sz="2800"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410505" y="676106"/>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20</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5573102" y="6114710"/>
            <a:ext cx="6505904" cy="338554"/>
          </a:xfrm>
          <a:prstGeom prst="rect">
            <a:avLst/>
          </a:prstGeom>
          <a:noFill/>
        </p:spPr>
        <p:txBody>
          <a:bodyPr wrap="square">
            <a:spAutoFit/>
          </a:bodyPr>
          <a:lstStyle/>
          <a:p>
            <a:pPr algn="just">
              <a:spcBef>
                <a:spcPts val="1000"/>
              </a:spcBef>
              <a:buClr>
                <a:srgbClr val="973735"/>
              </a:buClr>
              <a:buSzPct val="50000"/>
              <a:tabLst>
                <a:tab pos="241300" algn="l"/>
              </a:tabLst>
              <a:defRPr/>
            </a:pPr>
            <a:r>
              <a:rPr lang="en-US" sz="1600" b="1" i="1" u="sng"/>
              <a:t>The central artifacts in Entity Framework Core and their context</a:t>
            </a: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58627" y="574013"/>
            <a:ext cx="11653725" cy="575433"/>
          </a:xfrm>
        </p:spPr>
        <p:txBody>
          <a:bodyPr>
            <a:normAutofit fontScale="90000"/>
          </a:bodyPr>
          <a:lstStyle/>
          <a:p>
            <a:r>
              <a:rPr lang="en-US" sz="4400" b="1">
                <a:latin typeface="+mj-lt"/>
                <a:ea typeface="+mj-ea"/>
                <a:cs typeface="+mj-cs"/>
              </a:rPr>
              <a:t>Components of Entity Framework Core</a:t>
            </a:r>
          </a:p>
        </p:txBody>
      </p:sp>
      <p:pic>
        <p:nvPicPr>
          <p:cNvPr id="5" name="Picture 4">
            <a:extLst>
              <a:ext uri="{FF2B5EF4-FFF2-40B4-BE49-F238E27FC236}">
                <a16:creationId xmlns:a16="http://schemas.microsoft.com/office/drawing/2014/main" id="{9E2618D1-3119-4E88-BFAD-D81CC40A1667}"/>
              </a:ext>
            </a:extLst>
          </p:cNvPr>
          <p:cNvPicPr>
            <a:picLocks noChangeAspect="1"/>
          </p:cNvPicPr>
          <p:nvPr/>
        </p:nvPicPr>
        <p:blipFill>
          <a:blip r:embed="rId3"/>
          <a:stretch>
            <a:fillRect/>
          </a:stretch>
        </p:blipFill>
        <p:spPr>
          <a:xfrm>
            <a:off x="5315612" y="1223016"/>
            <a:ext cx="6876388" cy="4951000"/>
          </a:xfrm>
          <a:prstGeom prst="rect">
            <a:avLst/>
          </a:prstGeom>
        </p:spPr>
      </p:pic>
      <p:sp>
        <p:nvSpPr>
          <p:cNvPr id="7" name="TextBox 6">
            <a:extLst>
              <a:ext uri="{FF2B5EF4-FFF2-40B4-BE49-F238E27FC236}">
                <a16:creationId xmlns:a16="http://schemas.microsoft.com/office/drawing/2014/main" id="{5AFDA1E1-F579-4196-92C2-E284FACC8570}"/>
              </a:ext>
            </a:extLst>
          </p:cNvPr>
          <p:cNvSpPr txBox="1"/>
          <p:nvPr/>
        </p:nvSpPr>
        <p:spPr>
          <a:xfrm>
            <a:off x="-67587" y="1389336"/>
            <a:ext cx="5362899" cy="5021888"/>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context class sends the commands to the DBMS-specific provider, which sends the commands to the database via </a:t>
            </a:r>
            <a:r>
              <a:rPr lang="en-US" sz="2600" b="1">
                <a:solidFill>
                  <a:srgbClr val="111111"/>
                </a:solidFill>
                <a:latin typeface="+mj-lt"/>
              </a:rPr>
              <a:t>DbCommand</a:t>
            </a:r>
            <a:r>
              <a:rPr lang="en-US" sz="2600">
                <a:solidFill>
                  <a:srgbClr val="111111"/>
                </a:solidFill>
                <a:latin typeface="+mj-lt"/>
              </a:rPr>
              <a:t> objects and receives result sets in a </a:t>
            </a:r>
            <a:r>
              <a:rPr lang="en-US" sz="2600" b="1">
                <a:solidFill>
                  <a:srgbClr val="111111"/>
                </a:solidFill>
                <a:latin typeface="+mj-lt"/>
              </a:rPr>
              <a:t>DataReader</a:t>
            </a:r>
            <a:r>
              <a:rPr lang="en-US" sz="2600">
                <a:solidFill>
                  <a:srgbClr val="111111"/>
                </a:solidFill>
                <a:latin typeface="+mj-lt"/>
              </a:rPr>
              <a:t> from the database</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context class transforms the contents of the DataReader object into instances of the entity class. This process is called </a:t>
            </a:r>
            <a:r>
              <a:rPr lang="en-US" sz="2600" b="1" i="1">
                <a:solidFill>
                  <a:srgbClr val="111111"/>
                </a:solidFill>
                <a:latin typeface="+mj-lt"/>
              </a:rPr>
              <a:t>materialization</a:t>
            </a:r>
            <a:endParaRPr lang="en-US" sz="2600" b="1" i="1"/>
          </a:p>
        </p:txBody>
      </p:sp>
    </p:spTree>
    <p:extLst>
      <p:ext uri="{BB962C8B-B14F-4D97-AF65-F5344CB8AC3E}">
        <p14:creationId xmlns:p14="http://schemas.microsoft.com/office/powerpoint/2010/main" val="2377639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21</a:t>
            </a:fld>
            <a:endParaRPr lang="en-US" dirty="0"/>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DbContext Class</a:t>
            </a:r>
          </a:p>
        </p:txBody>
      </p:sp>
      <p:sp>
        <p:nvSpPr>
          <p:cNvPr id="6" name="TextBox 5">
            <a:extLst>
              <a:ext uri="{FF2B5EF4-FFF2-40B4-BE49-F238E27FC236}">
                <a16:creationId xmlns:a16="http://schemas.microsoft.com/office/drawing/2014/main" id="{92D350AF-8CEA-45B6-BB6F-6B9ABEB1A89D}"/>
              </a:ext>
            </a:extLst>
          </p:cNvPr>
          <p:cNvSpPr txBox="1"/>
          <p:nvPr/>
        </p:nvSpPr>
        <p:spPr>
          <a:xfrm>
            <a:off x="-65315" y="1313866"/>
            <a:ext cx="12148458" cy="4928080"/>
          </a:xfrm>
          <a:prstGeom prst="rect">
            <a:avLst/>
          </a:prstGeom>
          <a:noFill/>
        </p:spPr>
        <p:txBody>
          <a:bodyPr wrap="square">
            <a:spAutoFit/>
          </a:bodyPr>
          <a:lstStyle/>
          <a:p>
            <a:pPr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a:rPr lang="en-US" sz="2600"/>
              <a:t>The </a:t>
            </a:r>
            <a:r>
              <a:rPr lang="en-US" sz="2600" b="1"/>
              <a:t>DbContext</a:t>
            </a:r>
            <a:r>
              <a:rPr lang="en-US" sz="2600"/>
              <a:t> doesn’t get used directly, but through classes that inherit from the </a:t>
            </a:r>
            <a:r>
              <a:rPr lang="en-US" sz="2600" b="1"/>
              <a:t>DbContext</a:t>
            </a:r>
            <a:r>
              <a:rPr lang="en-US" sz="2600"/>
              <a:t> class</a:t>
            </a:r>
          </a:p>
          <a:p>
            <a:pPr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a:rPr lang="en-US" sz="2600"/>
              <a:t>The entities that are mapped to the database are added as </a:t>
            </a:r>
            <a:r>
              <a:rPr lang="en-US" sz="2600" b="1"/>
              <a:t>DbSet&lt;T&gt;</a:t>
            </a:r>
            <a:r>
              <a:rPr lang="en-US" sz="2600"/>
              <a:t> properties on the derived class</a:t>
            </a:r>
          </a:p>
          <a:p>
            <a:pPr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a:rPr lang="en-US" sz="2600"/>
              <a:t>The </a:t>
            </a:r>
            <a:r>
              <a:rPr lang="en-US" sz="2600" b="1"/>
              <a:t>OnModelCreating</a:t>
            </a:r>
            <a:r>
              <a:rPr lang="en-US" sz="2600"/>
              <a:t> method is used to further define the mappings between the entities and the database</a:t>
            </a:r>
          </a:p>
          <a:p>
            <a:pPr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a:rPr lang="en-US" sz="2300">
                <a:solidFill>
                  <a:srgbClr val="111111"/>
                </a:solidFill>
                <a:latin typeface="+mj-lt"/>
              </a:rPr>
              <a:t>The following table shows some of the more commonly used members of the </a:t>
            </a:r>
            <a:r>
              <a:rPr lang="en-US" sz="2300" b="1">
                <a:solidFill>
                  <a:srgbClr val="111111"/>
                </a:solidFill>
                <a:latin typeface="+mj-lt"/>
              </a:rPr>
              <a:t>DbContext</a:t>
            </a:r>
            <a:r>
              <a:rPr lang="en-US" sz="2300">
                <a:solidFill>
                  <a:srgbClr val="111111"/>
                </a:solidFill>
                <a:latin typeface="+mj-lt"/>
              </a:rPr>
              <a:t>:</a:t>
            </a:r>
          </a:p>
        </p:txBody>
      </p:sp>
    </p:spTree>
    <p:extLst>
      <p:ext uri="{BB962C8B-B14F-4D97-AF65-F5344CB8AC3E}">
        <p14:creationId xmlns:p14="http://schemas.microsoft.com/office/powerpoint/2010/main" val="945131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22</a:t>
            </a:fld>
            <a:endParaRPr lang="en-US" dirty="0"/>
          </a:p>
        </p:txBody>
      </p:sp>
      <p:graphicFrame>
        <p:nvGraphicFramePr>
          <p:cNvPr id="13" name="Table 12">
            <a:extLst>
              <a:ext uri="{FF2B5EF4-FFF2-40B4-BE49-F238E27FC236}">
                <a16:creationId xmlns:a16="http://schemas.microsoft.com/office/drawing/2014/main" id="{52DEB361-DC79-49DF-B6FD-4DBB27AB4021}"/>
              </a:ext>
            </a:extLst>
          </p:cNvPr>
          <p:cNvGraphicFramePr>
            <a:graphicFrameLocks noGrp="1"/>
          </p:cNvGraphicFramePr>
          <p:nvPr>
            <p:extLst>
              <p:ext uri="{D42A27DB-BD31-4B8C-83A1-F6EECF244321}">
                <p14:modId xmlns:p14="http://schemas.microsoft.com/office/powerpoint/2010/main" val="1628686329"/>
              </p:ext>
            </p:extLst>
          </p:nvPr>
        </p:nvGraphicFramePr>
        <p:xfrm>
          <a:off x="202525" y="793681"/>
          <a:ext cx="11934372" cy="5654001"/>
        </p:xfrm>
        <a:graphic>
          <a:graphicData uri="http://schemas.openxmlformats.org/drawingml/2006/table">
            <a:tbl>
              <a:tblPr firstRow="1" firstCol="1" bandRow="1"/>
              <a:tblGrid>
                <a:gridCol w="3559578">
                  <a:extLst>
                    <a:ext uri="{9D8B030D-6E8A-4147-A177-3AD203B41FA5}">
                      <a16:colId xmlns:a16="http://schemas.microsoft.com/office/drawing/2014/main" val="3949629544"/>
                    </a:ext>
                  </a:extLst>
                </a:gridCol>
                <a:gridCol w="8374794">
                  <a:extLst>
                    <a:ext uri="{9D8B030D-6E8A-4147-A177-3AD203B41FA5}">
                      <a16:colId xmlns:a16="http://schemas.microsoft.com/office/drawing/2014/main" val="95503329"/>
                    </a:ext>
                  </a:extLst>
                </a:gridCol>
              </a:tblGrid>
              <a:tr h="371413">
                <a:tc>
                  <a:txBody>
                    <a:bodyPr/>
                    <a:lstStyle/>
                    <a:p>
                      <a:pPr marL="0" marR="0" algn="l" defTabSz="914400" rtl="0" eaLnBrk="1" latinLnBrk="0" hangingPunct="1">
                        <a:lnSpc>
                          <a:spcPct val="107000"/>
                        </a:lnSpc>
                        <a:spcBef>
                          <a:spcPts val="0"/>
                        </a:spcBef>
                        <a:spcAft>
                          <a:spcPts val="0"/>
                        </a:spcAft>
                      </a:pPr>
                      <a:r>
                        <a:rPr lang="en-US" sz="2300" b="1" kern="1200">
                          <a:solidFill>
                            <a:srgbClr val="FFFFFF"/>
                          </a:solidFill>
                          <a:effectLst/>
                          <a:latin typeface="+mj-lt"/>
                          <a:ea typeface="+mn-ea"/>
                          <a:cs typeface="Times New Roman" panose="02020603050405020304" pitchFamily="18" charset="0"/>
                        </a:rPr>
                        <a:t>Member of DbContext</a:t>
                      </a:r>
                    </a:p>
                  </a:txBody>
                  <a:tcPr marL="68580" marR="68580" marT="0" marB="0">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nSpc>
                          <a:spcPct val="107000"/>
                        </a:lnSpc>
                        <a:spcBef>
                          <a:spcPts val="0"/>
                        </a:spcBef>
                        <a:spcAft>
                          <a:spcPts val="0"/>
                        </a:spcAft>
                      </a:pPr>
                      <a:r>
                        <a:rPr lang="en-US" sz="2300" b="1" kern="1200">
                          <a:solidFill>
                            <a:srgbClr val="FFFFFF"/>
                          </a:solidFill>
                          <a:effectLst/>
                          <a:latin typeface="+mj-lt"/>
                          <a:cs typeface="Times New Roman" panose="02020603050405020304" pitchFamily="18" charset="0"/>
                        </a:rPr>
                        <a:t>Description</a:t>
                      </a:r>
                      <a:endParaRPr lang="en-US" sz="2300" b="1" kern="1200">
                        <a:solidFill>
                          <a:srgbClr val="FFFFFF"/>
                        </a:solidFill>
                        <a:effectLst/>
                        <a:latin typeface="+mj-lt"/>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3496399579"/>
                  </a:ext>
                </a:extLst>
              </a:tr>
              <a:tr h="570647">
                <a:tc>
                  <a:txBody>
                    <a:bodyPr/>
                    <a:lstStyle/>
                    <a:p>
                      <a:pPr marL="0" marR="0" algn="l" defTabSz="914400" rtl="0" eaLnBrk="1" latinLnBrk="0" hangingPunct="1">
                        <a:lnSpc>
                          <a:spcPct val="107000"/>
                        </a:lnSpc>
                        <a:spcBef>
                          <a:spcPts val="0"/>
                        </a:spcBef>
                        <a:spcAft>
                          <a:spcPts val="0"/>
                        </a:spcAft>
                      </a:pPr>
                      <a:r>
                        <a:rPr lang="en-US" sz="1700"/>
                        <a:t>Database</a:t>
                      </a:r>
                      <a:endParaRPr lang="en-US" sz="1700" b="1" kern="1200">
                        <a:solidFill>
                          <a:srgbClr val="171717"/>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l" defTabSz="914400" rtl="0" eaLnBrk="1" latinLnBrk="0" hangingPunct="1">
                        <a:lnSpc>
                          <a:spcPct val="107000"/>
                        </a:lnSpc>
                        <a:spcBef>
                          <a:spcPts val="0"/>
                        </a:spcBef>
                        <a:spcAft>
                          <a:spcPts val="0"/>
                        </a:spcAft>
                      </a:pPr>
                      <a:r>
                        <a:rPr lang="en-US" sz="1700"/>
                        <a:t>Provides access to database-related information and functionality, including execution of SQL statements</a:t>
                      </a:r>
                      <a:endParaRPr lang="en-US" sz="1700" b="1" kern="120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3064862548"/>
                  </a:ext>
                </a:extLst>
              </a:tr>
              <a:tr h="577292">
                <a:tc>
                  <a:txBody>
                    <a:bodyPr/>
                    <a:lstStyle/>
                    <a:p>
                      <a:pPr marL="0" marR="0" algn="l" defTabSz="914400" rtl="0" eaLnBrk="1" latinLnBrk="0" hangingPunct="1">
                        <a:lnSpc>
                          <a:spcPct val="107000"/>
                        </a:lnSpc>
                        <a:spcBef>
                          <a:spcPts val="0"/>
                        </a:spcBef>
                        <a:spcAft>
                          <a:spcPts val="0"/>
                        </a:spcAft>
                      </a:pPr>
                      <a:r>
                        <a:rPr lang="en-US" sz="1700"/>
                        <a:t>Model</a:t>
                      </a:r>
                      <a:endParaRPr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t>The metadata about the shape of entities, the relationships between them, and how they map to the database. Note: This property is usually not interacted with directly</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234346708"/>
                  </a:ext>
                </a:extLst>
              </a:tr>
              <a:tr h="577292">
                <a:tc>
                  <a:txBody>
                    <a:bodyPr/>
                    <a:lstStyle/>
                    <a:p>
                      <a:pPr marL="0" marR="0" algn="l" defTabSz="914400" rtl="0" eaLnBrk="1" latinLnBrk="0" hangingPunct="1">
                        <a:lnSpc>
                          <a:spcPct val="107000"/>
                        </a:lnSpc>
                        <a:spcBef>
                          <a:spcPts val="0"/>
                        </a:spcBef>
                        <a:spcAft>
                          <a:spcPts val="0"/>
                        </a:spcAft>
                      </a:pPr>
                      <a:r>
                        <a:rPr lang="en-US" sz="1700"/>
                        <a:t>ChangeTracker</a:t>
                      </a:r>
                      <a:endParaRPr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t>Provides access to information and operations for entity instances this context is tracking</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746504269"/>
                  </a:ext>
                </a:extLst>
              </a:tr>
              <a:tr h="577292">
                <a:tc>
                  <a:txBody>
                    <a:bodyPr/>
                    <a:lstStyle/>
                    <a:p>
                      <a:pPr marL="0" marR="0" algn="l" defTabSz="914400" rtl="0" eaLnBrk="1" latinLnBrk="0" hangingPunct="1">
                        <a:lnSpc>
                          <a:spcPct val="107000"/>
                        </a:lnSpc>
                        <a:spcBef>
                          <a:spcPts val="0"/>
                        </a:spcBef>
                        <a:spcAft>
                          <a:spcPts val="0"/>
                        </a:spcAft>
                      </a:pPr>
                      <a:r>
                        <a:rPr lang="en-US" sz="1700"/>
                        <a:t>DbSet&lt;T&gt;</a:t>
                      </a:r>
                      <a:endParaRPr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t>Used to query and save instances of application entities. LINQ queries against DbSet properties are translated into SQL queries</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282410429"/>
                  </a:ext>
                </a:extLst>
              </a:tr>
              <a:tr h="873364">
                <a:tc>
                  <a:txBody>
                    <a:bodyPr/>
                    <a:lstStyle/>
                    <a:p>
                      <a:pPr marL="0" marR="0" algn="l" defTabSz="914400" rtl="0" eaLnBrk="1" latinLnBrk="0" hangingPunct="1">
                        <a:lnSpc>
                          <a:spcPct val="107000"/>
                        </a:lnSpc>
                        <a:spcBef>
                          <a:spcPts val="0"/>
                        </a:spcBef>
                        <a:spcAft>
                          <a:spcPts val="0"/>
                        </a:spcAft>
                      </a:pPr>
                      <a:r>
                        <a:rPr lang="en-US" sz="1700"/>
                        <a:t>EntryEntry&lt;TEntity&gt;</a:t>
                      </a:r>
                      <a:endParaRPr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t>Provides access to change tracking information and operations (such as changing the EntityState) for the entity. Can also be called on an untracked entity to change the state to tracked</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80939081"/>
                  </a:ext>
                </a:extLst>
              </a:tr>
              <a:tr h="344822">
                <a:tc>
                  <a:txBody>
                    <a:bodyPr/>
                    <a:lstStyle/>
                    <a:p>
                      <a:pPr marL="0" marR="0" algn="l" defTabSz="914400" rtl="0" eaLnBrk="1" latinLnBrk="0" hangingPunct="1">
                        <a:lnSpc>
                          <a:spcPct val="107000"/>
                        </a:lnSpc>
                        <a:spcBef>
                          <a:spcPts val="0"/>
                        </a:spcBef>
                        <a:spcAft>
                          <a:spcPts val="0"/>
                        </a:spcAft>
                      </a:pPr>
                      <a:r>
                        <a:rPr lang="en-US" sz="1700"/>
                        <a:t>SaveChanges/SaveChangesAsync</a:t>
                      </a:r>
                      <a:endParaRPr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t>Saves all entity changes to the database and returns the number of records affected</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647278646"/>
                  </a:ext>
                </a:extLst>
              </a:tr>
              <a:tr h="1169435">
                <a:tc>
                  <a:txBody>
                    <a:bodyPr/>
                    <a:lstStyle/>
                    <a:p>
                      <a:pPr marL="0" marR="0" algn="l" defTabSz="914400" rtl="0" eaLnBrk="1" latinLnBrk="0" hangingPunct="1">
                        <a:lnSpc>
                          <a:spcPct val="107000"/>
                        </a:lnSpc>
                        <a:spcBef>
                          <a:spcPts val="0"/>
                        </a:spcBef>
                        <a:spcAft>
                          <a:spcPts val="0"/>
                        </a:spcAft>
                      </a:pPr>
                      <a:r>
                        <a:rPr lang="en-US" sz="1700"/>
                        <a:t>OnConfiguring</a:t>
                      </a:r>
                      <a:endParaRPr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t>A builder used to create or modify options for the context. Executes each time a DbContext instance is created. Note: It is recommended not to use this, and instead use the DbContextOptions to configure the context at runtime, and use an instance of the IDesignTimeDbContextFactory at design time</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766571808"/>
                  </a:ext>
                </a:extLst>
              </a:tr>
              <a:tr h="588826">
                <a:tc>
                  <a:txBody>
                    <a:bodyPr/>
                    <a:lstStyle/>
                    <a:p>
                      <a:pPr marL="0" marR="0" algn="l" defTabSz="914400" rtl="0" eaLnBrk="1" latinLnBrk="0" hangingPunct="1">
                        <a:lnSpc>
                          <a:spcPct val="107000"/>
                        </a:lnSpc>
                        <a:spcBef>
                          <a:spcPts val="0"/>
                        </a:spcBef>
                        <a:spcAft>
                          <a:spcPts val="0"/>
                        </a:spcAft>
                      </a:pPr>
                      <a:r>
                        <a:rPr lang="en-US" sz="1700"/>
                        <a:t>OnModelCreating</a:t>
                      </a:r>
                      <a:endParaRPr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t>Called when a model has been initialized, but before it’s finalized. Methods from the Fluent API are placed in this method to finalize the shape of the model</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30225242"/>
                  </a:ext>
                </a:extLst>
              </a:tr>
            </a:tbl>
          </a:graphicData>
        </a:graphic>
      </p:graphicFrame>
    </p:spTree>
    <p:extLst>
      <p:ext uri="{BB962C8B-B14F-4D97-AF65-F5344CB8AC3E}">
        <p14:creationId xmlns:p14="http://schemas.microsoft.com/office/powerpoint/2010/main" val="3784404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16AAC8A-30A7-41AC-AABF-0A494F193F8A}"/>
              </a:ext>
            </a:extLst>
          </p:cNvPr>
          <p:cNvSpPr>
            <a:spLocks noGrp="1"/>
          </p:cNvSpPr>
          <p:nvPr>
            <p:ph type="sldNum" sz="quarter" idx="12"/>
          </p:nvPr>
        </p:nvSpPr>
        <p:spPr/>
        <p:txBody>
          <a:bodyPr/>
          <a:lstStyle/>
          <a:p>
            <a:fld id="{CC0149FD-98BB-4821-915B-09C9BFE4B727}" type="slidenum">
              <a:rPr lang="en-US" smtClean="0"/>
              <a:pPr/>
              <a:t>23</a:t>
            </a:fld>
            <a:endParaRPr lang="en-US" dirty="0"/>
          </a:p>
        </p:txBody>
      </p:sp>
      <p:sp>
        <p:nvSpPr>
          <p:cNvPr id="8" name="Title 1">
            <a:extLst>
              <a:ext uri="{FF2B5EF4-FFF2-40B4-BE49-F238E27FC236}">
                <a16:creationId xmlns:a16="http://schemas.microsoft.com/office/drawing/2014/main" id="{D299802A-8337-44F1-AA96-F493BBDC053D}"/>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DbSet Class</a:t>
            </a:r>
          </a:p>
        </p:txBody>
      </p:sp>
      <p:sp>
        <p:nvSpPr>
          <p:cNvPr id="10" name="TextBox 9">
            <a:extLst>
              <a:ext uri="{FF2B5EF4-FFF2-40B4-BE49-F238E27FC236}">
                <a16:creationId xmlns:a16="http://schemas.microsoft.com/office/drawing/2014/main" id="{C709DF76-D443-423F-973C-44758F0AA750}"/>
              </a:ext>
            </a:extLst>
          </p:cNvPr>
          <p:cNvSpPr txBox="1"/>
          <p:nvPr/>
        </p:nvSpPr>
        <p:spPr>
          <a:xfrm>
            <a:off x="-52252" y="1433877"/>
            <a:ext cx="12148458" cy="4834913"/>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t>For each entity in our object model, we add a property of type DbSet&lt;T&gt;. The DbSet&lt;T&gt; is a specialized collection property used to interact with the database provider to get, add, update, or delete records in the database</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t>Each DbSet&lt;T&gt; provides a number of core services to each collection, such as creating, deleting, and finding records in the represented table</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t>The following table describes some of the core members of the DbSet&lt;T&gt; class:</a:t>
            </a:r>
          </a:p>
        </p:txBody>
      </p:sp>
    </p:spTree>
    <p:extLst>
      <p:ext uri="{BB962C8B-B14F-4D97-AF65-F5344CB8AC3E}">
        <p14:creationId xmlns:p14="http://schemas.microsoft.com/office/powerpoint/2010/main" val="499694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16AAC8A-30A7-41AC-AABF-0A494F193F8A}"/>
              </a:ext>
            </a:extLst>
          </p:cNvPr>
          <p:cNvSpPr>
            <a:spLocks noGrp="1"/>
          </p:cNvSpPr>
          <p:nvPr>
            <p:ph type="sldNum" sz="quarter" idx="12"/>
          </p:nvPr>
        </p:nvSpPr>
        <p:spPr/>
        <p:txBody>
          <a:bodyPr/>
          <a:lstStyle/>
          <a:p>
            <a:fld id="{CC0149FD-98BB-4821-915B-09C9BFE4B727}" type="slidenum">
              <a:rPr lang="en-US" smtClean="0"/>
              <a:pPr/>
              <a:t>24</a:t>
            </a:fld>
            <a:endParaRPr lang="en-US" dirty="0"/>
          </a:p>
        </p:txBody>
      </p:sp>
      <p:graphicFrame>
        <p:nvGraphicFramePr>
          <p:cNvPr id="11" name="Table 10">
            <a:extLst>
              <a:ext uri="{FF2B5EF4-FFF2-40B4-BE49-F238E27FC236}">
                <a16:creationId xmlns:a16="http://schemas.microsoft.com/office/drawing/2014/main" id="{AA544B1F-554B-4536-A72C-BA446EDF66A6}"/>
              </a:ext>
            </a:extLst>
          </p:cNvPr>
          <p:cNvGraphicFramePr>
            <a:graphicFrameLocks noGrp="1"/>
          </p:cNvGraphicFramePr>
          <p:nvPr>
            <p:extLst>
              <p:ext uri="{D42A27DB-BD31-4B8C-83A1-F6EECF244321}">
                <p14:modId xmlns:p14="http://schemas.microsoft.com/office/powerpoint/2010/main" val="3997133169"/>
              </p:ext>
            </p:extLst>
          </p:nvPr>
        </p:nvGraphicFramePr>
        <p:xfrm>
          <a:off x="220720" y="1275682"/>
          <a:ext cx="11789916" cy="5198930"/>
        </p:xfrm>
        <a:graphic>
          <a:graphicData uri="http://schemas.openxmlformats.org/drawingml/2006/table">
            <a:tbl>
              <a:tblPr firstRow="1" firstCol="1" bandRow="1"/>
              <a:tblGrid>
                <a:gridCol w="3319943">
                  <a:extLst>
                    <a:ext uri="{9D8B030D-6E8A-4147-A177-3AD203B41FA5}">
                      <a16:colId xmlns:a16="http://schemas.microsoft.com/office/drawing/2014/main" val="1070503532"/>
                    </a:ext>
                  </a:extLst>
                </a:gridCol>
                <a:gridCol w="8469973">
                  <a:extLst>
                    <a:ext uri="{9D8B030D-6E8A-4147-A177-3AD203B41FA5}">
                      <a16:colId xmlns:a16="http://schemas.microsoft.com/office/drawing/2014/main" val="225269868"/>
                    </a:ext>
                  </a:extLst>
                </a:gridCol>
              </a:tblGrid>
              <a:tr h="374786">
                <a:tc>
                  <a:txBody>
                    <a:bodyPr/>
                    <a:lstStyle/>
                    <a:p>
                      <a:pPr marL="0" marR="0" algn="l" defTabSz="914400" rtl="0" eaLnBrk="1" latinLnBrk="0" hangingPunct="1">
                        <a:lnSpc>
                          <a:spcPct val="107000"/>
                        </a:lnSpc>
                        <a:spcBef>
                          <a:spcPts val="0"/>
                        </a:spcBef>
                        <a:spcAft>
                          <a:spcPts val="0"/>
                        </a:spcAft>
                      </a:pPr>
                      <a:r>
                        <a:rPr lang="en-US" sz="2300" b="1" kern="1200">
                          <a:solidFill>
                            <a:srgbClr val="FFFFFF"/>
                          </a:solidFill>
                          <a:effectLst/>
                          <a:latin typeface="+mj-lt"/>
                          <a:ea typeface="+mn-ea"/>
                          <a:cs typeface="Times New Roman" panose="02020603050405020304" pitchFamily="18" charset="0"/>
                        </a:rPr>
                        <a:t>Member of DbSet&lt;T&gt;</a:t>
                      </a:r>
                    </a:p>
                  </a:txBody>
                  <a:tcPr marL="68580" marR="68580" marT="0" marB="0">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nSpc>
                          <a:spcPct val="107000"/>
                        </a:lnSpc>
                        <a:spcBef>
                          <a:spcPts val="0"/>
                        </a:spcBef>
                        <a:spcAft>
                          <a:spcPts val="0"/>
                        </a:spcAft>
                      </a:pPr>
                      <a:r>
                        <a:rPr lang="en-US" sz="2300" b="1" kern="1200">
                          <a:solidFill>
                            <a:srgbClr val="FFFFFF"/>
                          </a:solidFill>
                          <a:effectLst/>
                          <a:latin typeface="+mj-lt"/>
                          <a:cs typeface="Times New Roman" panose="02020603050405020304" pitchFamily="18" charset="0"/>
                        </a:rPr>
                        <a:t>Description</a:t>
                      </a:r>
                      <a:endParaRPr lang="en-US" sz="2300" b="1" kern="1200">
                        <a:solidFill>
                          <a:srgbClr val="FFFFFF"/>
                        </a:solidFill>
                        <a:effectLst/>
                        <a:latin typeface="+mj-lt"/>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2283310658"/>
                  </a:ext>
                </a:extLst>
              </a:tr>
              <a:tr h="677379">
                <a:tc>
                  <a:txBody>
                    <a:bodyPr/>
                    <a:lstStyle/>
                    <a:p>
                      <a:pPr marL="0" marR="0" algn="l" defTabSz="914400" rtl="0" eaLnBrk="1" latinLnBrk="0" hangingPunct="1">
                        <a:lnSpc>
                          <a:spcPct val="107000"/>
                        </a:lnSpc>
                        <a:spcBef>
                          <a:spcPts val="0"/>
                        </a:spcBef>
                        <a:spcAft>
                          <a:spcPts val="0"/>
                        </a:spcAft>
                      </a:pPr>
                      <a:r>
                        <a:rPr lang="en-US" sz="2000"/>
                        <a:t>Add/AddRange</a:t>
                      </a:r>
                      <a:endParaRPr lang="en-US" sz="2000" b="1" kern="1200">
                        <a:solidFill>
                          <a:srgbClr val="171717"/>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l" defTabSz="914400" rtl="0" eaLnBrk="1" latinLnBrk="0" hangingPunct="1">
                        <a:lnSpc>
                          <a:spcPct val="107000"/>
                        </a:lnSpc>
                        <a:spcBef>
                          <a:spcPts val="0"/>
                        </a:spcBef>
                        <a:spcAft>
                          <a:spcPts val="0"/>
                        </a:spcAft>
                      </a:pPr>
                      <a:r>
                        <a:rPr lang="en-US" sz="2000"/>
                        <a:t>Begins tracking the entity/entities in the Added state. Item(s) will be added when SaveChanges is called. Async versions are available as well</a:t>
                      </a:r>
                      <a:endParaRPr lang="en-US" sz="2000" b="1" kern="120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068309107"/>
                  </a:ext>
                </a:extLst>
              </a:tr>
              <a:tr h="1036630">
                <a:tc>
                  <a:txBody>
                    <a:bodyPr/>
                    <a:lstStyle/>
                    <a:p>
                      <a:pPr marL="0" marR="0" algn="l" defTabSz="914400" rtl="0" eaLnBrk="1" latinLnBrk="0" hangingPunct="1">
                        <a:lnSpc>
                          <a:spcPct val="107000"/>
                        </a:lnSpc>
                        <a:spcBef>
                          <a:spcPts val="0"/>
                        </a:spcBef>
                        <a:spcAft>
                          <a:spcPts val="0"/>
                        </a:spcAft>
                      </a:pPr>
                      <a:r>
                        <a:rPr lang="en-US" sz="2000"/>
                        <a:t>Find</a:t>
                      </a:r>
                      <a:endParaRPr lang="en-US" sz="20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t>Searches for the entity in the ChangeTracker by primary key. If not found, the data store is queried for the object. An async version is available as well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045490180"/>
                  </a:ext>
                </a:extLst>
              </a:tr>
              <a:tr h="1036630">
                <a:tc>
                  <a:txBody>
                    <a:bodyPr/>
                    <a:lstStyle/>
                    <a:p>
                      <a:pPr marL="0" marR="0" algn="l" defTabSz="914400" rtl="0" eaLnBrk="1" latinLnBrk="0" hangingPunct="1">
                        <a:lnSpc>
                          <a:spcPct val="107000"/>
                        </a:lnSpc>
                        <a:spcBef>
                          <a:spcPts val="0"/>
                        </a:spcBef>
                        <a:spcAft>
                          <a:spcPts val="0"/>
                        </a:spcAft>
                      </a:pPr>
                      <a:r>
                        <a:rPr lang="en-US" sz="2000"/>
                        <a:t>Update/UpdateRange</a:t>
                      </a:r>
                      <a:endParaRPr lang="en-US" sz="20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t>Begins tracking the entity/entities in the Modified state. Item(s) will be updated when SaveChanges is called. Async versions are available as well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492382528"/>
                  </a:ext>
                </a:extLst>
              </a:tr>
              <a:tr h="1036630">
                <a:tc>
                  <a:txBody>
                    <a:bodyPr/>
                    <a:lstStyle/>
                    <a:p>
                      <a:pPr marL="0" marR="0" algn="l" defTabSz="914400" rtl="0" eaLnBrk="1" latinLnBrk="0" hangingPunct="1">
                        <a:lnSpc>
                          <a:spcPct val="107000"/>
                        </a:lnSpc>
                        <a:spcBef>
                          <a:spcPts val="0"/>
                        </a:spcBef>
                        <a:spcAft>
                          <a:spcPts val="0"/>
                        </a:spcAft>
                      </a:pPr>
                      <a:r>
                        <a:rPr lang="en-US" sz="2000"/>
                        <a:t>Remove/RemoveRange</a:t>
                      </a:r>
                      <a:endParaRPr lang="en-US" sz="20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t>Begins tracking the entity/entities in the Deleted state. Item(s) will be removed when SaveChanges is called. Async versions are available as well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407628929"/>
                  </a:ext>
                </a:extLst>
              </a:tr>
              <a:tr h="1036630">
                <a:tc>
                  <a:txBody>
                    <a:bodyPr/>
                    <a:lstStyle/>
                    <a:p>
                      <a:pPr marL="0" marR="0" algn="l" defTabSz="914400" rtl="0" eaLnBrk="1" latinLnBrk="0" hangingPunct="1">
                        <a:lnSpc>
                          <a:spcPct val="107000"/>
                        </a:lnSpc>
                        <a:spcBef>
                          <a:spcPts val="0"/>
                        </a:spcBef>
                        <a:spcAft>
                          <a:spcPts val="0"/>
                        </a:spcAft>
                      </a:pPr>
                      <a:r>
                        <a:rPr lang="en-US" sz="2000"/>
                        <a:t>Attach/AttachRange</a:t>
                      </a:r>
                      <a:endParaRPr lang="en-US" sz="20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t>Begins tracking the entity/entities in the Unchanged state. No operation will execute when SaveChanges is called. Async versions are available as well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755683338"/>
                  </a:ext>
                </a:extLst>
              </a:tr>
            </a:tbl>
          </a:graphicData>
        </a:graphic>
      </p:graphicFrame>
      <p:sp>
        <p:nvSpPr>
          <p:cNvPr id="6" name="TextBox 5">
            <a:extLst>
              <a:ext uri="{FF2B5EF4-FFF2-40B4-BE49-F238E27FC236}">
                <a16:creationId xmlns:a16="http://schemas.microsoft.com/office/drawing/2014/main" id="{47B34CBE-D1F6-4F55-AA2B-52B270C52B15}"/>
              </a:ext>
            </a:extLst>
          </p:cNvPr>
          <p:cNvSpPr txBox="1"/>
          <p:nvPr/>
        </p:nvSpPr>
        <p:spPr>
          <a:xfrm>
            <a:off x="220721" y="691617"/>
            <a:ext cx="11288108" cy="446276"/>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300"/>
              <a:t>The following table describes some of the core members of the DbSet&lt;T&gt; class:</a:t>
            </a:r>
          </a:p>
        </p:txBody>
      </p:sp>
    </p:spTree>
    <p:extLst>
      <p:ext uri="{BB962C8B-B14F-4D97-AF65-F5344CB8AC3E}">
        <p14:creationId xmlns:p14="http://schemas.microsoft.com/office/powerpoint/2010/main" val="141768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25</a:t>
            </a:fld>
            <a:endParaRPr lang="en-US" dirty="0"/>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Entities</a:t>
            </a:r>
          </a:p>
        </p:txBody>
      </p:sp>
      <p:sp>
        <p:nvSpPr>
          <p:cNvPr id="7" name="TextBox 6">
            <a:extLst>
              <a:ext uri="{FF2B5EF4-FFF2-40B4-BE49-F238E27FC236}">
                <a16:creationId xmlns:a16="http://schemas.microsoft.com/office/drawing/2014/main" id="{86F563E1-9ABE-4C1D-BD4E-ADB2BEAC4E02}"/>
              </a:ext>
            </a:extLst>
          </p:cNvPr>
          <p:cNvSpPr txBox="1"/>
          <p:nvPr/>
        </p:nvSpPr>
        <p:spPr>
          <a:xfrm>
            <a:off x="-66426" y="1385404"/>
            <a:ext cx="12234042" cy="1692771"/>
          </a:xfrm>
          <a:prstGeom prst="rect">
            <a:avLst/>
          </a:prstGeom>
          <a:noFill/>
        </p:spPr>
        <p:txBody>
          <a:bodyPr wrap="square">
            <a:spAutoFit/>
          </a:bodyPr>
          <a:lstStyle/>
          <a:p>
            <a:pPr marL="342900" indent="-342900" algn="just">
              <a:spcAft>
                <a:spcPts val="600"/>
              </a:spcAft>
              <a:buClr>
                <a:srgbClr val="973735"/>
              </a:buClr>
              <a:buSzPct val="50000"/>
              <a:buFont typeface="Wingdings" pitchFamily="2" charset="2"/>
              <a:buChar char="u"/>
              <a:tabLst>
                <a:tab pos="241300" algn="l"/>
              </a:tabLst>
              <a:defRPr/>
            </a:pPr>
            <a:r>
              <a:rPr lang="en-US" sz="2600"/>
              <a:t>Entities are a conceptual model of a physical database that maps to our business domain. This model is termed an entity data model (EDM). The EDM is a client-side set of classes that are mapped to a physical database by Entity Framework Core convention and configuration</a:t>
            </a:r>
          </a:p>
        </p:txBody>
      </p:sp>
      <p:pic>
        <p:nvPicPr>
          <p:cNvPr id="9" name="Picture 8">
            <a:extLst>
              <a:ext uri="{FF2B5EF4-FFF2-40B4-BE49-F238E27FC236}">
                <a16:creationId xmlns:a16="http://schemas.microsoft.com/office/drawing/2014/main" id="{FE5537BF-F8B0-4BFF-A214-86E506CA4DB6}"/>
              </a:ext>
            </a:extLst>
          </p:cNvPr>
          <p:cNvPicPr>
            <a:picLocks noChangeAspect="1"/>
          </p:cNvPicPr>
          <p:nvPr/>
        </p:nvPicPr>
        <p:blipFill>
          <a:blip r:embed="rId3"/>
          <a:stretch>
            <a:fillRect/>
          </a:stretch>
        </p:blipFill>
        <p:spPr>
          <a:xfrm>
            <a:off x="2322955" y="3090367"/>
            <a:ext cx="7504047" cy="3352481"/>
          </a:xfrm>
          <a:prstGeom prst="rect">
            <a:avLst/>
          </a:prstGeom>
        </p:spPr>
      </p:pic>
    </p:spTree>
    <p:extLst>
      <p:ext uri="{BB962C8B-B14F-4D97-AF65-F5344CB8AC3E}">
        <p14:creationId xmlns:p14="http://schemas.microsoft.com/office/powerpoint/2010/main" val="1925725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26</a:t>
            </a:fld>
            <a:endParaRPr lang="en-US" dirty="0"/>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Defining Entity Framework Core Models</a:t>
            </a:r>
          </a:p>
        </p:txBody>
      </p:sp>
      <p:sp>
        <p:nvSpPr>
          <p:cNvPr id="7" name="TextBox 6">
            <a:extLst>
              <a:ext uri="{FF2B5EF4-FFF2-40B4-BE49-F238E27FC236}">
                <a16:creationId xmlns:a16="http://schemas.microsoft.com/office/drawing/2014/main" id="{1DCA56E8-ADA5-41D3-93EC-0ABAA95A3E49}"/>
              </a:ext>
            </a:extLst>
          </p:cNvPr>
          <p:cNvSpPr txBox="1"/>
          <p:nvPr/>
        </p:nvSpPr>
        <p:spPr>
          <a:xfrm>
            <a:off x="-52252" y="1250489"/>
            <a:ext cx="12192000" cy="4923399"/>
          </a:xfrm>
          <a:prstGeom prst="rect">
            <a:avLst/>
          </a:prstGeom>
          <a:noFill/>
        </p:spPr>
        <p:txBody>
          <a:bodyPr wrap="square">
            <a:spAutoFit/>
          </a:bodyPr>
          <a:lstStyle/>
          <a:p>
            <a:pPr marL="342900" indent="-342900" algn="just">
              <a:lnSpc>
                <a:spcPct val="200000"/>
              </a:lnSpc>
              <a:spcBef>
                <a:spcPts val="600"/>
              </a:spcBef>
              <a:spcAft>
                <a:spcPts val="600"/>
              </a:spcAft>
              <a:buClr>
                <a:srgbClr val="973735"/>
              </a:buClr>
              <a:buSzPct val="50000"/>
              <a:buFont typeface="Wingdings" pitchFamily="2" charset="2"/>
              <a:buChar char="u"/>
              <a:tabLst>
                <a:tab pos="241300" algn="l"/>
              </a:tabLst>
              <a:defRPr/>
            </a:pPr>
            <a:r>
              <a:rPr lang="en-US" sz="2600"/>
              <a:t>An entity class represents the structure of a table and an instance of the class represents a row in that table</a:t>
            </a:r>
          </a:p>
          <a:p>
            <a:pPr marL="342900" indent="-342900" algn="just">
              <a:lnSpc>
                <a:spcPct val="20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rPr>
              <a:t>EF Core uses a combination of </a:t>
            </a:r>
            <a:r>
              <a:rPr lang="en-US" sz="2600" b="1">
                <a:solidFill>
                  <a:srgbClr val="111111"/>
                </a:solidFill>
              </a:rPr>
              <a:t>Conventions</a:t>
            </a:r>
            <a:r>
              <a:rPr lang="en-US" sz="2600">
                <a:solidFill>
                  <a:srgbClr val="111111"/>
                </a:solidFill>
              </a:rPr>
              <a:t>, </a:t>
            </a:r>
            <a:r>
              <a:rPr lang="en-US" sz="2600" b="1">
                <a:solidFill>
                  <a:srgbClr val="111111"/>
                </a:solidFill>
              </a:rPr>
              <a:t>Annotation Atributes</a:t>
            </a:r>
            <a:r>
              <a:rPr lang="en-US" sz="2600">
                <a:solidFill>
                  <a:srgbClr val="111111"/>
                </a:solidFill>
              </a:rPr>
              <a:t>, and </a:t>
            </a:r>
            <a:r>
              <a:rPr lang="en-US" sz="2600" b="1">
                <a:solidFill>
                  <a:srgbClr val="111111"/>
                </a:solidFill>
              </a:rPr>
              <a:t>Fluent API </a:t>
            </a:r>
            <a:r>
              <a:rPr lang="en-US" sz="2600">
                <a:solidFill>
                  <a:srgbClr val="111111"/>
                </a:solidFill>
              </a:rPr>
              <a:t>statements to build an entity model at runtime so that any actions performed on the classes can later be automatically translated into actions performed on the actual database</a:t>
            </a:r>
          </a:p>
        </p:txBody>
      </p:sp>
    </p:spTree>
    <p:extLst>
      <p:ext uri="{BB962C8B-B14F-4D97-AF65-F5344CB8AC3E}">
        <p14:creationId xmlns:p14="http://schemas.microsoft.com/office/powerpoint/2010/main" val="2656789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27</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3573" y="1483306"/>
            <a:ext cx="12097405" cy="4765407"/>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b="1"/>
              <a:t>EF Core Conventions: </a:t>
            </a:r>
            <a:r>
              <a:rPr lang="en-US" sz="2600">
                <a:solidFill>
                  <a:srgbClr val="111111"/>
                </a:solidFill>
                <a:latin typeface="+mj-lt"/>
              </a:rPr>
              <a:t>The code we will write will use the following conventions:</a:t>
            </a:r>
          </a:p>
          <a:p>
            <a:pPr marL="739775" indent="-339725">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The name of a table is assumed to match the name of a DbSet&lt;T&gt; property in the DbContext class, for example, Products</a:t>
            </a:r>
          </a:p>
          <a:p>
            <a:pPr marL="739775" indent="-339725">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The names of the columns are assumed to match the names of properties in the class, for example, ProductID</a:t>
            </a:r>
          </a:p>
          <a:p>
            <a:pPr marL="739775" indent="-339725">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The </a:t>
            </a:r>
            <a:r>
              <a:rPr lang="en-US" sz="2600" b="1">
                <a:solidFill>
                  <a:srgbClr val="111111"/>
                </a:solidFill>
                <a:latin typeface="+mj-lt"/>
              </a:rPr>
              <a:t>string</a:t>
            </a:r>
            <a:r>
              <a:rPr lang="en-US" sz="2600">
                <a:solidFill>
                  <a:srgbClr val="111111"/>
                </a:solidFill>
                <a:latin typeface="+mj-lt"/>
              </a:rPr>
              <a:t> .NET type is assumed to be a </a:t>
            </a:r>
            <a:r>
              <a:rPr lang="en-US" sz="2600" b="1" i="1">
                <a:solidFill>
                  <a:srgbClr val="111111"/>
                </a:solidFill>
                <a:latin typeface="+mj-lt"/>
              </a:rPr>
              <a:t>nvarchar</a:t>
            </a:r>
            <a:r>
              <a:rPr lang="en-US" sz="2600">
                <a:solidFill>
                  <a:srgbClr val="111111"/>
                </a:solidFill>
                <a:latin typeface="+mj-lt"/>
              </a:rPr>
              <a:t> type in the database</a:t>
            </a:r>
          </a:p>
          <a:p>
            <a:pPr marL="739775" indent="-339725">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The </a:t>
            </a:r>
            <a:r>
              <a:rPr lang="en-US" sz="2600" b="1">
                <a:solidFill>
                  <a:srgbClr val="111111"/>
                </a:solidFill>
                <a:latin typeface="+mj-lt"/>
              </a:rPr>
              <a:t>int</a:t>
            </a:r>
            <a:r>
              <a:rPr lang="en-US" sz="2600">
                <a:solidFill>
                  <a:srgbClr val="111111"/>
                </a:solidFill>
                <a:latin typeface="+mj-lt"/>
              </a:rPr>
              <a:t> .NET type is assumed to be an </a:t>
            </a:r>
            <a:r>
              <a:rPr lang="en-US" sz="2600" b="1" i="1">
                <a:solidFill>
                  <a:srgbClr val="111111"/>
                </a:solidFill>
                <a:latin typeface="+mj-lt"/>
              </a:rPr>
              <a:t>int</a:t>
            </a:r>
            <a:r>
              <a:rPr lang="en-US" sz="2600">
                <a:solidFill>
                  <a:srgbClr val="111111"/>
                </a:solidFill>
                <a:latin typeface="+mj-lt"/>
              </a:rPr>
              <a:t> type in the database</a:t>
            </a:r>
          </a:p>
          <a:p>
            <a:pPr marL="739775" indent="-339725">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A property that is named ID , or if the class is named Product, then the property can be named ProductID</a:t>
            </a: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Defining Entity Framework Core Models</a:t>
            </a:r>
          </a:p>
        </p:txBody>
      </p:sp>
    </p:spTree>
    <p:extLst>
      <p:ext uri="{BB962C8B-B14F-4D97-AF65-F5344CB8AC3E}">
        <p14:creationId xmlns:p14="http://schemas.microsoft.com/office/powerpoint/2010/main" val="28747196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28</a:t>
            </a:fld>
            <a:endParaRPr lang="en-US" dirty="0"/>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Defining Entity Framework Core Models</a:t>
            </a:r>
          </a:p>
        </p:txBody>
      </p:sp>
      <p:sp>
        <p:nvSpPr>
          <p:cNvPr id="6" name="TextBox 5">
            <a:extLst>
              <a:ext uri="{FF2B5EF4-FFF2-40B4-BE49-F238E27FC236}">
                <a16:creationId xmlns:a16="http://schemas.microsoft.com/office/drawing/2014/main" id="{92D350AF-8CEA-45B6-BB6F-6B9ABEB1A89D}"/>
              </a:ext>
            </a:extLst>
          </p:cNvPr>
          <p:cNvSpPr txBox="1"/>
          <p:nvPr/>
        </p:nvSpPr>
        <p:spPr>
          <a:xfrm>
            <a:off x="-63573" y="1522495"/>
            <a:ext cx="12192000" cy="2539157"/>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t>EF Core Annotation attributes: </a:t>
            </a:r>
            <a:r>
              <a:rPr lang="en-US" sz="2600">
                <a:solidFill>
                  <a:srgbClr val="111111"/>
                </a:solidFill>
                <a:latin typeface="+mj-lt"/>
              </a:rPr>
              <a:t>Conventions often aren't enough to completely map the classes to the database objects. Another way of adding more smarts to our model is to apply annotation attributes</a:t>
            </a:r>
          </a:p>
          <a:p>
            <a:pPr marL="739775" indent="-339725">
              <a:spcBef>
                <a:spcPts val="600"/>
              </a:spcBef>
              <a:spcAft>
                <a:spcPts val="6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For example, in the database, the maximum length of a </a:t>
            </a:r>
            <a:r>
              <a:rPr lang="en-US" sz="2300" b="1">
                <a:solidFill>
                  <a:srgbClr val="111111"/>
                </a:solidFill>
                <a:latin typeface="+mj-lt"/>
              </a:rPr>
              <a:t>ProductName</a:t>
            </a:r>
            <a:r>
              <a:rPr lang="en-US" sz="2300">
                <a:solidFill>
                  <a:srgbClr val="111111"/>
                </a:solidFill>
                <a:latin typeface="+mj-lt"/>
              </a:rPr>
              <a:t> is </a:t>
            </a:r>
            <a:r>
              <a:rPr lang="en-US" sz="2300" b="1">
                <a:solidFill>
                  <a:srgbClr val="111111"/>
                </a:solidFill>
                <a:latin typeface="+mj-lt"/>
              </a:rPr>
              <a:t>40</a:t>
            </a:r>
            <a:r>
              <a:rPr lang="en-US" sz="2300">
                <a:solidFill>
                  <a:srgbClr val="111111"/>
                </a:solidFill>
                <a:latin typeface="+mj-lt"/>
              </a:rPr>
              <a:t> , and the </a:t>
            </a:r>
            <a:r>
              <a:rPr lang="en-US" sz="2300" b="1">
                <a:solidFill>
                  <a:srgbClr val="111111"/>
                </a:solidFill>
                <a:latin typeface="+mj-lt"/>
              </a:rPr>
              <a:t>value cannot be null</a:t>
            </a:r>
            <a:r>
              <a:rPr lang="en-US" sz="2300">
                <a:solidFill>
                  <a:srgbClr val="111111"/>
                </a:solidFill>
                <a:latin typeface="+mj-lt"/>
              </a:rPr>
              <a:t>. In a </a:t>
            </a:r>
            <a:r>
              <a:rPr lang="en-US" sz="2300" b="1">
                <a:solidFill>
                  <a:srgbClr val="111111"/>
                </a:solidFill>
                <a:latin typeface="+mj-lt"/>
              </a:rPr>
              <a:t>Product</a:t>
            </a:r>
            <a:r>
              <a:rPr lang="en-US" sz="2300">
                <a:solidFill>
                  <a:srgbClr val="111111"/>
                </a:solidFill>
                <a:latin typeface="+mj-lt"/>
              </a:rPr>
              <a:t> class, we could apply aributes to specify this, as shown in the following code: </a:t>
            </a:r>
          </a:p>
        </p:txBody>
      </p:sp>
      <p:sp>
        <p:nvSpPr>
          <p:cNvPr id="10" name="Arrow: Right 9">
            <a:extLst>
              <a:ext uri="{FF2B5EF4-FFF2-40B4-BE49-F238E27FC236}">
                <a16:creationId xmlns:a16="http://schemas.microsoft.com/office/drawing/2014/main" id="{C5C683F5-9B8F-4E1B-B422-0443F8EE2F31}"/>
              </a:ext>
            </a:extLst>
          </p:cNvPr>
          <p:cNvSpPr/>
          <p:nvPr/>
        </p:nvSpPr>
        <p:spPr>
          <a:xfrm>
            <a:off x="6096000" y="5309378"/>
            <a:ext cx="875657" cy="2821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3B7ACB33-D1D4-4B13-A5F7-D0ACB5B89EC4}"/>
              </a:ext>
            </a:extLst>
          </p:cNvPr>
          <p:cNvGrpSpPr/>
          <p:nvPr/>
        </p:nvGrpSpPr>
        <p:grpSpPr>
          <a:xfrm>
            <a:off x="709695" y="4652153"/>
            <a:ext cx="10719565" cy="1314450"/>
            <a:chOff x="526504" y="4708961"/>
            <a:chExt cx="10719565" cy="1314450"/>
          </a:xfrm>
        </p:grpSpPr>
        <p:pic>
          <p:nvPicPr>
            <p:cNvPr id="9" name="Picture 8">
              <a:extLst>
                <a:ext uri="{FF2B5EF4-FFF2-40B4-BE49-F238E27FC236}">
                  <a16:creationId xmlns:a16="http://schemas.microsoft.com/office/drawing/2014/main" id="{BE252C1B-1AC4-433C-AD46-12B3307E5C09}"/>
                </a:ext>
              </a:extLst>
            </p:cNvPr>
            <p:cNvPicPr>
              <a:picLocks noChangeAspect="1"/>
            </p:cNvPicPr>
            <p:nvPr/>
          </p:nvPicPr>
          <p:blipFill>
            <a:blip r:embed="rId3"/>
            <a:stretch>
              <a:fillRect/>
            </a:stretch>
          </p:blipFill>
          <p:spPr>
            <a:xfrm>
              <a:off x="6971657" y="4708961"/>
              <a:ext cx="4274412" cy="1133314"/>
            </a:xfrm>
            <a:prstGeom prst="rect">
              <a:avLst/>
            </a:prstGeom>
          </p:spPr>
        </p:pic>
        <p:pic>
          <p:nvPicPr>
            <p:cNvPr id="12" name="Picture 11">
              <a:extLst>
                <a:ext uri="{FF2B5EF4-FFF2-40B4-BE49-F238E27FC236}">
                  <a16:creationId xmlns:a16="http://schemas.microsoft.com/office/drawing/2014/main" id="{7BFF1322-53A6-41AC-B194-C09A7964D461}"/>
                </a:ext>
              </a:extLst>
            </p:cNvPr>
            <p:cNvPicPr>
              <a:picLocks noChangeAspect="1"/>
            </p:cNvPicPr>
            <p:nvPr/>
          </p:nvPicPr>
          <p:blipFill>
            <a:blip r:embed="rId4"/>
            <a:stretch>
              <a:fillRect/>
            </a:stretch>
          </p:blipFill>
          <p:spPr>
            <a:xfrm>
              <a:off x="526504" y="4708961"/>
              <a:ext cx="5495925" cy="1314450"/>
            </a:xfrm>
            <a:prstGeom prst="rect">
              <a:avLst/>
            </a:prstGeom>
          </p:spPr>
        </p:pic>
        <p:sp>
          <p:nvSpPr>
            <p:cNvPr id="14" name="Rectangle 13">
              <a:extLst>
                <a:ext uri="{FF2B5EF4-FFF2-40B4-BE49-F238E27FC236}">
                  <a16:creationId xmlns:a16="http://schemas.microsoft.com/office/drawing/2014/main" id="{681B2DD4-AAED-48D7-A040-D1084DD75740}"/>
                </a:ext>
              </a:extLst>
            </p:cNvPr>
            <p:cNvSpPr/>
            <p:nvPr/>
          </p:nvSpPr>
          <p:spPr>
            <a:xfrm>
              <a:off x="3825766" y="5309378"/>
              <a:ext cx="1755226" cy="36620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E842EE-E3BE-4DE6-A20F-E9935407529F}"/>
                </a:ext>
              </a:extLst>
            </p:cNvPr>
            <p:cNvSpPr/>
            <p:nvPr/>
          </p:nvSpPr>
          <p:spPr>
            <a:xfrm>
              <a:off x="7024207" y="4796551"/>
              <a:ext cx="2161833" cy="6583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408642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29</a:t>
            </a:fld>
            <a:endParaRPr lang="en-US" dirty="0"/>
          </a:p>
        </p:txBody>
      </p:sp>
      <p:graphicFrame>
        <p:nvGraphicFramePr>
          <p:cNvPr id="13" name="Table 12">
            <a:extLst>
              <a:ext uri="{FF2B5EF4-FFF2-40B4-BE49-F238E27FC236}">
                <a16:creationId xmlns:a16="http://schemas.microsoft.com/office/drawing/2014/main" id="{52DEB361-DC79-49DF-B6FD-4DBB27AB4021}"/>
              </a:ext>
            </a:extLst>
          </p:cNvPr>
          <p:cNvGraphicFramePr>
            <a:graphicFrameLocks noGrp="1"/>
          </p:cNvGraphicFramePr>
          <p:nvPr>
            <p:extLst>
              <p:ext uri="{D42A27DB-BD31-4B8C-83A1-F6EECF244321}">
                <p14:modId xmlns:p14="http://schemas.microsoft.com/office/powerpoint/2010/main" val="755432981"/>
              </p:ext>
            </p:extLst>
          </p:nvPr>
        </p:nvGraphicFramePr>
        <p:xfrm>
          <a:off x="235731" y="1097819"/>
          <a:ext cx="11829269" cy="5321091"/>
        </p:xfrm>
        <a:graphic>
          <a:graphicData uri="http://schemas.openxmlformats.org/drawingml/2006/table">
            <a:tbl>
              <a:tblPr firstRow="1" firstCol="1" bandRow="1"/>
              <a:tblGrid>
                <a:gridCol w="2405869">
                  <a:extLst>
                    <a:ext uri="{9D8B030D-6E8A-4147-A177-3AD203B41FA5}">
                      <a16:colId xmlns:a16="http://schemas.microsoft.com/office/drawing/2014/main" val="3949629544"/>
                    </a:ext>
                  </a:extLst>
                </a:gridCol>
                <a:gridCol w="9423400">
                  <a:extLst>
                    <a:ext uri="{9D8B030D-6E8A-4147-A177-3AD203B41FA5}">
                      <a16:colId xmlns:a16="http://schemas.microsoft.com/office/drawing/2014/main" val="95503329"/>
                    </a:ext>
                  </a:extLst>
                </a:gridCol>
              </a:tblGrid>
              <a:tr h="368432">
                <a:tc>
                  <a:txBody>
                    <a:bodyPr/>
                    <a:lstStyle/>
                    <a:p>
                      <a:pPr marL="0" marR="0" algn="l" defTabSz="914400" rtl="0" eaLnBrk="1" latinLnBrk="0" hangingPunct="1">
                        <a:lnSpc>
                          <a:spcPct val="107000"/>
                        </a:lnSpc>
                        <a:spcBef>
                          <a:spcPts val="0"/>
                        </a:spcBef>
                        <a:spcAft>
                          <a:spcPts val="0"/>
                        </a:spcAft>
                      </a:pPr>
                      <a:r>
                        <a:rPr lang="en-US" sz="2300" b="1" kern="1200">
                          <a:solidFill>
                            <a:srgbClr val="FFFFFF"/>
                          </a:solidFill>
                          <a:effectLst/>
                          <a:latin typeface="+mj-lt"/>
                          <a:ea typeface="+mn-ea"/>
                          <a:cs typeface="Times New Roman" panose="02020603050405020304" pitchFamily="18" charset="0"/>
                        </a:rPr>
                        <a:t>Data Annotation</a:t>
                      </a:r>
                    </a:p>
                  </a:txBody>
                  <a:tcPr marL="68580" marR="68580" marT="0" marB="0">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nSpc>
                          <a:spcPct val="107000"/>
                        </a:lnSpc>
                        <a:spcBef>
                          <a:spcPts val="0"/>
                        </a:spcBef>
                        <a:spcAft>
                          <a:spcPts val="0"/>
                        </a:spcAft>
                      </a:pPr>
                      <a:r>
                        <a:rPr lang="en-US" sz="2300" b="1" kern="1200">
                          <a:solidFill>
                            <a:srgbClr val="FFFFFF"/>
                          </a:solidFill>
                          <a:effectLst/>
                          <a:latin typeface="+mj-lt"/>
                          <a:cs typeface="Times New Roman" panose="02020603050405020304" pitchFamily="18" charset="0"/>
                        </a:rPr>
                        <a:t>Description</a:t>
                      </a:r>
                      <a:endParaRPr lang="en-US" sz="2300" b="1" kern="1200">
                        <a:solidFill>
                          <a:srgbClr val="FFFFFF"/>
                        </a:solidFill>
                        <a:effectLst/>
                        <a:latin typeface="+mj-lt"/>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3496399579"/>
                  </a:ext>
                </a:extLst>
              </a:tr>
              <a:tr h="457036">
                <a:tc>
                  <a:txBody>
                    <a:bodyPr/>
                    <a:lstStyle/>
                    <a:p>
                      <a:pPr marL="0" marR="0" algn="l" defTabSz="914400" rtl="0" eaLnBrk="1" latinLnBrk="0" hangingPunct="1">
                        <a:lnSpc>
                          <a:spcPct val="107000"/>
                        </a:lnSpc>
                        <a:spcBef>
                          <a:spcPts val="0"/>
                        </a:spcBef>
                        <a:spcAft>
                          <a:spcPts val="0"/>
                        </a:spcAft>
                      </a:pPr>
                      <a:r>
                        <a:rPr lang="en-US" sz="1800"/>
                        <a:t>Table</a:t>
                      </a:r>
                      <a:endParaRPr lang="en-US" sz="1800" b="1" kern="1200">
                        <a:solidFill>
                          <a:srgbClr val="171717"/>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l" defTabSz="914400" rtl="0" eaLnBrk="1" latinLnBrk="0" hangingPunct="1">
                        <a:lnSpc>
                          <a:spcPct val="107000"/>
                        </a:lnSpc>
                        <a:spcBef>
                          <a:spcPts val="0"/>
                        </a:spcBef>
                        <a:spcAft>
                          <a:spcPts val="0"/>
                        </a:spcAft>
                      </a:pPr>
                      <a:r>
                        <a:rPr lang="en-US" sz="1800"/>
                        <a:t>Defines the schema and table name for the entity</a:t>
                      </a:r>
                      <a:endParaRPr lang="en-US" sz="1800" b="1" kern="120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3064862548"/>
                  </a:ext>
                </a:extLst>
              </a:tr>
              <a:tr h="444368">
                <a:tc>
                  <a:txBody>
                    <a:bodyPr/>
                    <a:lstStyle/>
                    <a:p>
                      <a:pPr marL="0" marR="0" algn="l" defTabSz="914400" rtl="0" eaLnBrk="1" latinLnBrk="0" hangingPunct="1">
                        <a:lnSpc>
                          <a:spcPct val="107000"/>
                        </a:lnSpc>
                        <a:spcBef>
                          <a:spcPts val="0"/>
                        </a:spcBef>
                        <a:spcAft>
                          <a:spcPts val="0"/>
                        </a:spcAft>
                      </a:pPr>
                      <a:r>
                        <a:rPr lang="en-US" sz="1800"/>
                        <a:t>Column</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Defines the column name for the model property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234346708"/>
                  </a:ext>
                </a:extLst>
              </a:tr>
              <a:tr h="443975">
                <a:tc>
                  <a:txBody>
                    <a:bodyPr/>
                    <a:lstStyle/>
                    <a:p>
                      <a:pPr marL="0" marR="0" algn="l" defTabSz="914400" rtl="0" eaLnBrk="1" latinLnBrk="0" hangingPunct="1">
                        <a:lnSpc>
                          <a:spcPct val="107000"/>
                        </a:lnSpc>
                        <a:spcBef>
                          <a:spcPts val="0"/>
                        </a:spcBef>
                        <a:spcAft>
                          <a:spcPts val="0"/>
                        </a:spcAft>
                      </a:pPr>
                      <a:r>
                        <a:rPr lang="en-US" sz="1800"/>
                        <a:t>Key</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Defines the primary key for the model. Key fields are implicitly also [Required]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746504269"/>
                  </a:ext>
                </a:extLst>
              </a:tr>
              <a:tr h="390160">
                <a:tc>
                  <a:txBody>
                    <a:bodyPr/>
                    <a:lstStyle/>
                    <a:p>
                      <a:pPr marL="0" marR="0" algn="l" defTabSz="914400" rtl="0" eaLnBrk="1" latinLnBrk="0" hangingPunct="1">
                        <a:lnSpc>
                          <a:spcPct val="107000"/>
                        </a:lnSpc>
                        <a:spcBef>
                          <a:spcPts val="0"/>
                        </a:spcBef>
                        <a:spcAft>
                          <a:spcPts val="0"/>
                        </a:spcAft>
                      </a:pPr>
                      <a:r>
                        <a:rPr lang="en-US" sz="1800"/>
                        <a:t>Required</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Declares the property as not nullable in the database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282410429"/>
                  </a:ext>
                </a:extLst>
              </a:tr>
              <a:tr h="390160">
                <a:tc>
                  <a:txBody>
                    <a:bodyPr/>
                    <a:lstStyle/>
                    <a:p>
                      <a:pPr marL="0" marR="0" algn="l" defTabSz="914400" rtl="0" eaLnBrk="1" latinLnBrk="0" hangingPunct="1">
                        <a:lnSpc>
                          <a:spcPct val="107000"/>
                        </a:lnSpc>
                        <a:spcBef>
                          <a:spcPts val="0"/>
                        </a:spcBef>
                        <a:spcAft>
                          <a:spcPts val="0"/>
                        </a:spcAft>
                      </a:pPr>
                      <a:r>
                        <a:rPr lang="en-US" sz="1800"/>
                        <a:t>ForeignKey</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Declares a property that is used as the foreign key for a navigation property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80939081"/>
                  </a:ext>
                </a:extLst>
              </a:tr>
              <a:tr h="322891">
                <a:tc>
                  <a:txBody>
                    <a:bodyPr/>
                    <a:lstStyle/>
                    <a:p>
                      <a:pPr marL="0" marR="0" algn="l" defTabSz="914400" rtl="0" eaLnBrk="1" latinLnBrk="0" hangingPunct="1">
                        <a:lnSpc>
                          <a:spcPct val="107000"/>
                        </a:lnSpc>
                        <a:spcBef>
                          <a:spcPts val="0"/>
                        </a:spcBef>
                        <a:spcAft>
                          <a:spcPts val="0"/>
                        </a:spcAft>
                      </a:pPr>
                      <a:r>
                        <a:rPr lang="en-US" sz="1800"/>
                        <a:t>InverseProperty</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Declares the navigation property on the other end of a relationship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647278646"/>
                  </a:ext>
                </a:extLst>
              </a:tr>
              <a:tr h="322891">
                <a:tc>
                  <a:txBody>
                    <a:bodyPr/>
                    <a:lstStyle/>
                    <a:p>
                      <a:pPr marL="0" marR="0" algn="l" defTabSz="914400" rtl="0" eaLnBrk="1" latinLnBrk="0" hangingPunct="1">
                        <a:lnSpc>
                          <a:spcPct val="107000"/>
                        </a:lnSpc>
                        <a:spcBef>
                          <a:spcPts val="0"/>
                        </a:spcBef>
                        <a:spcAft>
                          <a:spcPts val="0"/>
                        </a:spcAft>
                      </a:pPr>
                      <a:r>
                        <a:rPr lang="en-US" sz="1800"/>
                        <a:t>StringLength</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Specifies the max length for a string property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766571808"/>
                  </a:ext>
                </a:extLst>
              </a:tr>
              <a:tr h="606161">
                <a:tc>
                  <a:txBody>
                    <a:bodyPr/>
                    <a:lstStyle/>
                    <a:p>
                      <a:pPr marL="0" marR="0" algn="l" defTabSz="914400" rtl="0" eaLnBrk="1" latinLnBrk="0" hangingPunct="1">
                        <a:lnSpc>
                          <a:spcPct val="107000"/>
                        </a:lnSpc>
                        <a:spcBef>
                          <a:spcPts val="0"/>
                        </a:spcBef>
                        <a:spcAft>
                          <a:spcPts val="0"/>
                        </a:spcAft>
                      </a:pPr>
                      <a:r>
                        <a:rPr lang="en-US" sz="1800"/>
                        <a:t>TimeStamp</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Declares a type as a rowversion in SQL Server and adds concurrency checks to database operations involving the entity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30225242"/>
                  </a:ext>
                </a:extLst>
              </a:tr>
              <a:tr h="322891">
                <a:tc>
                  <a:txBody>
                    <a:bodyPr/>
                    <a:lstStyle/>
                    <a:p>
                      <a:pPr marL="0" marR="0" algn="l" defTabSz="914400" rtl="0" eaLnBrk="1" latinLnBrk="0" hangingPunct="1">
                        <a:lnSpc>
                          <a:spcPct val="107000"/>
                        </a:lnSpc>
                        <a:spcBef>
                          <a:spcPts val="0"/>
                        </a:spcBef>
                        <a:spcAft>
                          <a:spcPts val="0"/>
                        </a:spcAft>
                      </a:pPr>
                      <a:r>
                        <a:rPr lang="en-US" sz="1800"/>
                        <a:t>ConcurrencyCheck </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Flags field to be used in concurrency checking when executing updates and deletes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6583747"/>
                  </a:ext>
                </a:extLst>
              </a:tr>
              <a:tr h="606161">
                <a:tc>
                  <a:txBody>
                    <a:bodyPr/>
                    <a:lstStyle/>
                    <a:p>
                      <a:pPr marL="0" marR="0" algn="l" defTabSz="914400" rtl="0" eaLnBrk="1" latinLnBrk="0" hangingPunct="1">
                        <a:lnSpc>
                          <a:spcPct val="107000"/>
                        </a:lnSpc>
                        <a:spcBef>
                          <a:spcPts val="0"/>
                        </a:spcBef>
                        <a:spcAft>
                          <a:spcPts val="0"/>
                        </a:spcAft>
                      </a:pPr>
                      <a:r>
                        <a:rPr lang="en-US" sz="1800"/>
                        <a:t>DatabaseGenerated</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Specifies if the field is database generated or not. Takes a DatabaseGeneratedOption value of Computed, Identity, or None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585985516"/>
                  </a:ext>
                </a:extLst>
              </a:tr>
              <a:tr h="322891">
                <a:tc>
                  <a:txBody>
                    <a:bodyPr/>
                    <a:lstStyle/>
                    <a:p>
                      <a:pPr marL="0" marR="0" algn="l" defTabSz="914400" rtl="0" eaLnBrk="1" latinLnBrk="0" hangingPunct="1">
                        <a:lnSpc>
                          <a:spcPct val="107000"/>
                        </a:lnSpc>
                        <a:spcBef>
                          <a:spcPts val="0"/>
                        </a:spcBef>
                        <a:spcAft>
                          <a:spcPts val="0"/>
                        </a:spcAft>
                      </a:pPr>
                      <a:r>
                        <a:rPr lang="en-US" sz="1800"/>
                        <a:t>DataType</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Provides for a more specific definition of a field than the intrinsic datatype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229479662"/>
                  </a:ext>
                </a:extLst>
              </a:tr>
              <a:tr h="316475">
                <a:tc>
                  <a:txBody>
                    <a:bodyPr/>
                    <a:lstStyle/>
                    <a:p>
                      <a:pPr marL="0" marR="0" algn="l" defTabSz="914400" rtl="0" eaLnBrk="1" latinLnBrk="0" hangingPunct="1">
                        <a:lnSpc>
                          <a:spcPct val="107000"/>
                        </a:lnSpc>
                        <a:spcBef>
                          <a:spcPts val="0"/>
                        </a:spcBef>
                        <a:spcAft>
                          <a:spcPts val="0"/>
                        </a:spcAft>
                      </a:pPr>
                      <a:r>
                        <a:rPr lang="en-US"/>
                        <a:t>NotMapped</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a:t>Excludes the property or class in regard to database fields and tables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328312148"/>
                  </a:ext>
                </a:extLst>
              </a:tr>
            </a:tbl>
          </a:graphicData>
        </a:graphic>
      </p:graphicFrame>
      <p:sp>
        <p:nvSpPr>
          <p:cNvPr id="17" name="TextBox 16">
            <a:extLst>
              <a:ext uri="{FF2B5EF4-FFF2-40B4-BE49-F238E27FC236}">
                <a16:creationId xmlns:a16="http://schemas.microsoft.com/office/drawing/2014/main" id="{E173A796-7367-4F85-809C-B6767096B224}"/>
              </a:ext>
            </a:extLst>
          </p:cNvPr>
          <p:cNvSpPr txBox="1"/>
          <p:nvPr/>
        </p:nvSpPr>
        <p:spPr>
          <a:xfrm>
            <a:off x="235731" y="605376"/>
            <a:ext cx="10224318" cy="49244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t>Data Annotations Supported by the Entity Framework</a:t>
            </a:r>
          </a:p>
        </p:txBody>
      </p:sp>
    </p:spTree>
    <p:extLst>
      <p:ext uri="{BB962C8B-B14F-4D97-AF65-F5344CB8AC3E}">
        <p14:creationId xmlns:p14="http://schemas.microsoft.com/office/powerpoint/2010/main" val="202762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3D4C067-544C-48BA-89F4-9069974CD1E9}"/>
              </a:ext>
            </a:extLst>
          </p:cNvPr>
          <p:cNvSpPr>
            <a:spLocks noGrp="1"/>
          </p:cNvSpPr>
          <p:nvPr>
            <p:ph type="sldNum" sz="quarter" idx="12"/>
          </p:nvPr>
        </p:nvSpPr>
        <p:spPr/>
        <p:txBody>
          <a:bodyPr/>
          <a:lstStyle/>
          <a:p>
            <a:fld id="{CC0149FD-98BB-4821-915B-09C9BFE4B727}" type="slidenum">
              <a:rPr lang="en-US" smtClean="0"/>
              <a:pPr/>
              <a:t>3</a:t>
            </a:fld>
            <a:endParaRPr lang="en-US" dirty="0"/>
          </a:p>
        </p:txBody>
      </p:sp>
      <p:sp>
        <p:nvSpPr>
          <p:cNvPr id="7" name="TextBox 6">
            <a:extLst>
              <a:ext uri="{FF2B5EF4-FFF2-40B4-BE49-F238E27FC236}">
                <a16:creationId xmlns:a16="http://schemas.microsoft.com/office/drawing/2014/main" id="{5DD9A697-2F81-4AEF-8F92-C01E3C2E7B2E}"/>
              </a:ext>
            </a:extLst>
          </p:cNvPr>
          <p:cNvSpPr txBox="1"/>
          <p:nvPr/>
        </p:nvSpPr>
        <p:spPr>
          <a:xfrm>
            <a:off x="304801" y="661416"/>
            <a:ext cx="10342178" cy="646331"/>
          </a:xfrm>
          <a:prstGeom prst="rect">
            <a:avLst/>
          </a:prstGeom>
          <a:noFill/>
        </p:spPr>
        <p:txBody>
          <a:bodyPr wrap="square">
            <a:spAutoFit/>
          </a:bodyPr>
          <a:lstStyle/>
          <a:p>
            <a:pPr lvl="0">
              <a:lnSpc>
                <a:spcPct val="90000"/>
              </a:lnSpc>
              <a:buClr>
                <a:schemeClr val="dk1"/>
              </a:buClr>
              <a:buSzPts val="4000"/>
            </a:pPr>
            <a:r>
              <a:rPr lang="en-US" sz="4000" b="1">
                <a:solidFill>
                  <a:schemeClr val="dk1"/>
                </a:solidFill>
                <a:ea typeface="Arial"/>
                <a:cs typeface="Arial"/>
                <a:sym typeface="Arial"/>
              </a:rPr>
              <a:t>What is Database?</a:t>
            </a:r>
            <a:endParaRPr lang="en-US" sz="4000" b="1" dirty="0">
              <a:solidFill>
                <a:schemeClr val="dk1"/>
              </a:solidFill>
              <a:ea typeface="Arial"/>
              <a:cs typeface="Arial"/>
              <a:sym typeface="Arial"/>
            </a:endParaRPr>
          </a:p>
        </p:txBody>
      </p:sp>
      <p:sp>
        <p:nvSpPr>
          <p:cNvPr id="9" name="TextBox 8">
            <a:extLst>
              <a:ext uri="{FF2B5EF4-FFF2-40B4-BE49-F238E27FC236}">
                <a16:creationId xmlns:a16="http://schemas.microsoft.com/office/drawing/2014/main" id="{F89BCAB0-F7DD-408D-AFED-CFD0BB30B3CB}"/>
              </a:ext>
            </a:extLst>
          </p:cNvPr>
          <p:cNvSpPr txBox="1"/>
          <p:nvPr/>
        </p:nvSpPr>
        <p:spPr>
          <a:xfrm>
            <a:off x="-63060" y="1201532"/>
            <a:ext cx="12160467" cy="5171672"/>
          </a:xfrm>
          <a:prstGeom prst="rect">
            <a:avLst/>
          </a:prstGeom>
          <a:noFill/>
        </p:spPr>
        <p:txBody>
          <a:bodyPr wrap="square">
            <a:spAutoFit/>
          </a:bodyPr>
          <a:lstStyle/>
          <a:p>
            <a:pPr marL="342900" lvl="0" indent="-342900" algn="just">
              <a:lnSpc>
                <a:spcPct val="120000"/>
              </a:lnSpc>
              <a:buClr>
                <a:srgbClr val="973735"/>
              </a:buClr>
              <a:buSzPct val="50000"/>
              <a:buFont typeface="Noto Sans Symbols"/>
              <a:buChar char="◆"/>
            </a:pPr>
            <a:r>
              <a:rPr lang="en-US" sz="2600" dirty="0">
                <a:solidFill>
                  <a:srgbClr val="111111"/>
                </a:solidFill>
                <a:ea typeface="Arial"/>
                <a:cs typeface="Arial"/>
                <a:sym typeface="Arial"/>
              </a:rPr>
              <a:t>Database is a collection of related records</a:t>
            </a:r>
            <a:endParaRPr lang="en-US" sz="2600" dirty="0"/>
          </a:p>
          <a:p>
            <a:pPr marL="342900" lvl="0" indent="-342900" algn="just">
              <a:lnSpc>
                <a:spcPct val="120000"/>
              </a:lnSpc>
              <a:spcBef>
                <a:spcPts val="2000"/>
              </a:spcBef>
              <a:buClr>
                <a:srgbClr val="973735"/>
              </a:buClr>
              <a:buSzPct val="50000"/>
              <a:buFont typeface="Noto Sans Symbols"/>
              <a:buChar char="◆"/>
            </a:pPr>
            <a:r>
              <a:rPr lang="en-US" sz="2600" dirty="0">
                <a:solidFill>
                  <a:srgbClr val="111111"/>
                </a:solidFill>
                <a:ea typeface="Arial"/>
                <a:cs typeface="Arial"/>
                <a:sym typeface="Arial"/>
              </a:rPr>
              <a:t>The information in DB is stored in such a way that it is easier to access, manage, and update the data</a:t>
            </a:r>
            <a:endParaRPr lang="en-US" sz="2600" dirty="0"/>
          </a:p>
          <a:p>
            <a:pPr marL="342900" lvl="0" indent="-342900" algn="just">
              <a:lnSpc>
                <a:spcPct val="120000"/>
              </a:lnSpc>
              <a:spcBef>
                <a:spcPts val="2000"/>
              </a:spcBef>
              <a:buClr>
                <a:srgbClr val="973735"/>
              </a:buClr>
              <a:buSzPct val="50000"/>
              <a:buFont typeface="Noto Sans Symbols"/>
              <a:buChar char="◆"/>
            </a:pPr>
            <a:r>
              <a:rPr lang="en-US" sz="2600" dirty="0">
                <a:solidFill>
                  <a:srgbClr val="111111"/>
                </a:solidFill>
                <a:ea typeface="Arial"/>
                <a:cs typeface="Arial"/>
                <a:sym typeface="Arial"/>
              </a:rPr>
              <a:t>Data from the DB can be accessed using any one of the following architectures:</a:t>
            </a:r>
            <a:endParaRPr lang="en-US" sz="2600" dirty="0"/>
          </a:p>
          <a:p>
            <a:pPr marL="739775" lvl="1" indent="-339725" algn="just">
              <a:lnSpc>
                <a:spcPct val="120000"/>
              </a:lnSpc>
              <a:spcBef>
                <a:spcPts val="2000"/>
              </a:spcBef>
              <a:buClr>
                <a:srgbClr val="973735"/>
              </a:buClr>
              <a:buSzPct val="70000"/>
              <a:buFont typeface="Noto Sans Symbols"/>
              <a:buChar char="▪"/>
            </a:pPr>
            <a:r>
              <a:rPr lang="en-US" sz="2600" dirty="0"/>
              <a:t>S</a:t>
            </a:r>
            <a:r>
              <a:rPr lang="en-US" sz="2600" dirty="0">
                <a:solidFill>
                  <a:srgbClr val="111111"/>
                </a:solidFill>
                <a:ea typeface="Arial"/>
                <a:cs typeface="Arial"/>
                <a:sym typeface="Arial"/>
              </a:rPr>
              <a:t>ingle-tier architecture</a:t>
            </a:r>
            <a:endParaRPr lang="en-US" sz="2600" dirty="0"/>
          </a:p>
          <a:p>
            <a:pPr marL="739775" lvl="1" indent="-339725" algn="just">
              <a:lnSpc>
                <a:spcPct val="120000"/>
              </a:lnSpc>
              <a:spcBef>
                <a:spcPts val="2000"/>
              </a:spcBef>
              <a:buClr>
                <a:srgbClr val="973735"/>
              </a:buClr>
              <a:buSzPct val="70000"/>
              <a:buFont typeface="Noto Sans Symbols"/>
              <a:buChar char="▪"/>
            </a:pPr>
            <a:r>
              <a:rPr lang="en-US" sz="2600" dirty="0">
                <a:solidFill>
                  <a:srgbClr val="111111"/>
                </a:solidFill>
                <a:ea typeface="Arial"/>
                <a:cs typeface="Arial"/>
                <a:sym typeface="Arial"/>
              </a:rPr>
              <a:t>Two-tier architecture</a:t>
            </a:r>
            <a:endParaRPr lang="en-US" sz="2600" dirty="0"/>
          </a:p>
          <a:p>
            <a:pPr marL="739775" lvl="1" indent="-339725" algn="just">
              <a:lnSpc>
                <a:spcPct val="120000"/>
              </a:lnSpc>
              <a:spcBef>
                <a:spcPts val="2000"/>
              </a:spcBef>
              <a:buClr>
                <a:srgbClr val="973735"/>
              </a:buClr>
              <a:buSzPct val="70000"/>
              <a:buFont typeface="Noto Sans Symbols"/>
              <a:buChar char="▪"/>
            </a:pPr>
            <a:r>
              <a:rPr lang="en-US" sz="2600" dirty="0">
                <a:solidFill>
                  <a:srgbClr val="111111"/>
                </a:solidFill>
                <a:ea typeface="Arial"/>
                <a:cs typeface="Arial"/>
                <a:sym typeface="Arial"/>
              </a:rPr>
              <a:t>Three-tier </a:t>
            </a:r>
            <a:r>
              <a:rPr lang="en-US" sz="2600" dirty="0" smtClean="0">
                <a:solidFill>
                  <a:srgbClr val="111111"/>
                </a:solidFill>
                <a:ea typeface="Arial"/>
                <a:cs typeface="Arial"/>
                <a:sym typeface="Arial"/>
              </a:rPr>
              <a:t>architecture</a:t>
            </a:r>
            <a:r>
              <a:rPr lang="en-US" sz="2600" dirty="0" smtClean="0">
                <a:solidFill>
                  <a:srgbClr val="212121"/>
                </a:solidFill>
              </a:rPr>
              <a:t> </a:t>
            </a:r>
            <a:endParaRPr lang="en-US" sz="2600" dirty="0">
              <a:solidFill>
                <a:srgbClr val="212121"/>
              </a:solidFill>
            </a:endParaRPr>
          </a:p>
        </p:txBody>
      </p:sp>
      <p:sp>
        <p:nvSpPr>
          <p:cNvPr id="6" name="Google Shape;111;p3"/>
          <p:cNvSpPr/>
          <p:nvPr/>
        </p:nvSpPr>
        <p:spPr>
          <a:xfrm>
            <a:off x="6096000" y="4272247"/>
            <a:ext cx="5299268" cy="1652868"/>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a:solidFill>
                <a:schemeClr val="dk1"/>
              </a:solidFill>
              <a:latin typeface="Courier New"/>
              <a:ea typeface="Courier New"/>
              <a:cs typeface="Courier New"/>
              <a:sym typeface="Courier New"/>
            </a:endParaRPr>
          </a:p>
        </p:txBody>
      </p:sp>
    </p:spTree>
    <p:extLst>
      <p:ext uri="{BB962C8B-B14F-4D97-AF65-F5344CB8AC3E}">
        <p14:creationId xmlns:p14="http://schemas.microsoft.com/office/powerpoint/2010/main" val="15248997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30</a:t>
            </a:fld>
            <a:endParaRPr lang="en-US" dirty="0"/>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Defining Entity Framework Core Models</a:t>
            </a:r>
          </a:p>
        </p:txBody>
      </p:sp>
      <p:sp>
        <p:nvSpPr>
          <p:cNvPr id="6" name="TextBox 5">
            <a:extLst>
              <a:ext uri="{FF2B5EF4-FFF2-40B4-BE49-F238E27FC236}">
                <a16:creationId xmlns:a16="http://schemas.microsoft.com/office/drawing/2014/main" id="{92D350AF-8CEA-45B6-BB6F-6B9ABEB1A89D}"/>
              </a:ext>
            </a:extLst>
          </p:cNvPr>
          <p:cNvSpPr txBox="1"/>
          <p:nvPr/>
        </p:nvSpPr>
        <p:spPr>
          <a:xfrm>
            <a:off x="-55103" y="1403088"/>
            <a:ext cx="12192000" cy="3447098"/>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b="1"/>
              <a:t>EF Core Fluent API: </a:t>
            </a:r>
            <a:r>
              <a:rPr lang="en-US" sz="2600"/>
              <a:t>The Fluent API configures the application entities through C# code. </a:t>
            </a:r>
            <a:r>
              <a:rPr lang="en-US" sz="2300">
                <a:solidFill>
                  <a:srgbClr val="111111"/>
                </a:solidFill>
                <a:latin typeface="+mj-lt"/>
              </a:rPr>
              <a:t>The methods are exposed by the </a:t>
            </a:r>
            <a:r>
              <a:rPr lang="en-US" sz="2300" b="1">
                <a:solidFill>
                  <a:srgbClr val="111111"/>
                </a:solidFill>
                <a:latin typeface="+mj-lt"/>
              </a:rPr>
              <a:t>ModelBuilder</a:t>
            </a:r>
            <a:r>
              <a:rPr lang="en-US" sz="2300">
                <a:solidFill>
                  <a:srgbClr val="111111"/>
                </a:solidFill>
                <a:latin typeface="+mj-lt"/>
              </a:rPr>
              <a:t> instance available in the </a:t>
            </a:r>
            <a:r>
              <a:rPr lang="en-US" sz="2300" b="1">
                <a:solidFill>
                  <a:srgbClr val="111111"/>
                </a:solidFill>
                <a:latin typeface="+mj-lt"/>
              </a:rPr>
              <a:t>DbContext,</a:t>
            </a:r>
            <a:r>
              <a:rPr lang="en-US" sz="2300">
                <a:solidFill>
                  <a:srgbClr val="111111"/>
                </a:solidFill>
                <a:latin typeface="+mj-lt"/>
              </a:rPr>
              <a:t> </a:t>
            </a:r>
            <a:r>
              <a:rPr lang="en-US" sz="2300" b="1">
                <a:solidFill>
                  <a:srgbClr val="111111"/>
                </a:solidFill>
                <a:latin typeface="+mj-lt"/>
              </a:rPr>
              <a:t>OnModelCreating</a:t>
            </a:r>
            <a:r>
              <a:rPr lang="en-US" sz="2300">
                <a:solidFill>
                  <a:srgbClr val="111111"/>
                </a:solidFill>
                <a:latin typeface="+mj-lt"/>
              </a:rPr>
              <a:t> method</a:t>
            </a:r>
          </a:p>
          <a:p>
            <a:pPr marL="739775" indent="-339725">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The Fluent API is the most powerful of the configuration methods and overrides any data annotations or conventions that are in conflict. Some of the configuration options are only available using the Fluent API, such as complex keys and indices</a:t>
            </a:r>
          </a:p>
          <a:p>
            <a:pPr marL="739775" indent="-339725">
              <a:spcBef>
                <a:spcPts val="600"/>
              </a:spcBef>
              <a:spcAft>
                <a:spcPts val="6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For example, the maximum length of a </a:t>
            </a:r>
            <a:r>
              <a:rPr lang="en-US" sz="2300" b="1">
                <a:solidFill>
                  <a:srgbClr val="111111"/>
                </a:solidFill>
                <a:latin typeface="+mj-lt"/>
              </a:rPr>
              <a:t>ProductName</a:t>
            </a:r>
            <a:r>
              <a:rPr lang="en-US" sz="2300">
                <a:solidFill>
                  <a:srgbClr val="111111"/>
                </a:solidFill>
                <a:latin typeface="+mj-lt"/>
              </a:rPr>
              <a:t> is </a:t>
            </a:r>
            <a:r>
              <a:rPr lang="en-US" sz="2300" b="1">
                <a:solidFill>
                  <a:srgbClr val="111111"/>
                </a:solidFill>
                <a:latin typeface="+mj-lt"/>
              </a:rPr>
              <a:t>40</a:t>
            </a:r>
            <a:r>
              <a:rPr lang="en-US" sz="2300">
                <a:solidFill>
                  <a:srgbClr val="111111"/>
                </a:solidFill>
                <a:latin typeface="+mj-lt"/>
              </a:rPr>
              <a:t> , and the </a:t>
            </a:r>
            <a:r>
              <a:rPr lang="en-US" sz="2300" b="1">
                <a:solidFill>
                  <a:srgbClr val="111111"/>
                </a:solidFill>
                <a:latin typeface="+mj-lt"/>
              </a:rPr>
              <a:t>value cannot be null</a:t>
            </a:r>
            <a:r>
              <a:rPr lang="en-US" sz="2300">
                <a:solidFill>
                  <a:srgbClr val="111111"/>
                </a:solidFill>
                <a:latin typeface="+mj-lt"/>
              </a:rPr>
              <a:t>, we could apply Fluent API Fluent API statement in the </a:t>
            </a:r>
            <a:r>
              <a:rPr lang="en-US" sz="2300" b="1">
                <a:solidFill>
                  <a:srgbClr val="111111"/>
                </a:solidFill>
                <a:latin typeface="+mj-lt"/>
              </a:rPr>
              <a:t>OnModelCreating</a:t>
            </a:r>
            <a:r>
              <a:rPr lang="en-US" sz="2300">
                <a:solidFill>
                  <a:srgbClr val="111111"/>
                </a:solidFill>
                <a:latin typeface="+mj-lt"/>
              </a:rPr>
              <a:t> method of a database context class, as shown in the following code:</a:t>
            </a:r>
          </a:p>
        </p:txBody>
      </p:sp>
      <p:grpSp>
        <p:nvGrpSpPr>
          <p:cNvPr id="11" name="Group 10">
            <a:extLst>
              <a:ext uri="{FF2B5EF4-FFF2-40B4-BE49-F238E27FC236}">
                <a16:creationId xmlns:a16="http://schemas.microsoft.com/office/drawing/2014/main" id="{AC96710E-AD9F-4278-BD32-8E9CEFA5D528}"/>
              </a:ext>
            </a:extLst>
          </p:cNvPr>
          <p:cNvGrpSpPr/>
          <p:nvPr/>
        </p:nvGrpSpPr>
        <p:grpSpPr>
          <a:xfrm>
            <a:off x="1078001" y="5039047"/>
            <a:ext cx="10269804" cy="1228623"/>
            <a:chOff x="1048338" y="4492065"/>
            <a:chExt cx="10269804" cy="1228623"/>
          </a:xfrm>
        </p:grpSpPr>
        <p:grpSp>
          <p:nvGrpSpPr>
            <p:cNvPr id="7" name="Group 6">
              <a:extLst>
                <a:ext uri="{FF2B5EF4-FFF2-40B4-BE49-F238E27FC236}">
                  <a16:creationId xmlns:a16="http://schemas.microsoft.com/office/drawing/2014/main" id="{DBD427BE-2F84-47FB-B337-6B1DBEC318CD}"/>
                </a:ext>
              </a:extLst>
            </p:cNvPr>
            <p:cNvGrpSpPr/>
            <p:nvPr/>
          </p:nvGrpSpPr>
          <p:grpSpPr>
            <a:xfrm>
              <a:off x="1048338" y="4492065"/>
              <a:ext cx="10269804" cy="1228623"/>
              <a:chOff x="1184972" y="4741252"/>
              <a:chExt cx="10269804" cy="1228623"/>
            </a:xfrm>
          </p:grpSpPr>
          <p:sp>
            <p:nvSpPr>
              <p:cNvPr id="10" name="Arrow: Right 9">
                <a:extLst>
                  <a:ext uri="{FF2B5EF4-FFF2-40B4-BE49-F238E27FC236}">
                    <a16:creationId xmlns:a16="http://schemas.microsoft.com/office/drawing/2014/main" id="{C5C683F5-9B8F-4E1B-B422-0443F8EE2F31}"/>
                  </a:ext>
                </a:extLst>
              </p:cNvPr>
              <p:cNvSpPr/>
              <p:nvPr/>
            </p:nvSpPr>
            <p:spPr>
              <a:xfrm>
                <a:off x="5511934" y="5241887"/>
                <a:ext cx="875657" cy="2821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3B7ACB33-D1D4-4B13-A5F7-D0ACB5B89EC4}"/>
                  </a:ext>
                </a:extLst>
              </p:cNvPr>
              <p:cNvGrpSpPr/>
              <p:nvPr/>
            </p:nvGrpSpPr>
            <p:grpSpPr>
              <a:xfrm>
                <a:off x="1184972" y="4866288"/>
                <a:ext cx="7637722" cy="1091709"/>
                <a:chOff x="6971657" y="4708961"/>
                <a:chExt cx="7637722" cy="1225309"/>
              </a:xfrm>
            </p:grpSpPr>
            <p:pic>
              <p:nvPicPr>
                <p:cNvPr id="9" name="Picture 8">
                  <a:extLst>
                    <a:ext uri="{FF2B5EF4-FFF2-40B4-BE49-F238E27FC236}">
                      <a16:creationId xmlns:a16="http://schemas.microsoft.com/office/drawing/2014/main" id="{BE252C1B-1AC4-433C-AD46-12B3307E5C09}"/>
                    </a:ext>
                  </a:extLst>
                </p:cNvPr>
                <p:cNvPicPr>
                  <a:picLocks noChangeAspect="1"/>
                </p:cNvPicPr>
                <p:nvPr/>
              </p:nvPicPr>
              <p:blipFill>
                <a:blip r:embed="rId3"/>
                <a:stretch>
                  <a:fillRect/>
                </a:stretch>
              </p:blipFill>
              <p:spPr>
                <a:xfrm>
                  <a:off x="6971657" y="4708961"/>
                  <a:ext cx="4274412" cy="1133314"/>
                </a:xfrm>
                <a:prstGeom prst="rect">
                  <a:avLst/>
                </a:prstGeom>
              </p:spPr>
            </p:pic>
            <p:sp>
              <p:nvSpPr>
                <p:cNvPr id="15" name="Rectangle 14">
                  <a:extLst>
                    <a:ext uri="{FF2B5EF4-FFF2-40B4-BE49-F238E27FC236}">
                      <a16:creationId xmlns:a16="http://schemas.microsoft.com/office/drawing/2014/main" id="{A7E842EE-E3BE-4DE6-A20F-E9935407529F}"/>
                    </a:ext>
                  </a:extLst>
                </p:cNvPr>
                <p:cNvSpPr/>
                <p:nvPr/>
              </p:nvSpPr>
              <p:spPr>
                <a:xfrm>
                  <a:off x="7024207" y="4796551"/>
                  <a:ext cx="2161833" cy="6583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AD82E38-8062-470D-91ED-781140ED7A8A}"/>
                    </a:ext>
                  </a:extLst>
                </p:cNvPr>
                <p:cNvSpPr/>
                <p:nvPr/>
              </p:nvSpPr>
              <p:spPr>
                <a:xfrm>
                  <a:off x="12447546" y="5244779"/>
                  <a:ext cx="2161833" cy="65831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C8EBB04-0DAF-4472-BFE0-14407909BF69}"/>
                    </a:ext>
                  </a:extLst>
                </p:cNvPr>
                <p:cNvSpPr/>
                <p:nvPr/>
              </p:nvSpPr>
              <p:spPr>
                <a:xfrm>
                  <a:off x="12392300" y="5275953"/>
                  <a:ext cx="2161833" cy="6583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E80D6B85-82BC-4991-B726-66811797C88E}"/>
                  </a:ext>
                </a:extLst>
              </p:cNvPr>
              <p:cNvPicPr>
                <a:picLocks noChangeAspect="1"/>
              </p:cNvPicPr>
              <p:nvPr/>
            </p:nvPicPr>
            <p:blipFill>
              <a:blip r:embed="rId4"/>
              <a:stretch>
                <a:fillRect/>
              </a:stretch>
            </p:blipFill>
            <p:spPr>
              <a:xfrm>
                <a:off x="6442837" y="4741252"/>
                <a:ext cx="5011939" cy="1228623"/>
              </a:xfrm>
              <a:prstGeom prst="rect">
                <a:avLst/>
              </a:prstGeom>
            </p:spPr>
          </p:pic>
        </p:grpSp>
        <p:sp>
          <p:nvSpPr>
            <p:cNvPr id="19" name="Rectangle 18">
              <a:extLst>
                <a:ext uri="{FF2B5EF4-FFF2-40B4-BE49-F238E27FC236}">
                  <a16:creationId xmlns:a16="http://schemas.microsoft.com/office/drawing/2014/main" id="{44869AAF-E658-4927-AA59-3DC7A880E77F}"/>
                </a:ext>
              </a:extLst>
            </p:cNvPr>
            <p:cNvSpPr/>
            <p:nvPr/>
          </p:nvSpPr>
          <p:spPr>
            <a:xfrm>
              <a:off x="6600493" y="5105911"/>
              <a:ext cx="2161833" cy="58653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19458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31</a:t>
            </a:fld>
            <a:endParaRPr lang="en-US" dirty="0"/>
          </a:p>
        </p:txBody>
      </p:sp>
      <p:sp>
        <p:nvSpPr>
          <p:cNvPr id="5" name="Title 1">
            <a:extLst>
              <a:ext uri="{FF2B5EF4-FFF2-40B4-BE49-F238E27FC236}">
                <a16:creationId xmlns:a16="http://schemas.microsoft.com/office/drawing/2014/main" id="{DB9C8EB9-64B5-4C6B-BD6C-B8C67772210B}"/>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The EF Core Global Tool CLI Commands</a:t>
            </a:r>
          </a:p>
        </p:txBody>
      </p:sp>
      <p:sp>
        <p:nvSpPr>
          <p:cNvPr id="6" name="TextBox 5">
            <a:extLst>
              <a:ext uri="{FF2B5EF4-FFF2-40B4-BE49-F238E27FC236}">
                <a16:creationId xmlns:a16="http://schemas.microsoft.com/office/drawing/2014/main" id="{6D9F21E4-D435-4EFF-A845-BF83F31CCA7F}"/>
              </a:ext>
            </a:extLst>
          </p:cNvPr>
          <p:cNvSpPr txBox="1"/>
          <p:nvPr/>
        </p:nvSpPr>
        <p:spPr>
          <a:xfrm>
            <a:off x="-78378" y="1431933"/>
            <a:ext cx="11855669" cy="169277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a:t>
            </a:r>
            <a:r>
              <a:rPr lang="en-US" sz="2600" b="1">
                <a:solidFill>
                  <a:srgbClr val="111111"/>
                </a:solidFill>
                <a:latin typeface="+mj-lt"/>
              </a:rPr>
              <a:t>dotnet-ef</a:t>
            </a:r>
            <a:r>
              <a:rPr lang="en-US" sz="2600">
                <a:solidFill>
                  <a:srgbClr val="111111"/>
                </a:solidFill>
                <a:latin typeface="+mj-lt"/>
              </a:rPr>
              <a:t> global CLI tool EF Core tooling contains the commands needed to scaffold existing databases into code, to create/remove migrations (changes in the data structure based on the entities), and to operate on a database (update, drop, etc.)</a:t>
            </a:r>
          </a:p>
        </p:txBody>
      </p:sp>
      <p:sp>
        <p:nvSpPr>
          <p:cNvPr id="7" name="TextBox 6">
            <a:extLst>
              <a:ext uri="{FF2B5EF4-FFF2-40B4-BE49-F238E27FC236}">
                <a16:creationId xmlns:a16="http://schemas.microsoft.com/office/drawing/2014/main" id="{82277CB6-07AE-4870-8FFD-FC028B60B42E}"/>
              </a:ext>
            </a:extLst>
          </p:cNvPr>
          <p:cNvSpPr txBox="1"/>
          <p:nvPr/>
        </p:nvSpPr>
        <p:spPr>
          <a:xfrm>
            <a:off x="-52252" y="3194621"/>
            <a:ext cx="11929241" cy="1020792"/>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Open </a:t>
            </a:r>
            <a:r>
              <a:rPr lang="en-US" sz="2600" b="1">
                <a:solidFill>
                  <a:srgbClr val="111111"/>
                </a:solidFill>
                <a:latin typeface="+mj-lt"/>
              </a:rPr>
              <a:t>Command Prompt (or Terminal) </a:t>
            </a:r>
            <a:r>
              <a:rPr lang="en-US" sz="2600">
                <a:solidFill>
                  <a:srgbClr val="111111"/>
                </a:solidFill>
                <a:latin typeface="+mj-lt"/>
              </a:rPr>
              <a:t>then run as the following command:</a:t>
            </a:r>
          </a:p>
          <a:p>
            <a:pPr marL="739775" indent="-339725" algn="just">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Check if we have already installed </a:t>
            </a:r>
            <a:r>
              <a:rPr lang="en-US" sz="2600" b="1">
                <a:solidFill>
                  <a:srgbClr val="111111"/>
                </a:solidFill>
                <a:latin typeface="+mj-lt"/>
              </a:rPr>
              <a:t>dotnet-ef</a:t>
            </a:r>
            <a:r>
              <a:rPr lang="en-US" sz="2600">
                <a:solidFill>
                  <a:srgbClr val="111111"/>
                </a:solidFill>
                <a:latin typeface="+mj-lt"/>
              </a:rPr>
              <a:t> as a global tool</a:t>
            </a:r>
          </a:p>
        </p:txBody>
      </p:sp>
      <p:grpSp>
        <p:nvGrpSpPr>
          <p:cNvPr id="8" name="Group 7">
            <a:extLst>
              <a:ext uri="{FF2B5EF4-FFF2-40B4-BE49-F238E27FC236}">
                <a16:creationId xmlns:a16="http://schemas.microsoft.com/office/drawing/2014/main" id="{012A6C36-4495-4641-B0FF-F8A458B3984E}"/>
              </a:ext>
            </a:extLst>
          </p:cNvPr>
          <p:cNvGrpSpPr/>
          <p:nvPr/>
        </p:nvGrpSpPr>
        <p:grpSpPr>
          <a:xfrm>
            <a:off x="2919822" y="4293791"/>
            <a:ext cx="6289749" cy="1528624"/>
            <a:chOff x="2919822" y="4903391"/>
            <a:chExt cx="6289749" cy="1528624"/>
          </a:xfrm>
        </p:grpSpPr>
        <p:pic>
          <p:nvPicPr>
            <p:cNvPr id="9" name="Picture 8">
              <a:extLst>
                <a:ext uri="{FF2B5EF4-FFF2-40B4-BE49-F238E27FC236}">
                  <a16:creationId xmlns:a16="http://schemas.microsoft.com/office/drawing/2014/main" id="{5E52F9EE-7333-4722-ADE0-F15BBF11B03C}"/>
                </a:ext>
              </a:extLst>
            </p:cNvPr>
            <p:cNvPicPr>
              <a:picLocks noChangeAspect="1"/>
            </p:cNvPicPr>
            <p:nvPr/>
          </p:nvPicPr>
          <p:blipFill>
            <a:blip r:embed="rId3"/>
            <a:stretch>
              <a:fillRect/>
            </a:stretch>
          </p:blipFill>
          <p:spPr>
            <a:xfrm>
              <a:off x="2919822" y="4903391"/>
              <a:ext cx="6289749" cy="1528624"/>
            </a:xfrm>
            <a:prstGeom prst="rect">
              <a:avLst/>
            </a:prstGeom>
          </p:spPr>
        </p:pic>
        <p:sp>
          <p:nvSpPr>
            <p:cNvPr id="10" name="Rectangle 9">
              <a:extLst>
                <a:ext uri="{FF2B5EF4-FFF2-40B4-BE49-F238E27FC236}">
                  <a16:creationId xmlns:a16="http://schemas.microsoft.com/office/drawing/2014/main" id="{5940E2B0-8FEF-43A9-8C88-05FE918A75A3}"/>
                </a:ext>
              </a:extLst>
            </p:cNvPr>
            <p:cNvSpPr/>
            <p:nvPr/>
          </p:nvSpPr>
          <p:spPr>
            <a:xfrm>
              <a:off x="3457903" y="5244662"/>
              <a:ext cx="3552497" cy="3363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140706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4DE66D0-4C65-4C9F-BB18-9CC269390770}"/>
              </a:ext>
            </a:extLst>
          </p:cNvPr>
          <p:cNvSpPr>
            <a:spLocks noGrp="1"/>
          </p:cNvSpPr>
          <p:nvPr>
            <p:ph type="sldNum" sz="quarter" idx="12"/>
          </p:nvPr>
        </p:nvSpPr>
        <p:spPr/>
        <p:txBody>
          <a:bodyPr/>
          <a:lstStyle/>
          <a:p>
            <a:fld id="{CC0149FD-98BB-4821-915B-09C9BFE4B727}" type="slidenum">
              <a:rPr lang="en-US" smtClean="0"/>
              <a:pPr/>
              <a:t>32</a:t>
            </a:fld>
            <a:endParaRPr lang="en-US" dirty="0"/>
          </a:p>
        </p:txBody>
      </p:sp>
      <p:sp>
        <p:nvSpPr>
          <p:cNvPr id="8" name="TextBox 7">
            <a:extLst>
              <a:ext uri="{FF2B5EF4-FFF2-40B4-BE49-F238E27FC236}">
                <a16:creationId xmlns:a16="http://schemas.microsoft.com/office/drawing/2014/main" id="{8AD8D554-9BC6-440A-B4EB-7E98A1D70B6F}"/>
              </a:ext>
            </a:extLst>
          </p:cNvPr>
          <p:cNvSpPr txBox="1"/>
          <p:nvPr/>
        </p:nvSpPr>
        <p:spPr>
          <a:xfrm>
            <a:off x="275516" y="1443122"/>
            <a:ext cx="11653725" cy="892552"/>
          </a:xfrm>
          <a:prstGeom prst="rect">
            <a:avLst/>
          </a:prstGeom>
          <a:noFill/>
        </p:spPr>
        <p:txBody>
          <a:bodyPr wrap="square">
            <a:spAutoFit/>
          </a:bodyPr>
          <a:lstStyle/>
          <a:p>
            <a:pPr marL="400050" indent="-284163" algn="just">
              <a:spcBef>
                <a:spcPts val="1000"/>
              </a:spcBef>
              <a:buClr>
                <a:srgbClr val="973735"/>
              </a:buClr>
              <a:buSzPct val="70000"/>
              <a:buFont typeface="Wingdings" panose="05000000000000000000" pitchFamily="2" charset="2"/>
              <a:buChar char="§"/>
              <a:tabLst>
                <a:tab pos="241300" algn="l"/>
              </a:tabLst>
              <a:defRPr/>
            </a:pPr>
            <a:r>
              <a:rPr lang="en-US" sz="2600" dirty="0">
                <a:solidFill>
                  <a:srgbClr val="111111"/>
                </a:solidFill>
                <a:latin typeface="+mj-lt"/>
              </a:rPr>
              <a:t>If an old version is already installed, then uninstall the tool, as  shown in the following command:</a:t>
            </a:r>
          </a:p>
        </p:txBody>
      </p:sp>
      <p:sp>
        <p:nvSpPr>
          <p:cNvPr id="14" name="TextBox 13">
            <a:extLst>
              <a:ext uri="{FF2B5EF4-FFF2-40B4-BE49-F238E27FC236}">
                <a16:creationId xmlns:a16="http://schemas.microsoft.com/office/drawing/2014/main" id="{B7A7703A-2CC1-4CF1-B5CF-9B0B418474E5}"/>
              </a:ext>
            </a:extLst>
          </p:cNvPr>
          <p:cNvSpPr txBox="1"/>
          <p:nvPr/>
        </p:nvSpPr>
        <p:spPr>
          <a:xfrm>
            <a:off x="349944" y="2961323"/>
            <a:ext cx="9841815" cy="1020792"/>
          </a:xfrm>
          <a:prstGeom prst="rect">
            <a:avLst/>
          </a:prstGeom>
          <a:noFill/>
        </p:spPr>
        <p:txBody>
          <a:bodyPr wrap="square">
            <a:spAutoFit/>
          </a:bodyPr>
          <a:lstStyle/>
          <a:p>
            <a:pPr marL="400050" indent="-284163" algn="just">
              <a:spcBef>
                <a:spcPts val="1000"/>
              </a:spcBef>
              <a:buClr>
                <a:srgbClr val="973735"/>
              </a:buClr>
              <a:buSzPct val="70000"/>
              <a:buFont typeface="Wingdings" panose="05000000000000000000" pitchFamily="2" charset="2"/>
              <a:buChar char="§"/>
              <a:tabLst>
                <a:tab pos="241300" algn="l"/>
              </a:tabLst>
              <a:defRPr/>
            </a:pPr>
            <a:r>
              <a:rPr lang="en-US" sz="2600" dirty="0">
                <a:solidFill>
                  <a:srgbClr val="111111"/>
                </a:solidFill>
                <a:latin typeface="+mj-lt"/>
              </a:rPr>
              <a:t>Install the latest version, as shown in the following command</a:t>
            </a:r>
            <a:r>
              <a:rPr lang="en-US" sz="2600" dirty="0" smtClean="0">
                <a:solidFill>
                  <a:srgbClr val="111111"/>
                </a:solidFill>
                <a:latin typeface="+mj-lt"/>
              </a:rPr>
              <a:t>:</a:t>
            </a:r>
          </a:p>
          <a:p>
            <a:pPr marL="115887" algn="just">
              <a:spcBef>
                <a:spcPts val="1000"/>
              </a:spcBef>
              <a:buClr>
                <a:srgbClr val="973735"/>
              </a:buClr>
              <a:buSzPct val="70000"/>
              <a:tabLst>
                <a:tab pos="241300" algn="l"/>
              </a:tabLst>
              <a:defRPr/>
            </a:pPr>
            <a:r>
              <a:rPr lang="en-US" sz="2600" dirty="0" smtClean="0">
                <a:solidFill>
                  <a:srgbClr val="111111"/>
                </a:solidFill>
                <a:latin typeface="+mj-lt"/>
              </a:rPr>
              <a:t>	  </a:t>
            </a:r>
            <a:r>
              <a:rPr lang="en-US" sz="2600" dirty="0" err="1" smtClean="0">
                <a:solidFill>
                  <a:srgbClr val="111111"/>
                </a:solidFill>
                <a:latin typeface="+mj-lt"/>
              </a:rPr>
              <a:t>dotnet</a:t>
            </a:r>
            <a:r>
              <a:rPr lang="en-US" sz="2600" dirty="0" smtClean="0">
                <a:solidFill>
                  <a:srgbClr val="111111"/>
                </a:solidFill>
                <a:latin typeface="+mj-lt"/>
              </a:rPr>
              <a:t> </a:t>
            </a:r>
            <a:r>
              <a:rPr lang="en-US" sz="2600" dirty="0">
                <a:solidFill>
                  <a:srgbClr val="111111"/>
                </a:solidFill>
                <a:latin typeface="+mj-lt"/>
              </a:rPr>
              <a:t>tool install --global </a:t>
            </a:r>
            <a:r>
              <a:rPr lang="en-US" sz="2600" dirty="0" err="1">
                <a:solidFill>
                  <a:srgbClr val="111111"/>
                </a:solidFill>
                <a:latin typeface="+mj-lt"/>
              </a:rPr>
              <a:t>dotnet-ef</a:t>
            </a:r>
            <a:r>
              <a:rPr lang="en-US" sz="2600" dirty="0">
                <a:solidFill>
                  <a:srgbClr val="111111"/>
                </a:solidFill>
                <a:latin typeface="+mj-lt"/>
              </a:rPr>
              <a:t> --version </a:t>
            </a:r>
            <a:r>
              <a:rPr lang="en-US" sz="2600" dirty="0" smtClean="0">
                <a:solidFill>
                  <a:srgbClr val="111111"/>
                </a:solidFill>
                <a:latin typeface="+mj-lt"/>
              </a:rPr>
              <a:t>8.0.2</a:t>
            </a:r>
            <a:endParaRPr lang="en-US" sz="2600" dirty="0">
              <a:solidFill>
                <a:srgbClr val="111111"/>
              </a:solidFill>
              <a:latin typeface="+mj-lt"/>
            </a:endParaRPr>
          </a:p>
        </p:txBody>
      </p:sp>
      <p:pic>
        <p:nvPicPr>
          <p:cNvPr id="19" name="Picture 18">
            <a:extLst>
              <a:ext uri="{FF2B5EF4-FFF2-40B4-BE49-F238E27FC236}">
                <a16:creationId xmlns:a16="http://schemas.microsoft.com/office/drawing/2014/main" id="{B2F932FB-CE2C-4CBB-83BA-E362C81851E5}"/>
              </a:ext>
            </a:extLst>
          </p:cNvPr>
          <p:cNvPicPr>
            <a:picLocks noChangeAspect="1"/>
          </p:cNvPicPr>
          <p:nvPr/>
        </p:nvPicPr>
        <p:blipFill>
          <a:blip r:embed="rId2"/>
          <a:stretch>
            <a:fillRect/>
          </a:stretch>
        </p:blipFill>
        <p:spPr>
          <a:xfrm>
            <a:off x="3849880" y="1889398"/>
            <a:ext cx="8267329" cy="1060894"/>
          </a:xfrm>
          <a:prstGeom prst="rect">
            <a:avLst/>
          </a:prstGeom>
        </p:spPr>
      </p:pic>
      <p:sp>
        <p:nvSpPr>
          <p:cNvPr id="15" name="Title 1">
            <a:extLst>
              <a:ext uri="{FF2B5EF4-FFF2-40B4-BE49-F238E27FC236}">
                <a16:creationId xmlns:a16="http://schemas.microsoft.com/office/drawing/2014/main" id="{6091EBE7-E6FB-47D1-9C4D-B10D5112056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The EF Core Global Tool CLI Commands</a:t>
            </a:r>
          </a:p>
        </p:txBody>
      </p:sp>
      <p:pic>
        <p:nvPicPr>
          <p:cNvPr id="2" name="Picture 1"/>
          <p:cNvPicPr>
            <a:picLocks noChangeAspect="1"/>
          </p:cNvPicPr>
          <p:nvPr/>
        </p:nvPicPr>
        <p:blipFill>
          <a:blip r:embed="rId3"/>
          <a:stretch>
            <a:fillRect/>
          </a:stretch>
        </p:blipFill>
        <p:spPr>
          <a:xfrm>
            <a:off x="878762" y="4091428"/>
            <a:ext cx="5942236" cy="1032672"/>
          </a:xfrm>
          <a:prstGeom prst="rect">
            <a:avLst/>
          </a:prstGeom>
        </p:spPr>
      </p:pic>
      <p:pic>
        <p:nvPicPr>
          <p:cNvPr id="3" name="Picture 2"/>
          <p:cNvPicPr>
            <a:picLocks noChangeAspect="1"/>
          </p:cNvPicPr>
          <p:nvPr/>
        </p:nvPicPr>
        <p:blipFill>
          <a:blip r:embed="rId4"/>
          <a:stretch>
            <a:fillRect/>
          </a:stretch>
        </p:blipFill>
        <p:spPr>
          <a:xfrm>
            <a:off x="8162478" y="3396568"/>
            <a:ext cx="4058562" cy="3083248"/>
          </a:xfrm>
          <a:prstGeom prst="rect">
            <a:avLst/>
          </a:prstGeom>
        </p:spPr>
      </p:pic>
    </p:spTree>
    <p:extLst>
      <p:ext uri="{BB962C8B-B14F-4D97-AF65-F5344CB8AC3E}">
        <p14:creationId xmlns:p14="http://schemas.microsoft.com/office/powerpoint/2010/main" val="8146525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4DE66D0-4C65-4C9F-BB18-9CC269390770}"/>
              </a:ext>
            </a:extLst>
          </p:cNvPr>
          <p:cNvSpPr>
            <a:spLocks noGrp="1"/>
          </p:cNvSpPr>
          <p:nvPr>
            <p:ph type="sldNum" sz="quarter" idx="12"/>
          </p:nvPr>
        </p:nvSpPr>
        <p:spPr/>
        <p:txBody>
          <a:bodyPr/>
          <a:lstStyle/>
          <a:p>
            <a:fld id="{CC0149FD-98BB-4821-915B-09C9BFE4B727}" type="slidenum">
              <a:rPr lang="en-US" smtClean="0"/>
              <a:pPr/>
              <a:t>33</a:t>
            </a:fld>
            <a:endParaRPr lang="en-US" dirty="0"/>
          </a:p>
        </p:txBody>
      </p:sp>
      <p:sp>
        <p:nvSpPr>
          <p:cNvPr id="14" name="Title 1">
            <a:extLst>
              <a:ext uri="{FF2B5EF4-FFF2-40B4-BE49-F238E27FC236}">
                <a16:creationId xmlns:a16="http://schemas.microsoft.com/office/drawing/2014/main" id="{52968CBD-05D3-43B3-9343-DF28C31A43F3}"/>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The EF Core Global Tool CLI Commands</a:t>
            </a:r>
          </a:p>
        </p:txBody>
      </p:sp>
      <p:graphicFrame>
        <p:nvGraphicFramePr>
          <p:cNvPr id="9" name="Table 8">
            <a:extLst>
              <a:ext uri="{FF2B5EF4-FFF2-40B4-BE49-F238E27FC236}">
                <a16:creationId xmlns:a16="http://schemas.microsoft.com/office/drawing/2014/main" id="{4D12936A-1B9C-4F79-A762-644F5EB4A577}"/>
              </a:ext>
            </a:extLst>
          </p:cNvPr>
          <p:cNvGraphicFramePr>
            <a:graphicFrameLocks noGrp="1"/>
          </p:cNvGraphicFramePr>
          <p:nvPr>
            <p:extLst>
              <p:ext uri="{D42A27DB-BD31-4B8C-83A1-F6EECF244321}">
                <p14:modId xmlns:p14="http://schemas.microsoft.com/office/powerpoint/2010/main" val="3619825795"/>
              </p:ext>
            </p:extLst>
          </p:nvPr>
        </p:nvGraphicFramePr>
        <p:xfrm>
          <a:off x="133847" y="2454262"/>
          <a:ext cx="11937062" cy="1928314"/>
        </p:xfrm>
        <a:graphic>
          <a:graphicData uri="http://schemas.openxmlformats.org/drawingml/2006/table">
            <a:tbl>
              <a:tblPr firstRow="1" firstCol="1" bandRow="1"/>
              <a:tblGrid>
                <a:gridCol w="1708016">
                  <a:extLst>
                    <a:ext uri="{9D8B030D-6E8A-4147-A177-3AD203B41FA5}">
                      <a16:colId xmlns:a16="http://schemas.microsoft.com/office/drawing/2014/main" val="3788422285"/>
                    </a:ext>
                  </a:extLst>
                </a:gridCol>
                <a:gridCol w="10229046">
                  <a:extLst>
                    <a:ext uri="{9D8B030D-6E8A-4147-A177-3AD203B41FA5}">
                      <a16:colId xmlns:a16="http://schemas.microsoft.com/office/drawing/2014/main" val="3160137330"/>
                    </a:ext>
                  </a:extLst>
                </a:gridCol>
              </a:tblGrid>
              <a:tr h="368432">
                <a:tc>
                  <a:txBody>
                    <a:bodyPr/>
                    <a:lstStyle/>
                    <a:p>
                      <a:pPr marL="0" marR="0" algn="l" defTabSz="914400" rtl="0" eaLnBrk="1" latinLnBrk="0" hangingPunct="1">
                        <a:lnSpc>
                          <a:spcPct val="107000"/>
                        </a:lnSpc>
                        <a:spcBef>
                          <a:spcPts val="0"/>
                        </a:spcBef>
                        <a:spcAft>
                          <a:spcPts val="0"/>
                        </a:spcAft>
                      </a:pPr>
                      <a:r>
                        <a:rPr lang="en-US" sz="2300" b="1" kern="1200">
                          <a:solidFill>
                            <a:srgbClr val="FFFFFF"/>
                          </a:solidFill>
                          <a:effectLst/>
                          <a:latin typeface="+mj-lt"/>
                          <a:ea typeface="+mn-ea"/>
                          <a:cs typeface="Times New Roman" panose="02020603050405020304" pitchFamily="18" charset="0"/>
                        </a:rPr>
                        <a:t>Command</a:t>
                      </a:r>
                    </a:p>
                  </a:txBody>
                  <a:tcPr marL="68580" marR="68580" marT="0" marB="0">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nSpc>
                          <a:spcPct val="107000"/>
                        </a:lnSpc>
                        <a:spcBef>
                          <a:spcPts val="0"/>
                        </a:spcBef>
                        <a:spcAft>
                          <a:spcPts val="0"/>
                        </a:spcAft>
                      </a:pPr>
                      <a:r>
                        <a:rPr lang="en-US" sz="2300" b="1" kern="1200">
                          <a:solidFill>
                            <a:srgbClr val="FFFFFF"/>
                          </a:solidFill>
                          <a:effectLst/>
                          <a:latin typeface="+mj-lt"/>
                          <a:cs typeface="Times New Roman" panose="02020603050405020304" pitchFamily="18" charset="0"/>
                        </a:rPr>
                        <a:t>Description</a:t>
                      </a:r>
                      <a:endParaRPr lang="en-US" sz="2300" b="1" kern="1200">
                        <a:solidFill>
                          <a:srgbClr val="FFFFFF"/>
                        </a:solidFill>
                        <a:effectLst/>
                        <a:latin typeface="+mj-lt"/>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895249896"/>
                  </a:ext>
                </a:extLst>
              </a:tr>
              <a:tr h="457036">
                <a:tc>
                  <a:txBody>
                    <a:bodyPr/>
                    <a:lstStyle/>
                    <a:p>
                      <a:pPr marL="0" marR="0" algn="l" defTabSz="914400" rtl="0" eaLnBrk="1" latinLnBrk="0" hangingPunct="1">
                        <a:lnSpc>
                          <a:spcPct val="107000"/>
                        </a:lnSpc>
                        <a:spcBef>
                          <a:spcPts val="0"/>
                        </a:spcBef>
                        <a:spcAft>
                          <a:spcPts val="0"/>
                        </a:spcAft>
                      </a:pPr>
                      <a:r>
                        <a:rPr lang="en-US" sz="2000"/>
                        <a:t>Database</a:t>
                      </a:r>
                      <a:endParaRPr lang="en-US" sz="2000" b="1" kern="1200">
                        <a:solidFill>
                          <a:srgbClr val="171717"/>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l" defTabSz="914400" rtl="0" eaLnBrk="1" latinLnBrk="0" hangingPunct="1">
                        <a:lnSpc>
                          <a:spcPct val="107000"/>
                        </a:lnSpc>
                        <a:spcBef>
                          <a:spcPts val="0"/>
                        </a:spcBef>
                        <a:spcAft>
                          <a:spcPts val="0"/>
                        </a:spcAft>
                      </a:pPr>
                      <a:r>
                        <a:rPr lang="en-US" sz="2000"/>
                        <a:t>Commands to manage the database. Sub-commands include drop and update</a:t>
                      </a:r>
                      <a:endParaRPr lang="en-US" sz="2000" b="1" kern="120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582388426"/>
                  </a:ext>
                </a:extLst>
              </a:tr>
              <a:tr h="444368">
                <a:tc>
                  <a:txBody>
                    <a:bodyPr/>
                    <a:lstStyle/>
                    <a:p>
                      <a:pPr marL="0" marR="0" algn="l" defTabSz="914400" rtl="0" eaLnBrk="1" latinLnBrk="0" hangingPunct="1">
                        <a:lnSpc>
                          <a:spcPct val="107000"/>
                        </a:lnSpc>
                        <a:spcBef>
                          <a:spcPts val="0"/>
                        </a:spcBef>
                        <a:spcAft>
                          <a:spcPts val="0"/>
                        </a:spcAft>
                      </a:pPr>
                      <a:r>
                        <a:rPr lang="en-US" sz="2000"/>
                        <a:t>DbContext</a:t>
                      </a:r>
                      <a:endParaRPr lang="en-US" sz="20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t>Commands to manage the DbContext types. Sub-commands include scaffold, list, and info</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327429493"/>
                  </a:ext>
                </a:extLst>
              </a:tr>
              <a:tr h="443975">
                <a:tc>
                  <a:txBody>
                    <a:bodyPr/>
                    <a:lstStyle/>
                    <a:p>
                      <a:pPr marL="0" marR="0" algn="l" defTabSz="914400" rtl="0" eaLnBrk="1" latinLnBrk="0" hangingPunct="1">
                        <a:lnSpc>
                          <a:spcPct val="107000"/>
                        </a:lnSpc>
                        <a:spcBef>
                          <a:spcPts val="0"/>
                        </a:spcBef>
                        <a:spcAft>
                          <a:spcPts val="0"/>
                        </a:spcAft>
                      </a:pPr>
                      <a:r>
                        <a:rPr lang="en-US" sz="2000"/>
                        <a:t>Migrations</a:t>
                      </a:r>
                      <a:endParaRPr lang="en-US" sz="20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t>Commands to manage migrations. Sub-commands include add, list, remove, and script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559007433"/>
                  </a:ext>
                </a:extLst>
              </a:tr>
            </a:tbl>
          </a:graphicData>
        </a:graphic>
      </p:graphicFrame>
      <p:sp>
        <p:nvSpPr>
          <p:cNvPr id="16" name="TextBox 15">
            <a:extLst>
              <a:ext uri="{FF2B5EF4-FFF2-40B4-BE49-F238E27FC236}">
                <a16:creationId xmlns:a16="http://schemas.microsoft.com/office/drawing/2014/main" id="{8A80EDDF-07BD-41CB-9CD3-76CE02CE3F76}"/>
              </a:ext>
            </a:extLst>
          </p:cNvPr>
          <p:cNvSpPr txBox="1"/>
          <p:nvPr/>
        </p:nvSpPr>
        <p:spPr>
          <a:xfrm>
            <a:off x="-70440" y="1497194"/>
            <a:ext cx="12188867" cy="89255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three main commands in the EF Core global tool are shown in the following table:</a:t>
            </a:r>
          </a:p>
        </p:txBody>
      </p:sp>
      <p:sp>
        <p:nvSpPr>
          <p:cNvPr id="18" name="TextBox 17">
            <a:extLst>
              <a:ext uri="{FF2B5EF4-FFF2-40B4-BE49-F238E27FC236}">
                <a16:creationId xmlns:a16="http://schemas.microsoft.com/office/drawing/2014/main" id="{16AC0AC5-5BBD-4B9B-8676-795411C8421E}"/>
              </a:ext>
            </a:extLst>
          </p:cNvPr>
          <p:cNvSpPr txBox="1"/>
          <p:nvPr/>
        </p:nvSpPr>
        <p:spPr>
          <a:xfrm>
            <a:off x="-70441" y="4525211"/>
            <a:ext cx="12141349" cy="1818703"/>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Each main command has additional sub-commands. As with the all of the .NET Core commands, each command has a rich help system that can be accessed by entering -h along with the command</a:t>
            </a:r>
          </a:p>
        </p:txBody>
      </p:sp>
    </p:spTree>
    <p:extLst>
      <p:ext uri="{BB962C8B-B14F-4D97-AF65-F5344CB8AC3E}">
        <p14:creationId xmlns:p14="http://schemas.microsoft.com/office/powerpoint/2010/main" val="33670340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F8162F0-87CE-4AFF-9AD1-D2296682F6E3}"/>
              </a:ext>
            </a:extLst>
          </p:cNvPr>
          <p:cNvSpPr>
            <a:spLocks noGrp="1"/>
          </p:cNvSpPr>
          <p:nvPr>
            <p:ph type="sldNum" sz="quarter" idx="12"/>
          </p:nvPr>
        </p:nvSpPr>
        <p:spPr/>
        <p:txBody>
          <a:bodyPr/>
          <a:lstStyle/>
          <a:p>
            <a:fld id="{CC0149FD-98BB-4821-915B-09C9BFE4B727}" type="slidenum">
              <a:rPr lang="en-US" smtClean="0"/>
              <a:pPr/>
              <a:t>34</a:t>
            </a:fld>
            <a:endParaRPr lang="en-US" dirty="0"/>
          </a:p>
        </p:txBody>
      </p:sp>
      <p:sp>
        <p:nvSpPr>
          <p:cNvPr id="6" name="Title 1">
            <a:extLst>
              <a:ext uri="{FF2B5EF4-FFF2-40B4-BE49-F238E27FC236}">
                <a16:creationId xmlns:a16="http://schemas.microsoft.com/office/drawing/2014/main" id="{8FE1552B-7A11-482C-9355-C490C220809F}"/>
              </a:ext>
            </a:extLst>
          </p:cNvPr>
          <p:cNvSpPr txBox="1">
            <a:spLocks/>
          </p:cNvSpPr>
          <p:nvPr/>
        </p:nvSpPr>
        <p:spPr>
          <a:xfrm>
            <a:off x="630624" y="2241458"/>
            <a:ext cx="10825656"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b="1">
                <a:latin typeface="Arial" panose="020B0604020202020204" pitchFamily="34" charset="0"/>
                <a:cs typeface="Arial" panose="020B0604020202020204" pitchFamily="34" charset="0"/>
              </a:rPr>
              <a:t> </a:t>
            </a:r>
            <a:r>
              <a:rPr lang="en-US" altLang="ko-KR" b="1">
                <a:solidFill>
                  <a:schemeClr val="accent2"/>
                </a:solidFill>
                <a:latin typeface="Arial" panose="020B0604020202020204" pitchFamily="34" charset="0"/>
                <a:cs typeface="Arial" panose="020B0604020202020204" pitchFamily="34" charset="0"/>
              </a:rPr>
              <a:t>Reverse Engineering of Existing Databases Demonstration</a:t>
            </a:r>
            <a:endParaRPr lang="en-US"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41486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96FB7CB-6001-4E5B-A98F-5B15FFE07CDE}"/>
              </a:ext>
            </a:extLst>
          </p:cNvPr>
          <p:cNvSpPr>
            <a:spLocks noGrp="1"/>
          </p:cNvSpPr>
          <p:nvPr>
            <p:ph type="sldNum" sz="quarter" idx="12"/>
          </p:nvPr>
        </p:nvSpPr>
        <p:spPr/>
        <p:txBody>
          <a:bodyPr/>
          <a:lstStyle/>
          <a:p>
            <a:fld id="{CC0149FD-98BB-4821-915B-09C9BFE4B727}" type="slidenum">
              <a:rPr lang="en-US" smtClean="0"/>
              <a:pPr/>
              <a:t>35</a:t>
            </a:fld>
            <a:endParaRPr lang="en-US" dirty="0"/>
          </a:p>
        </p:txBody>
      </p:sp>
      <p:pic>
        <p:nvPicPr>
          <p:cNvPr id="13" name="Picture 12">
            <a:extLst>
              <a:ext uri="{FF2B5EF4-FFF2-40B4-BE49-F238E27FC236}">
                <a16:creationId xmlns:a16="http://schemas.microsoft.com/office/drawing/2014/main" id="{CE7C40C0-C836-4636-8E76-B8391EECDBA6}"/>
              </a:ext>
            </a:extLst>
          </p:cNvPr>
          <p:cNvPicPr>
            <a:picLocks noChangeAspect="1"/>
          </p:cNvPicPr>
          <p:nvPr/>
        </p:nvPicPr>
        <p:blipFill>
          <a:blip r:embed="rId3"/>
          <a:stretch>
            <a:fillRect/>
          </a:stretch>
        </p:blipFill>
        <p:spPr>
          <a:xfrm>
            <a:off x="9047080" y="3520628"/>
            <a:ext cx="2382180" cy="2920760"/>
          </a:xfrm>
          <a:prstGeom prst="rect">
            <a:avLst/>
          </a:prstGeom>
        </p:spPr>
      </p:pic>
      <p:pic>
        <p:nvPicPr>
          <p:cNvPr id="18" name="Picture 17">
            <a:extLst>
              <a:ext uri="{FF2B5EF4-FFF2-40B4-BE49-F238E27FC236}">
                <a16:creationId xmlns:a16="http://schemas.microsoft.com/office/drawing/2014/main" id="{15B6EEAD-3A60-46A1-91B5-5A558A991E24}"/>
              </a:ext>
            </a:extLst>
          </p:cNvPr>
          <p:cNvPicPr>
            <a:picLocks noChangeAspect="1"/>
          </p:cNvPicPr>
          <p:nvPr/>
        </p:nvPicPr>
        <p:blipFill>
          <a:blip r:embed="rId4"/>
          <a:stretch>
            <a:fillRect/>
          </a:stretch>
        </p:blipFill>
        <p:spPr>
          <a:xfrm>
            <a:off x="610727" y="3520628"/>
            <a:ext cx="7419177" cy="2917340"/>
          </a:xfrm>
          <a:prstGeom prst="rect">
            <a:avLst/>
          </a:prstGeom>
        </p:spPr>
      </p:pic>
      <p:pic>
        <p:nvPicPr>
          <p:cNvPr id="3" name="Picture 2">
            <a:extLst>
              <a:ext uri="{FF2B5EF4-FFF2-40B4-BE49-F238E27FC236}">
                <a16:creationId xmlns:a16="http://schemas.microsoft.com/office/drawing/2014/main" id="{C76451CB-0077-4A17-A5E4-AD60860A651B}"/>
              </a:ext>
            </a:extLst>
          </p:cNvPr>
          <p:cNvPicPr>
            <a:picLocks noChangeAspect="1"/>
          </p:cNvPicPr>
          <p:nvPr/>
        </p:nvPicPr>
        <p:blipFill>
          <a:blip r:embed="rId5"/>
          <a:stretch>
            <a:fillRect/>
          </a:stretch>
        </p:blipFill>
        <p:spPr>
          <a:xfrm>
            <a:off x="268190" y="1019118"/>
            <a:ext cx="11752367" cy="2480822"/>
          </a:xfrm>
          <a:prstGeom prst="rect">
            <a:avLst/>
          </a:prstGeom>
        </p:spPr>
      </p:pic>
      <p:sp>
        <p:nvSpPr>
          <p:cNvPr id="7" name="Title 1">
            <a:extLst>
              <a:ext uri="{FF2B5EF4-FFF2-40B4-BE49-F238E27FC236}">
                <a16:creationId xmlns:a16="http://schemas.microsoft.com/office/drawing/2014/main" id="{6D830156-085C-4E4D-887F-C3A702632EE5}"/>
              </a:ext>
            </a:extLst>
          </p:cNvPr>
          <p:cNvSpPr txBox="1">
            <a:spLocks/>
          </p:cNvSpPr>
          <p:nvPr/>
        </p:nvSpPr>
        <p:spPr>
          <a:xfrm>
            <a:off x="194620" y="614138"/>
            <a:ext cx="9916334" cy="362249"/>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a:lnSpc>
                <a:spcPct val="10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ea typeface="+mn-ea"/>
                <a:cs typeface="+mn-cs"/>
              </a:rPr>
              <a:t>Create a sample database named </a:t>
            </a:r>
            <a:r>
              <a:rPr lang="en-US" sz="2600" b="1">
                <a:solidFill>
                  <a:srgbClr val="111111"/>
                </a:solidFill>
                <a:ea typeface="+mn-ea"/>
                <a:cs typeface="+mn-cs"/>
              </a:rPr>
              <a:t>MyStore</a:t>
            </a:r>
            <a:r>
              <a:rPr lang="en-US" sz="2600">
                <a:solidFill>
                  <a:srgbClr val="111111"/>
                </a:solidFill>
                <a:ea typeface="+mn-ea"/>
                <a:cs typeface="+mn-cs"/>
              </a:rPr>
              <a:t> for demonstrations</a:t>
            </a:r>
            <a:endParaRPr lang="en-US" sz="2600" dirty="0">
              <a:solidFill>
                <a:srgbClr val="111111"/>
              </a:solidFill>
              <a:ea typeface="+mn-ea"/>
              <a:cs typeface="+mn-cs"/>
            </a:endParaRPr>
          </a:p>
        </p:txBody>
      </p:sp>
    </p:spTree>
    <p:extLst>
      <p:ext uri="{BB962C8B-B14F-4D97-AF65-F5344CB8AC3E}">
        <p14:creationId xmlns:p14="http://schemas.microsoft.com/office/powerpoint/2010/main" val="42497628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36</a:t>
            </a:fld>
            <a:endParaRPr lang="en-US" dirty="0"/>
          </a:p>
        </p:txBody>
      </p:sp>
      <p:sp>
        <p:nvSpPr>
          <p:cNvPr id="10" name="TextBox 9">
            <a:extLst>
              <a:ext uri="{FF2B5EF4-FFF2-40B4-BE49-F238E27FC236}">
                <a16:creationId xmlns:a16="http://schemas.microsoft.com/office/drawing/2014/main" id="{AFFFBAC1-59FB-4DA3-BA3C-A377D0D2D006}"/>
              </a:ext>
            </a:extLst>
          </p:cNvPr>
          <p:cNvSpPr txBox="1"/>
          <p:nvPr/>
        </p:nvSpPr>
        <p:spPr>
          <a:xfrm>
            <a:off x="157655" y="608864"/>
            <a:ext cx="12034345" cy="800219"/>
          </a:xfrm>
          <a:prstGeom prst="rect">
            <a:avLst/>
          </a:prstGeom>
          <a:noFill/>
        </p:spPr>
        <p:txBody>
          <a:bodyPr wrap="square">
            <a:spAutoFit/>
          </a:bodyPr>
          <a:lstStyle/>
          <a:p>
            <a:pPr algn="just">
              <a:spcBef>
                <a:spcPts val="1000"/>
              </a:spcBef>
              <a:buClr>
                <a:srgbClr val="973735"/>
              </a:buClr>
              <a:buSzPct val="50000"/>
              <a:tabLst>
                <a:tab pos="241300" algn="l"/>
              </a:tabLst>
              <a:defRPr/>
            </a:pPr>
            <a:r>
              <a:rPr lang="en-US" sz="2300">
                <a:solidFill>
                  <a:srgbClr val="111111"/>
                </a:solidFill>
                <a:latin typeface="+mj-lt"/>
              </a:rPr>
              <a:t>1.Create a Console App named </a:t>
            </a:r>
            <a:r>
              <a:rPr lang="en-US" sz="2300" b="1">
                <a:solidFill>
                  <a:srgbClr val="111111"/>
                </a:solidFill>
                <a:latin typeface="+mj-lt"/>
              </a:rPr>
              <a:t>DemoDatabaseFirst </a:t>
            </a:r>
            <a:r>
              <a:rPr lang="en-US" sz="2300">
                <a:solidFill>
                  <a:srgbClr val="111111"/>
                </a:solidFill>
                <a:latin typeface="+mj-lt"/>
              </a:rPr>
              <a:t>then right-click on project , select </a:t>
            </a:r>
            <a:r>
              <a:rPr lang="en-US" sz="2300" b="1">
                <a:solidFill>
                  <a:srgbClr val="111111"/>
                </a:solidFill>
                <a:latin typeface="+mj-lt"/>
              </a:rPr>
              <a:t>Open In Terminal </a:t>
            </a:r>
            <a:r>
              <a:rPr lang="en-US" sz="2300">
                <a:solidFill>
                  <a:srgbClr val="111111"/>
                </a:solidFill>
                <a:latin typeface="+mj-lt"/>
              </a:rPr>
              <a:t>to install </a:t>
            </a:r>
            <a:r>
              <a:rPr lang="en-US" sz="2300"/>
              <a:t>packages</a:t>
            </a:r>
            <a:endParaRPr lang="en-US" sz="2300" b="1">
              <a:solidFill>
                <a:srgbClr val="111111"/>
              </a:solidFill>
              <a:latin typeface="+mj-lt"/>
            </a:endParaRPr>
          </a:p>
        </p:txBody>
      </p:sp>
      <p:grpSp>
        <p:nvGrpSpPr>
          <p:cNvPr id="6" name="Group 5">
            <a:extLst>
              <a:ext uri="{FF2B5EF4-FFF2-40B4-BE49-F238E27FC236}">
                <a16:creationId xmlns:a16="http://schemas.microsoft.com/office/drawing/2014/main" id="{FB2824E4-4E8A-49E5-86AC-33F8F14199B6}"/>
              </a:ext>
            </a:extLst>
          </p:cNvPr>
          <p:cNvGrpSpPr/>
          <p:nvPr/>
        </p:nvGrpSpPr>
        <p:grpSpPr>
          <a:xfrm>
            <a:off x="1935791" y="1398572"/>
            <a:ext cx="8121869" cy="5071617"/>
            <a:chOff x="2209800" y="1697834"/>
            <a:chExt cx="7521909" cy="4772355"/>
          </a:xfrm>
        </p:grpSpPr>
        <p:pic>
          <p:nvPicPr>
            <p:cNvPr id="5" name="Picture 4">
              <a:extLst>
                <a:ext uri="{FF2B5EF4-FFF2-40B4-BE49-F238E27FC236}">
                  <a16:creationId xmlns:a16="http://schemas.microsoft.com/office/drawing/2014/main" id="{83905428-E853-47E8-9AC4-D41ADCE85EF1}"/>
                </a:ext>
              </a:extLst>
            </p:cNvPr>
            <p:cNvPicPr>
              <a:picLocks noChangeAspect="1"/>
            </p:cNvPicPr>
            <p:nvPr/>
          </p:nvPicPr>
          <p:blipFill>
            <a:blip r:embed="rId3"/>
            <a:stretch>
              <a:fillRect/>
            </a:stretch>
          </p:blipFill>
          <p:spPr>
            <a:xfrm>
              <a:off x="2209800" y="1697834"/>
              <a:ext cx="7521909" cy="4772355"/>
            </a:xfrm>
            <a:prstGeom prst="rect">
              <a:avLst/>
            </a:prstGeom>
          </p:spPr>
        </p:pic>
        <p:sp>
          <p:nvSpPr>
            <p:cNvPr id="7" name="Rectangle 6">
              <a:extLst>
                <a:ext uri="{FF2B5EF4-FFF2-40B4-BE49-F238E27FC236}">
                  <a16:creationId xmlns:a16="http://schemas.microsoft.com/office/drawing/2014/main" id="{9BF36D54-918F-4721-8002-A75167F755BC}"/>
                </a:ext>
              </a:extLst>
            </p:cNvPr>
            <p:cNvSpPr/>
            <p:nvPr/>
          </p:nvSpPr>
          <p:spPr>
            <a:xfrm>
              <a:off x="2407741" y="4603531"/>
              <a:ext cx="5748287" cy="150153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837876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37</a:t>
            </a:fld>
            <a:endParaRPr lang="en-US" dirty="0"/>
          </a:p>
        </p:txBody>
      </p:sp>
      <p:sp>
        <p:nvSpPr>
          <p:cNvPr id="5" name="TextBox 4">
            <a:extLst>
              <a:ext uri="{FF2B5EF4-FFF2-40B4-BE49-F238E27FC236}">
                <a16:creationId xmlns:a16="http://schemas.microsoft.com/office/drawing/2014/main" id="{4D1A6B3C-893E-4B06-9754-85CCC9296F99}"/>
              </a:ext>
            </a:extLst>
          </p:cNvPr>
          <p:cNvSpPr txBox="1"/>
          <p:nvPr/>
        </p:nvSpPr>
        <p:spPr>
          <a:xfrm>
            <a:off x="157655" y="846394"/>
            <a:ext cx="12034345" cy="933654"/>
          </a:xfrm>
          <a:prstGeom prst="rect">
            <a:avLst/>
          </a:prstGeom>
          <a:noFill/>
        </p:spPr>
        <p:txBody>
          <a:bodyPr wrap="square">
            <a:spAutoFit/>
          </a:bodyPr>
          <a:lstStyle/>
          <a:p>
            <a:pPr>
              <a:spcBef>
                <a:spcPts val="1000"/>
              </a:spcBef>
              <a:buClr>
                <a:srgbClr val="973735"/>
              </a:buClr>
              <a:buSzPct val="50000"/>
              <a:tabLst>
                <a:tab pos="241300" algn="l"/>
              </a:tabLst>
              <a:defRPr/>
            </a:pPr>
            <a:r>
              <a:rPr lang="en-US" sz="2300">
                <a:solidFill>
                  <a:srgbClr val="111111"/>
                </a:solidFill>
                <a:latin typeface="+mj-lt"/>
              </a:rPr>
              <a:t>2.On </a:t>
            </a:r>
            <a:r>
              <a:rPr lang="en-US" sz="2300" b="1">
                <a:solidFill>
                  <a:srgbClr val="111111"/>
                </a:solidFill>
                <a:latin typeface="+mj-lt"/>
              </a:rPr>
              <a:t>Developer</a:t>
            </a:r>
            <a:r>
              <a:rPr lang="en-US" sz="2300">
                <a:solidFill>
                  <a:srgbClr val="111111"/>
                </a:solidFill>
                <a:latin typeface="+mj-lt"/>
              </a:rPr>
              <a:t> </a:t>
            </a:r>
            <a:r>
              <a:rPr lang="en-US" sz="2300" b="1">
                <a:solidFill>
                  <a:srgbClr val="111111"/>
                </a:solidFill>
                <a:latin typeface="+mj-lt"/>
              </a:rPr>
              <a:t>PowerShell </a:t>
            </a:r>
            <a:r>
              <a:rPr lang="en-US" sz="2300">
                <a:solidFill>
                  <a:srgbClr val="111111"/>
                </a:solidFill>
                <a:latin typeface="+mj-lt"/>
              </a:rPr>
              <a:t>dialog</a:t>
            </a:r>
            <a:r>
              <a:rPr lang="en-US" sz="2300" b="1">
                <a:solidFill>
                  <a:srgbClr val="111111"/>
                </a:solidFill>
                <a:latin typeface="+mj-lt"/>
              </a:rPr>
              <a:t> , </a:t>
            </a:r>
            <a:r>
              <a:rPr lang="en-US" sz="2300">
                <a:solidFill>
                  <a:srgbClr val="111111"/>
                </a:solidFill>
                <a:latin typeface="+mj-lt"/>
              </a:rPr>
              <a:t>execute the following commands to install packages:</a:t>
            </a:r>
          </a:p>
          <a:p>
            <a:pPr marL="514350" indent="-230188">
              <a:lnSpc>
                <a:spcPct val="11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dotnet add package Microsoft.EntityFrameworkCore.design</a:t>
            </a:r>
            <a:endParaRPr lang="en-US" sz="2300" b="1">
              <a:solidFill>
                <a:srgbClr val="111111"/>
              </a:solidFill>
              <a:latin typeface="+mj-lt"/>
            </a:endParaRPr>
          </a:p>
        </p:txBody>
      </p:sp>
      <p:grpSp>
        <p:nvGrpSpPr>
          <p:cNvPr id="8" name="Group 7">
            <a:extLst>
              <a:ext uri="{FF2B5EF4-FFF2-40B4-BE49-F238E27FC236}">
                <a16:creationId xmlns:a16="http://schemas.microsoft.com/office/drawing/2014/main" id="{ADB6ABA9-3E5B-493B-B8AE-4748C437623D}"/>
              </a:ext>
            </a:extLst>
          </p:cNvPr>
          <p:cNvGrpSpPr/>
          <p:nvPr/>
        </p:nvGrpSpPr>
        <p:grpSpPr>
          <a:xfrm>
            <a:off x="583324" y="1866998"/>
            <a:ext cx="11466786" cy="571309"/>
            <a:chOff x="441434" y="1542518"/>
            <a:chExt cx="11466786" cy="571309"/>
          </a:xfrm>
        </p:grpSpPr>
        <p:pic>
          <p:nvPicPr>
            <p:cNvPr id="6" name="Picture 5">
              <a:extLst>
                <a:ext uri="{FF2B5EF4-FFF2-40B4-BE49-F238E27FC236}">
                  <a16:creationId xmlns:a16="http://schemas.microsoft.com/office/drawing/2014/main" id="{FC579319-22ED-44C8-9723-A49387304EC2}"/>
                </a:ext>
              </a:extLst>
            </p:cNvPr>
            <p:cNvPicPr>
              <a:picLocks noChangeAspect="1"/>
            </p:cNvPicPr>
            <p:nvPr/>
          </p:nvPicPr>
          <p:blipFill>
            <a:blip r:embed="rId3"/>
            <a:stretch>
              <a:fillRect/>
            </a:stretch>
          </p:blipFill>
          <p:spPr>
            <a:xfrm>
              <a:off x="441434" y="1542518"/>
              <a:ext cx="11466786" cy="571309"/>
            </a:xfrm>
            <a:prstGeom prst="rect">
              <a:avLst/>
            </a:prstGeom>
          </p:spPr>
        </p:pic>
        <p:sp>
          <p:nvSpPr>
            <p:cNvPr id="7" name="Rectangle 6">
              <a:extLst>
                <a:ext uri="{FF2B5EF4-FFF2-40B4-BE49-F238E27FC236}">
                  <a16:creationId xmlns:a16="http://schemas.microsoft.com/office/drawing/2014/main" id="{F7EE4789-F432-40C6-B3C9-7675146BD7F9}"/>
                </a:ext>
              </a:extLst>
            </p:cNvPr>
            <p:cNvSpPr/>
            <p:nvPr/>
          </p:nvSpPr>
          <p:spPr>
            <a:xfrm>
              <a:off x="5882700" y="1777496"/>
              <a:ext cx="5951948" cy="3363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36551292-B71A-4485-9368-1980BD85511D}"/>
              </a:ext>
            </a:extLst>
          </p:cNvPr>
          <p:cNvSpPr txBox="1"/>
          <p:nvPr/>
        </p:nvSpPr>
        <p:spPr>
          <a:xfrm>
            <a:off x="141888" y="4627311"/>
            <a:ext cx="11908220" cy="840808"/>
          </a:xfrm>
          <a:prstGeom prst="rect">
            <a:avLst/>
          </a:prstGeom>
          <a:noFill/>
          <a:ln w="15875">
            <a:solidFill>
              <a:srgbClr val="FF0000"/>
            </a:solidFill>
          </a:ln>
        </p:spPr>
        <p:txBody>
          <a:bodyPr wrap="square">
            <a:spAutoFit/>
          </a:bodyPr>
          <a:lstStyle/>
          <a:p>
            <a:pPr marL="284162">
              <a:lnSpc>
                <a:spcPct val="110000"/>
              </a:lnSpc>
              <a:spcBef>
                <a:spcPts val="1000"/>
              </a:spcBef>
              <a:spcAft>
                <a:spcPts val="300"/>
              </a:spcAft>
              <a:buClr>
                <a:srgbClr val="973735"/>
              </a:buClr>
              <a:buSzPct val="70000"/>
              <a:tabLst>
                <a:tab pos="241300" algn="l"/>
              </a:tabLst>
              <a:defRPr/>
            </a:pPr>
            <a:r>
              <a:rPr lang="en-US" sz="2300"/>
              <a:t>dotnet ef dbcontext scaffold "server =(local); database = </a:t>
            </a:r>
            <a:r>
              <a:rPr lang="en-US" sz="2300" b="1"/>
              <a:t>MyStore</a:t>
            </a:r>
            <a:r>
              <a:rPr lang="en-US" sz="2300"/>
              <a:t>;uid=sa;pwd=123;" Microsoft.EntityFrameworkCore.SqlServer --output-dir </a:t>
            </a:r>
            <a:r>
              <a:rPr lang="en-US" sz="2300" b="1"/>
              <a:t>Models</a:t>
            </a:r>
          </a:p>
        </p:txBody>
      </p:sp>
      <p:sp>
        <p:nvSpPr>
          <p:cNvPr id="12" name="TextBox 11">
            <a:extLst>
              <a:ext uri="{FF2B5EF4-FFF2-40B4-BE49-F238E27FC236}">
                <a16:creationId xmlns:a16="http://schemas.microsoft.com/office/drawing/2014/main" id="{2D1CEAC3-A7D3-4D6E-B697-A96968CC294E}"/>
              </a:ext>
            </a:extLst>
          </p:cNvPr>
          <p:cNvSpPr txBox="1"/>
          <p:nvPr/>
        </p:nvSpPr>
        <p:spPr>
          <a:xfrm>
            <a:off x="157655" y="2576015"/>
            <a:ext cx="11004332" cy="451470"/>
          </a:xfrm>
          <a:prstGeom prst="rect">
            <a:avLst/>
          </a:prstGeom>
          <a:noFill/>
        </p:spPr>
        <p:txBody>
          <a:bodyPr wrap="square">
            <a:spAutoFit/>
          </a:bodyPr>
          <a:lstStyle/>
          <a:p>
            <a:pPr marL="514350" indent="-230188">
              <a:lnSpc>
                <a:spcPct val="11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dotnet add package Microsoft.EntityFrameworkCore.SqlServer</a:t>
            </a:r>
          </a:p>
        </p:txBody>
      </p:sp>
      <p:grpSp>
        <p:nvGrpSpPr>
          <p:cNvPr id="16" name="Group 15">
            <a:extLst>
              <a:ext uri="{FF2B5EF4-FFF2-40B4-BE49-F238E27FC236}">
                <a16:creationId xmlns:a16="http://schemas.microsoft.com/office/drawing/2014/main" id="{1C7CD119-1F27-4C16-AC9C-D55E123EB8A0}"/>
              </a:ext>
            </a:extLst>
          </p:cNvPr>
          <p:cNvGrpSpPr/>
          <p:nvPr/>
        </p:nvGrpSpPr>
        <p:grpSpPr>
          <a:xfrm>
            <a:off x="583324" y="3160942"/>
            <a:ext cx="11440506" cy="438715"/>
            <a:chOff x="583324" y="2923412"/>
            <a:chExt cx="11440506" cy="438715"/>
          </a:xfrm>
        </p:grpSpPr>
        <p:pic>
          <p:nvPicPr>
            <p:cNvPr id="14" name="Picture 13">
              <a:extLst>
                <a:ext uri="{FF2B5EF4-FFF2-40B4-BE49-F238E27FC236}">
                  <a16:creationId xmlns:a16="http://schemas.microsoft.com/office/drawing/2014/main" id="{55C687D2-7659-4700-838D-64FA4D09A150}"/>
                </a:ext>
              </a:extLst>
            </p:cNvPr>
            <p:cNvPicPr>
              <a:picLocks noChangeAspect="1"/>
            </p:cNvPicPr>
            <p:nvPr/>
          </p:nvPicPr>
          <p:blipFill>
            <a:blip r:embed="rId4"/>
            <a:stretch>
              <a:fillRect/>
            </a:stretch>
          </p:blipFill>
          <p:spPr>
            <a:xfrm>
              <a:off x="583324" y="2923412"/>
              <a:ext cx="11430000" cy="438715"/>
            </a:xfrm>
            <a:prstGeom prst="rect">
              <a:avLst/>
            </a:prstGeom>
          </p:spPr>
        </p:pic>
        <p:sp>
          <p:nvSpPr>
            <p:cNvPr id="15" name="Rectangle 14">
              <a:extLst>
                <a:ext uri="{FF2B5EF4-FFF2-40B4-BE49-F238E27FC236}">
                  <a16:creationId xmlns:a16="http://schemas.microsoft.com/office/drawing/2014/main" id="{49C7C58F-378D-4233-9B75-02C0937E7D0B}"/>
                </a:ext>
              </a:extLst>
            </p:cNvPr>
            <p:cNvSpPr/>
            <p:nvPr/>
          </p:nvSpPr>
          <p:spPr>
            <a:xfrm>
              <a:off x="5825696" y="2953203"/>
              <a:ext cx="6198134" cy="3879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9B4613F7-B04C-468F-9FC4-9CBF7494F910}"/>
              </a:ext>
            </a:extLst>
          </p:cNvPr>
          <p:cNvSpPr txBox="1"/>
          <p:nvPr/>
        </p:nvSpPr>
        <p:spPr>
          <a:xfrm>
            <a:off x="78827" y="4004059"/>
            <a:ext cx="12034345" cy="446276"/>
          </a:xfrm>
          <a:prstGeom prst="rect">
            <a:avLst/>
          </a:prstGeom>
          <a:noFill/>
        </p:spPr>
        <p:txBody>
          <a:bodyPr wrap="square">
            <a:spAutoFit/>
          </a:bodyPr>
          <a:lstStyle/>
          <a:p>
            <a:pPr>
              <a:spcBef>
                <a:spcPts val="1000"/>
              </a:spcBef>
              <a:buClr>
                <a:srgbClr val="973735"/>
              </a:buClr>
              <a:buSzPct val="50000"/>
              <a:tabLst>
                <a:tab pos="241300" algn="l"/>
              </a:tabLst>
              <a:defRPr/>
            </a:pPr>
            <a:r>
              <a:rPr lang="en-US" sz="2300">
                <a:solidFill>
                  <a:srgbClr val="111111"/>
                </a:solidFill>
                <a:latin typeface="+mj-lt"/>
              </a:rPr>
              <a:t>3.On </a:t>
            </a:r>
            <a:r>
              <a:rPr lang="en-US" sz="2300" b="1">
                <a:solidFill>
                  <a:srgbClr val="111111"/>
                </a:solidFill>
                <a:latin typeface="+mj-lt"/>
              </a:rPr>
              <a:t>Developer</a:t>
            </a:r>
            <a:r>
              <a:rPr lang="en-US" sz="2300">
                <a:solidFill>
                  <a:srgbClr val="111111"/>
                </a:solidFill>
                <a:latin typeface="+mj-lt"/>
              </a:rPr>
              <a:t> </a:t>
            </a:r>
            <a:r>
              <a:rPr lang="en-US" sz="2300" b="1">
                <a:solidFill>
                  <a:srgbClr val="111111"/>
                </a:solidFill>
                <a:latin typeface="+mj-lt"/>
              </a:rPr>
              <a:t>PowerShell </a:t>
            </a:r>
            <a:r>
              <a:rPr lang="en-US" sz="2300">
                <a:solidFill>
                  <a:srgbClr val="111111"/>
                </a:solidFill>
                <a:latin typeface="+mj-lt"/>
              </a:rPr>
              <a:t>dialog</a:t>
            </a:r>
            <a:r>
              <a:rPr lang="en-US" sz="2300" b="1">
                <a:solidFill>
                  <a:srgbClr val="111111"/>
                </a:solidFill>
                <a:latin typeface="+mj-lt"/>
              </a:rPr>
              <a:t> , </a:t>
            </a:r>
            <a:r>
              <a:rPr lang="en-US" sz="2300">
                <a:solidFill>
                  <a:srgbClr val="111111"/>
                </a:solidFill>
                <a:latin typeface="+mj-lt"/>
              </a:rPr>
              <a:t>execute the following commands to generate model:</a:t>
            </a:r>
          </a:p>
        </p:txBody>
      </p:sp>
    </p:spTree>
    <p:extLst>
      <p:ext uri="{BB962C8B-B14F-4D97-AF65-F5344CB8AC3E}">
        <p14:creationId xmlns:p14="http://schemas.microsoft.com/office/powerpoint/2010/main" val="5553998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38</a:t>
            </a:fld>
            <a:endParaRPr lang="en-US" dirty="0"/>
          </a:p>
        </p:txBody>
      </p:sp>
      <p:pic>
        <p:nvPicPr>
          <p:cNvPr id="25" name="Picture 24">
            <a:extLst>
              <a:ext uri="{FF2B5EF4-FFF2-40B4-BE49-F238E27FC236}">
                <a16:creationId xmlns:a16="http://schemas.microsoft.com/office/drawing/2014/main" id="{5A723B5D-4A2B-4894-8811-9FBFC4211DD6}"/>
              </a:ext>
            </a:extLst>
          </p:cNvPr>
          <p:cNvPicPr>
            <a:picLocks noChangeAspect="1"/>
          </p:cNvPicPr>
          <p:nvPr/>
        </p:nvPicPr>
        <p:blipFill>
          <a:blip r:embed="rId3"/>
          <a:stretch>
            <a:fillRect/>
          </a:stretch>
        </p:blipFill>
        <p:spPr>
          <a:xfrm>
            <a:off x="4521000" y="635107"/>
            <a:ext cx="7462350" cy="3251750"/>
          </a:xfrm>
          <a:prstGeom prst="rect">
            <a:avLst/>
          </a:prstGeom>
        </p:spPr>
      </p:pic>
      <p:pic>
        <p:nvPicPr>
          <p:cNvPr id="6" name="Picture 5">
            <a:extLst>
              <a:ext uri="{FF2B5EF4-FFF2-40B4-BE49-F238E27FC236}">
                <a16:creationId xmlns:a16="http://schemas.microsoft.com/office/drawing/2014/main" id="{19B51308-FE31-43B5-A389-91049C3E19C3}"/>
              </a:ext>
            </a:extLst>
          </p:cNvPr>
          <p:cNvPicPr>
            <a:picLocks noChangeAspect="1"/>
          </p:cNvPicPr>
          <p:nvPr/>
        </p:nvPicPr>
        <p:blipFill>
          <a:blip r:embed="rId4"/>
          <a:stretch>
            <a:fillRect/>
          </a:stretch>
        </p:blipFill>
        <p:spPr>
          <a:xfrm>
            <a:off x="6221835" y="4233553"/>
            <a:ext cx="5903324" cy="2104185"/>
          </a:xfrm>
          <a:prstGeom prst="rect">
            <a:avLst/>
          </a:prstGeom>
        </p:spPr>
      </p:pic>
      <p:pic>
        <p:nvPicPr>
          <p:cNvPr id="7" name="Picture 6">
            <a:extLst>
              <a:ext uri="{FF2B5EF4-FFF2-40B4-BE49-F238E27FC236}">
                <a16:creationId xmlns:a16="http://schemas.microsoft.com/office/drawing/2014/main" id="{D45FADB2-9B19-447A-A5C8-08C259E4985B}"/>
              </a:ext>
            </a:extLst>
          </p:cNvPr>
          <p:cNvPicPr>
            <a:picLocks noChangeAspect="1"/>
          </p:cNvPicPr>
          <p:nvPr/>
        </p:nvPicPr>
        <p:blipFill>
          <a:blip r:embed="rId5"/>
          <a:stretch>
            <a:fillRect/>
          </a:stretch>
        </p:blipFill>
        <p:spPr>
          <a:xfrm>
            <a:off x="177989" y="4233553"/>
            <a:ext cx="5171777" cy="2200756"/>
          </a:xfrm>
          <a:prstGeom prst="rect">
            <a:avLst/>
          </a:prstGeom>
        </p:spPr>
      </p:pic>
      <p:grpSp>
        <p:nvGrpSpPr>
          <p:cNvPr id="2" name="Group 1">
            <a:extLst>
              <a:ext uri="{FF2B5EF4-FFF2-40B4-BE49-F238E27FC236}">
                <a16:creationId xmlns:a16="http://schemas.microsoft.com/office/drawing/2014/main" id="{DC0F2A80-10F6-4F88-A3A4-5387F48E5AEC}"/>
              </a:ext>
            </a:extLst>
          </p:cNvPr>
          <p:cNvGrpSpPr/>
          <p:nvPr/>
        </p:nvGrpSpPr>
        <p:grpSpPr>
          <a:xfrm>
            <a:off x="287174" y="737484"/>
            <a:ext cx="3864412" cy="3390873"/>
            <a:chOff x="287174" y="737484"/>
            <a:chExt cx="3864412" cy="3390873"/>
          </a:xfrm>
        </p:grpSpPr>
        <p:pic>
          <p:nvPicPr>
            <p:cNvPr id="9" name="Picture 8">
              <a:extLst>
                <a:ext uri="{FF2B5EF4-FFF2-40B4-BE49-F238E27FC236}">
                  <a16:creationId xmlns:a16="http://schemas.microsoft.com/office/drawing/2014/main" id="{755B4C4D-7A37-4C4E-BF2F-F0CB2B47BF59}"/>
                </a:ext>
              </a:extLst>
            </p:cNvPr>
            <p:cNvPicPr>
              <a:picLocks noChangeAspect="1"/>
            </p:cNvPicPr>
            <p:nvPr/>
          </p:nvPicPr>
          <p:blipFill>
            <a:blip r:embed="rId6"/>
            <a:stretch>
              <a:fillRect/>
            </a:stretch>
          </p:blipFill>
          <p:spPr>
            <a:xfrm>
              <a:off x="287174" y="737484"/>
              <a:ext cx="3864412" cy="3390873"/>
            </a:xfrm>
            <a:prstGeom prst="rect">
              <a:avLst/>
            </a:prstGeom>
            <a:ln>
              <a:noFill/>
            </a:ln>
          </p:spPr>
        </p:pic>
        <p:sp>
          <p:nvSpPr>
            <p:cNvPr id="10" name="Rectangle 9">
              <a:extLst>
                <a:ext uri="{FF2B5EF4-FFF2-40B4-BE49-F238E27FC236}">
                  <a16:creationId xmlns:a16="http://schemas.microsoft.com/office/drawing/2014/main" id="{42441180-8C41-495F-9F7E-E9067CC645DD}"/>
                </a:ext>
              </a:extLst>
            </p:cNvPr>
            <p:cNvSpPr/>
            <p:nvPr/>
          </p:nvSpPr>
          <p:spPr>
            <a:xfrm>
              <a:off x="555903" y="3041096"/>
              <a:ext cx="1756370" cy="7951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Arrow Connector 10">
            <a:extLst>
              <a:ext uri="{FF2B5EF4-FFF2-40B4-BE49-F238E27FC236}">
                <a16:creationId xmlns:a16="http://schemas.microsoft.com/office/drawing/2014/main" id="{147E65D9-05BB-4283-8E38-81905E62912D}"/>
              </a:ext>
            </a:extLst>
          </p:cNvPr>
          <p:cNvCxnSpPr>
            <a:cxnSpLocks/>
          </p:cNvCxnSpPr>
          <p:nvPr/>
        </p:nvCxnSpPr>
        <p:spPr>
          <a:xfrm flipH="1">
            <a:off x="3778467" y="3310759"/>
            <a:ext cx="1865588" cy="108256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B1A5112-AE80-4AE2-9A0C-D5C6CB1E25DE}"/>
              </a:ext>
            </a:extLst>
          </p:cNvPr>
          <p:cNvCxnSpPr>
            <a:cxnSpLocks/>
          </p:cNvCxnSpPr>
          <p:nvPr/>
        </p:nvCxnSpPr>
        <p:spPr>
          <a:xfrm>
            <a:off x="7598979" y="3142593"/>
            <a:ext cx="1418897" cy="109096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59554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39</a:t>
            </a:fld>
            <a:endParaRPr lang="en-US" dirty="0"/>
          </a:p>
        </p:txBody>
      </p:sp>
      <p:sp>
        <p:nvSpPr>
          <p:cNvPr id="15" name="TextBox 14">
            <a:extLst>
              <a:ext uri="{FF2B5EF4-FFF2-40B4-BE49-F238E27FC236}">
                <a16:creationId xmlns:a16="http://schemas.microsoft.com/office/drawing/2014/main" id="{550799F6-0BF1-4500-8FF9-EFF2AE831426}"/>
              </a:ext>
            </a:extLst>
          </p:cNvPr>
          <p:cNvSpPr txBox="1"/>
          <p:nvPr/>
        </p:nvSpPr>
        <p:spPr>
          <a:xfrm>
            <a:off x="372377" y="596282"/>
            <a:ext cx="8313683" cy="451470"/>
          </a:xfrm>
          <a:prstGeom prst="rect">
            <a:avLst/>
          </a:prstGeom>
          <a:noFill/>
        </p:spPr>
        <p:txBody>
          <a:bodyPr wrap="square">
            <a:spAutoFit/>
          </a:bodyPr>
          <a:lstStyle/>
          <a:p>
            <a:pPr marL="342900" indent="-342900" algn="just">
              <a:lnSpc>
                <a:spcPct val="110000"/>
              </a:lnSpc>
              <a:spcBef>
                <a:spcPts val="1200"/>
              </a:spcBef>
              <a:spcAft>
                <a:spcPts val="1200"/>
              </a:spcAft>
              <a:buClr>
                <a:srgbClr val="973735"/>
              </a:buClr>
              <a:buSzPct val="50000"/>
              <a:buFont typeface="Wingdings" pitchFamily="2" charset="2"/>
              <a:buChar char="u"/>
              <a:tabLst>
                <a:tab pos="241300" algn="l"/>
              </a:tabLst>
              <a:defRPr/>
            </a:pPr>
            <a:r>
              <a:rPr lang="en-US" sz="2300" b="1">
                <a:solidFill>
                  <a:srgbClr val="111111"/>
                </a:solidFill>
                <a:latin typeface="+mj-lt"/>
              </a:rPr>
              <a:t>MyStoreConext Class</a:t>
            </a:r>
          </a:p>
        </p:txBody>
      </p:sp>
      <p:grpSp>
        <p:nvGrpSpPr>
          <p:cNvPr id="13" name="Group 12">
            <a:extLst>
              <a:ext uri="{FF2B5EF4-FFF2-40B4-BE49-F238E27FC236}">
                <a16:creationId xmlns:a16="http://schemas.microsoft.com/office/drawing/2014/main" id="{F62577A0-F43D-4F49-B020-49DA50EC7EEF}"/>
              </a:ext>
            </a:extLst>
          </p:cNvPr>
          <p:cNvGrpSpPr/>
          <p:nvPr/>
        </p:nvGrpSpPr>
        <p:grpSpPr>
          <a:xfrm>
            <a:off x="0" y="1517665"/>
            <a:ext cx="9301655" cy="4504763"/>
            <a:chOff x="950406" y="1223825"/>
            <a:chExt cx="10291187" cy="4788722"/>
          </a:xfrm>
        </p:grpSpPr>
        <p:pic>
          <p:nvPicPr>
            <p:cNvPr id="8" name="Picture 7">
              <a:extLst>
                <a:ext uri="{FF2B5EF4-FFF2-40B4-BE49-F238E27FC236}">
                  <a16:creationId xmlns:a16="http://schemas.microsoft.com/office/drawing/2014/main" id="{044038FE-9E51-445B-ABE2-C6358DFA9243}"/>
                </a:ext>
              </a:extLst>
            </p:cNvPr>
            <p:cNvPicPr>
              <a:picLocks noChangeAspect="1"/>
            </p:cNvPicPr>
            <p:nvPr/>
          </p:nvPicPr>
          <p:blipFill>
            <a:blip r:embed="rId3"/>
            <a:stretch>
              <a:fillRect/>
            </a:stretch>
          </p:blipFill>
          <p:spPr>
            <a:xfrm>
              <a:off x="950406" y="1223825"/>
              <a:ext cx="10291187" cy="4788722"/>
            </a:xfrm>
            <a:prstGeom prst="rect">
              <a:avLst/>
            </a:prstGeom>
          </p:spPr>
        </p:pic>
        <p:sp>
          <p:nvSpPr>
            <p:cNvPr id="16" name="Rectangle 15">
              <a:extLst>
                <a:ext uri="{FF2B5EF4-FFF2-40B4-BE49-F238E27FC236}">
                  <a16:creationId xmlns:a16="http://schemas.microsoft.com/office/drawing/2014/main" id="{C730CEC2-5C49-4BF6-8A39-0B769E5EDBE1}"/>
                </a:ext>
              </a:extLst>
            </p:cNvPr>
            <p:cNvSpPr/>
            <p:nvPr/>
          </p:nvSpPr>
          <p:spPr>
            <a:xfrm>
              <a:off x="1331615" y="1937510"/>
              <a:ext cx="6067668" cy="52191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AB913C3-5017-4D5C-AB9E-77349F9B4469}"/>
                </a:ext>
              </a:extLst>
            </p:cNvPr>
            <p:cNvSpPr/>
            <p:nvPr/>
          </p:nvSpPr>
          <p:spPr>
            <a:xfrm>
              <a:off x="1502979" y="4186725"/>
              <a:ext cx="7609490" cy="178378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1" name="Picture 20">
            <a:extLst>
              <a:ext uri="{FF2B5EF4-FFF2-40B4-BE49-F238E27FC236}">
                <a16:creationId xmlns:a16="http://schemas.microsoft.com/office/drawing/2014/main" id="{32693AD5-D996-4440-9DDD-F63E73A027AA}"/>
              </a:ext>
            </a:extLst>
          </p:cNvPr>
          <p:cNvPicPr>
            <a:picLocks noChangeAspect="1"/>
          </p:cNvPicPr>
          <p:nvPr/>
        </p:nvPicPr>
        <p:blipFill>
          <a:blip r:embed="rId4"/>
          <a:stretch>
            <a:fillRect/>
          </a:stretch>
        </p:blipFill>
        <p:spPr>
          <a:xfrm>
            <a:off x="9307735" y="1517665"/>
            <a:ext cx="2884265" cy="3134166"/>
          </a:xfrm>
          <a:prstGeom prst="rect">
            <a:avLst/>
          </a:prstGeom>
        </p:spPr>
      </p:pic>
    </p:spTree>
    <p:extLst>
      <p:ext uri="{BB962C8B-B14F-4D97-AF65-F5344CB8AC3E}">
        <p14:creationId xmlns:p14="http://schemas.microsoft.com/office/powerpoint/2010/main" val="952860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3D4C067-544C-48BA-89F4-9069974CD1E9}"/>
              </a:ext>
            </a:extLst>
          </p:cNvPr>
          <p:cNvSpPr>
            <a:spLocks noGrp="1"/>
          </p:cNvSpPr>
          <p:nvPr>
            <p:ph type="sldNum" sz="quarter" idx="12"/>
          </p:nvPr>
        </p:nvSpPr>
        <p:spPr/>
        <p:txBody>
          <a:bodyPr/>
          <a:lstStyle/>
          <a:p>
            <a:fld id="{CC0149FD-98BB-4821-915B-09C9BFE4B727}" type="slidenum">
              <a:rPr lang="en-US" smtClean="0"/>
              <a:pPr/>
              <a:t>4</a:t>
            </a:fld>
            <a:endParaRPr lang="en-US" dirty="0"/>
          </a:p>
        </p:txBody>
      </p:sp>
      <p:sp>
        <p:nvSpPr>
          <p:cNvPr id="7" name="TextBox 6">
            <a:extLst>
              <a:ext uri="{FF2B5EF4-FFF2-40B4-BE49-F238E27FC236}">
                <a16:creationId xmlns:a16="http://schemas.microsoft.com/office/drawing/2014/main" id="{5DD9A697-2F81-4AEF-8F92-C01E3C2E7B2E}"/>
              </a:ext>
            </a:extLst>
          </p:cNvPr>
          <p:cNvSpPr txBox="1"/>
          <p:nvPr/>
        </p:nvSpPr>
        <p:spPr>
          <a:xfrm>
            <a:off x="304801" y="661416"/>
            <a:ext cx="10342178" cy="646331"/>
          </a:xfrm>
          <a:prstGeom prst="rect">
            <a:avLst/>
          </a:prstGeom>
          <a:noFill/>
        </p:spPr>
        <p:txBody>
          <a:bodyPr wrap="square">
            <a:spAutoFit/>
          </a:bodyPr>
          <a:lstStyle/>
          <a:p>
            <a:pPr lvl="0">
              <a:lnSpc>
                <a:spcPct val="90000"/>
              </a:lnSpc>
              <a:buClr>
                <a:schemeClr val="dk1"/>
              </a:buClr>
              <a:buSzPts val="4000"/>
            </a:pPr>
            <a:r>
              <a:rPr lang="en-US" sz="4000" b="1" dirty="0" smtClean="0">
                <a:solidFill>
                  <a:schemeClr val="dk1"/>
                </a:solidFill>
                <a:ea typeface="Arial"/>
                <a:cs typeface="Arial"/>
                <a:sym typeface="Arial"/>
              </a:rPr>
              <a:t>Database sample for Demonstration</a:t>
            </a:r>
            <a:endParaRPr lang="en-US" sz="4000" b="1" dirty="0">
              <a:solidFill>
                <a:schemeClr val="dk1"/>
              </a:solidFill>
              <a:ea typeface="Arial"/>
              <a:cs typeface="Arial"/>
              <a:sym typeface="Arial"/>
            </a:endParaRPr>
          </a:p>
        </p:txBody>
      </p:sp>
      <p:sp>
        <p:nvSpPr>
          <p:cNvPr id="9" name="TextBox 8">
            <a:extLst>
              <a:ext uri="{FF2B5EF4-FFF2-40B4-BE49-F238E27FC236}">
                <a16:creationId xmlns:a16="http://schemas.microsoft.com/office/drawing/2014/main" id="{F89BCAB0-F7DD-408D-AFED-CFD0BB30B3CB}"/>
              </a:ext>
            </a:extLst>
          </p:cNvPr>
          <p:cNvSpPr txBox="1"/>
          <p:nvPr/>
        </p:nvSpPr>
        <p:spPr>
          <a:xfrm>
            <a:off x="-63060" y="1201532"/>
            <a:ext cx="12160467" cy="618374"/>
          </a:xfrm>
          <a:prstGeom prst="rect">
            <a:avLst/>
          </a:prstGeom>
          <a:noFill/>
        </p:spPr>
        <p:txBody>
          <a:bodyPr wrap="square">
            <a:spAutoFit/>
          </a:bodyPr>
          <a:lstStyle/>
          <a:p>
            <a:pPr marL="342900" indent="-342900" algn="just">
              <a:lnSpc>
                <a:spcPct val="150000"/>
              </a:lnSpc>
              <a:buClr>
                <a:srgbClr val="973735"/>
              </a:buClr>
              <a:buSzPct val="50000"/>
              <a:buFont typeface="Wingdings" pitchFamily="2" charset="2"/>
              <a:buChar char="u"/>
              <a:tabLst>
                <a:tab pos="241300" algn="l"/>
              </a:tabLst>
              <a:defRPr/>
            </a:pPr>
            <a:r>
              <a:rPr lang="en-US" sz="2600" dirty="0" smtClean="0">
                <a:solidFill>
                  <a:srgbClr val="212121"/>
                </a:solidFill>
              </a:rPr>
              <a:t> </a:t>
            </a:r>
            <a:endParaRPr lang="en-US" sz="2600" dirty="0">
              <a:solidFill>
                <a:srgbClr val="212121"/>
              </a:solidFill>
            </a:endParaRPr>
          </a:p>
        </p:txBody>
      </p:sp>
      <p:pic>
        <p:nvPicPr>
          <p:cNvPr id="6" name="Google Shape;119;p4"/>
          <p:cNvPicPr preferRelativeResize="0"/>
          <p:nvPr/>
        </p:nvPicPr>
        <p:blipFill rotWithShape="1">
          <a:blip r:embed="rId2">
            <a:alphaModFix/>
          </a:blip>
          <a:srcRect/>
          <a:stretch/>
        </p:blipFill>
        <p:spPr>
          <a:xfrm>
            <a:off x="8876959" y="3703042"/>
            <a:ext cx="2382180" cy="2920760"/>
          </a:xfrm>
          <a:prstGeom prst="rect">
            <a:avLst/>
          </a:prstGeom>
          <a:noFill/>
          <a:ln>
            <a:noFill/>
          </a:ln>
        </p:spPr>
      </p:pic>
      <p:pic>
        <p:nvPicPr>
          <p:cNvPr id="8" name="Google Shape;120;p4"/>
          <p:cNvPicPr preferRelativeResize="0"/>
          <p:nvPr/>
        </p:nvPicPr>
        <p:blipFill rotWithShape="1">
          <a:blip r:embed="rId3">
            <a:alphaModFix/>
          </a:blip>
          <a:srcRect/>
          <a:stretch/>
        </p:blipFill>
        <p:spPr>
          <a:xfrm>
            <a:off x="440606" y="3703042"/>
            <a:ext cx="7419177" cy="2917340"/>
          </a:xfrm>
          <a:prstGeom prst="rect">
            <a:avLst/>
          </a:prstGeom>
          <a:noFill/>
          <a:ln>
            <a:noFill/>
          </a:ln>
        </p:spPr>
      </p:pic>
      <p:pic>
        <p:nvPicPr>
          <p:cNvPr id="10" name="Google Shape;121;p4"/>
          <p:cNvPicPr preferRelativeResize="0"/>
          <p:nvPr/>
        </p:nvPicPr>
        <p:blipFill rotWithShape="1">
          <a:blip r:embed="rId4">
            <a:alphaModFix/>
          </a:blip>
          <a:srcRect/>
          <a:stretch/>
        </p:blipFill>
        <p:spPr>
          <a:xfrm>
            <a:off x="98069" y="1201532"/>
            <a:ext cx="11752367" cy="2480822"/>
          </a:xfrm>
          <a:prstGeom prst="rect">
            <a:avLst/>
          </a:prstGeom>
          <a:noFill/>
          <a:ln>
            <a:noFill/>
          </a:ln>
        </p:spPr>
      </p:pic>
    </p:spTree>
    <p:extLst>
      <p:ext uri="{BB962C8B-B14F-4D97-AF65-F5344CB8AC3E}">
        <p14:creationId xmlns:p14="http://schemas.microsoft.com/office/powerpoint/2010/main" val="2446649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40</a:t>
            </a:fld>
            <a:endParaRPr lang="en-US" dirty="0"/>
          </a:p>
        </p:txBody>
      </p:sp>
      <p:grpSp>
        <p:nvGrpSpPr>
          <p:cNvPr id="6" name="Group 5">
            <a:extLst>
              <a:ext uri="{FF2B5EF4-FFF2-40B4-BE49-F238E27FC236}">
                <a16:creationId xmlns:a16="http://schemas.microsoft.com/office/drawing/2014/main" id="{E100885A-3B03-4C0C-B267-6690B2F704BC}"/>
              </a:ext>
            </a:extLst>
          </p:cNvPr>
          <p:cNvGrpSpPr/>
          <p:nvPr/>
        </p:nvGrpSpPr>
        <p:grpSpPr>
          <a:xfrm>
            <a:off x="1293888" y="928784"/>
            <a:ext cx="8886384" cy="5335382"/>
            <a:chOff x="1293888" y="1023377"/>
            <a:chExt cx="8886384" cy="5335382"/>
          </a:xfrm>
        </p:grpSpPr>
        <p:pic>
          <p:nvPicPr>
            <p:cNvPr id="5" name="Picture 4">
              <a:extLst>
                <a:ext uri="{FF2B5EF4-FFF2-40B4-BE49-F238E27FC236}">
                  <a16:creationId xmlns:a16="http://schemas.microsoft.com/office/drawing/2014/main" id="{9137B4C7-693D-4922-B0D6-22041CF288EF}"/>
                </a:ext>
              </a:extLst>
            </p:cNvPr>
            <p:cNvPicPr>
              <a:picLocks noChangeAspect="1"/>
            </p:cNvPicPr>
            <p:nvPr/>
          </p:nvPicPr>
          <p:blipFill>
            <a:blip r:embed="rId3"/>
            <a:stretch>
              <a:fillRect/>
            </a:stretch>
          </p:blipFill>
          <p:spPr>
            <a:xfrm>
              <a:off x="1293888" y="1023377"/>
              <a:ext cx="8886384" cy="5335382"/>
            </a:xfrm>
            <a:prstGeom prst="rect">
              <a:avLst/>
            </a:prstGeom>
          </p:spPr>
        </p:pic>
        <p:sp>
          <p:nvSpPr>
            <p:cNvPr id="7" name="Rectangle 6">
              <a:extLst>
                <a:ext uri="{FF2B5EF4-FFF2-40B4-BE49-F238E27FC236}">
                  <a16:creationId xmlns:a16="http://schemas.microsoft.com/office/drawing/2014/main" id="{868D4C7B-CF17-4C5E-8834-EC0189033F48}"/>
                </a:ext>
              </a:extLst>
            </p:cNvPr>
            <p:cNvSpPr/>
            <p:nvPr/>
          </p:nvSpPr>
          <p:spPr>
            <a:xfrm>
              <a:off x="2701159" y="2053124"/>
              <a:ext cx="6663558" cy="27080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160238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41</a:t>
            </a:fld>
            <a:endParaRPr lang="en-US" dirty="0"/>
          </a:p>
        </p:txBody>
      </p:sp>
      <p:sp>
        <p:nvSpPr>
          <p:cNvPr id="9" name="TextBox 8">
            <a:extLst>
              <a:ext uri="{FF2B5EF4-FFF2-40B4-BE49-F238E27FC236}">
                <a16:creationId xmlns:a16="http://schemas.microsoft.com/office/drawing/2014/main" id="{FC2B7219-8846-4655-BC56-E5935CA35FFF}"/>
              </a:ext>
            </a:extLst>
          </p:cNvPr>
          <p:cNvSpPr txBox="1"/>
          <p:nvPr/>
        </p:nvSpPr>
        <p:spPr>
          <a:xfrm>
            <a:off x="157655" y="644953"/>
            <a:ext cx="12034345" cy="446276"/>
          </a:xfrm>
          <a:prstGeom prst="rect">
            <a:avLst/>
          </a:prstGeom>
          <a:noFill/>
        </p:spPr>
        <p:txBody>
          <a:bodyPr wrap="square">
            <a:spAutoFit/>
          </a:bodyPr>
          <a:lstStyle/>
          <a:p>
            <a:pPr>
              <a:spcBef>
                <a:spcPts val="1000"/>
              </a:spcBef>
              <a:buClr>
                <a:srgbClr val="973735"/>
              </a:buClr>
              <a:buSzPct val="50000"/>
              <a:tabLst>
                <a:tab pos="241300" algn="l"/>
              </a:tabLst>
              <a:defRPr/>
            </a:pPr>
            <a:r>
              <a:rPr lang="en-US" sz="2300">
                <a:solidFill>
                  <a:srgbClr val="111111"/>
                </a:solidFill>
                <a:latin typeface="+mj-lt"/>
              </a:rPr>
              <a:t>4.Write codes for </a:t>
            </a:r>
            <a:r>
              <a:rPr lang="en-US" sz="2300" b="1">
                <a:solidFill>
                  <a:srgbClr val="111111"/>
                </a:solidFill>
                <a:latin typeface="+mj-lt"/>
              </a:rPr>
              <a:t>Program.cs </a:t>
            </a:r>
            <a:r>
              <a:rPr lang="en-US" sz="2300">
                <a:solidFill>
                  <a:srgbClr val="111111"/>
                </a:solidFill>
                <a:latin typeface="+mj-lt"/>
              </a:rPr>
              <a:t>then run project</a:t>
            </a:r>
          </a:p>
        </p:txBody>
      </p:sp>
      <p:pic>
        <p:nvPicPr>
          <p:cNvPr id="11" name="Picture 10">
            <a:extLst>
              <a:ext uri="{FF2B5EF4-FFF2-40B4-BE49-F238E27FC236}">
                <a16:creationId xmlns:a16="http://schemas.microsoft.com/office/drawing/2014/main" id="{7B35F4AB-03C7-4E11-980C-58EB9CB675CA}"/>
              </a:ext>
            </a:extLst>
          </p:cNvPr>
          <p:cNvPicPr>
            <a:picLocks noChangeAspect="1"/>
          </p:cNvPicPr>
          <p:nvPr/>
        </p:nvPicPr>
        <p:blipFill>
          <a:blip r:embed="rId3"/>
          <a:stretch>
            <a:fillRect/>
          </a:stretch>
        </p:blipFill>
        <p:spPr>
          <a:xfrm>
            <a:off x="8479163" y="1372058"/>
            <a:ext cx="3580862" cy="3470870"/>
          </a:xfrm>
          <a:prstGeom prst="rect">
            <a:avLst/>
          </a:prstGeom>
        </p:spPr>
      </p:pic>
      <p:grpSp>
        <p:nvGrpSpPr>
          <p:cNvPr id="22" name="Group 21">
            <a:extLst>
              <a:ext uri="{FF2B5EF4-FFF2-40B4-BE49-F238E27FC236}">
                <a16:creationId xmlns:a16="http://schemas.microsoft.com/office/drawing/2014/main" id="{D33099B6-5384-4653-B7AF-2D0D75E7A361}"/>
              </a:ext>
            </a:extLst>
          </p:cNvPr>
          <p:cNvGrpSpPr/>
          <p:nvPr/>
        </p:nvGrpSpPr>
        <p:grpSpPr>
          <a:xfrm>
            <a:off x="0" y="1210732"/>
            <a:ext cx="8479163" cy="5259457"/>
            <a:chOff x="0" y="1210732"/>
            <a:chExt cx="8479163" cy="5259457"/>
          </a:xfrm>
        </p:grpSpPr>
        <p:pic>
          <p:nvPicPr>
            <p:cNvPr id="14" name="Picture 13">
              <a:extLst>
                <a:ext uri="{FF2B5EF4-FFF2-40B4-BE49-F238E27FC236}">
                  <a16:creationId xmlns:a16="http://schemas.microsoft.com/office/drawing/2014/main" id="{E11C3688-56F3-4E51-A728-92F2C989D731}"/>
                </a:ext>
              </a:extLst>
            </p:cNvPr>
            <p:cNvPicPr>
              <a:picLocks noChangeAspect="1"/>
            </p:cNvPicPr>
            <p:nvPr/>
          </p:nvPicPr>
          <p:blipFill>
            <a:blip r:embed="rId4"/>
            <a:stretch>
              <a:fillRect/>
            </a:stretch>
          </p:blipFill>
          <p:spPr>
            <a:xfrm>
              <a:off x="0" y="1210732"/>
              <a:ext cx="8479163" cy="5259457"/>
            </a:xfrm>
            <a:prstGeom prst="rect">
              <a:avLst/>
            </a:prstGeom>
          </p:spPr>
        </p:pic>
        <p:sp>
          <p:nvSpPr>
            <p:cNvPr id="19" name="Rectangle 18">
              <a:extLst>
                <a:ext uri="{FF2B5EF4-FFF2-40B4-BE49-F238E27FC236}">
                  <a16:creationId xmlns:a16="http://schemas.microsoft.com/office/drawing/2014/main" id="{E8E3D6E1-B112-4916-8FC9-F91A0403DB16}"/>
                </a:ext>
              </a:extLst>
            </p:cNvPr>
            <p:cNvSpPr/>
            <p:nvPr/>
          </p:nvSpPr>
          <p:spPr>
            <a:xfrm>
              <a:off x="971466" y="2833575"/>
              <a:ext cx="4084008" cy="27391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82E26F8-4904-4696-959D-22ABCB9CC780}"/>
                </a:ext>
              </a:extLst>
            </p:cNvPr>
            <p:cNvSpPr/>
            <p:nvPr/>
          </p:nvSpPr>
          <p:spPr>
            <a:xfrm>
              <a:off x="971466" y="4731636"/>
              <a:ext cx="6291182" cy="27391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CA37214-92AA-4447-B4E7-C179C7299B64}"/>
                </a:ext>
              </a:extLst>
            </p:cNvPr>
            <p:cNvSpPr/>
            <p:nvPr/>
          </p:nvSpPr>
          <p:spPr>
            <a:xfrm>
              <a:off x="971466" y="3267001"/>
              <a:ext cx="4872285" cy="4572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245781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42</a:t>
            </a:fld>
            <a:endParaRPr lang="en-US" dirty="0"/>
          </a:p>
        </p:txBody>
      </p:sp>
      <p:sp>
        <p:nvSpPr>
          <p:cNvPr id="9" name="Title 1">
            <a:extLst>
              <a:ext uri="{FF2B5EF4-FFF2-40B4-BE49-F238E27FC236}">
                <a16:creationId xmlns:a16="http://schemas.microsoft.com/office/drawing/2014/main" id="{7C3A6C0E-573D-4DA8-BAED-D0E66A21CDAE}"/>
              </a:ext>
            </a:extLst>
          </p:cNvPr>
          <p:cNvSpPr>
            <a:spLocks noGrp="1"/>
          </p:cNvSpPr>
          <p:nvPr>
            <p:ph type="title"/>
          </p:nvPr>
        </p:nvSpPr>
        <p:spPr>
          <a:xfrm>
            <a:off x="269137" y="647585"/>
            <a:ext cx="11653725" cy="575433"/>
          </a:xfrm>
        </p:spPr>
        <p:txBody>
          <a:bodyPr>
            <a:normAutofit fontScale="90000"/>
          </a:bodyPr>
          <a:lstStyle/>
          <a:p>
            <a:r>
              <a:rPr lang="en-US" sz="4400" b="1">
                <a:latin typeface="+mj-lt"/>
                <a:ea typeface="+mj-ea"/>
                <a:cs typeface="+mj-cs"/>
              </a:rPr>
              <a:t>The Weaknesses Reverse Engineering</a:t>
            </a:r>
          </a:p>
        </p:txBody>
      </p:sp>
      <p:sp>
        <p:nvSpPr>
          <p:cNvPr id="6" name="TextBox 5">
            <a:extLst>
              <a:ext uri="{FF2B5EF4-FFF2-40B4-BE49-F238E27FC236}">
                <a16:creationId xmlns:a16="http://schemas.microsoft.com/office/drawing/2014/main" id="{20B3704A-9C5D-4EDA-A0BC-A0B29B5B4A6B}"/>
              </a:ext>
            </a:extLst>
          </p:cNvPr>
          <p:cNvSpPr txBox="1"/>
          <p:nvPr/>
        </p:nvSpPr>
        <p:spPr>
          <a:xfrm>
            <a:off x="-54233" y="1505584"/>
            <a:ext cx="12128937" cy="4616648"/>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In the case of the temporal tables (called system-versioned tables) added in SQL Server , the history tables cannot be mapped using Entity Framework Core (this is already possible for the actual table)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For database views and stored procedures, in contrast to the classic Entity Framework, classes and functions cannot be generated</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Once the object model is generated using the Entity Framework Core commandline tools, we cannot update it</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Update Model from Database command available for the Database First approach is currently not implemented</a:t>
            </a:r>
          </a:p>
        </p:txBody>
      </p:sp>
    </p:spTree>
    <p:extLst>
      <p:ext uri="{BB962C8B-B14F-4D97-AF65-F5344CB8AC3E}">
        <p14:creationId xmlns:p14="http://schemas.microsoft.com/office/powerpoint/2010/main" val="13007654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43</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48237" y="1552945"/>
            <a:ext cx="12228045" cy="4616648"/>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Forward engineering is available in the classic Entity Framework in two variants: </a:t>
            </a:r>
            <a:r>
              <a:rPr lang="en-US" sz="2600" b="1">
                <a:solidFill>
                  <a:srgbClr val="111111"/>
                </a:solidFill>
                <a:latin typeface="+mj-lt"/>
              </a:rPr>
              <a:t>Model First </a:t>
            </a:r>
            <a:r>
              <a:rPr lang="en-US" sz="2600">
                <a:solidFill>
                  <a:srgbClr val="111111"/>
                </a:solidFill>
                <a:latin typeface="+mj-lt"/>
              </a:rPr>
              <a:t>and </a:t>
            </a:r>
            <a:r>
              <a:rPr lang="en-US" sz="2600" b="1">
                <a:solidFill>
                  <a:srgbClr val="111111"/>
                </a:solidFill>
                <a:latin typeface="+mj-lt"/>
              </a:rPr>
              <a:t>Code First</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In Model First, we graphically create an entity data model (EDM) to generate the database schema and .NET classes</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In Code First, we write classes directly, from which the database schema is created</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EDM is invisible. In the redesigned Entity Framework Core, </a:t>
            </a:r>
            <a:r>
              <a:rPr lang="en-US" sz="2600" i="1">
                <a:solidFill>
                  <a:srgbClr val="111111"/>
                </a:solidFill>
                <a:latin typeface="+mj-lt"/>
              </a:rPr>
              <a:t>there is only the second approach</a:t>
            </a:r>
            <a:r>
              <a:rPr lang="en-US" sz="2600">
                <a:solidFill>
                  <a:srgbClr val="111111"/>
                </a:solidFill>
                <a:latin typeface="+mj-lt"/>
              </a:rPr>
              <a:t>, which however </a:t>
            </a:r>
            <a:r>
              <a:rPr lang="en-US" sz="2600" i="1">
                <a:solidFill>
                  <a:srgbClr val="111111"/>
                </a:solidFill>
                <a:latin typeface="+mj-lt"/>
              </a:rPr>
              <a:t>is not called Code First </a:t>
            </a:r>
            <a:r>
              <a:rPr lang="en-US" sz="2600">
                <a:solidFill>
                  <a:srgbClr val="111111"/>
                </a:solidFill>
                <a:latin typeface="+mj-lt"/>
              </a:rPr>
              <a:t>but </a:t>
            </a:r>
            <a:r>
              <a:rPr lang="en-US" sz="2600" b="1">
                <a:solidFill>
                  <a:srgbClr val="111111"/>
                </a:solidFill>
                <a:latin typeface="+mj-lt"/>
              </a:rPr>
              <a:t>code-based modeling </a:t>
            </a:r>
            <a:r>
              <a:rPr lang="en-US" sz="2600">
                <a:solidFill>
                  <a:srgbClr val="111111"/>
                </a:solidFill>
                <a:latin typeface="+mj-lt"/>
              </a:rPr>
              <a:t>and no longer uses an invisible EDM</a:t>
            </a: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Forward Engineering for New Databases</a:t>
            </a:r>
          </a:p>
        </p:txBody>
      </p:sp>
    </p:spTree>
    <p:extLst>
      <p:ext uri="{BB962C8B-B14F-4D97-AF65-F5344CB8AC3E}">
        <p14:creationId xmlns:p14="http://schemas.microsoft.com/office/powerpoint/2010/main" val="18739210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44</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70207" y="1493421"/>
            <a:ext cx="12202508" cy="4616648"/>
          </a:xfrm>
          <a:prstGeom prst="rect">
            <a:avLst/>
          </a:prstGeom>
          <a:noFill/>
        </p:spPr>
        <p:txBody>
          <a:bodyPr wrap="square">
            <a:spAutoFit/>
          </a:bodyPr>
          <a:lstStyle/>
          <a:p>
            <a:pPr marL="342900" indent="-342900" algn="just">
              <a:spcBef>
                <a:spcPts val="1800"/>
              </a:spcBef>
              <a:spcAft>
                <a:spcPts val="1800"/>
              </a:spcAft>
              <a:buClr>
                <a:srgbClr val="973735"/>
              </a:buClr>
              <a:buSzPct val="50000"/>
              <a:buFont typeface="Wingdings" pitchFamily="2" charset="2"/>
              <a:buChar char="u"/>
              <a:tabLst>
                <a:tab pos="241300" algn="l"/>
              </a:tabLst>
              <a:defRPr/>
            </a:pPr>
            <a:r>
              <a:rPr lang="en-US" sz="2600">
                <a:solidFill>
                  <a:srgbClr val="111111"/>
                </a:solidFill>
                <a:latin typeface="+mj-lt"/>
              </a:rPr>
              <a:t>Code-based modeling in Entity Framework Core happens through these two types of classes: </a:t>
            </a:r>
          </a:p>
          <a:p>
            <a:pPr marL="739775" indent="-339725" algn="just">
              <a:spcBef>
                <a:spcPts val="1800"/>
              </a:spcBef>
              <a:spcAft>
                <a:spcPts val="1800"/>
              </a:spcAft>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We create entity classes, which store the data in RAM. We create navigation properties in the entity classes that represent the relationships between the entity classes. These are typically plain old CRL objects (POCOs) with properties for each database column</a:t>
            </a:r>
          </a:p>
          <a:p>
            <a:pPr marL="739775" indent="-339725" algn="just">
              <a:spcBef>
                <a:spcPts val="1800"/>
              </a:spcBef>
              <a:spcAft>
                <a:spcPts val="1800"/>
              </a:spcAft>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We write a context class (derived from DbContext) that represents the database model, with each of the entities listed as a DBSet. This will be used for all queries and other operations</a:t>
            </a:r>
          </a:p>
        </p:txBody>
      </p:sp>
      <p:sp>
        <p:nvSpPr>
          <p:cNvPr id="8" name="Title 1">
            <a:extLst>
              <a:ext uri="{FF2B5EF4-FFF2-40B4-BE49-F238E27FC236}">
                <a16:creationId xmlns:a16="http://schemas.microsoft.com/office/drawing/2014/main" id="{A6CD4C66-B34F-4956-8EC8-16DFAA3645BB}"/>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Forward Engineering for New Databases</a:t>
            </a:r>
          </a:p>
        </p:txBody>
      </p:sp>
    </p:spTree>
    <p:extLst>
      <p:ext uri="{BB962C8B-B14F-4D97-AF65-F5344CB8AC3E}">
        <p14:creationId xmlns:p14="http://schemas.microsoft.com/office/powerpoint/2010/main" val="11709222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F8162F0-87CE-4AFF-9AD1-D2296682F6E3}"/>
              </a:ext>
            </a:extLst>
          </p:cNvPr>
          <p:cNvSpPr>
            <a:spLocks noGrp="1"/>
          </p:cNvSpPr>
          <p:nvPr>
            <p:ph type="sldNum" sz="quarter" idx="12"/>
          </p:nvPr>
        </p:nvSpPr>
        <p:spPr/>
        <p:txBody>
          <a:bodyPr/>
          <a:lstStyle/>
          <a:p>
            <a:fld id="{CC0149FD-98BB-4821-915B-09C9BFE4B727}" type="slidenum">
              <a:rPr lang="en-US" smtClean="0"/>
              <a:pPr/>
              <a:t>45</a:t>
            </a:fld>
            <a:endParaRPr lang="en-US" dirty="0"/>
          </a:p>
        </p:txBody>
      </p:sp>
      <p:sp>
        <p:nvSpPr>
          <p:cNvPr id="6" name="Title 1">
            <a:extLst>
              <a:ext uri="{FF2B5EF4-FFF2-40B4-BE49-F238E27FC236}">
                <a16:creationId xmlns:a16="http://schemas.microsoft.com/office/drawing/2014/main" id="{8FE1552B-7A11-482C-9355-C490C220809F}"/>
              </a:ext>
            </a:extLst>
          </p:cNvPr>
          <p:cNvSpPr txBox="1">
            <a:spLocks/>
          </p:cNvSpPr>
          <p:nvPr/>
        </p:nvSpPr>
        <p:spPr>
          <a:xfrm>
            <a:off x="655008" y="2241458"/>
            <a:ext cx="10825656"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b="1">
                <a:latin typeface="Arial" panose="020B0604020202020204" pitchFamily="34" charset="0"/>
                <a:cs typeface="Arial" panose="020B0604020202020204" pitchFamily="34" charset="0"/>
              </a:rPr>
              <a:t> </a:t>
            </a:r>
            <a:r>
              <a:rPr lang="en-US" altLang="ko-KR" b="1">
                <a:solidFill>
                  <a:schemeClr val="accent2"/>
                </a:solidFill>
                <a:latin typeface="Arial" panose="020B0604020202020204" pitchFamily="34" charset="0"/>
                <a:cs typeface="Arial" panose="020B0604020202020204" pitchFamily="34" charset="0"/>
              </a:rPr>
              <a:t>Forward Engineering for New Databases Demonstration</a:t>
            </a:r>
            <a:endParaRPr lang="en-US"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92039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46</a:t>
            </a:fld>
            <a:endParaRPr lang="en-US" dirty="0"/>
          </a:p>
        </p:txBody>
      </p:sp>
      <p:sp>
        <p:nvSpPr>
          <p:cNvPr id="6" name="TextBox 5">
            <a:extLst>
              <a:ext uri="{FF2B5EF4-FFF2-40B4-BE49-F238E27FC236}">
                <a16:creationId xmlns:a16="http://schemas.microsoft.com/office/drawing/2014/main" id="{1E9D5D92-4A2F-4E44-A2A4-E1BBCE9787EA}"/>
              </a:ext>
            </a:extLst>
          </p:cNvPr>
          <p:cNvSpPr txBox="1"/>
          <p:nvPr/>
        </p:nvSpPr>
        <p:spPr>
          <a:xfrm>
            <a:off x="188709" y="596703"/>
            <a:ext cx="11919207"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dirty="0">
                <a:solidFill>
                  <a:srgbClr val="111111"/>
                </a:solidFill>
                <a:latin typeface="+mj-lt"/>
              </a:rPr>
              <a:t>1.Create a </a:t>
            </a:r>
            <a:r>
              <a:rPr lang="en-US" sz="2300" dirty="0" smtClean="0">
                <a:solidFill>
                  <a:srgbClr val="111111"/>
                </a:solidFill>
                <a:latin typeface="+mj-lt"/>
              </a:rPr>
              <a:t>WPF </a:t>
            </a:r>
            <a:r>
              <a:rPr lang="en-US" sz="2300" dirty="0">
                <a:solidFill>
                  <a:srgbClr val="111111"/>
                </a:solidFill>
                <a:latin typeface="+mj-lt"/>
              </a:rPr>
              <a:t>app named </a:t>
            </a:r>
            <a:r>
              <a:rPr lang="en-US" sz="2300" b="1" dirty="0" err="1">
                <a:solidFill>
                  <a:srgbClr val="111111"/>
                </a:solidFill>
                <a:latin typeface="+mj-lt"/>
              </a:rPr>
              <a:t>ManageCategoriesApp</a:t>
            </a:r>
            <a:r>
              <a:rPr lang="en-US" sz="2300" b="1" dirty="0">
                <a:solidFill>
                  <a:srgbClr val="111111"/>
                </a:solidFill>
                <a:latin typeface="+mj-lt"/>
              </a:rPr>
              <a:t> </a:t>
            </a:r>
            <a:r>
              <a:rPr lang="en-US" sz="2300" dirty="0">
                <a:solidFill>
                  <a:srgbClr val="111111"/>
                </a:solidFill>
                <a:latin typeface="+mj-lt"/>
              </a:rPr>
              <a:t>includes a form named </a:t>
            </a:r>
            <a:r>
              <a:rPr lang="en-US" sz="2300" b="1" dirty="0" err="1">
                <a:solidFill>
                  <a:srgbClr val="111111"/>
                </a:solidFill>
                <a:latin typeface="+mj-lt"/>
              </a:rPr>
              <a:t>frmManageCategories</a:t>
            </a:r>
            <a:r>
              <a:rPr lang="en-US" sz="2300" dirty="0">
                <a:solidFill>
                  <a:srgbClr val="111111"/>
                </a:solidFill>
                <a:latin typeface="+mj-lt"/>
              </a:rPr>
              <a:t> and has controls as follows :  </a:t>
            </a:r>
          </a:p>
        </p:txBody>
      </p:sp>
      <p:graphicFrame>
        <p:nvGraphicFramePr>
          <p:cNvPr id="10" name="Table 9">
            <a:extLst>
              <a:ext uri="{FF2B5EF4-FFF2-40B4-BE49-F238E27FC236}">
                <a16:creationId xmlns:a16="http://schemas.microsoft.com/office/drawing/2014/main" id="{6DE2F89A-6169-470B-8DF3-A2CF8608EEC1}"/>
              </a:ext>
            </a:extLst>
          </p:cNvPr>
          <p:cNvGraphicFramePr>
            <a:graphicFrameLocks noGrp="1"/>
          </p:cNvGraphicFramePr>
          <p:nvPr>
            <p:extLst>
              <p:ext uri="{D42A27DB-BD31-4B8C-83A1-F6EECF244321}">
                <p14:modId xmlns:p14="http://schemas.microsoft.com/office/powerpoint/2010/main" val="586415779"/>
              </p:ext>
            </p:extLst>
          </p:nvPr>
        </p:nvGraphicFramePr>
        <p:xfrm>
          <a:off x="5523234" y="1517833"/>
          <a:ext cx="6626726" cy="4861523"/>
        </p:xfrm>
        <a:graphic>
          <a:graphicData uri="http://schemas.openxmlformats.org/drawingml/2006/table">
            <a:tbl>
              <a:tblPr firstRow="1" bandRow="1">
                <a:tableStyleId>{5C22544A-7EE6-4342-B048-85BDC9FD1C3A}</a:tableStyleId>
              </a:tblPr>
              <a:tblGrid>
                <a:gridCol w="1452543">
                  <a:extLst>
                    <a:ext uri="{9D8B030D-6E8A-4147-A177-3AD203B41FA5}">
                      <a16:colId xmlns:a16="http://schemas.microsoft.com/office/drawing/2014/main" val="3279450615"/>
                    </a:ext>
                  </a:extLst>
                </a:gridCol>
                <a:gridCol w="2262820">
                  <a:extLst>
                    <a:ext uri="{9D8B030D-6E8A-4147-A177-3AD203B41FA5}">
                      <a16:colId xmlns:a16="http://schemas.microsoft.com/office/drawing/2014/main" val="20001"/>
                    </a:ext>
                  </a:extLst>
                </a:gridCol>
                <a:gridCol w="2911363">
                  <a:extLst>
                    <a:ext uri="{9D8B030D-6E8A-4147-A177-3AD203B41FA5}">
                      <a16:colId xmlns:a16="http://schemas.microsoft.com/office/drawing/2014/main" val="20002"/>
                    </a:ext>
                  </a:extLst>
                </a:gridCol>
              </a:tblGrid>
              <a:tr h="240009">
                <a:tc>
                  <a:txBody>
                    <a:bodyPr/>
                    <a:lstStyle/>
                    <a:p>
                      <a:r>
                        <a:rPr lang="en-US" sz="1600">
                          <a:solidFill>
                            <a:schemeClr val="bg1"/>
                          </a:solidFill>
                        </a:rPr>
                        <a:t>Object Type</a:t>
                      </a:r>
                      <a:endParaRPr lang="en-US" sz="1600" dirty="0">
                        <a:solidFill>
                          <a:schemeClr val="bg1"/>
                        </a:solidFill>
                      </a:endParaRPr>
                    </a:p>
                  </a:txBody>
                  <a:tcPr/>
                </a:tc>
                <a:tc>
                  <a:txBody>
                    <a:bodyPr/>
                    <a:lstStyle/>
                    <a:p>
                      <a:r>
                        <a:rPr lang="en-US" sz="1600" dirty="0">
                          <a:solidFill>
                            <a:schemeClr val="bg1"/>
                          </a:solidFill>
                        </a:rPr>
                        <a:t>Object</a:t>
                      </a:r>
                      <a:r>
                        <a:rPr lang="en-US" sz="1600" baseline="0" dirty="0">
                          <a:solidFill>
                            <a:schemeClr val="bg1"/>
                          </a:solidFill>
                        </a:rPr>
                        <a:t> name</a:t>
                      </a:r>
                      <a:endParaRPr lang="en-US" sz="1600" dirty="0">
                        <a:solidFill>
                          <a:schemeClr val="bg1"/>
                        </a:solidFill>
                      </a:endParaRPr>
                    </a:p>
                  </a:txBody>
                  <a:tcPr/>
                </a:tc>
                <a:tc>
                  <a:txBody>
                    <a:bodyPr/>
                    <a:lstStyle/>
                    <a:p>
                      <a:r>
                        <a:rPr lang="en-US" sz="1600">
                          <a:solidFill>
                            <a:schemeClr val="bg1"/>
                          </a:solidFill>
                        </a:rPr>
                        <a:t>Properties / Events</a:t>
                      </a:r>
                      <a:endParaRPr lang="en-US" sz="1600" dirty="0">
                        <a:solidFill>
                          <a:schemeClr val="bg1"/>
                        </a:solidFill>
                      </a:endParaRPr>
                    </a:p>
                  </a:txBody>
                  <a:tcPr/>
                </a:tc>
                <a:extLst>
                  <a:ext uri="{0D108BD9-81ED-4DB2-BD59-A6C34878D82A}">
                    <a16:rowId xmlns:a16="http://schemas.microsoft.com/office/drawing/2014/main" val="10000"/>
                  </a:ext>
                </a:extLst>
              </a:tr>
              <a:tr h="340879">
                <a:tc>
                  <a:txBody>
                    <a:bodyPr/>
                    <a:lstStyle/>
                    <a:p>
                      <a:r>
                        <a:rPr lang="en-US" sz="1600"/>
                        <a:t>Label</a:t>
                      </a:r>
                      <a:endParaRPr lang="en-US" sz="1600" dirty="0"/>
                    </a:p>
                  </a:txBody>
                  <a:tcPr/>
                </a:tc>
                <a:tc>
                  <a:txBody>
                    <a:bodyPr/>
                    <a:lstStyle/>
                    <a:p>
                      <a:r>
                        <a:rPr lang="en-US" sz="1600" kern="1200">
                          <a:solidFill>
                            <a:schemeClr val="dk1"/>
                          </a:solidFill>
                          <a:latin typeface="+mn-lt"/>
                          <a:ea typeface="+mn-ea"/>
                          <a:cs typeface="+mn-cs"/>
                        </a:rPr>
                        <a:t>lbCategoryID</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Text: </a:t>
                      </a:r>
                      <a:r>
                        <a:rPr lang="en-US" sz="1600" kern="1200">
                          <a:solidFill>
                            <a:schemeClr val="dk1"/>
                          </a:solidFill>
                          <a:latin typeface="+mn-lt"/>
                          <a:ea typeface="+mn-ea"/>
                          <a:cs typeface="+mn-cs"/>
                        </a:rPr>
                        <a:t>lbCategoryID</a:t>
                      </a:r>
                      <a:endParaRPr lang="en-US" sz="1600" dirty="0"/>
                    </a:p>
                  </a:txBody>
                  <a:tcPr/>
                </a:tc>
                <a:extLst>
                  <a:ext uri="{0D108BD9-81ED-4DB2-BD59-A6C34878D82A}">
                    <a16:rowId xmlns:a16="http://schemas.microsoft.com/office/drawing/2014/main" val="10002"/>
                  </a:ext>
                </a:extLst>
              </a:tr>
              <a:tr h="365561">
                <a:tc>
                  <a:txBody>
                    <a:bodyPr/>
                    <a:lstStyle/>
                    <a:p>
                      <a:r>
                        <a:rPr lang="en-US" sz="1600"/>
                        <a:t>Label</a:t>
                      </a:r>
                      <a:endParaRPr lang="en-US" sz="1600" dirty="0"/>
                    </a:p>
                  </a:txBody>
                  <a:tcPr/>
                </a:tc>
                <a:tc>
                  <a:txBody>
                    <a:bodyPr/>
                    <a:lstStyle/>
                    <a:p>
                      <a:r>
                        <a:rPr lang="en-US" sz="1600" kern="1200" dirty="0" err="1">
                          <a:solidFill>
                            <a:schemeClr val="dk1"/>
                          </a:solidFill>
                          <a:latin typeface="+mn-lt"/>
                          <a:ea typeface="+mn-ea"/>
                          <a:cs typeface="+mn-cs"/>
                        </a:rPr>
                        <a:t>lbCategoryName</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a:solidFill>
                            <a:schemeClr val="dk1"/>
                          </a:solidFill>
                          <a:latin typeface="+mn-lt"/>
                          <a:ea typeface="+mn-ea"/>
                          <a:cs typeface="+mn-cs"/>
                        </a:rPr>
                        <a:t>Text: </a:t>
                      </a:r>
                      <a:r>
                        <a:rPr lang="en-US" sz="1600" kern="1200">
                          <a:solidFill>
                            <a:schemeClr val="dk1"/>
                          </a:solidFill>
                          <a:latin typeface="+mn-lt"/>
                          <a:ea typeface="+mn-ea"/>
                          <a:cs typeface="+mn-cs"/>
                        </a:rPr>
                        <a:t>CategoryName</a:t>
                      </a:r>
                      <a:endParaRPr lang="en-US" sz="1600" b="0" dirty="0"/>
                    </a:p>
                  </a:txBody>
                  <a:tcPr/>
                </a:tc>
                <a:extLst>
                  <a:ext uri="{0D108BD9-81ED-4DB2-BD59-A6C34878D82A}">
                    <a16:rowId xmlns:a16="http://schemas.microsoft.com/office/drawing/2014/main" val="10003"/>
                  </a:ext>
                </a:extLst>
              </a:tr>
              <a:tr h="345083">
                <a:tc>
                  <a:txBody>
                    <a:bodyPr/>
                    <a:lstStyle/>
                    <a:p>
                      <a:r>
                        <a:rPr lang="en-US" sz="1600"/>
                        <a:t>TextBox</a:t>
                      </a:r>
                      <a:endParaRPr lang="en-US" sz="1600" dirty="0"/>
                    </a:p>
                  </a:txBody>
                  <a:tcPr/>
                </a:tc>
                <a:tc>
                  <a:txBody>
                    <a:bodyPr/>
                    <a:lstStyle/>
                    <a:p>
                      <a:r>
                        <a:rPr lang="en-US" sz="1600" kern="1200">
                          <a:solidFill>
                            <a:schemeClr val="dk1"/>
                          </a:solidFill>
                          <a:latin typeface="+mn-lt"/>
                          <a:ea typeface="+mn-ea"/>
                          <a:cs typeface="+mn-cs"/>
                        </a:rPr>
                        <a:t>txtCategoryID</a:t>
                      </a:r>
                      <a:endParaRPr lang="en-US" sz="1600" dirty="0"/>
                    </a:p>
                  </a:txBody>
                  <a:tcPr/>
                </a:tc>
                <a:tc>
                  <a:txBody>
                    <a:bodyPr/>
                    <a:lstStyle/>
                    <a:p>
                      <a:r>
                        <a:rPr lang="en-US" sz="1600"/>
                        <a:t>ReadOnly: True</a:t>
                      </a:r>
                    </a:p>
                  </a:txBody>
                  <a:tcPr/>
                </a:tc>
                <a:extLst>
                  <a:ext uri="{0D108BD9-81ED-4DB2-BD59-A6C34878D82A}">
                    <a16:rowId xmlns:a16="http://schemas.microsoft.com/office/drawing/2014/main" val="10004"/>
                  </a:ext>
                </a:extLst>
              </a:tr>
              <a:tr h="315654">
                <a:tc>
                  <a:txBody>
                    <a:bodyPr/>
                    <a:lstStyle/>
                    <a:p>
                      <a:r>
                        <a:rPr lang="en-US" sz="1600"/>
                        <a:t>TextBox</a:t>
                      </a:r>
                      <a:endParaRPr lang="en-US" sz="1600" dirty="0"/>
                    </a:p>
                  </a:txBody>
                  <a:tcPr/>
                </a:tc>
                <a:tc>
                  <a:txBody>
                    <a:bodyPr/>
                    <a:lstStyle/>
                    <a:p>
                      <a:r>
                        <a:rPr lang="en-US" sz="1600" kern="1200">
                          <a:solidFill>
                            <a:schemeClr val="dk1"/>
                          </a:solidFill>
                          <a:latin typeface="+mn-lt"/>
                          <a:ea typeface="+mn-ea"/>
                          <a:cs typeface="+mn-cs"/>
                        </a:rPr>
                        <a:t>txtCategoryName</a:t>
                      </a:r>
                      <a:endParaRPr lang="en-US" sz="1600" dirty="0"/>
                    </a:p>
                  </a:txBody>
                  <a:tcPr/>
                </a:tc>
                <a:tc>
                  <a:txBody>
                    <a:bodyPr/>
                    <a:lstStyle/>
                    <a:p>
                      <a:endParaRPr lang="en-US" sz="1600"/>
                    </a:p>
                  </a:txBody>
                  <a:tcPr/>
                </a:tc>
                <a:extLst>
                  <a:ext uri="{0D108BD9-81ED-4DB2-BD59-A6C34878D82A}">
                    <a16:rowId xmlns:a16="http://schemas.microsoft.com/office/drawing/2014/main" val="10005"/>
                  </a:ext>
                </a:extLst>
              </a:tr>
              <a:tr h="307246">
                <a:tc>
                  <a:txBody>
                    <a:bodyPr/>
                    <a:lstStyle/>
                    <a:p>
                      <a:r>
                        <a:rPr lang="en-US" sz="1600"/>
                        <a:t>Button</a:t>
                      </a:r>
                      <a:endParaRPr lang="en-US" sz="1600" dirty="0"/>
                    </a:p>
                  </a:txBody>
                  <a:tcPr/>
                </a:tc>
                <a:tc>
                  <a:txBody>
                    <a:bodyPr/>
                    <a:lstStyle/>
                    <a:p>
                      <a:r>
                        <a:rPr lang="en-US" sz="1600" kern="1200">
                          <a:solidFill>
                            <a:schemeClr val="dk1"/>
                          </a:solidFill>
                          <a:latin typeface="+mn-lt"/>
                          <a:ea typeface="+mn-ea"/>
                          <a:cs typeface="+mn-cs"/>
                        </a:rPr>
                        <a:t>btnInsert</a:t>
                      </a:r>
                    </a:p>
                  </a:txBody>
                  <a:tcPr/>
                </a:tc>
                <a:tc>
                  <a:txBody>
                    <a:bodyPr/>
                    <a:lstStyle/>
                    <a:p>
                      <a:r>
                        <a:rPr lang="en-US" sz="1600"/>
                        <a:t>Text: Insert</a:t>
                      </a:r>
                    </a:p>
                    <a:p>
                      <a:r>
                        <a:rPr lang="en-US" sz="1600">
                          <a:solidFill>
                            <a:srgbClr val="FF0000"/>
                          </a:solidFill>
                        </a:rPr>
                        <a:t>Event Handler: Click</a:t>
                      </a:r>
                      <a:endParaRPr lang="en-US" sz="1600" dirty="0">
                        <a:solidFill>
                          <a:srgbClr val="FF0000"/>
                        </a:solidFill>
                      </a:endParaRPr>
                    </a:p>
                  </a:txBody>
                  <a:tcPr/>
                </a:tc>
                <a:extLst>
                  <a:ext uri="{0D108BD9-81ED-4DB2-BD59-A6C34878D82A}">
                    <a16:rowId xmlns:a16="http://schemas.microsoft.com/office/drawing/2014/main" val="10006"/>
                  </a:ext>
                </a:extLst>
              </a:tr>
              <a:tr h="3408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a:t>Button</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a:solidFill>
                            <a:schemeClr val="dk1"/>
                          </a:solidFill>
                          <a:latin typeface="+mn-lt"/>
                          <a:ea typeface="+mn-ea"/>
                          <a:cs typeface="+mn-cs"/>
                        </a:rPr>
                        <a:t>btnUpdate</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a:t>Text: Update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rgbClr val="FF0000"/>
                          </a:solidFill>
                        </a:rPr>
                        <a:t>Event Handler: Click</a:t>
                      </a:r>
                      <a:endParaRPr lang="en-US" sz="1600" dirty="0"/>
                    </a:p>
                  </a:txBody>
                  <a:tcPr/>
                </a:tc>
                <a:extLst>
                  <a:ext uri="{0D108BD9-81ED-4DB2-BD59-A6C34878D82A}">
                    <a16:rowId xmlns:a16="http://schemas.microsoft.com/office/drawing/2014/main" val="10007"/>
                  </a:ext>
                </a:extLst>
              </a:tr>
              <a:tr h="3429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a:t>Button</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a:solidFill>
                            <a:schemeClr val="dk1"/>
                          </a:solidFill>
                          <a:latin typeface="+mn-lt"/>
                          <a:ea typeface="+mn-ea"/>
                          <a:cs typeface="+mn-cs"/>
                        </a:rPr>
                        <a:t>btnDelete</a:t>
                      </a:r>
                      <a:endParaRPr lang="en-US" sz="1600"/>
                    </a:p>
                  </a:txBody>
                  <a:tcPr/>
                </a:tc>
                <a:tc>
                  <a:txBody>
                    <a:bodyPr/>
                    <a:lstStyle/>
                    <a:p>
                      <a:r>
                        <a:rPr lang="en-US" sz="1600"/>
                        <a:t>Text: Delete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rgbClr val="FF0000"/>
                          </a:solidFill>
                        </a:rPr>
                        <a:t>Event Handler: Click</a:t>
                      </a:r>
                      <a:endParaRPr lang="en-US" sz="1600" dirty="0"/>
                    </a:p>
                  </a:txBody>
                  <a:tcPr/>
                </a:tc>
                <a:extLst>
                  <a:ext uri="{0D108BD9-81ED-4DB2-BD59-A6C34878D82A}">
                    <a16:rowId xmlns:a16="http://schemas.microsoft.com/office/drawing/2014/main" val="10008"/>
                  </a:ext>
                </a:extLst>
              </a:tr>
              <a:tr h="261688">
                <a:tc>
                  <a:txBody>
                    <a:bodyPr/>
                    <a:lstStyle/>
                    <a:p>
                      <a:r>
                        <a:rPr lang="en-US" sz="1600" kern="1200">
                          <a:solidFill>
                            <a:schemeClr val="dk1"/>
                          </a:solidFill>
                          <a:latin typeface="+mn-lt"/>
                          <a:ea typeface="+mn-ea"/>
                          <a:cs typeface="+mn-cs"/>
                        </a:rPr>
                        <a:t>DataGridView</a:t>
                      </a:r>
                      <a:endParaRPr lang="en-US" sz="1600"/>
                    </a:p>
                  </a:txBody>
                  <a:tcPr/>
                </a:tc>
                <a:tc>
                  <a:txBody>
                    <a:bodyPr/>
                    <a:lstStyle/>
                    <a:p>
                      <a:r>
                        <a:rPr lang="en-US" sz="1600" kern="1200">
                          <a:solidFill>
                            <a:schemeClr val="dk1"/>
                          </a:solidFill>
                          <a:latin typeface="+mn-lt"/>
                          <a:ea typeface="+mn-ea"/>
                          <a:cs typeface="+mn-cs"/>
                        </a:rPr>
                        <a:t>dgvCategories</a:t>
                      </a:r>
                      <a:endParaRPr lang="en-US" sz="1600"/>
                    </a:p>
                  </a:txBody>
                  <a:tcPr/>
                </a:tc>
                <a:tc>
                  <a:txBody>
                    <a:bodyPr/>
                    <a:lstStyle/>
                    <a:p>
                      <a:r>
                        <a:rPr lang="en-US" sz="1600"/>
                        <a:t>ReadOnly: True</a:t>
                      </a:r>
                    </a:p>
                    <a:p>
                      <a:r>
                        <a:rPr lang="en-US" sz="1600" kern="1200">
                          <a:solidFill>
                            <a:schemeClr val="dk1"/>
                          </a:solidFill>
                          <a:latin typeface="+mn-lt"/>
                          <a:ea typeface="+mn-ea"/>
                          <a:cs typeface="+mn-cs"/>
                        </a:rPr>
                        <a:t>SelectionMode:FullRowSelect</a:t>
                      </a:r>
                      <a:endParaRPr lang="en-US" sz="1600" dirty="0"/>
                    </a:p>
                  </a:txBody>
                  <a:tcPr/>
                </a:tc>
                <a:extLst>
                  <a:ext uri="{0D108BD9-81ED-4DB2-BD59-A6C34878D82A}">
                    <a16:rowId xmlns:a16="http://schemas.microsoft.com/office/drawing/2014/main" val="10009"/>
                  </a:ext>
                </a:extLst>
              </a:tr>
              <a:tr h="292023">
                <a:tc>
                  <a:txBody>
                    <a:bodyPr/>
                    <a:lstStyle/>
                    <a:p>
                      <a:r>
                        <a:rPr lang="en-US" sz="1600"/>
                        <a:t>Form</a:t>
                      </a:r>
                      <a:endParaRPr lang="en-US" sz="1600" dirty="0"/>
                    </a:p>
                  </a:txBody>
                  <a:tcPr/>
                </a:tc>
                <a:tc>
                  <a:txBody>
                    <a:bodyPr/>
                    <a:lstStyle/>
                    <a:p>
                      <a:r>
                        <a:rPr lang="en-US" sz="1600" kern="1200">
                          <a:solidFill>
                            <a:schemeClr val="dk1"/>
                          </a:solidFill>
                          <a:latin typeface="+mn-lt"/>
                          <a:ea typeface="+mn-ea"/>
                          <a:cs typeface="+mn-cs"/>
                        </a:rPr>
                        <a:t>frmManageCategories</a:t>
                      </a:r>
                      <a:endParaRPr lang="en-US" sz="1600" dirty="0"/>
                    </a:p>
                  </a:txBody>
                  <a:tcPr/>
                </a:tc>
                <a:tc>
                  <a:txBody>
                    <a:bodyPr/>
                    <a:lstStyle/>
                    <a:p>
                      <a:r>
                        <a:rPr lang="en-US" sz="1600" kern="1200" dirty="0" err="1">
                          <a:solidFill>
                            <a:schemeClr val="dk1"/>
                          </a:solidFill>
                          <a:latin typeface="+mn-lt"/>
                          <a:ea typeface="+mn-ea"/>
                          <a:cs typeface="+mn-cs"/>
                        </a:rPr>
                        <a:t>StartPosition</a:t>
                      </a:r>
                      <a:r>
                        <a:rPr lang="en-US" sz="1600" kern="1200" dirty="0">
                          <a:solidFill>
                            <a:schemeClr val="dk1"/>
                          </a:solidFill>
                          <a:latin typeface="+mn-lt"/>
                          <a:ea typeface="+mn-ea"/>
                          <a:cs typeface="+mn-cs"/>
                        </a:rPr>
                        <a:t>: </a:t>
                      </a:r>
                      <a:r>
                        <a:rPr lang="en-US" sz="1600" kern="1200" dirty="0" err="1">
                          <a:solidFill>
                            <a:schemeClr val="dk1"/>
                          </a:solidFill>
                          <a:latin typeface="+mn-lt"/>
                          <a:ea typeface="+mn-ea"/>
                          <a:cs typeface="+mn-cs"/>
                        </a:rPr>
                        <a:t>CenterScreen</a:t>
                      </a:r>
                      <a:endParaRPr lang="en-US" sz="1600" kern="1200" dirty="0">
                        <a:solidFill>
                          <a:schemeClr val="dk1"/>
                        </a:solidFill>
                        <a:latin typeface="+mn-lt"/>
                        <a:ea typeface="+mn-ea"/>
                        <a:cs typeface="+mn-cs"/>
                      </a:endParaRPr>
                    </a:p>
                    <a:p>
                      <a:r>
                        <a:rPr lang="en-US" sz="1600" kern="1200" dirty="0">
                          <a:solidFill>
                            <a:schemeClr val="dk1"/>
                          </a:solidFill>
                          <a:latin typeface="+mn-lt"/>
                          <a:ea typeface="+mn-ea"/>
                          <a:cs typeface="+mn-cs"/>
                        </a:rPr>
                        <a:t>Text: Manage Categories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rPr>
                        <a:t>Event Handler: Load</a:t>
                      </a:r>
                      <a:endParaRPr lang="en-US" sz="1600" dirty="0"/>
                    </a:p>
                  </a:txBody>
                  <a:tcPr/>
                </a:tc>
                <a:extLst>
                  <a:ext uri="{0D108BD9-81ED-4DB2-BD59-A6C34878D82A}">
                    <a16:rowId xmlns:a16="http://schemas.microsoft.com/office/drawing/2014/main" val="10010"/>
                  </a:ext>
                </a:extLst>
              </a:tr>
            </a:tbl>
          </a:graphicData>
        </a:graphic>
      </p:graphicFrame>
      <p:pic>
        <p:nvPicPr>
          <p:cNvPr id="3" name="Picture 2">
            <a:extLst>
              <a:ext uri="{FF2B5EF4-FFF2-40B4-BE49-F238E27FC236}">
                <a16:creationId xmlns:a16="http://schemas.microsoft.com/office/drawing/2014/main" id="{E05A1011-5412-4AD0-AA72-B10619913B78}"/>
              </a:ext>
            </a:extLst>
          </p:cNvPr>
          <p:cNvPicPr>
            <a:picLocks noChangeAspect="1"/>
          </p:cNvPicPr>
          <p:nvPr/>
        </p:nvPicPr>
        <p:blipFill>
          <a:blip r:embed="rId2"/>
          <a:stretch>
            <a:fillRect/>
          </a:stretch>
        </p:blipFill>
        <p:spPr>
          <a:xfrm>
            <a:off x="241259" y="1538873"/>
            <a:ext cx="5193711" cy="4048974"/>
          </a:xfrm>
          <a:prstGeom prst="rect">
            <a:avLst/>
          </a:prstGeom>
        </p:spPr>
      </p:pic>
    </p:spTree>
    <p:extLst>
      <p:ext uri="{BB962C8B-B14F-4D97-AF65-F5344CB8AC3E}">
        <p14:creationId xmlns:p14="http://schemas.microsoft.com/office/powerpoint/2010/main" val="26855195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EA405F4-10D2-4A45-9793-5AB5AE9BA330}"/>
              </a:ext>
            </a:extLst>
          </p:cNvPr>
          <p:cNvSpPr>
            <a:spLocks noGrp="1"/>
          </p:cNvSpPr>
          <p:nvPr>
            <p:ph type="sldNum" sz="quarter" idx="12"/>
          </p:nvPr>
        </p:nvSpPr>
        <p:spPr/>
        <p:txBody>
          <a:bodyPr/>
          <a:lstStyle/>
          <a:p>
            <a:fld id="{CC0149FD-98BB-4821-915B-09C9BFE4B727}" type="slidenum">
              <a:rPr lang="en-US" smtClean="0"/>
              <a:pPr/>
              <a:t>47</a:t>
            </a:fld>
            <a:endParaRPr lang="en-US" dirty="0"/>
          </a:p>
        </p:txBody>
      </p:sp>
      <p:sp>
        <p:nvSpPr>
          <p:cNvPr id="10" name="TextBox 9">
            <a:extLst>
              <a:ext uri="{FF2B5EF4-FFF2-40B4-BE49-F238E27FC236}">
                <a16:creationId xmlns:a16="http://schemas.microsoft.com/office/drawing/2014/main" id="{0F8AF2A5-EBB5-4E5A-85EB-117ADDF754E1}"/>
              </a:ext>
            </a:extLst>
          </p:cNvPr>
          <p:cNvSpPr txBox="1"/>
          <p:nvPr/>
        </p:nvSpPr>
        <p:spPr>
          <a:xfrm>
            <a:off x="188709" y="652306"/>
            <a:ext cx="12003291"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2.Right-click on the project | </a:t>
            </a:r>
            <a:r>
              <a:rPr lang="en-US" sz="2300" b="1">
                <a:solidFill>
                  <a:srgbClr val="111111"/>
                </a:solidFill>
                <a:latin typeface="+mj-lt"/>
              </a:rPr>
              <a:t>Add |  New Item, </a:t>
            </a:r>
            <a:r>
              <a:rPr lang="en-US" sz="2300">
                <a:solidFill>
                  <a:srgbClr val="111111"/>
                </a:solidFill>
                <a:latin typeface="+mj-lt"/>
              </a:rPr>
              <a:t>select</a:t>
            </a:r>
            <a:r>
              <a:rPr lang="en-US" sz="2300" b="1">
                <a:solidFill>
                  <a:srgbClr val="111111"/>
                </a:solidFill>
                <a:latin typeface="+mj-lt"/>
              </a:rPr>
              <a:t> JavaScript JSON Configuration File </a:t>
            </a:r>
            <a:r>
              <a:rPr lang="en-US" sz="2300">
                <a:solidFill>
                  <a:srgbClr val="111111"/>
                </a:solidFill>
                <a:latin typeface="+mj-lt"/>
              </a:rPr>
              <a:t>then rename to </a:t>
            </a:r>
            <a:r>
              <a:rPr lang="en-US" sz="2300" b="1">
                <a:solidFill>
                  <a:srgbClr val="111111"/>
                </a:solidFill>
                <a:latin typeface="+mj-lt"/>
              </a:rPr>
              <a:t>appsettings.json , </a:t>
            </a:r>
            <a:r>
              <a:rPr lang="en-US" sz="2300">
                <a:solidFill>
                  <a:srgbClr val="111111"/>
                </a:solidFill>
                <a:latin typeface="+mj-lt"/>
              </a:rPr>
              <a:t>click</a:t>
            </a:r>
            <a:r>
              <a:rPr lang="en-US" sz="2300" b="1">
                <a:solidFill>
                  <a:srgbClr val="111111"/>
                </a:solidFill>
                <a:latin typeface="+mj-lt"/>
              </a:rPr>
              <a:t> Add </a:t>
            </a:r>
            <a:r>
              <a:rPr lang="en-US" sz="2300">
                <a:solidFill>
                  <a:srgbClr val="111111"/>
                </a:solidFill>
                <a:latin typeface="+mj-lt"/>
              </a:rPr>
              <a:t>and write contents as follows:</a:t>
            </a:r>
          </a:p>
        </p:txBody>
      </p:sp>
      <p:grpSp>
        <p:nvGrpSpPr>
          <p:cNvPr id="2" name="Group 1">
            <a:extLst>
              <a:ext uri="{FF2B5EF4-FFF2-40B4-BE49-F238E27FC236}">
                <a16:creationId xmlns:a16="http://schemas.microsoft.com/office/drawing/2014/main" id="{78171ACB-7EE5-40B8-BF97-3F9FDC4A0C13}"/>
              </a:ext>
            </a:extLst>
          </p:cNvPr>
          <p:cNvGrpSpPr/>
          <p:nvPr/>
        </p:nvGrpSpPr>
        <p:grpSpPr>
          <a:xfrm>
            <a:off x="504496" y="1520568"/>
            <a:ext cx="11183007" cy="1908432"/>
            <a:chOff x="835809" y="1581002"/>
            <a:chExt cx="9506371" cy="2215991"/>
          </a:xfrm>
        </p:grpSpPr>
        <p:sp>
          <p:nvSpPr>
            <p:cNvPr id="12" name="TextBox 11">
              <a:extLst>
                <a:ext uri="{FF2B5EF4-FFF2-40B4-BE49-F238E27FC236}">
                  <a16:creationId xmlns:a16="http://schemas.microsoft.com/office/drawing/2014/main" id="{421B8F49-CB72-46D4-AE5A-CF8A92705C5D}"/>
                </a:ext>
              </a:extLst>
            </p:cNvPr>
            <p:cNvSpPr txBox="1"/>
            <p:nvPr/>
          </p:nvSpPr>
          <p:spPr>
            <a:xfrm>
              <a:off x="835809" y="1581002"/>
              <a:ext cx="9506371" cy="2215991"/>
            </a:xfrm>
            <a:prstGeom prst="rect">
              <a:avLst/>
            </a:prstGeom>
            <a:noFill/>
            <a:ln>
              <a:solidFill>
                <a:srgbClr val="FF0000"/>
              </a:solidFill>
            </a:ln>
          </p:spPr>
          <p:txBody>
            <a:bodyPr wrap="square">
              <a:spAutoFit/>
            </a:bodyPr>
            <a:lstStyle/>
            <a:p>
              <a:r>
                <a:rPr lang="en-US" sz="2300">
                  <a:solidFill>
                    <a:srgbClr val="000000"/>
                  </a:solidFill>
                  <a:latin typeface="Consolas" panose="020B0609020204030204" pitchFamily="49" charset="0"/>
                </a:rPr>
                <a:t>{  </a:t>
              </a:r>
            </a:p>
            <a:p>
              <a:r>
                <a:rPr lang="en-US" sz="2300">
                  <a:solidFill>
                    <a:srgbClr val="000000"/>
                  </a:solidFill>
                  <a:latin typeface="Consolas" panose="020B0609020204030204" pitchFamily="49" charset="0"/>
                </a:rPr>
                <a:t>  </a:t>
              </a:r>
              <a:r>
                <a:rPr lang="en-US" sz="2300">
                  <a:solidFill>
                    <a:srgbClr val="2E75B6"/>
                  </a:solidFill>
                  <a:latin typeface="Consolas" panose="020B0609020204030204" pitchFamily="49" charset="0"/>
                </a:rPr>
                <a:t>"ConnectionString</a:t>
              </a:r>
              <a:r>
                <a:rPr lang="en-US" sz="2300" b="1">
                  <a:solidFill>
                    <a:srgbClr val="FF0000"/>
                  </a:solidFill>
                  <a:latin typeface="Consolas" panose="020B0609020204030204" pitchFamily="49" charset="0"/>
                </a:rPr>
                <a:t>s</a:t>
              </a:r>
              <a:r>
                <a:rPr lang="en-US" sz="2300">
                  <a:solidFill>
                    <a:srgbClr val="2E75B6"/>
                  </a:solidFill>
                  <a:latin typeface="Consolas" panose="020B0609020204030204" pitchFamily="49" charset="0"/>
                </a:rPr>
                <a:t>"</a:t>
              </a:r>
              <a:r>
                <a:rPr lang="en-US" sz="2300">
                  <a:solidFill>
                    <a:srgbClr val="000000"/>
                  </a:solidFill>
                  <a:latin typeface="Consolas" panose="020B0609020204030204" pitchFamily="49" charset="0"/>
                </a:rPr>
                <a:t>: {  </a:t>
              </a:r>
            </a:p>
            <a:p>
              <a:r>
                <a:rPr lang="en-US" sz="2300">
                  <a:solidFill>
                    <a:srgbClr val="000000"/>
                  </a:solidFill>
                  <a:latin typeface="Consolas" panose="020B0609020204030204" pitchFamily="49" charset="0"/>
                </a:rPr>
                <a:t>    </a:t>
              </a:r>
              <a:r>
                <a:rPr lang="en-US" sz="2300">
                  <a:solidFill>
                    <a:srgbClr val="2E75B6"/>
                  </a:solidFill>
                  <a:latin typeface="Consolas" panose="020B0609020204030204" pitchFamily="49" charset="0"/>
                </a:rPr>
                <a:t>"MyStockDB"</a:t>
              </a:r>
              <a:r>
                <a:rPr lang="en-US" sz="2300">
                  <a:solidFill>
                    <a:srgbClr val="000000"/>
                  </a:solidFill>
                  <a:latin typeface="Consolas" panose="020B0609020204030204" pitchFamily="49" charset="0"/>
                </a:rPr>
                <a:t>: </a:t>
              </a:r>
              <a:r>
                <a:rPr lang="en-US" sz="2300">
                  <a:solidFill>
                    <a:srgbClr val="A31515"/>
                  </a:solidFill>
                  <a:latin typeface="Consolas" panose="020B0609020204030204" pitchFamily="49" charset="0"/>
                </a:rPr>
                <a:t>"Server=(local);uid=sa;pwd=123;database=MyStockDB"</a:t>
              </a:r>
              <a:endParaRPr lang="en-US" sz="2300">
                <a:solidFill>
                  <a:srgbClr val="000000"/>
                </a:solidFill>
                <a:latin typeface="Consolas" panose="020B0609020204030204" pitchFamily="49" charset="0"/>
              </a:endParaRPr>
            </a:p>
            <a:p>
              <a:r>
                <a:rPr lang="en-US" sz="2300">
                  <a:solidFill>
                    <a:srgbClr val="000000"/>
                  </a:solidFill>
                  <a:latin typeface="Consolas" panose="020B0609020204030204" pitchFamily="49" charset="0"/>
                </a:rPr>
                <a:t>  }</a:t>
              </a:r>
            </a:p>
            <a:p>
              <a:r>
                <a:rPr lang="en-US" sz="2300">
                  <a:solidFill>
                    <a:srgbClr val="000000"/>
                  </a:solidFill>
                  <a:latin typeface="Consolas" panose="020B0609020204030204" pitchFamily="49" charset="0"/>
                </a:rPr>
                <a:t>}</a:t>
              </a:r>
              <a:endParaRPr lang="en-US" sz="2300"/>
            </a:p>
          </p:txBody>
        </p:sp>
        <p:sp>
          <p:nvSpPr>
            <p:cNvPr id="11" name="Rectangle 10">
              <a:extLst>
                <a:ext uri="{FF2B5EF4-FFF2-40B4-BE49-F238E27FC236}">
                  <a16:creationId xmlns:a16="http://schemas.microsoft.com/office/drawing/2014/main" id="{1FB9BB35-410E-485D-8478-654F34479DC4}"/>
                </a:ext>
              </a:extLst>
            </p:cNvPr>
            <p:cNvSpPr/>
            <p:nvPr/>
          </p:nvSpPr>
          <p:spPr>
            <a:xfrm>
              <a:off x="1443058" y="2472726"/>
              <a:ext cx="8640020" cy="43254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919439E6-E2EF-424C-9C7E-AC896C73FA6B}"/>
              </a:ext>
            </a:extLst>
          </p:cNvPr>
          <p:cNvSpPr txBox="1"/>
          <p:nvPr/>
        </p:nvSpPr>
        <p:spPr>
          <a:xfrm>
            <a:off x="420414" y="3588479"/>
            <a:ext cx="11677230" cy="498342"/>
          </a:xfrm>
          <a:prstGeom prst="rect">
            <a:avLst/>
          </a:prstGeom>
          <a:noFill/>
        </p:spPr>
        <p:txBody>
          <a:bodyPr wrap="square">
            <a:spAutoFit/>
          </a:bodyPr>
          <a:lstStyle/>
          <a:p>
            <a:pPr marL="342900" indent="-342900" algn="just">
              <a:lnSpc>
                <a:spcPct val="11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Next , right-click on </a:t>
            </a:r>
            <a:r>
              <a:rPr lang="en-US" sz="2600" b="1">
                <a:solidFill>
                  <a:srgbClr val="111111"/>
                </a:solidFill>
                <a:latin typeface="+mj-lt"/>
              </a:rPr>
              <a:t>appsettings.json </a:t>
            </a:r>
            <a:r>
              <a:rPr lang="en-US" sz="2600">
                <a:solidFill>
                  <a:srgbClr val="111111"/>
                </a:solidFill>
                <a:latin typeface="+mj-lt"/>
              </a:rPr>
              <a:t>| </a:t>
            </a:r>
            <a:r>
              <a:rPr lang="en-US" sz="2600" b="1">
                <a:solidFill>
                  <a:srgbClr val="111111"/>
                </a:solidFill>
                <a:latin typeface="+mj-lt"/>
              </a:rPr>
              <a:t>Properties</a:t>
            </a:r>
            <a:r>
              <a:rPr lang="en-US" sz="2600">
                <a:solidFill>
                  <a:srgbClr val="111111"/>
                </a:solidFill>
                <a:latin typeface="+mj-lt"/>
              </a:rPr>
              <a:t>, select </a:t>
            </a:r>
            <a:r>
              <a:rPr lang="en-US" sz="2600" b="1">
                <a:solidFill>
                  <a:srgbClr val="111111"/>
                </a:solidFill>
                <a:latin typeface="+mj-lt"/>
              </a:rPr>
              <a:t>Copy if newer </a:t>
            </a:r>
          </a:p>
        </p:txBody>
      </p:sp>
      <p:grpSp>
        <p:nvGrpSpPr>
          <p:cNvPr id="3" name="Group 2">
            <a:extLst>
              <a:ext uri="{FF2B5EF4-FFF2-40B4-BE49-F238E27FC236}">
                <a16:creationId xmlns:a16="http://schemas.microsoft.com/office/drawing/2014/main" id="{27EDEA16-F61E-407C-8778-E4A6FE363A48}"/>
              </a:ext>
            </a:extLst>
          </p:cNvPr>
          <p:cNvGrpSpPr/>
          <p:nvPr/>
        </p:nvGrpSpPr>
        <p:grpSpPr>
          <a:xfrm>
            <a:off x="2609116" y="4368128"/>
            <a:ext cx="6582994" cy="1648356"/>
            <a:chOff x="2504013" y="4294555"/>
            <a:chExt cx="6582994" cy="1648356"/>
          </a:xfrm>
        </p:grpSpPr>
        <p:pic>
          <p:nvPicPr>
            <p:cNvPr id="19" name="Picture 18">
              <a:extLst>
                <a:ext uri="{FF2B5EF4-FFF2-40B4-BE49-F238E27FC236}">
                  <a16:creationId xmlns:a16="http://schemas.microsoft.com/office/drawing/2014/main" id="{6F8CC743-2260-45EB-A479-911FCD066719}"/>
                </a:ext>
              </a:extLst>
            </p:cNvPr>
            <p:cNvPicPr>
              <a:picLocks noChangeAspect="1"/>
            </p:cNvPicPr>
            <p:nvPr/>
          </p:nvPicPr>
          <p:blipFill>
            <a:blip r:embed="rId2"/>
            <a:stretch>
              <a:fillRect/>
            </a:stretch>
          </p:blipFill>
          <p:spPr>
            <a:xfrm>
              <a:off x="2504013" y="4294555"/>
              <a:ext cx="6582994" cy="1648356"/>
            </a:xfrm>
            <a:prstGeom prst="rect">
              <a:avLst/>
            </a:prstGeom>
          </p:spPr>
        </p:pic>
        <p:sp>
          <p:nvSpPr>
            <p:cNvPr id="20" name="Rectangle 19">
              <a:extLst>
                <a:ext uri="{FF2B5EF4-FFF2-40B4-BE49-F238E27FC236}">
                  <a16:creationId xmlns:a16="http://schemas.microsoft.com/office/drawing/2014/main" id="{0BA9AF46-DB3C-40EF-9061-11F9AA8CCC67}"/>
                </a:ext>
              </a:extLst>
            </p:cNvPr>
            <p:cNvSpPr/>
            <p:nvPr/>
          </p:nvSpPr>
          <p:spPr>
            <a:xfrm>
              <a:off x="2637742" y="5654565"/>
              <a:ext cx="4183472" cy="28834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817468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EA405F4-10D2-4A45-9793-5AB5AE9BA330}"/>
              </a:ext>
            </a:extLst>
          </p:cNvPr>
          <p:cNvSpPr>
            <a:spLocks noGrp="1"/>
          </p:cNvSpPr>
          <p:nvPr>
            <p:ph type="sldNum" sz="quarter" idx="12"/>
          </p:nvPr>
        </p:nvSpPr>
        <p:spPr/>
        <p:txBody>
          <a:bodyPr/>
          <a:lstStyle/>
          <a:p>
            <a:fld id="{CC0149FD-98BB-4821-915B-09C9BFE4B727}" type="slidenum">
              <a:rPr lang="en-US" smtClean="0"/>
              <a:pPr/>
              <a:t>48</a:t>
            </a:fld>
            <a:endParaRPr lang="en-US" dirty="0"/>
          </a:p>
        </p:txBody>
      </p:sp>
      <p:sp>
        <p:nvSpPr>
          <p:cNvPr id="14" name="TextBox 13">
            <a:extLst>
              <a:ext uri="{FF2B5EF4-FFF2-40B4-BE49-F238E27FC236}">
                <a16:creationId xmlns:a16="http://schemas.microsoft.com/office/drawing/2014/main" id="{E383EF6D-68CB-4A8B-8943-7F1B2391E454}"/>
              </a:ext>
            </a:extLst>
          </p:cNvPr>
          <p:cNvSpPr txBox="1"/>
          <p:nvPr/>
        </p:nvSpPr>
        <p:spPr>
          <a:xfrm>
            <a:off x="214946" y="2515451"/>
            <a:ext cx="4257167" cy="1154162"/>
          </a:xfrm>
          <a:prstGeom prst="rect">
            <a:avLst/>
          </a:prstGeom>
          <a:noFill/>
        </p:spPr>
        <p:txBody>
          <a:bodyPr wrap="square">
            <a:spAutoFit/>
          </a:bodyPr>
          <a:lstStyle/>
          <a:p>
            <a:pPr algn="just">
              <a:buClr>
                <a:srgbClr val="973735"/>
              </a:buClr>
              <a:buSzPct val="50000"/>
              <a:tabLst>
                <a:tab pos="461963" algn="l"/>
              </a:tabLst>
              <a:defRPr/>
            </a:pPr>
            <a:r>
              <a:rPr lang="en-US" sz="2300">
                <a:solidFill>
                  <a:srgbClr val="111111"/>
                </a:solidFill>
                <a:latin typeface="+mj-lt"/>
              </a:rPr>
              <a:t>4.Add to the project </a:t>
            </a:r>
            <a:r>
              <a:rPr lang="en-US" sz="2300"/>
              <a:t>02 classes: </a:t>
            </a:r>
            <a:r>
              <a:rPr lang="en-US" sz="2300" b="1"/>
              <a:t>ManageCategories.cs </a:t>
            </a:r>
            <a:r>
              <a:rPr lang="en-US" sz="2300"/>
              <a:t>and </a:t>
            </a:r>
            <a:r>
              <a:rPr lang="en-US" sz="2300" b="1"/>
              <a:t>MyStockDBContext.cs </a:t>
            </a:r>
            <a:endParaRPr lang="en-US" sz="2300">
              <a:solidFill>
                <a:srgbClr val="111111"/>
              </a:solidFill>
              <a:latin typeface="+mj-lt"/>
            </a:endParaRPr>
          </a:p>
        </p:txBody>
      </p:sp>
      <p:sp>
        <p:nvSpPr>
          <p:cNvPr id="16" name="TextBox 15">
            <a:extLst>
              <a:ext uri="{FF2B5EF4-FFF2-40B4-BE49-F238E27FC236}">
                <a16:creationId xmlns:a16="http://schemas.microsoft.com/office/drawing/2014/main" id="{F04D5A75-B150-46DD-AA80-BB9F11BD96E9}"/>
              </a:ext>
            </a:extLst>
          </p:cNvPr>
          <p:cNvSpPr txBox="1"/>
          <p:nvPr/>
        </p:nvSpPr>
        <p:spPr>
          <a:xfrm>
            <a:off x="214946" y="1095219"/>
            <a:ext cx="5812698" cy="446276"/>
          </a:xfrm>
          <a:prstGeom prst="rect">
            <a:avLst/>
          </a:prstGeom>
          <a:noFill/>
        </p:spPr>
        <p:txBody>
          <a:bodyPr wrap="square">
            <a:spAutoFit/>
          </a:bodyPr>
          <a:lstStyle/>
          <a:p>
            <a:pPr>
              <a:buClr>
                <a:srgbClr val="973735"/>
              </a:buClr>
              <a:buSzPct val="50000"/>
              <a:tabLst>
                <a:tab pos="461963" algn="l"/>
              </a:tabLst>
              <a:defRPr/>
            </a:pPr>
            <a:r>
              <a:rPr lang="en-US" sz="2300">
                <a:solidFill>
                  <a:srgbClr val="111111"/>
                </a:solidFill>
                <a:latin typeface="+mj-lt"/>
              </a:rPr>
              <a:t>3.Install the following packages from Nuget</a:t>
            </a:r>
          </a:p>
        </p:txBody>
      </p:sp>
      <p:grpSp>
        <p:nvGrpSpPr>
          <p:cNvPr id="9" name="Group 8">
            <a:extLst>
              <a:ext uri="{FF2B5EF4-FFF2-40B4-BE49-F238E27FC236}">
                <a16:creationId xmlns:a16="http://schemas.microsoft.com/office/drawing/2014/main" id="{24858E28-4F69-44D4-919D-D96471C5D619}"/>
              </a:ext>
            </a:extLst>
          </p:cNvPr>
          <p:cNvGrpSpPr/>
          <p:nvPr/>
        </p:nvGrpSpPr>
        <p:grpSpPr>
          <a:xfrm>
            <a:off x="6096000" y="1208689"/>
            <a:ext cx="5968365" cy="5202791"/>
            <a:chOff x="6866257" y="1246374"/>
            <a:chExt cx="5188846" cy="5108961"/>
          </a:xfrm>
        </p:grpSpPr>
        <p:pic>
          <p:nvPicPr>
            <p:cNvPr id="8" name="Picture 7">
              <a:extLst>
                <a:ext uri="{FF2B5EF4-FFF2-40B4-BE49-F238E27FC236}">
                  <a16:creationId xmlns:a16="http://schemas.microsoft.com/office/drawing/2014/main" id="{032EB787-59FE-40C2-A4A2-791D174DB168}"/>
                </a:ext>
              </a:extLst>
            </p:cNvPr>
            <p:cNvPicPr>
              <a:picLocks noChangeAspect="1"/>
            </p:cNvPicPr>
            <p:nvPr/>
          </p:nvPicPr>
          <p:blipFill>
            <a:blip r:embed="rId2"/>
            <a:stretch>
              <a:fillRect/>
            </a:stretch>
          </p:blipFill>
          <p:spPr>
            <a:xfrm>
              <a:off x="6866257" y="1246374"/>
              <a:ext cx="5188846" cy="5108961"/>
            </a:xfrm>
            <a:prstGeom prst="rect">
              <a:avLst/>
            </a:prstGeom>
          </p:spPr>
        </p:pic>
        <p:sp>
          <p:nvSpPr>
            <p:cNvPr id="17" name="Rectangle 16">
              <a:extLst>
                <a:ext uri="{FF2B5EF4-FFF2-40B4-BE49-F238E27FC236}">
                  <a16:creationId xmlns:a16="http://schemas.microsoft.com/office/drawing/2014/main" id="{E1E14A96-B4E6-4821-85F4-5B59FD9A150B}"/>
                </a:ext>
              </a:extLst>
            </p:cNvPr>
            <p:cNvSpPr/>
            <p:nvPr/>
          </p:nvSpPr>
          <p:spPr>
            <a:xfrm>
              <a:off x="7651175" y="3878318"/>
              <a:ext cx="4403927" cy="107205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95632A2-FDF6-494D-BF62-1ADAA9926D1C}"/>
                </a:ext>
              </a:extLst>
            </p:cNvPr>
            <p:cNvSpPr/>
            <p:nvPr/>
          </p:nvSpPr>
          <p:spPr>
            <a:xfrm>
              <a:off x="7155028" y="5508681"/>
              <a:ext cx="2470286" cy="52425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 name="Straight Arrow Connector 20">
            <a:extLst>
              <a:ext uri="{FF2B5EF4-FFF2-40B4-BE49-F238E27FC236}">
                <a16:creationId xmlns:a16="http://schemas.microsoft.com/office/drawing/2014/main" id="{56A8D550-FE2F-4AD0-A8B9-D45495D28736}"/>
              </a:ext>
            </a:extLst>
          </p:cNvPr>
          <p:cNvCxnSpPr>
            <a:cxnSpLocks/>
            <a:stCxn id="16" idx="2"/>
          </p:cNvCxnSpPr>
          <p:nvPr/>
        </p:nvCxnSpPr>
        <p:spPr>
          <a:xfrm>
            <a:off x="3121295" y="1541495"/>
            <a:ext cx="3867201" cy="2451258"/>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B4DB53B-F2FD-4FAD-9FAD-A7034114A681}"/>
              </a:ext>
            </a:extLst>
          </p:cNvPr>
          <p:cNvCxnSpPr>
            <a:cxnSpLocks/>
          </p:cNvCxnSpPr>
          <p:nvPr/>
        </p:nvCxnSpPr>
        <p:spPr>
          <a:xfrm>
            <a:off x="2974428" y="3594723"/>
            <a:ext cx="3449922" cy="2168058"/>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0085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EA405F4-10D2-4A45-9793-5AB5AE9BA330}"/>
              </a:ext>
            </a:extLst>
          </p:cNvPr>
          <p:cNvSpPr>
            <a:spLocks noGrp="1"/>
          </p:cNvSpPr>
          <p:nvPr>
            <p:ph type="sldNum" sz="quarter" idx="12"/>
          </p:nvPr>
        </p:nvSpPr>
        <p:spPr/>
        <p:txBody>
          <a:bodyPr/>
          <a:lstStyle/>
          <a:p>
            <a:fld id="{CC0149FD-98BB-4821-915B-09C9BFE4B727}" type="slidenum">
              <a:rPr lang="en-US" smtClean="0"/>
              <a:pPr/>
              <a:t>49</a:t>
            </a:fld>
            <a:endParaRPr lang="en-US" dirty="0"/>
          </a:p>
        </p:txBody>
      </p:sp>
      <p:sp>
        <p:nvSpPr>
          <p:cNvPr id="12" name="TextBox 11">
            <a:extLst>
              <a:ext uri="{FF2B5EF4-FFF2-40B4-BE49-F238E27FC236}">
                <a16:creationId xmlns:a16="http://schemas.microsoft.com/office/drawing/2014/main" id="{53D14F30-2F87-4716-8B85-67E053C384D4}"/>
              </a:ext>
            </a:extLst>
          </p:cNvPr>
          <p:cNvSpPr txBox="1"/>
          <p:nvPr/>
        </p:nvSpPr>
        <p:spPr>
          <a:xfrm>
            <a:off x="183415" y="618691"/>
            <a:ext cx="11498320"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5.Write codes </a:t>
            </a:r>
            <a:r>
              <a:rPr lang="en-US" sz="2300" b="1"/>
              <a:t>MyStockDBContext.cs </a:t>
            </a:r>
            <a:r>
              <a:rPr lang="en-US" sz="2300">
                <a:solidFill>
                  <a:srgbClr val="111111"/>
                </a:solidFill>
                <a:latin typeface="+mj-lt"/>
              </a:rPr>
              <a:t>as follows:</a:t>
            </a:r>
            <a:endParaRPr lang="en-US" sz="2300" b="1">
              <a:solidFill>
                <a:srgbClr val="111111"/>
              </a:solidFill>
              <a:latin typeface="+mj-lt"/>
            </a:endParaRPr>
          </a:p>
        </p:txBody>
      </p:sp>
      <p:pic>
        <p:nvPicPr>
          <p:cNvPr id="18" name="Picture 17">
            <a:extLst>
              <a:ext uri="{FF2B5EF4-FFF2-40B4-BE49-F238E27FC236}">
                <a16:creationId xmlns:a16="http://schemas.microsoft.com/office/drawing/2014/main" id="{0E06270C-51C2-4EA3-9ADE-BABCD47A4D40}"/>
              </a:ext>
            </a:extLst>
          </p:cNvPr>
          <p:cNvPicPr>
            <a:picLocks noChangeAspect="1"/>
          </p:cNvPicPr>
          <p:nvPr/>
        </p:nvPicPr>
        <p:blipFill>
          <a:blip r:embed="rId2"/>
          <a:stretch>
            <a:fillRect/>
          </a:stretch>
        </p:blipFill>
        <p:spPr>
          <a:xfrm>
            <a:off x="0" y="1618869"/>
            <a:ext cx="9790342" cy="4823969"/>
          </a:xfrm>
          <a:prstGeom prst="rect">
            <a:avLst/>
          </a:prstGeom>
        </p:spPr>
      </p:pic>
      <p:pic>
        <p:nvPicPr>
          <p:cNvPr id="23" name="Picture 22">
            <a:extLst>
              <a:ext uri="{FF2B5EF4-FFF2-40B4-BE49-F238E27FC236}">
                <a16:creationId xmlns:a16="http://schemas.microsoft.com/office/drawing/2014/main" id="{DF17A88A-913B-41B0-92A5-4B9C94027974}"/>
              </a:ext>
            </a:extLst>
          </p:cNvPr>
          <p:cNvPicPr>
            <a:picLocks noChangeAspect="1"/>
          </p:cNvPicPr>
          <p:nvPr/>
        </p:nvPicPr>
        <p:blipFill>
          <a:blip r:embed="rId3"/>
          <a:stretch>
            <a:fillRect/>
          </a:stretch>
        </p:blipFill>
        <p:spPr>
          <a:xfrm>
            <a:off x="7241627" y="756908"/>
            <a:ext cx="4950373" cy="1576785"/>
          </a:xfrm>
          <a:prstGeom prst="rect">
            <a:avLst/>
          </a:prstGeom>
          <a:ln w="12700">
            <a:solidFill>
              <a:srgbClr val="FF0000"/>
            </a:solidFill>
          </a:ln>
        </p:spPr>
      </p:pic>
    </p:spTree>
    <p:extLst>
      <p:ext uri="{BB962C8B-B14F-4D97-AF65-F5344CB8AC3E}">
        <p14:creationId xmlns:p14="http://schemas.microsoft.com/office/powerpoint/2010/main" val="2511733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3D4C067-544C-48BA-89F4-9069974CD1E9}"/>
              </a:ext>
            </a:extLst>
          </p:cNvPr>
          <p:cNvSpPr>
            <a:spLocks noGrp="1"/>
          </p:cNvSpPr>
          <p:nvPr>
            <p:ph type="sldNum" sz="quarter" idx="12"/>
          </p:nvPr>
        </p:nvSpPr>
        <p:spPr/>
        <p:txBody>
          <a:bodyPr/>
          <a:lstStyle/>
          <a:p>
            <a:fld id="{CC0149FD-98BB-4821-915B-09C9BFE4B727}" type="slidenum">
              <a:rPr lang="en-US" smtClean="0"/>
              <a:pPr/>
              <a:t>5</a:t>
            </a:fld>
            <a:endParaRPr lang="en-US" dirty="0"/>
          </a:p>
        </p:txBody>
      </p:sp>
      <p:sp>
        <p:nvSpPr>
          <p:cNvPr id="7" name="TextBox 6">
            <a:extLst>
              <a:ext uri="{FF2B5EF4-FFF2-40B4-BE49-F238E27FC236}">
                <a16:creationId xmlns:a16="http://schemas.microsoft.com/office/drawing/2014/main" id="{5DD9A697-2F81-4AEF-8F92-C01E3C2E7B2E}"/>
              </a:ext>
            </a:extLst>
          </p:cNvPr>
          <p:cNvSpPr txBox="1"/>
          <p:nvPr/>
        </p:nvSpPr>
        <p:spPr>
          <a:xfrm>
            <a:off x="304801" y="661416"/>
            <a:ext cx="10342178" cy="646331"/>
          </a:xfrm>
          <a:prstGeom prst="rect">
            <a:avLst/>
          </a:prstGeom>
          <a:noFill/>
        </p:spPr>
        <p:txBody>
          <a:bodyPr wrap="square">
            <a:spAutoFit/>
          </a:bodyPr>
          <a:lstStyle/>
          <a:p>
            <a:pPr>
              <a:lnSpc>
                <a:spcPct val="90000"/>
              </a:lnSpc>
              <a:spcBef>
                <a:spcPct val="0"/>
              </a:spcBef>
            </a:pPr>
            <a:r>
              <a:rPr lang="en-US" sz="4000" b="1">
                <a:latin typeface="+mj-lt"/>
                <a:ea typeface="+mj-ea"/>
                <a:cs typeface="+mj-cs"/>
              </a:rPr>
              <a:t>Understanding Legacy Entity Framework</a:t>
            </a:r>
          </a:p>
        </p:txBody>
      </p:sp>
      <p:sp>
        <p:nvSpPr>
          <p:cNvPr id="9" name="TextBox 8">
            <a:extLst>
              <a:ext uri="{FF2B5EF4-FFF2-40B4-BE49-F238E27FC236}">
                <a16:creationId xmlns:a16="http://schemas.microsoft.com/office/drawing/2014/main" id="{F89BCAB0-F7DD-408D-AFED-CFD0BB30B3CB}"/>
              </a:ext>
            </a:extLst>
          </p:cNvPr>
          <p:cNvSpPr txBox="1"/>
          <p:nvPr/>
        </p:nvSpPr>
        <p:spPr>
          <a:xfrm>
            <a:off x="-63060" y="1201532"/>
            <a:ext cx="12160467" cy="5419689"/>
          </a:xfrm>
          <a:prstGeom prst="rect">
            <a:avLst/>
          </a:prstGeom>
          <a:noFill/>
        </p:spPr>
        <p:txBody>
          <a:bodyPr wrap="square">
            <a:spAutoFit/>
          </a:bodyPr>
          <a:lstStyle/>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212121"/>
                </a:solidFill>
              </a:rPr>
              <a:t>Entity Framework (EF) was first released as part of .NET Framework 3.5 with Service Pack 1 back in late 2008</a:t>
            </a:r>
          </a:p>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212121"/>
                </a:solidFill>
              </a:rPr>
              <a:t>Entity Framework has evolved, as Microsoft has observed how programmers use an object-relational mapping (ORM) tool in the real world</a:t>
            </a:r>
          </a:p>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212121"/>
                </a:solidFill>
              </a:rPr>
              <a:t>ORMs use a mapping definition to associate columns in tables to properties in classes and a programmer can interact with objects of different types in a way that they are familiar with, instead of having to deal with knowing how to store the values in a relational table or another structure provided by a NoSQL data store</a:t>
            </a:r>
          </a:p>
        </p:txBody>
      </p:sp>
    </p:spTree>
    <p:extLst>
      <p:ext uri="{BB962C8B-B14F-4D97-AF65-F5344CB8AC3E}">
        <p14:creationId xmlns:p14="http://schemas.microsoft.com/office/powerpoint/2010/main" val="42848851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EA405F4-10D2-4A45-9793-5AB5AE9BA330}"/>
              </a:ext>
            </a:extLst>
          </p:cNvPr>
          <p:cNvSpPr>
            <a:spLocks noGrp="1"/>
          </p:cNvSpPr>
          <p:nvPr>
            <p:ph type="sldNum" sz="quarter" idx="12"/>
          </p:nvPr>
        </p:nvSpPr>
        <p:spPr/>
        <p:txBody>
          <a:bodyPr/>
          <a:lstStyle/>
          <a:p>
            <a:fld id="{CC0149FD-98BB-4821-915B-09C9BFE4B727}" type="slidenum">
              <a:rPr lang="en-US" smtClean="0"/>
              <a:pPr/>
              <a:t>50</a:t>
            </a:fld>
            <a:endParaRPr lang="en-US" dirty="0"/>
          </a:p>
        </p:txBody>
      </p:sp>
      <p:pic>
        <p:nvPicPr>
          <p:cNvPr id="3" name="Picture 2">
            <a:extLst>
              <a:ext uri="{FF2B5EF4-FFF2-40B4-BE49-F238E27FC236}">
                <a16:creationId xmlns:a16="http://schemas.microsoft.com/office/drawing/2014/main" id="{B6458B7A-CAD2-43F0-BB07-16D5A935A691}"/>
              </a:ext>
            </a:extLst>
          </p:cNvPr>
          <p:cNvPicPr>
            <a:picLocks noChangeAspect="1"/>
          </p:cNvPicPr>
          <p:nvPr/>
        </p:nvPicPr>
        <p:blipFill>
          <a:blip r:embed="rId2"/>
          <a:stretch>
            <a:fillRect/>
          </a:stretch>
        </p:blipFill>
        <p:spPr>
          <a:xfrm>
            <a:off x="271109" y="678687"/>
            <a:ext cx="8294821" cy="3924155"/>
          </a:xfrm>
          <a:prstGeom prst="rect">
            <a:avLst/>
          </a:prstGeom>
        </p:spPr>
      </p:pic>
      <p:sp>
        <p:nvSpPr>
          <p:cNvPr id="10" name="TextBox 9">
            <a:extLst>
              <a:ext uri="{FF2B5EF4-FFF2-40B4-BE49-F238E27FC236}">
                <a16:creationId xmlns:a16="http://schemas.microsoft.com/office/drawing/2014/main" id="{AFC1672D-D826-4F24-A722-AE7DCB128A22}"/>
              </a:ext>
            </a:extLst>
          </p:cNvPr>
          <p:cNvSpPr txBox="1"/>
          <p:nvPr/>
        </p:nvSpPr>
        <p:spPr>
          <a:xfrm>
            <a:off x="0" y="4613311"/>
            <a:ext cx="12223531" cy="800219"/>
          </a:xfrm>
          <a:prstGeom prst="rect">
            <a:avLst/>
          </a:prstGeom>
          <a:noFill/>
        </p:spPr>
        <p:txBody>
          <a:bodyPr wrap="square">
            <a:spAutoFit/>
          </a:bodyPr>
          <a:lstStyle/>
          <a:p>
            <a:pPr>
              <a:buClr>
                <a:srgbClr val="973735"/>
              </a:buClr>
              <a:buSzPct val="50000"/>
              <a:tabLst>
                <a:tab pos="241300" algn="l"/>
              </a:tabLst>
              <a:defRPr/>
            </a:pPr>
            <a:r>
              <a:rPr lang="en-US" sz="2300">
                <a:solidFill>
                  <a:srgbClr val="111111"/>
                </a:solidFill>
                <a:latin typeface="+mj-lt"/>
              </a:rPr>
              <a:t>6.Right-click on the project, select </a:t>
            </a:r>
            <a:r>
              <a:rPr lang="en-US" sz="2300" b="1">
                <a:solidFill>
                  <a:srgbClr val="111111"/>
                </a:solidFill>
                <a:latin typeface="+mj-lt"/>
              </a:rPr>
              <a:t>Open in Terminal. </a:t>
            </a:r>
            <a:r>
              <a:rPr lang="en-US" sz="2300">
                <a:solidFill>
                  <a:srgbClr val="111111"/>
                </a:solidFill>
                <a:latin typeface="+mj-lt"/>
              </a:rPr>
              <a:t>On </a:t>
            </a:r>
            <a:r>
              <a:rPr lang="en-US" sz="2300" b="1">
                <a:solidFill>
                  <a:srgbClr val="111111"/>
                </a:solidFill>
                <a:latin typeface="+mj-lt"/>
              </a:rPr>
              <a:t>Developer</a:t>
            </a:r>
            <a:r>
              <a:rPr lang="en-US" sz="2300">
                <a:solidFill>
                  <a:srgbClr val="111111"/>
                </a:solidFill>
                <a:latin typeface="+mj-lt"/>
              </a:rPr>
              <a:t> </a:t>
            </a:r>
            <a:r>
              <a:rPr lang="en-US" sz="2300" b="1">
                <a:solidFill>
                  <a:srgbClr val="111111"/>
                </a:solidFill>
                <a:latin typeface="+mj-lt"/>
              </a:rPr>
              <a:t>PowerShell </a:t>
            </a:r>
            <a:r>
              <a:rPr lang="en-US" sz="2300">
                <a:solidFill>
                  <a:srgbClr val="111111"/>
                </a:solidFill>
                <a:latin typeface="+mj-lt"/>
              </a:rPr>
              <a:t>dialog</a:t>
            </a:r>
            <a:r>
              <a:rPr lang="en-US" sz="2300" b="1">
                <a:solidFill>
                  <a:srgbClr val="111111"/>
                </a:solidFill>
                <a:latin typeface="+mj-lt"/>
              </a:rPr>
              <a:t> , </a:t>
            </a:r>
            <a:r>
              <a:rPr lang="en-US" sz="2300">
                <a:solidFill>
                  <a:srgbClr val="111111"/>
                </a:solidFill>
                <a:latin typeface="+mj-lt"/>
              </a:rPr>
              <a:t>execute the following commands to generate database:</a:t>
            </a:r>
          </a:p>
        </p:txBody>
      </p:sp>
      <p:grpSp>
        <p:nvGrpSpPr>
          <p:cNvPr id="2" name="Group 1">
            <a:extLst>
              <a:ext uri="{FF2B5EF4-FFF2-40B4-BE49-F238E27FC236}">
                <a16:creationId xmlns:a16="http://schemas.microsoft.com/office/drawing/2014/main" id="{680BE613-DCBC-41CF-BBEF-667880477ADE}"/>
              </a:ext>
            </a:extLst>
          </p:cNvPr>
          <p:cNvGrpSpPr/>
          <p:nvPr/>
        </p:nvGrpSpPr>
        <p:grpSpPr>
          <a:xfrm>
            <a:off x="2934277" y="5439265"/>
            <a:ext cx="5185596" cy="966931"/>
            <a:chOff x="2239334" y="5463649"/>
            <a:chExt cx="5130066" cy="966931"/>
          </a:xfrm>
        </p:grpSpPr>
        <p:sp>
          <p:nvSpPr>
            <p:cNvPr id="13" name="TextBox 12">
              <a:extLst>
                <a:ext uri="{FF2B5EF4-FFF2-40B4-BE49-F238E27FC236}">
                  <a16:creationId xmlns:a16="http://schemas.microsoft.com/office/drawing/2014/main" id="{E3232761-CA16-4F23-AD26-F75A1482CA9D}"/>
                </a:ext>
              </a:extLst>
            </p:cNvPr>
            <p:cNvSpPr txBox="1"/>
            <p:nvPr/>
          </p:nvSpPr>
          <p:spPr>
            <a:xfrm>
              <a:off x="2239334" y="5463649"/>
              <a:ext cx="5130066" cy="966931"/>
            </a:xfrm>
            <a:prstGeom prst="rect">
              <a:avLst/>
            </a:prstGeom>
            <a:noFill/>
          </p:spPr>
          <p:txBody>
            <a:bodyPr wrap="square">
              <a:spAutoFit/>
            </a:bodyPr>
            <a:lstStyle/>
            <a:p>
              <a:pPr marL="514350" indent="-230188">
                <a:spcBef>
                  <a:spcPts val="1000"/>
                </a:spcBef>
                <a:spcAft>
                  <a:spcPts val="300"/>
                </a:spcAft>
                <a:buClr>
                  <a:srgbClr val="973735"/>
                </a:buClr>
                <a:buSzPct val="70000"/>
                <a:buFont typeface="Wingdings" panose="05000000000000000000" pitchFamily="2" charset="2"/>
                <a:buChar char="§"/>
                <a:defRPr/>
              </a:pPr>
              <a:r>
                <a:rPr lang="en-US" sz="2300"/>
                <a:t>dotnet ef migrations  add "Initial" </a:t>
              </a:r>
            </a:p>
            <a:p>
              <a:pPr marL="514350" indent="-230188">
                <a:spcBef>
                  <a:spcPts val="1000"/>
                </a:spcBef>
                <a:spcAft>
                  <a:spcPts val="300"/>
                </a:spcAft>
                <a:buClr>
                  <a:srgbClr val="973735"/>
                </a:buClr>
                <a:buSzPct val="70000"/>
                <a:buFont typeface="Wingdings" panose="05000000000000000000" pitchFamily="2" charset="2"/>
                <a:buChar char="§"/>
                <a:defRPr/>
              </a:pPr>
              <a:r>
                <a:rPr lang="en-US" sz="2300"/>
                <a:t>dotnet ef database update</a:t>
              </a:r>
            </a:p>
          </p:txBody>
        </p:sp>
        <p:sp>
          <p:nvSpPr>
            <p:cNvPr id="7" name="Rectangle 6">
              <a:extLst>
                <a:ext uri="{FF2B5EF4-FFF2-40B4-BE49-F238E27FC236}">
                  <a16:creationId xmlns:a16="http://schemas.microsoft.com/office/drawing/2014/main" id="{21977008-7ECA-4FE5-BC58-5D76E9ABAB5B}"/>
                </a:ext>
              </a:extLst>
            </p:cNvPr>
            <p:cNvSpPr/>
            <p:nvPr/>
          </p:nvSpPr>
          <p:spPr>
            <a:xfrm>
              <a:off x="2526712" y="5463649"/>
              <a:ext cx="4605607" cy="96693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706103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EA405F4-10D2-4A45-9793-5AB5AE9BA330}"/>
              </a:ext>
            </a:extLst>
          </p:cNvPr>
          <p:cNvSpPr>
            <a:spLocks noGrp="1"/>
          </p:cNvSpPr>
          <p:nvPr>
            <p:ph type="sldNum" sz="quarter" idx="12"/>
          </p:nvPr>
        </p:nvSpPr>
        <p:spPr/>
        <p:txBody>
          <a:bodyPr/>
          <a:lstStyle/>
          <a:p>
            <a:fld id="{CC0149FD-98BB-4821-915B-09C9BFE4B727}" type="slidenum">
              <a:rPr lang="en-US" smtClean="0"/>
              <a:pPr/>
              <a:t>51</a:t>
            </a:fld>
            <a:endParaRPr lang="en-US" dirty="0"/>
          </a:p>
        </p:txBody>
      </p:sp>
      <p:sp>
        <p:nvSpPr>
          <p:cNvPr id="7" name="TextBox 6">
            <a:extLst>
              <a:ext uri="{FF2B5EF4-FFF2-40B4-BE49-F238E27FC236}">
                <a16:creationId xmlns:a16="http://schemas.microsoft.com/office/drawing/2014/main" id="{ED0967D8-3E62-4E95-AA81-82C0087FAF00}"/>
              </a:ext>
            </a:extLst>
          </p:cNvPr>
          <p:cNvSpPr txBox="1"/>
          <p:nvPr/>
        </p:nvSpPr>
        <p:spPr>
          <a:xfrm>
            <a:off x="0" y="5060847"/>
            <a:ext cx="6784944" cy="446276"/>
          </a:xfrm>
          <a:prstGeom prst="rect">
            <a:avLst/>
          </a:prstGeom>
          <a:noFill/>
        </p:spPr>
        <p:txBody>
          <a:bodyPr wrap="square">
            <a:spAutoFit/>
          </a:bodyPr>
          <a:lstStyle/>
          <a:p>
            <a:pPr>
              <a:buClr>
                <a:srgbClr val="973735"/>
              </a:buClr>
              <a:buSzPct val="50000"/>
              <a:tabLst>
                <a:tab pos="461963" algn="l"/>
              </a:tabLst>
              <a:defRPr/>
            </a:pPr>
            <a:r>
              <a:rPr lang="en-US" sz="2300">
                <a:solidFill>
                  <a:srgbClr val="111111"/>
                </a:solidFill>
                <a:latin typeface="+mj-lt"/>
              </a:rPr>
              <a:t>6. Write codes </a:t>
            </a:r>
            <a:r>
              <a:rPr lang="en-US" sz="2300" b="1"/>
              <a:t>ManageCategories.cs </a:t>
            </a:r>
            <a:r>
              <a:rPr lang="en-US" sz="2300">
                <a:solidFill>
                  <a:srgbClr val="111111"/>
                </a:solidFill>
                <a:latin typeface="+mj-lt"/>
              </a:rPr>
              <a:t>as follows:</a:t>
            </a:r>
            <a:r>
              <a:rPr lang="en-US" sz="2300" b="1"/>
              <a:t> </a:t>
            </a:r>
            <a:endParaRPr lang="en-US" sz="2300">
              <a:solidFill>
                <a:srgbClr val="111111"/>
              </a:solidFill>
              <a:latin typeface="+mj-lt"/>
            </a:endParaRPr>
          </a:p>
        </p:txBody>
      </p:sp>
      <p:grpSp>
        <p:nvGrpSpPr>
          <p:cNvPr id="9" name="Group 8">
            <a:extLst>
              <a:ext uri="{FF2B5EF4-FFF2-40B4-BE49-F238E27FC236}">
                <a16:creationId xmlns:a16="http://schemas.microsoft.com/office/drawing/2014/main" id="{D3EB5597-FE68-45E8-81BE-74DD49242203}"/>
              </a:ext>
            </a:extLst>
          </p:cNvPr>
          <p:cNvGrpSpPr/>
          <p:nvPr/>
        </p:nvGrpSpPr>
        <p:grpSpPr>
          <a:xfrm>
            <a:off x="0" y="1430878"/>
            <a:ext cx="8454958" cy="2876714"/>
            <a:chOff x="0" y="1136591"/>
            <a:chExt cx="8454958" cy="2876714"/>
          </a:xfrm>
        </p:grpSpPr>
        <p:pic>
          <p:nvPicPr>
            <p:cNvPr id="3" name="Picture 2">
              <a:extLst>
                <a:ext uri="{FF2B5EF4-FFF2-40B4-BE49-F238E27FC236}">
                  <a16:creationId xmlns:a16="http://schemas.microsoft.com/office/drawing/2014/main" id="{21798F63-B85D-4182-B7E4-182F5749007C}"/>
                </a:ext>
              </a:extLst>
            </p:cNvPr>
            <p:cNvPicPr>
              <a:picLocks noChangeAspect="1"/>
            </p:cNvPicPr>
            <p:nvPr/>
          </p:nvPicPr>
          <p:blipFill>
            <a:blip r:embed="rId2"/>
            <a:stretch>
              <a:fillRect/>
            </a:stretch>
          </p:blipFill>
          <p:spPr>
            <a:xfrm>
              <a:off x="0" y="1136591"/>
              <a:ext cx="8454957" cy="2876714"/>
            </a:xfrm>
            <a:prstGeom prst="rect">
              <a:avLst/>
            </a:prstGeom>
          </p:spPr>
        </p:pic>
        <p:sp>
          <p:nvSpPr>
            <p:cNvPr id="17" name="Rectangle 16">
              <a:extLst>
                <a:ext uri="{FF2B5EF4-FFF2-40B4-BE49-F238E27FC236}">
                  <a16:creationId xmlns:a16="http://schemas.microsoft.com/office/drawing/2014/main" id="{279EB4E7-2315-4214-B186-1D3FA3F8DF24}"/>
                </a:ext>
              </a:extLst>
            </p:cNvPr>
            <p:cNvSpPr/>
            <p:nvPr/>
          </p:nvSpPr>
          <p:spPr>
            <a:xfrm>
              <a:off x="4821850" y="1829379"/>
              <a:ext cx="3633108" cy="38830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2B0533A-F3E4-4157-A122-0D901613E8CA}"/>
                </a:ext>
              </a:extLst>
            </p:cNvPr>
            <p:cNvSpPr/>
            <p:nvPr/>
          </p:nvSpPr>
          <p:spPr>
            <a:xfrm>
              <a:off x="4821849" y="2809973"/>
              <a:ext cx="3633108" cy="38830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578F3D13-F496-4A43-AA88-1BB9981119A3}"/>
              </a:ext>
            </a:extLst>
          </p:cNvPr>
          <p:cNvGrpSpPr/>
          <p:nvPr/>
        </p:nvGrpSpPr>
        <p:grpSpPr>
          <a:xfrm>
            <a:off x="8686060" y="1430878"/>
            <a:ext cx="3337774" cy="3629969"/>
            <a:chOff x="8686060" y="1136591"/>
            <a:chExt cx="3337774" cy="3629969"/>
          </a:xfrm>
        </p:grpSpPr>
        <p:pic>
          <p:nvPicPr>
            <p:cNvPr id="8" name="Picture 7">
              <a:extLst>
                <a:ext uri="{FF2B5EF4-FFF2-40B4-BE49-F238E27FC236}">
                  <a16:creationId xmlns:a16="http://schemas.microsoft.com/office/drawing/2014/main" id="{491D5F34-50C9-412A-BB1F-68506BAD1AF9}"/>
                </a:ext>
              </a:extLst>
            </p:cNvPr>
            <p:cNvPicPr>
              <a:picLocks noChangeAspect="1"/>
            </p:cNvPicPr>
            <p:nvPr/>
          </p:nvPicPr>
          <p:blipFill>
            <a:blip r:embed="rId3"/>
            <a:stretch>
              <a:fillRect/>
            </a:stretch>
          </p:blipFill>
          <p:spPr>
            <a:xfrm>
              <a:off x="8686060" y="1136591"/>
              <a:ext cx="3337774" cy="3629969"/>
            </a:xfrm>
            <a:prstGeom prst="rect">
              <a:avLst/>
            </a:prstGeom>
          </p:spPr>
        </p:pic>
        <p:sp>
          <p:nvSpPr>
            <p:cNvPr id="19" name="Rectangle 18">
              <a:extLst>
                <a:ext uri="{FF2B5EF4-FFF2-40B4-BE49-F238E27FC236}">
                  <a16:creationId xmlns:a16="http://schemas.microsoft.com/office/drawing/2014/main" id="{9F917AEA-623F-4D90-8AF6-9F202A9FA228}"/>
                </a:ext>
              </a:extLst>
            </p:cNvPr>
            <p:cNvSpPr/>
            <p:nvPr/>
          </p:nvSpPr>
          <p:spPr>
            <a:xfrm>
              <a:off x="8998581" y="2745827"/>
              <a:ext cx="2985992" cy="71733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876054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B0966F2-DDD6-4A84-A701-BBE8D1BF5825}"/>
              </a:ext>
            </a:extLst>
          </p:cNvPr>
          <p:cNvSpPr>
            <a:spLocks noGrp="1"/>
          </p:cNvSpPr>
          <p:nvPr>
            <p:ph type="sldNum" sz="quarter" idx="12"/>
          </p:nvPr>
        </p:nvSpPr>
        <p:spPr/>
        <p:txBody>
          <a:bodyPr/>
          <a:lstStyle/>
          <a:p>
            <a:fld id="{CC0149FD-98BB-4821-915B-09C9BFE4B727}" type="slidenum">
              <a:rPr lang="en-US" smtClean="0"/>
              <a:pPr/>
              <a:t>52</a:t>
            </a:fld>
            <a:endParaRPr lang="en-US" dirty="0"/>
          </a:p>
        </p:txBody>
      </p:sp>
      <p:grpSp>
        <p:nvGrpSpPr>
          <p:cNvPr id="15" name="Group 14">
            <a:extLst>
              <a:ext uri="{FF2B5EF4-FFF2-40B4-BE49-F238E27FC236}">
                <a16:creationId xmlns:a16="http://schemas.microsoft.com/office/drawing/2014/main" id="{01877423-C1E8-4AC4-8F5E-4DC28BA534B4}"/>
              </a:ext>
            </a:extLst>
          </p:cNvPr>
          <p:cNvGrpSpPr/>
          <p:nvPr/>
        </p:nvGrpSpPr>
        <p:grpSpPr>
          <a:xfrm>
            <a:off x="7306109" y="622116"/>
            <a:ext cx="4885891" cy="5776095"/>
            <a:chOff x="7306109" y="695688"/>
            <a:chExt cx="4885891" cy="5776095"/>
          </a:xfrm>
        </p:grpSpPr>
        <p:pic>
          <p:nvPicPr>
            <p:cNvPr id="10" name="Picture 9">
              <a:extLst>
                <a:ext uri="{FF2B5EF4-FFF2-40B4-BE49-F238E27FC236}">
                  <a16:creationId xmlns:a16="http://schemas.microsoft.com/office/drawing/2014/main" id="{87010B9B-02DD-4F51-B758-4E0708E5167B}"/>
                </a:ext>
              </a:extLst>
            </p:cNvPr>
            <p:cNvPicPr>
              <a:picLocks noChangeAspect="1"/>
            </p:cNvPicPr>
            <p:nvPr/>
          </p:nvPicPr>
          <p:blipFill>
            <a:blip r:embed="rId2"/>
            <a:stretch>
              <a:fillRect/>
            </a:stretch>
          </p:blipFill>
          <p:spPr>
            <a:xfrm>
              <a:off x="7337639" y="2577626"/>
              <a:ext cx="4854361" cy="3894157"/>
            </a:xfrm>
            <a:prstGeom prst="rect">
              <a:avLst/>
            </a:prstGeom>
          </p:spPr>
        </p:pic>
        <p:pic>
          <p:nvPicPr>
            <p:cNvPr id="12" name="Picture 11">
              <a:extLst>
                <a:ext uri="{FF2B5EF4-FFF2-40B4-BE49-F238E27FC236}">
                  <a16:creationId xmlns:a16="http://schemas.microsoft.com/office/drawing/2014/main" id="{447DB5DC-1B43-43FF-8E5B-E05CA99B6290}"/>
                </a:ext>
              </a:extLst>
            </p:cNvPr>
            <p:cNvPicPr>
              <a:picLocks noChangeAspect="1"/>
            </p:cNvPicPr>
            <p:nvPr/>
          </p:nvPicPr>
          <p:blipFill>
            <a:blip r:embed="rId3"/>
            <a:stretch>
              <a:fillRect/>
            </a:stretch>
          </p:blipFill>
          <p:spPr>
            <a:xfrm>
              <a:off x="7306109" y="695688"/>
              <a:ext cx="4758900" cy="1841488"/>
            </a:xfrm>
            <a:prstGeom prst="rect">
              <a:avLst/>
            </a:prstGeom>
          </p:spPr>
        </p:pic>
      </p:grpSp>
      <p:pic>
        <p:nvPicPr>
          <p:cNvPr id="14" name="Picture 13">
            <a:extLst>
              <a:ext uri="{FF2B5EF4-FFF2-40B4-BE49-F238E27FC236}">
                <a16:creationId xmlns:a16="http://schemas.microsoft.com/office/drawing/2014/main" id="{EE91C654-BD54-4843-9FB8-FD8DF05B56D2}"/>
              </a:ext>
            </a:extLst>
          </p:cNvPr>
          <p:cNvPicPr>
            <a:picLocks noChangeAspect="1"/>
          </p:cNvPicPr>
          <p:nvPr/>
        </p:nvPicPr>
        <p:blipFill>
          <a:blip r:embed="rId4"/>
          <a:stretch>
            <a:fillRect/>
          </a:stretch>
        </p:blipFill>
        <p:spPr>
          <a:xfrm>
            <a:off x="232250" y="740908"/>
            <a:ext cx="6651843" cy="3610375"/>
          </a:xfrm>
          <a:prstGeom prst="rect">
            <a:avLst/>
          </a:prstGeom>
        </p:spPr>
      </p:pic>
    </p:spTree>
    <p:extLst>
      <p:ext uri="{BB962C8B-B14F-4D97-AF65-F5344CB8AC3E}">
        <p14:creationId xmlns:p14="http://schemas.microsoft.com/office/powerpoint/2010/main" val="11838614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B0966F2-DDD6-4A84-A701-BBE8D1BF5825}"/>
              </a:ext>
            </a:extLst>
          </p:cNvPr>
          <p:cNvSpPr>
            <a:spLocks noGrp="1"/>
          </p:cNvSpPr>
          <p:nvPr>
            <p:ph type="sldNum" sz="quarter" idx="12"/>
          </p:nvPr>
        </p:nvSpPr>
        <p:spPr/>
        <p:txBody>
          <a:bodyPr/>
          <a:lstStyle/>
          <a:p>
            <a:fld id="{CC0149FD-98BB-4821-915B-09C9BFE4B727}" type="slidenum">
              <a:rPr lang="en-US" smtClean="0"/>
              <a:pPr/>
              <a:t>53</a:t>
            </a:fld>
            <a:endParaRPr lang="en-US" dirty="0"/>
          </a:p>
        </p:txBody>
      </p:sp>
      <p:pic>
        <p:nvPicPr>
          <p:cNvPr id="7" name="Picture 6">
            <a:extLst>
              <a:ext uri="{FF2B5EF4-FFF2-40B4-BE49-F238E27FC236}">
                <a16:creationId xmlns:a16="http://schemas.microsoft.com/office/drawing/2014/main" id="{7C3E001C-CFBC-4211-9710-8FDC7688F5DA}"/>
              </a:ext>
            </a:extLst>
          </p:cNvPr>
          <p:cNvPicPr>
            <a:picLocks noChangeAspect="1"/>
          </p:cNvPicPr>
          <p:nvPr/>
        </p:nvPicPr>
        <p:blipFill>
          <a:blip r:embed="rId2"/>
          <a:stretch>
            <a:fillRect/>
          </a:stretch>
        </p:blipFill>
        <p:spPr>
          <a:xfrm>
            <a:off x="925382" y="672546"/>
            <a:ext cx="10341236" cy="5723116"/>
          </a:xfrm>
          <a:prstGeom prst="rect">
            <a:avLst/>
          </a:prstGeom>
        </p:spPr>
      </p:pic>
    </p:spTree>
    <p:extLst>
      <p:ext uri="{BB962C8B-B14F-4D97-AF65-F5344CB8AC3E}">
        <p14:creationId xmlns:p14="http://schemas.microsoft.com/office/powerpoint/2010/main" val="30141688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B0966F2-DDD6-4A84-A701-BBE8D1BF5825}"/>
              </a:ext>
            </a:extLst>
          </p:cNvPr>
          <p:cNvSpPr>
            <a:spLocks noGrp="1"/>
          </p:cNvSpPr>
          <p:nvPr>
            <p:ph type="sldNum" sz="quarter" idx="12"/>
          </p:nvPr>
        </p:nvSpPr>
        <p:spPr/>
        <p:txBody>
          <a:bodyPr/>
          <a:lstStyle/>
          <a:p>
            <a:fld id="{CC0149FD-98BB-4821-915B-09C9BFE4B727}" type="slidenum">
              <a:rPr lang="en-US" smtClean="0"/>
              <a:pPr/>
              <a:t>54</a:t>
            </a:fld>
            <a:endParaRPr lang="en-US" dirty="0"/>
          </a:p>
        </p:txBody>
      </p:sp>
      <p:sp>
        <p:nvSpPr>
          <p:cNvPr id="6" name="TextBox 5">
            <a:extLst>
              <a:ext uri="{FF2B5EF4-FFF2-40B4-BE49-F238E27FC236}">
                <a16:creationId xmlns:a16="http://schemas.microsoft.com/office/drawing/2014/main" id="{35751EE3-E1EB-4463-A5C4-90E11B3168E5}"/>
              </a:ext>
            </a:extLst>
          </p:cNvPr>
          <p:cNvSpPr txBox="1"/>
          <p:nvPr/>
        </p:nvSpPr>
        <p:spPr>
          <a:xfrm>
            <a:off x="140542" y="588973"/>
            <a:ext cx="11910916" cy="467051"/>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8.Write codes in </a:t>
            </a:r>
            <a:r>
              <a:rPr lang="en-US" sz="2300" b="1" kern="1200">
                <a:solidFill>
                  <a:schemeClr val="dk1"/>
                </a:solidFill>
                <a:latin typeface="+mn-lt"/>
                <a:ea typeface="+mn-ea"/>
                <a:cs typeface="+mn-cs"/>
              </a:rPr>
              <a:t>frmManageCategories.cs</a:t>
            </a:r>
            <a:r>
              <a:rPr lang="en-US" sz="2300">
                <a:solidFill>
                  <a:srgbClr val="111111"/>
                </a:solidFill>
                <a:latin typeface="+mj-lt"/>
              </a:rPr>
              <a:t> as follows then press </a:t>
            </a:r>
            <a:r>
              <a:rPr lang="en-US" sz="2300" b="1">
                <a:solidFill>
                  <a:srgbClr val="111111"/>
                </a:solidFill>
                <a:latin typeface="+mj-lt"/>
              </a:rPr>
              <a:t>Ctrl+F5 </a:t>
            </a:r>
            <a:r>
              <a:rPr lang="en-US" sz="2300">
                <a:solidFill>
                  <a:srgbClr val="111111"/>
                </a:solidFill>
                <a:latin typeface="+mj-lt"/>
              </a:rPr>
              <a:t>to run project:</a:t>
            </a:r>
            <a:endParaRPr lang="en-US" sz="2300" b="1">
              <a:solidFill>
                <a:srgbClr val="111111"/>
              </a:solidFill>
              <a:latin typeface="+mj-lt"/>
            </a:endParaRPr>
          </a:p>
        </p:txBody>
      </p:sp>
      <p:pic>
        <p:nvPicPr>
          <p:cNvPr id="7" name="Picture 6">
            <a:extLst>
              <a:ext uri="{FF2B5EF4-FFF2-40B4-BE49-F238E27FC236}">
                <a16:creationId xmlns:a16="http://schemas.microsoft.com/office/drawing/2014/main" id="{D56E6FD9-2E99-42D2-93E3-12CFDDD24885}"/>
              </a:ext>
            </a:extLst>
          </p:cNvPr>
          <p:cNvPicPr>
            <a:picLocks noChangeAspect="1"/>
          </p:cNvPicPr>
          <p:nvPr/>
        </p:nvPicPr>
        <p:blipFill>
          <a:blip r:embed="rId2"/>
          <a:stretch>
            <a:fillRect/>
          </a:stretch>
        </p:blipFill>
        <p:spPr>
          <a:xfrm>
            <a:off x="3802638" y="1635539"/>
            <a:ext cx="4298731" cy="3387150"/>
          </a:xfrm>
          <a:prstGeom prst="rect">
            <a:avLst/>
          </a:prstGeom>
        </p:spPr>
      </p:pic>
    </p:spTree>
    <p:extLst>
      <p:ext uri="{BB962C8B-B14F-4D97-AF65-F5344CB8AC3E}">
        <p14:creationId xmlns:p14="http://schemas.microsoft.com/office/powerpoint/2010/main" val="16166429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55</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73154" y="1460622"/>
            <a:ext cx="12192001" cy="495520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Entity Framework Core allows us to write database queries with Language Integrated Query (LINQ)</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starting point for all LINQ queries in Entity Framework Core is the context class that we create either during the reverse engineering of an existing database or manually while forward engineering</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context class in Entity Framework Core always inherits from the base class Microsoft.EntityFrameworkCore.DbContext. Accordingly, we have to use DbContext for all LINQ operations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DbContext class implements the IDisposable interface. As part of the Dispose() method, DbContext frees all allocated resources, including references to all objects loaded with change tracking</a:t>
            </a:r>
          </a:p>
        </p:txBody>
      </p:sp>
      <p:sp>
        <p:nvSpPr>
          <p:cNvPr id="8" name="Title 1">
            <a:extLst>
              <a:ext uri="{FF2B5EF4-FFF2-40B4-BE49-F238E27FC236}">
                <a16:creationId xmlns:a16="http://schemas.microsoft.com/office/drawing/2014/main" id="{A6CD4C66-B34F-4956-8EC8-16DFAA3645BB}"/>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Querying EF Core Models</a:t>
            </a:r>
          </a:p>
        </p:txBody>
      </p:sp>
    </p:spTree>
    <p:extLst>
      <p:ext uri="{BB962C8B-B14F-4D97-AF65-F5344CB8AC3E}">
        <p14:creationId xmlns:p14="http://schemas.microsoft.com/office/powerpoint/2010/main" val="5989759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56</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82400" y="1566571"/>
            <a:ext cx="12276082" cy="4616648"/>
          </a:xfrm>
          <a:prstGeom prst="rect">
            <a:avLst/>
          </a:prstGeom>
          <a:noFill/>
        </p:spPr>
        <p:txBody>
          <a:bodyPr wrap="square">
            <a:spAutoFit/>
          </a:bodyPr>
          <a:lstStyle/>
          <a:p>
            <a:pPr marL="342900" indent="-342900" algn="just">
              <a:spcBef>
                <a:spcPts val="1800"/>
              </a:spcBef>
              <a:spcAft>
                <a:spcPts val="1800"/>
              </a:spcAft>
              <a:buClr>
                <a:srgbClr val="973735"/>
              </a:buClr>
              <a:buSzPct val="50000"/>
              <a:buFont typeface="Wingdings" pitchFamily="2" charset="2"/>
              <a:buChar char="u"/>
              <a:tabLst>
                <a:tab pos="241300" algn="l"/>
              </a:tabLst>
              <a:defRPr/>
            </a:pPr>
            <a:r>
              <a:rPr lang="en-US" sz="2600">
                <a:solidFill>
                  <a:srgbClr val="111111"/>
                </a:solidFill>
                <a:latin typeface="+mj-lt"/>
              </a:rPr>
              <a:t>After instantiating the context class, we can formulate a LINQ query. This query is not necessarily executed immediately; it is initially in the form of an object with the interface IQueryable&lt;T&gt;</a:t>
            </a:r>
          </a:p>
          <a:p>
            <a:pPr marL="342900" indent="-342900" algn="just">
              <a:spcBef>
                <a:spcPts val="1800"/>
              </a:spcBef>
              <a:spcAft>
                <a:spcPts val="1800"/>
              </a:spcAft>
              <a:buClr>
                <a:srgbClr val="973735"/>
              </a:buClr>
              <a:buSzPct val="50000"/>
              <a:buFont typeface="Wingdings" pitchFamily="2" charset="2"/>
              <a:buChar char="u"/>
              <a:tabLst>
                <a:tab pos="241300" algn="l"/>
              </a:tabLst>
              <a:defRPr/>
            </a:pPr>
            <a:r>
              <a:rPr lang="en-US" sz="2600">
                <a:solidFill>
                  <a:srgbClr val="111111"/>
                </a:solidFill>
                <a:latin typeface="+mj-lt"/>
              </a:rPr>
              <a:t> The LINQ query is executed when the result is actually used (for example, in a foreach loop) or when converted to another collection type</a:t>
            </a:r>
          </a:p>
          <a:p>
            <a:pPr marL="342900" indent="-342900" algn="just">
              <a:spcBef>
                <a:spcPts val="1800"/>
              </a:spcBef>
              <a:spcAft>
                <a:spcPts val="1800"/>
              </a:spcAft>
              <a:buClr>
                <a:srgbClr val="973735"/>
              </a:buClr>
              <a:buSzPct val="50000"/>
              <a:buFont typeface="Wingdings" pitchFamily="2" charset="2"/>
              <a:buChar char="u"/>
              <a:tabLst>
                <a:tab pos="241300" algn="l"/>
              </a:tabLst>
              <a:defRPr/>
            </a:pPr>
            <a:r>
              <a:rPr lang="en-US" sz="2600">
                <a:solidFill>
                  <a:srgbClr val="111111"/>
                </a:solidFill>
                <a:latin typeface="+mj-lt"/>
              </a:rPr>
              <a:t> We can force the execution of the query with a LINQ conversion operator with  ToList(), ToArray(), ToLookup(), ToDictionary(), Single(), SingleOrDefault(), First(), FirstOrDefault(), or an aggregate operator such as Count(), Min(), Max(), or Sum()</a:t>
            </a:r>
          </a:p>
        </p:txBody>
      </p:sp>
      <p:sp>
        <p:nvSpPr>
          <p:cNvPr id="8" name="Title 1">
            <a:extLst>
              <a:ext uri="{FF2B5EF4-FFF2-40B4-BE49-F238E27FC236}">
                <a16:creationId xmlns:a16="http://schemas.microsoft.com/office/drawing/2014/main" id="{A6CD4C66-B34F-4956-8EC8-16DFAA3645BB}"/>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LINQ Queries</a:t>
            </a:r>
          </a:p>
        </p:txBody>
      </p:sp>
    </p:spTree>
    <p:extLst>
      <p:ext uri="{BB962C8B-B14F-4D97-AF65-F5344CB8AC3E}">
        <p14:creationId xmlns:p14="http://schemas.microsoft.com/office/powerpoint/2010/main" val="6443576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57</a:t>
            </a:fld>
            <a:endParaRPr lang="en-US" dirty="0"/>
          </a:p>
        </p:txBody>
      </p:sp>
      <p:pic>
        <p:nvPicPr>
          <p:cNvPr id="9" name="Picture 8">
            <a:extLst>
              <a:ext uri="{FF2B5EF4-FFF2-40B4-BE49-F238E27FC236}">
                <a16:creationId xmlns:a16="http://schemas.microsoft.com/office/drawing/2014/main" id="{BE9BA509-2C4D-435A-890F-EB4BDE03EB86}"/>
              </a:ext>
            </a:extLst>
          </p:cNvPr>
          <p:cNvPicPr>
            <a:picLocks noChangeAspect="1"/>
          </p:cNvPicPr>
          <p:nvPr/>
        </p:nvPicPr>
        <p:blipFill>
          <a:blip r:embed="rId3"/>
          <a:stretch>
            <a:fillRect/>
          </a:stretch>
        </p:blipFill>
        <p:spPr>
          <a:xfrm>
            <a:off x="2850195" y="-21021"/>
            <a:ext cx="7660152" cy="6490353"/>
          </a:xfrm>
          <a:prstGeom prst="rect">
            <a:avLst/>
          </a:prstGeom>
        </p:spPr>
      </p:pic>
      <p:sp>
        <p:nvSpPr>
          <p:cNvPr id="11" name="TextBox 10">
            <a:extLst>
              <a:ext uri="{FF2B5EF4-FFF2-40B4-BE49-F238E27FC236}">
                <a16:creationId xmlns:a16="http://schemas.microsoft.com/office/drawing/2014/main" id="{2485A004-D3AF-4206-811E-DAB8AEA0AB48}"/>
              </a:ext>
            </a:extLst>
          </p:cNvPr>
          <p:cNvSpPr txBox="1"/>
          <p:nvPr/>
        </p:nvSpPr>
        <p:spPr>
          <a:xfrm>
            <a:off x="-19131" y="1688650"/>
            <a:ext cx="2932386" cy="830997"/>
          </a:xfrm>
          <a:prstGeom prst="rect">
            <a:avLst/>
          </a:prstGeom>
          <a:noFill/>
        </p:spPr>
        <p:txBody>
          <a:bodyPr wrap="square">
            <a:spAutoFit/>
          </a:bodyPr>
          <a:lstStyle/>
          <a:p>
            <a:pPr algn="just"/>
            <a:r>
              <a:rPr lang="en-US" sz="1600" b="1" u="sng"/>
              <a:t>Internals for running a LINQ command through Entity Framework Core</a:t>
            </a:r>
          </a:p>
        </p:txBody>
      </p:sp>
    </p:spTree>
    <p:extLst>
      <p:ext uri="{BB962C8B-B14F-4D97-AF65-F5344CB8AC3E}">
        <p14:creationId xmlns:p14="http://schemas.microsoft.com/office/powerpoint/2010/main" val="37888550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F8162F0-87CE-4AFF-9AD1-D2296682F6E3}"/>
              </a:ext>
            </a:extLst>
          </p:cNvPr>
          <p:cNvSpPr>
            <a:spLocks noGrp="1"/>
          </p:cNvSpPr>
          <p:nvPr>
            <p:ph type="sldNum" sz="quarter" idx="12"/>
          </p:nvPr>
        </p:nvSpPr>
        <p:spPr/>
        <p:txBody>
          <a:bodyPr/>
          <a:lstStyle/>
          <a:p>
            <a:fld id="{CC0149FD-98BB-4821-915B-09C9BFE4B727}" type="slidenum">
              <a:rPr lang="en-US" smtClean="0"/>
              <a:pPr/>
              <a:t>58</a:t>
            </a:fld>
            <a:endParaRPr lang="en-US" dirty="0"/>
          </a:p>
        </p:txBody>
      </p:sp>
      <p:sp>
        <p:nvSpPr>
          <p:cNvPr id="6" name="Title 1">
            <a:extLst>
              <a:ext uri="{FF2B5EF4-FFF2-40B4-BE49-F238E27FC236}">
                <a16:creationId xmlns:a16="http://schemas.microsoft.com/office/drawing/2014/main" id="{8FE1552B-7A11-482C-9355-C490C220809F}"/>
              </a:ext>
            </a:extLst>
          </p:cNvPr>
          <p:cNvSpPr txBox="1">
            <a:spLocks/>
          </p:cNvSpPr>
          <p:nvPr/>
        </p:nvSpPr>
        <p:spPr>
          <a:xfrm>
            <a:off x="667618" y="2241458"/>
            <a:ext cx="10825656"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b="1">
                <a:latin typeface="Arial" panose="020B0604020202020204" pitchFamily="34" charset="0"/>
                <a:cs typeface="Arial" panose="020B0604020202020204" pitchFamily="34" charset="0"/>
              </a:rPr>
              <a:t> </a:t>
            </a:r>
            <a:r>
              <a:rPr lang="en-US" altLang="ko-KR" b="1">
                <a:solidFill>
                  <a:schemeClr val="accent2"/>
                </a:solidFill>
                <a:latin typeface="Arial" panose="020B0604020202020204" pitchFamily="34" charset="0"/>
                <a:cs typeface="Arial" panose="020B0604020202020204" pitchFamily="34" charset="0"/>
              </a:rPr>
              <a:t>LINQ Queries Demonstrations</a:t>
            </a:r>
          </a:p>
          <a:p>
            <a:pPr algn="ctr"/>
            <a:r>
              <a:rPr lang="en-US" sz="2400" b="1">
                <a:solidFill>
                  <a:schemeClr val="accent2"/>
                </a:solidFill>
                <a:latin typeface="Arial" panose="020B0604020202020204" pitchFamily="34" charset="0"/>
                <a:cs typeface="Arial" panose="020B0604020202020204" pitchFamily="34" charset="0"/>
              </a:rPr>
              <a:t>(using Reverse Engineering of Existing Databases Demo)</a:t>
            </a:r>
            <a:endParaRPr lang="en-US" sz="2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90224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59</a:t>
            </a:fld>
            <a:endParaRPr lang="en-US" dirty="0"/>
          </a:p>
        </p:txBody>
      </p:sp>
      <p:sp>
        <p:nvSpPr>
          <p:cNvPr id="10" name="TextBox 9">
            <a:extLst>
              <a:ext uri="{FF2B5EF4-FFF2-40B4-BE49-F238E27FC236}">
                <a16:creationId xmlns:a16="http://schemas.microsoft.com/office/drawing/2014/main" id="{1F931653-82D4-4367-8946-AE296E5C816A}"/>
              </a:ext>
            </a:extLst>
          </p:cNvPr>
          <p:cNvSpPr txBox="1"/>
          <p:nvPr/>
        </p:nvSpPr>
        <p:spPr>
          <a:xfrm>
            <a:off x="-126124" y="560283"/>
            <a:ext cx="12318124" cy="1154162"/>
          </a:xfrm>
          <a:prstGeom prst="rect">
            <a:avLst/>
          </a:prstGeom>
          <a:noFill/>
        </p:spPr>
        <p:txBody>
          <a:bodyPr wrap="square">
            <a:spAutoFit/>
          </a:bodyPr>
          <a:lstStyle/>
          <a:p>
            <a:pPr marL="514350" indent="-230188">
              <a:buClr>
                <a:srgbClr val="973735"/>
              </a:buClr>
              <a:buSzPct val="70000"/>
              <a:buFont typeface="Wingdings" panose="05000000000000000000" pitchFamily="2" charset="2"/>
              <a:buChar char="§"/>
              <a:defRPr/>
            </a:pPr>
            <a:r>
              <a:rPr lang="en-US" sz="2300"/>
              <a:t>Create a query for categories that have products with that minimum number of units in stock. Enumerate through the categories and products, outpuing the name and units in stock for each one (using Reverse Engineering of Existing Databases Demonstration)</a:t>
            </a:r>
          </a:p>
        </p:txBody>
      </p:sp>
      <p:pic>
        <p:nvPicPr>
          <p:cNvPr id="5" name="Picture 4">
            <a:extLst>
              <a:ext uri="{FF2B5EF4-FFF2-40B4-BE49-F238E27FC236}">
                <a16:creationId xmlns:a16="http://schemas.microsoft.com/office/drawing/2014/main" id="{11C564B2-BF4C-4298-9E92-1DA4ABD7D864}"/>
              </a:ext>
            </a:extLst>
          </p:cNvPr>
          <p:cNvPicPr>
            <a:picLocks noChangeAspect="1"/>
          </p:cNvPicPr>
          <p:nvPr/>
        </p:nvPicPr>
        <p:blipFill>
          <a:blip r:embed="rId3"/>
          <a:stretch>
            <a:fillRect/>
          </a:stretch>
        </p:blipFill>
        <p:spPr>
          <a:xfrm>
            <a:off x="1" y="1775675"/>
            <a:ext cx="8113986" cy="4614802"/>
          </a:xfrm>
          <a:prstGeom prst="rect">
            <a:avLst/>
          </a:prstGeom>
        </p:spPr>
      </p:pic>
      <p:pic>
        <p:nvPicPr>
          <p:cNvPr id="7" name="Picture 6">
            <a:extLst>
              <a:ext uri="{FF2B5EF4-FFF2-40B4-BE49-F238E27FC236}">
                <a16:creationId xmlns:a16="http://schemas.microsoft.com/office/drawing/2014/main" id="{DD269F30-7E7A-4911-BA4A-2319B77682FD}"/>
              </a:ext>
            </a:extLst>
          </p:cNvPr>
          <p:cNvPicPr>
            <a:picLocks noChangeAspect="1"/>
          </p:cNvPicPr>
          <p:nvPr/>
        </p:nvPicPr>
        <p:blipFill>
          <a:blip r:embed="rId4"/>
          <a:stretch>
            <a:fillRect/>
          </a:stretch>
        </p:blipFill>
        <p:spPr>
          <a:xfrm>
            <a:off x="8103477" y="3429000"/>
            <a:ext cx="4048727" cy="3003517"/>
          </a:xfrm>
          <a:prstGeom prst="rect">
            <a:avLst/>
          </a:prstGeom>
        </p:spPr>
      </p:pic>
    </p:spTree>
    <p:extLst>
      <p:ext uri="{BB962C8B-B14F-4D97-AF65-F5344CB8AC3E}">
        <p14:creationId xmlns:p14="http://schemas.microsoft.com/office/powerpoint/2010/main" val="733816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3D4C067-544C-48BA-89F4-9069974CD1E9}"/>
              </a:ext>
            </a:extLst>
          </p:cNvPr>
          <p:cNvSpPr>
            <a:spLocks noGrp="1"/>
          </p:cNvSpPr>
          <p:nvPr>
            <p:ph type="sldNum" sz="quarter" idx="12"/>
          </p:nvPr>
        </p:nvSpPr>
        <p:spPr/>
        <p:txBody>
          <a:bodyPr/>
          <a:lstStyle/>
          <a:p>
            <a:fld id="{CC0149FD-98BB-4821-915B-09C9BFE4B727}" type="slidenum">
              <a:rPr lang="en-US" smtClean="0"/>
              <a:pPr/>
              <a:t>6</a:t>
            </a:fld>
            <a:endParaRPr lang="en-US" dirty="0"/>
          </a:p>
        </p:txBody>
      </p:sp>
      <p:sp>
        <p:nvSpPr>
          <p:cNvPr id="9" name="TextBox 8">
            <a:extLst>
              <a:ext uri="{FF2B5EF4-FFF2-40B4-BE49-F238E27FC236}">
                <a16:creationId xmlns:a16="http://schemas.microsoft.com/office/drawing/2014/main" id="{F89BCAB0-F7DD-408D-AFED-CFD0BB30B3CB}"/>
              </a:ext>
            </a:extLst>
          </p:cNvPr>
          <p:cNvSpPr txBox="1"/>
          <p:nvPr/>
        </p:nvSpPr>
        <p:spPr>
          <a:xfrm>
            <a:off x="-45720" y="1563932"/>
            <a:ext cx="12076386" cy="4708981"/>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212121"/>
                </a:solidFill>
              </a:rPr>
              <a:t>The version of EF included with .NET Framework is Entity Framework 6 (EF6). It is mature, stable, and supports an old EDMX (XML file) way of defining the model as well as complex inheritance models, and a few other advanced features</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212121"/>
                </a:solidFill>
              </a:rPr>
              <a:t>EF 6.3 and later have been extracted from .NET Framework as a separate package so it can be supported on .NET Core 3.0 and later, including .NET 5. This enables existing projects like web applications and services to be ported and run cross-platform</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212121"/>
                </a:solidFill>
              </a:rPr>
              <a:t>EF6 should be considered a legacy technology because it has some limitations when running cross-platform and no new features will be added to it</a:t>
            </a:r>
          </a:p>
        </p:txBody>
      </p:sp>
      <p:sp>
        <p:nvSpPr>
          <p:cNvPr id="6" name="TextBox 5">
            <a:extLst>
              <a:ext uri="{FF2B5EF4-FFF2-40B4-BE49-F238E27FC236}">
                <a16:creationId xmlns:a16="http://schemas.microsoft.com/office/drawing/2014/main" id="{027CA210-BC00-443D-B09B-2427244FF530}"/>
              </a:ext>
            </a:extLst>
          </p:cNvPr>
          <p:cNvSpPr txBox="1"/>
          <p:nvPr/>
        </p:nvSpPr>
        <p:spPr>
          <a:xfrm>
            <a:off x="304801" y="661416"/>
            <a:ext cx="10342178" cy="646331"/>
          </a:xfrm>
          <a:prstGeom prst="rect">
            <a:avLst/>
          </a:prstGeom>
          <a:noFill/>
        </p:spPr>
        <p:txBody>
          <a:bodyPr wrap="square">
            <a:spAutoFit/>
          </a:bodyPr>
          <a:lstStyle/>
          <a:p>
            <a:pPr>
              <a:lnSpc>
                <a:spcPct val="90000"/>
              </a:lnSpc>
              <a:spcBef>
                <a:spcPct val="0"/>
              </a:spcBef>
            </a:pPr>
            <a:r>
              <a:rPr lang="en-US" sz="4000" b="1">
                <a:latin typeface="+mj-lt"/>
                <a:ea typeface="+mj-ea"/>
                <a:cs typeface="+mj-cs"/>
              </a:rPr>
              <a:t>Understanding Legacy Entity Framework</a:t>
            </a:r>
          </a:p>
        </p:txBody>
      </p:sp>
    </p:spTree>
    <p:extLst>
      <p:ext uri="{BB962C8B-B14F-4D97-AF65-F5344CB8AC3E}">
        <p14:creationId xmlns:p14="http://schemas.microsoft.com/office/powerpoint/2010/main" val="3200549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60</a:t>
            </a:fld>
            <a:endParaRPr lang="en-US" dirty="0"/>
          </a:p>
        </p:txBody>
      </p:sp>
      <p:sp>
        <p:nvSpPr>
          <p:cNvPr id="10" name="TextBox 9">
            <a:extLst>
              <a:ext uri="{FF2B5EF4-FFF2-40B4-BE49-F238E27FC236}">
                <a16:creationId xmlns:a16="http://schemas.microsoft.com/office/drawing/2014/main" id="{1F931653-82D4-4367-8946-AE296E5C816A}"/>
              </a:ext>
            </a:extLst>
          </p:cNvPr>
          <p:cNvSpPr txBox="1"/>
          <p:nvPr/>
        </p:nvSpPr>
        <p:spPr>
          <a:xfrm>
            <a:off x="-126124" y="560283"/>
            <a:ext cx="12318124" cy="446276"/>
          </a:xfrm>
          <a:prstGeom prst="rect">
            <a:avLst/>
          </a:prstGeom>
          <a:noFill/>
        </p:spPr>
        <p:txBody>
          <a:bodyPr wrap="square">
            <a:spAutoFit/>
          </a:bodyPr>
          <a:lstStyle/>
          <a:p>
            <a:pPr marL="514350" indent="-230188">
              <a:buClr>
                <a:srgbClr val="973735"/>
              </a:buClr>
              <a:buSzPct val="70000"/>
              <a:buFont typeface="Wingdings" panose="05000000000000000000" pitchFamily="2" charset="2"/>
              <a:buChar char="§"/>
              <a:defRPr/>
            </a:pPr>
            <a:r>
              <a:rPr lang="en-US" sz="2300"/>
              <a:t>Create a query for products that cost more than the price</a:t>
            </a:r>
          </a:p>
        </p:txBody>
      </p:sp>
      <p:pic>
        <p:nvPicPr>
          <p:cNvPr id="9" name="Picture 8">
            <a:extLst>
              <a:ext uri="{FF2B5EF4-FFF2-40B4-BE49-F238E27FC236}">
                <a16:creationId xmlns:a16="http://schemas.microsoft.com/office/drawing/2014/main" id="{8C32F05A-6D6D-4C95-9E3A-F00540472507}"/>
              </a:ext>
            </a:extLst>
          </p:cNvPr>
          <p:cNvPicPr>
            <a:picLocks noChangeAspect="1"/>
          </p:cNvPicPr>
          <p:nvPr/>
        </p:nvPicPr>
        <p:blipFill>
          <a:blip r:embed="rId3"/>
          <a:stretch>
            <a:fillRect/>
          </a:stretch>
        </p:blipFill>
        <p:spPr>
          <a:xfrm>
            <a:off x="223929" y="1027579"/>
            <a:ext cx="9833731" cy="4896463"/>
          </a:xfrm>
          <a:prstGeom prst="rect">
            <a:avLst/>
          </a:prstGeom>
        </p:spPr>
      </p:pic>
      <p:pic>
        <p:nvPicPr>
          <p:cNvPr id="14" name="Picture 13">
            <a:extLst>
              <a:ext uri="{FF2B5EF4-FFF2-40B4-BE49-F238E27FC236}">
                <a16:creationId xmlns:a16="http://schemas.microsoft.com/office/drawing/2014/main" id="{47A3934C-B9DE-4A24-96A3-AD65212B5469}"/>
              </a:ext>
            </a:extLst>
          </p:cNvPr>
          <p:cNvPicPr>
            <a:picLocks noChangeAspect="1"/>
          </p:cNvPicPr>
          <p:nvPr/>
        </p:nvPicPr>
        <p:blipFill>
          <a:blip r:embed="rId4"/>
          <a:stretch>
            <a:fillRect/>
          </a:stretch>
        </p:blipFill>
        <p:spPr>
          <a:xfrm>
            <a:off x="7143308" y="4130381"/>
            <a:ext cx="4992923" cy="2308163"/>
          </a:xfrm>
          <a:prstGeom prst="rect">
            <a:avLst/>
          </a:prstGeom>
        </p:spPr>
      </p:pic>
    </p:spTree>
    <p:extLst>
      <p:ext uri="{BB962C8B-B14F-4D97-AF65-F5344CB8AC3E}">
        <p14:creationId xmlns:p14="http://schemas.microsoft.com/office/powerpoint/2010/main" val="41423875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61</a:t>
            </a:fld>
            <a:endParaRPr lang="en-US" dirty="0"/>
          </a:p>
        </p:txBody>
      </p:sp>
      <p:sp>
        <p:nvSpPr>
          <p:cNvPr id="10" name="TextBox 9">
            <a:extLst>
              <a:ext uri="{FF2B5EF4-FFF2-40B4-BE49-F238E27FC236}">
                <a16:creationId xmlns:a16="http://schemas.microsoft.com/office/drawing/2014/main" id="{1F931653-82D4-4367-8946-AE296E5C816A}"/>
              </a:ext>
            </a:extLst>
          </p:cNvPr>
          <p:cNvSpPr txBox="1"/>
          <p:nvPr/>
        </p:nvSpPr>
        <p:spPr>
          <a:xfrm>
            <a:off x="-127519" y="808298"/>
            <a:ext cx="11278995" cy="446276"/>
          </a:xfrm>
          <a:prstGeom prst="rect">
            <a:avLst/>
          </a:prstGeom>
          <a:noFill/>
        </p:spPr>
        <p:txBody>
          <a:bodyPr wrap="square">
            <a:spAutoFit/>
          </a:bodyPr>
          <a:lstStyle/>
          <a:p>
            <a:pPr marL="514350" indent="-230188">
              <a:buClr>
                <a:srgbClr val="973735"/>
              </a:buClr>
              <a:buSzPct val="70000"/>
              <a:buFont typeface="Wingdings" panose="05000000000000000000" pitchFamily="2" charset="2"/>
              <a:buChar char="§"/>
              <a:defRPr/>
            </a:pPr>
            <a:r>
              <a:rPr lang="en-US" sz="2300"/>
              <a:t>Perform aggregation functions, such as Average and Sum on the Products table</a:t>
            </a:r>
          </a:p>
        </p:txBody>
      </p:sp>
      <p:pic>
        <p:nvPicPr>
          <p:cNvPr id="7" name="Picture 6">
            <a:extLst>
              <a:ext uri="{FF2B5EF4-FFF2-40B4-BE49-F238E27FC236}">
                <a16:creationId xmlns:a16="http://schemas.microsoft.com/office/drawing/2014/main" id="{C246471B-155C-4D04-8941-D4B5D819B60F}"/>
              </a:ext>
            </a:extLst>
          </p:cNvPr>
          <p:cNvPicPr>
            <a:picLocks noChangeAspect="1"/>
          </p:cNvPicPr>
          <p:nvPr/>
        </p:nvPicPr>
        <p:blipFill>
          <a:blip r:embed="rId3"/>
          <a:stretch>
            <a:fillRect/>
          </a:stretch>
        </p:blipFill>
        <p:spPr>
          <a:xfrm>
            <a:off x="0" y="1566037"/>
            <a:ext cx="12190605" cy="4572003"/>
          </a:xfrm>
          <a:prstGeom prst="rect">
            <a:avLst/>
          </a:prstGeom>
        </p:spPr>
      </p:pic>
      <p:pic>
        <p:nvPicPr>
          <p:cNvPr id="11" name="Picture 10">
            <a:extLst>
              <a:ext uri="{FF2B5EF4-FFF2-40B4-BE49-F238E27FC236}">
                <a16:creationId xmlns:a16="http://schemas.microsoft.com/office/drawing/2014/main" id="{3364E54A-D0A9-4533-9DA4-D421A65AA16E}"/>
              </a:ext>
            </a:extLst>
          </p:cNvPr>
          <p:cNvPicPr>
            <a:picLocks noChangeAspect="1"/>
          </p:cNvPicPr>
          <p:nvPr/>
        </p:nvPicPr>
        <p:blipFill>
          <a:blip r:embed="rId4"/>
          <a:stretch>
            <a:fillRect/>
          </a:stretch>
        </p:blipFill>
        <p:spPr>
          <a:xfrm>
            <a:off x="7462341" y="4771527"/>
            <a:ext cx="4540861" cy="1667132"/>
          </a:xfrm>
          <a:prstGeom prst="rect">
            <a:avLst/>
          </a:prstGeom>
        </p:spPr>
      </p:pic>
    </p:spTree>
    <p:extLst>
      <p:ext uri="{BB962C8B-B14F-4D97-AF65-F5344CB8AC3E}">
        <p14:creationId xmlns:p14="http://schemas.microsoft.com/office/powerpoint/2010/main" val="14550636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B2C20A0-832D-419B-964E-3503022E9A5D}"/>
              </a:ext>
            </a:extLst>
          </p:cNvPr>
          <p:cNvSpPr>
            <a:spLocks noGrp="1"/>
          </p:cNvSpPr>
          <p:nvPr>
            <p:ph type="sldNum" sz="quarter" idx="12"/>
          </p:nvPr>
        </p:nvSpPr>
        <p:spPr/>
        <p:txBody>
          <a:bodyPr/>
          <a:lstStyle/>
          <a:p>
            <a:fld id="{CC0149FD-98BB-4821-915B-09C9BFE4B727}" type="slidenum">
              <a:rPr lang="en-US" smtClean="0"/>
              <a:pPr/>
              <a:t>62</a:t>
            </a:fld>
            <a:endParaRPr lang="en-US" dirty="0"/>
          </a:p>
        </p:txBody>
      </p:sp>
      <p:sp>
        <p:nvSpPr>
          <p:cNvPr id="6" name="Title 1">
            <a:extLst>
              <a:ext uri="{FF2B5EF4-FFF2-40B4-BE49-F238E27FC236}">
                <a16:creationId xmlns:a16="http://schemas.microsoft.com/office/drawing/2014/main" id="{D78C99DB-2627-4A00-B4AF-343B59F59AF4}"/>
              </a:ext>
            </a:extLst>
          </p:cNvPr>
          <p:cNvSpPr txBox="1">
            <a:spLocks/>
          </p:cNvSpPr>
          <p:nvPr/>
        </p:nvSpPr>
        <p:spPr>
          <a:xfrm>
            <a:off x="396763" y="2079734"/>
            <a:ext cx="11445765" cy="32700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200000"/>
              </a:lnSpc>
            </a:pPr>
            <a:r>
              <a:rPr lang="en-US" altLang="ko-KR" sz="3000" b="1" dirty="0">
                <a:solidFill>
                  <a:schemeClr val="accent2"/>
                </a:solidFill>
                <a:latin typeface="Arial" panose="020B0604020202020204" pitchFamily="34" charset="0"/>
                <a:cs typeface="Arial" panose="020B0604020202020204" pitchFamily="34" charset="0"/>
              </a:rPr>
              <a:t>1. Do Hands-on Lab: </a:t>
            </a:r>
            <a:br>
              <a:rPr lang="en-US" altLang="ko-KR" sz="3000" b="1" dirty="0">
                <a:solidFill>
                  <a:schemeClr val="accent2"/>
                </a:solidFill>
                <a:latin typeface="Arial" panose="020B0604020202020204" pitchFamily="34" charset="0"/>
                <a:cs typeface="Arial" panose="020B0604020202020204" pitchFamily="34" charset="0"/>
              </a:rPr>
            </a:br>
            <a:r>
              <a:rPr lang="en-US" altLang="ko-KR" sz="3000" b="1" dirty="0">
                <a:solidFill>
                  <a:schemeClr val="accent2"/>
                </a:solidFill>
                <a:latin typeface="Arial" panose="020B0604020202020204" pitchFamily="34" charset="0"/>
                <a:cs typeface="Arial" panose="020B0604020202020204" pitchFamily="34" charset="0"/>
              </a:rPr>
              <a:t>     </a:t>
            </a:r>
            <a:r>
              <a:rPr lang="en-US" altLang="ko-KR" sz="3000" b="1" dirty="0" smtClean="0">
                <a:solidFill>
                  <a:schemeClr val="accent2"/>
                </a:solidFill>
                <a:latin typeface="Arial" panose="020B0604020202020204" pitchFamily="34" charset="0"/>
                <a:cs typeface="Arial" panose="020B0604020202020204" pitchFamily="34" charset="0"/>
              </a:rPr>
              <a:t>Lab_02_AutomobileManagement_Using_EF Core </a:t>
            </a:r>
            <a:r>
              <a:rPr lang="en-US" altLang="ko-KR" sz="3000" b="1" dirty="0">
                <a:solidFill>
                  <a:schemeClr val="accent2"/>
                </a:solidFill>
                <a:latin typeface="Arial" panose="020B0604020202020204" pitchFamily="34" charset="0"/>
                <a:cs typeface="Arial" panose="020B0604020202020204" pitchFamily="34" charset="0"/>
              </a:rPr>
              <a:t>and </a:t>
            </a:r>
            <a:r>
              <a:rPr lang="en-US" altLang="ko-KR" sz="3000" b="1" dirty="0" smtClean="0">
                <a:solidFill>
                  <a:schemeClr val="accent2"/>
                </a:solidFill>
                <a:latin typeface="Arial" panose="020B0604020202020204" pitchFamily="34" charset="0"/>
                <a:cs typeface="Arial" panose="020B0604020202020204" pitchFamily="34" charset="0"/>
              </a:rPr>
              <a:t>WPF.pdf</a:t>
            </a:r>
            <a:r>
              <a:rPr lang="en-US" altLang="ko-KR" sz="3000" b="1" dirty="0">
                <a:solidFill>
                  <a:schemeClr val="accent2"/>
                </a:solidFill>
                <a:latin typeface="Arial" panose="020B0604020202020204" pitchFamily="34" charset="0"/>
                <a:cs typeface="Arial" panose="020B0604020202020204" pitchFamily="34" charset="0"/>
              </a:rPr>
              <a:t/>
            </a:r>
            <a:br>
              <a:rPr lang="en-US" altLang="ko-KR" sz="3000" b="1" dirty="0">
                <a:solidFill>
                  <a:schemeClr val="accent2"/>
                </a:solidFill>
                <a:latin typeface="Arial" panose="020B0604020202020204" pitchFamily="34" charset="0"/>
                <a:cs typeface="Arial" panose="020B0604020202020204" pitchFamily="34" charset="0"/>
              </a:rPr>
            </a:br>
            <a:r>
              <a:rPr lang="en-US" altLang="ko-KR" sz="3000" b="1" dirty="0">
                <a:solidFill>
                  <a:schemeClr val="accent2"/>
                </a:solidFill>
                <a:latin typeface="Arial" panose="020B0604020202020204" pitchFamily="34" charset="0"/>
                <a:cs typeface="Arial" panose="020B0604020202020204" pitchFamily="34" charset="0"/>
              </a:rPr>
              <a:t>2. Do </a:t>
            </a:r>
            <a:r>
              <a:rPr lang="en-US" altLang="ko-KR" sz="3000" b="1" dirty="0" err="1">
                <a:solidFill>
                  <a:schemeClr val="accent2"/>
                </a:solidFill>
                <a:latin typeface="Arial" panose="020B0604020202020204" pitchFamily="34" charset="0"/>
                <a:cs typeface="Arial" panose="020B0604020202020204" pitchFamily="34" charset="0"/>
              </a:rPr>
              <a:t>Assigment</a:t>
            </a:r>
            <a:r>
              <a:rPr lang="en-US" altLang="ko-KR" sz="3000" b="1" dirty="0">
                <a:solidFill>
                  <a:schemeClr val="accent2"/>
                </a:solidFill>
                <a:latin typeface="Arial" panose="020B0604020202020204" pitchFamily="34" charset="0"/>
                <a:cs typeface="Arial" panose="020B0604020202020204" pitchFamily="34" charset="0"/>
              </a:rPr>
              <a:t>:</a:t>
            </a:r>
            <a:br>
              <a:rPr lang="en-US" altLang="ko-KR" sz="3000" b="1" dirty="0">
                <a:solidFill>
                  <a:schemeClr val="accent2"/>
                </a:solidFill>
                <a:latin typeface="Arial" panose="020B0604020202020204" pitchFamily="34" charset="0"/>
                <a:cs typeface="Arial" panose="020B0604020202020204" pitchFamily="34" charset="0"/>
              </a:rPr>
            </a:br>
            <a:r>
              <a:rPr lang="en-US" altLang="ko-KR" sz="3000" b="1">
                <a:solidFill>
                  <a:schemeClr val="accent2"/>
                </a:solidFill>
                <a:latin typeface="Arial" panose="020B0604020202020204" pitchFamily="34" charset="0"/>
                <a:cs typeface="Arial" panose="020B0604020202020204" pitchFamily="34" charset="0"/>
              </a:rPr>
              <a:t>     </a:t>
            </a:r>
            <a:r>
              <a:rPr lang="en-US" altLang="ko-KR" sz="3000" b="1" smtClean="0">
                <a:solidFill>
                  <a:schemeClr val="accent2"/>
                </a:solidFill>
                <a:latin typeface="Arial" panose="020B0604020202020204" pitchFamily="34" charset="0"/>
                <a:cs typeface="Arial" panose="020B0604020202020204" pitchFamily="34" charset="0"/>
              </a:rPr>
              <a:t>Assignment_02_HotelManagement.pdf</a:t>
            </a:r>
            <a:endParaRPr lang="en-US" sz="3000" b="1" dirty="0">
              <a:solidFill>
                <a:schemeClr val="accent2"/>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7F35FAEE-C610-4B40-A883-1AF594E66C78}"/>
              </a:ext>
            </a:extLst>
          </p:cNvPr>
          <p:cNvSpPr>
            <a:spLocks noGrp="1"/>
          </p:cNvSpPr>
          <p:nvPr>
            <p:ph type="title"/>
          </p:nvPr>
        </p:nvSpPr>
        <p:spPr>
          <a:xfrm>
            <a:off x="396763" y="720006"/>
            <a:ext cx="11625755" cy="575433"/>
          </a:xfrm>
        </p:spPr>
        <p:txBody>
          <a:bodyPr>
            <a:noAutofit/>
          </a:bodyPr>
          <a:lstStyle/>
          <a:p>
            <a:r>
              <a:rPr lang="en-US" sz="4000" b="1"/>
              <a:t>Lab and Assigment</a:t>
            </a:r>
          </a:p>
        </p:txBody>
      </p:sp>
    </p:spTree>
    <p:extLst>
      <p:ext uri="{BB962C8B-B14F-4D97-AF65-F5344CB8AC3E}">
        <p14:creationId xmlns:p14="http://schemas.microsoft.com/office/powerpoint/2010/main" val="35077875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627993" y="700132"/>
            <a:ext cx="10515600" cy="592642"/>
          </a:xfrm>
        </p:spPr>
        <p:txBody>
          <a:bodyPr>
            <a:noAutofit/>
          </a:bodyPr>
          <a:lstStyle/>
          <a:p>
            <a:r>
              <a:rPr lang="en-US" sz="4000" b="1" dirty="0"/>
              <a:t>Summary</a:t>
            </a:r>
          </a:p>
        </p:txBody>
      </p:sp>
      <p:sp>
        <p:nvSpPr>
          <p:cNvPr id="18435" name="Rectangle 3"/>
          <p:cNvSpPr>
            <a:spLocks noGrp="1"/>
          </p:cNvSpPr>
          <p:nvPr>
            <p:ph idx="1"/>
          </p:nvPr>
        </p:nvSpPr>
        <p:spPr>
          <a:xfrm>
            <a:off x="627993" y="1492469"/>
            <a:ext cx="11406352" cy="4865095"/>
          </a:xfrm>
        </p:spPr>
        <p:txBody>
          <a:bodyPr>
            <a:normAutofit/>
          </a:bodyPr>
          <a:lstStyle/>
          <a:p>
            <a:pPr marL="342900" indent="-342900">
              <a:lnSpc>
                <a:spcPct val="120000"/>
              </a:lnSpc>
              <a:buClr>
                <a:srgbClr val="973735"/>
              </a:buClr>
              <a:buSzPct val="50000"/>
              <a:buFont typeface="Wingdings" pitchFamily="2" charset="2"/>
              <a:buChar char="u"/>
              <a:defRPr/>
            </a:pPr>
            <a:r>
              <a:rPr lang="en-US" sz="3000" dirty="0"/>
              <a:t>Concepts were introduced:</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Overview Entity Framework Core(EF Core)</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components inside  Entity Framework Core</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about Database First Model and Code Model</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about Manipulating data with EF Core</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create accessing database by Entity Framework Core using Database First Model </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create accessing database by Entity Framework Core using Code Model</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using </a:t>
            </a:r>
            <a:r>
              <a:rPr lang="en-US" altLang="ko-KR" sz="2300"/>
              <a:t>LINQ Queries in </a:t>
            </a:r>
            <a:r>
              <a:rPr lang="en-US" sz="2300"/>
              <a:t>Entity Framework Core</a:t>
            </a:r>
            <a:r>
              <a:rPr lang="en-US" altLang="ko-KR" sz="2300"/>
              <a:t> </a:t>
            </a:r>
            <a:endParaRPr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63</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Understanding</a:t>
            </a:r>
            <a:r>
              <a:rPr lang="en-US" b="1"/>
              <a:t> Entity Framework Core</a:t>
            </a:r>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7</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56231" y="1536127"/>
            <a:ext cx="12153637" cy="4780348"/>
          </a:xfrm>
          <a:prstGeom prst="rect">
            <a:avLst/>
          </a:prstGeom>
          <a:noFill/>
        </p:spPr>
        <p:txBody>
          <a:bodyPr wrap="square">
            <a:spAutoFit/>
          </a:bodyPr>
          <a:lstStyle/>
          <a:p>
            <a:pPr marL="342900" indent="-342900" algn="just">
              <a:spcBef>
                <a:spcPts val="1500"/>
              </a:spcBef>
              <a:spcAft>
                <a:spcPts val="1500"/>
              </a:spcAft>
              <a:buClr>
                <a:srgbClr val="973735"/>
              </a:buClr>
              <a:buSzPct val="50000"/>
              <a:buFont typeface="Wingdings" pitchFamily="2" charset="2"/>
              <a:buChar char="u"/>
              <a:tabLst>
                <a:tab pos="241300" algn="l"/>
              </a:tabLst>
              <a:defRPr/>
            </a:pPr>
            <a:r>
              <a:rPr lang="en-US" sz="2600">
                <a:solidFill>
                  <a:srgbClr val="212121"/>
                </a:solidFill>
              </a:rPr>
              <a:t>Entity Framework Core (EF Core) is a lightweight, extensible, open source and cross-platform version of the popular Entity Framework data access technology</a:t>
            </a:r>
          </a:p>
          <a:p>
            <a:pPr marL="342900" indent="-342900" algn="just">
              <a:spcBef>
                <a:spcPts val="1500"/>
              </a:spcBef>
              <a:spcAft>
                <a:spcPts val="1500"/>
              </a:spcAft>
              <a:buClr>
                <a:srgbClr val="973735"/>
              </a:buClr>
              <a:buSzPct val="50000"/>
              <a:buFont typeface="Wingdings" pitchFamily="2" charset="2"/>
              <a:buChar char="u"/>
              <a:tabLst>
                <a:tab pos="241300" algn="l"/>
              </a:tabLst>
              <a:defRPr/>
            </a:pPr>
            <a:r>
              <a:rPr lang="en-US" sz="2600">
                <a:solidFill>
                  <a:srgbClr val="212121"/>
                </a:solidFill>
              </a:rPr>
              <a:t>EF Core allows us to interact with data from relational databases using an object model that maps directly to the business objects (or domain objects) in our application</a:t>
            </a:r>
          </a:p>
          <a:p>
            <a:pPr marL="342900" indent="-342900" algn="just">
              <a:spcBef>
                <a:spcPts val="1500"/>
              </a:spcBef>
              <a:spcAft>
                <a:spcPts val="1500"/>
              </a:spcAft>
              <a:buClr>
                <a:srgbClr val="973735"/>
              </a:buClr>
              <a:buSzPct val="50000"/>
              <a:buFont typeface="Wingdings" pitchFamily="2" charset="2"/>
              <a:buChar char="u"/>
              <a:tabLst>
                <a:tab pos="241300" algn="l"/>
              </a:tabLst>
              <a:defRPr/>
            </a:pPr>
            <a:r>
              <a:rPr lang="en-US" sz="2600">
                <a:latin typeface="+mj-lt"/>
              </a:rPr>
              <a:t>EF Core can serve as an object-relational mapper (O/RM), which:</a:t>
            </a:r>
          </a:p>
          <a:p>
            <a:pPr marL="514350" indent="-230188">
              <a:lnSpc>
                <a:spcPct val="110000"/>
              </a:lnSpc>
              <a:spcBef>
                <a:spcPts val="1500"/>
              </a:spcBef>
              <a:spcAft>
                <a:spcPts val="1500"/>
              </a:spcAft>
              <a:buClr>
                <a:srgbClr val="973735"/>
              </a:buClr>
              <a:buSzPct val="70000"/>
              <a:buFont typeface="Wingdings" panose="05000000000000000000" pitchFamily="2" charset="2"/>
              <a:buChar char="§"/>
              <a:tabLst>
                <a:tab pos="241300" algn="l"/>
              </a:tabLst>
              <a:defRPr/>
            </a:pPr>
            <a:r>
              <a:rPr lang="en-US" sz="2300"/>
              <a:t>Enables .NET developers to work with a database using .NET objects</a:t>
            </a:r>
          </a:p>
          <a:p>
            <a:pPr marL="514350" indent="-230188">
              <a:lnSpc>
                <a:spcPct val="110000"/>
              </a:lnSpc>
              <a:spcBef>
                <a:spcPts val="1500"/>
              </a:spcBef>
              <a:spcAft>
                <a:spcPts val="1500"/>
              </a:spcAft>
              <a:buClr>
                <a:srgbClr val="973735"/>
              </a:buClr>
              <a:buSzPct val="70000"/>
              <a:buFont typeface="Wingdings" panose="05000000000000000000" pitchFamily="2" charset="2"/>
              <a:buChar char="§"/>
              <a:tabLst>
                <a:tab pos="241300" algn="l"/>
              </a:tabLst>
              <a:defRPr/>
            </a:pPr>
            <a:r>
              <a:rPr lang="en-US" sz="2300"/>
              <a:t>Eliminates the need for most of the data-access code that typically needs to be written</a:t>
            </a:r>
            <a:endParaRPr lang="en-US" sz="2300" dirty="0"/>
          </a:p>
        </p:txBody>
      </p:sp>
    </p:spTree>
    <p:extLst>
      <p:ext uri="{BB962C8B-B14F-4D97-AF65-F5344CB8AC3E}">
        <p14:creationId xmlns:p14="http://schemas.microsoft.com/office/powerpoint/2010/main" val="2902607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8</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3060" y="1359374"/>
            <a:ext cx="12181488" cy="5198859"/>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EF Core 5.0 runs on platforms that support .NET Standard 2.1, meaning .NET Core 3.0 and 3.1, as well as .NET 5. It will not run on.NET Standard 2.0 platforms like .NET Framework 4.8</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Entity Framework Core supports many database providers to access different databases and perform database operations: </a:t>
            </a:r>
          </a:p>
          <a:p>
            <a:pPr marL="739775" indent="-339725">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SQL Server (</a:t>
            </a:r>
            <a:r>
              <a:rPr lang="en-US" sz="2300">
                <a:solidFill>
                  <a:srgbClr val="111111"/>
                </a:solidFill>
                <a:latin typeface="+mj-lt"/>
                <a:hlinkClick r:id="rId3"/>
              </a:rPr>
              <a:t>www.nuget.org/packages/Microsoft.EntityFrameworkCore.SqlServer</a:t>
            </a:r>
            <a:r>
              <a:rPr lang="en-US" sz="2300">
                <a:solidFill>
                  <a:srgbClr val="111111"/>
                </a:solidFill>
                <a:latin typeface="+mj-lt"/>
              </a:rPr>
              <a:t>)</a:t>
            </a:r>
          </a:p>
          <a:p>
            <a:pPr marL="739775" indent="-339725">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MySQL (</a:t>
            </a:r>
            <a:r>
              <a:rPr lang="it-IT" sz="2300">
                <a:hlinkClick r:id="rId4"/>
              </a:rPr>
              <a:t>www.nuget.org/packages/MySQL.Data.EntityFrameworkCore</a:t>
            </a:r>
            <a:r>
              <a:rPr lang="it-IT" sz="2300"/>
              <a:t>)</a:t>
            </a:r>
            <a:endParaRPr lang="en-US" sz="2300">
              <a:solidFill>
                <a:srgbClr val="111111"/>
              </a:solidFill>
              <a:latin typeface="+mj-lt"/>
            </a:endParaRPr>
          </a:p>
          <a:p>
            <a:pPr marL="739775" indent="-339725">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PostgreSQL (</a:t>
            </a:r>
            <a:r>
              <a:rPr lang="en-US" sz="2300">
                <a:hlinkClick r:id="rId5"/>
              </a:rPr>
              <a:t>www.nuget.org/packages/Npgsql.EntityFrameworkCore.PostgreSQL</a:t>
            </a:r>
            <a:r>
              <a:rPr lang="en-US" sz="2300">
                <a:solidFill>
                  <a:srgbClr val="111111"/>
                </a:solidFill>
                <a:latin typeface="+mj-lt"/>
              </a:rPr>
              <a:t>)</a:t>
            </a:r>
          </a:p>
          <a:p>
            <a:pPr marL="739775" indent="-339725">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SQLite (</a:t>
            </a:r>
            <a:r>
              <a:rPr lang="en-US" sz="2300">
                <a:hlinkClick r:id="rId6"/>
              </a:rPr>
              <a:t>www.nuget.org/packages/Microsoft.EntityFrameworkCore.Sqlite</a:t>
            </a:r>
            <a:r>
              <a:rPr lang="en-US" sz="2300"/>
              <a:t>)</a:t>
            </a:r>
            <a:endParaRPr lang="en-US" sz="2300">
              <a:solidFill>
                <a:srgbClr val="111111"/>
              </a:solidFill>
              <a:latin typeface="+mj-lt"/>
            </a:endParaRPr>
          </a:p>
          <a:p>
            <a:pPr marL="739775" indent="-339725">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Oracle (</a:t>
            </a:r>
            <a:r>
              <a:rPr lang="en-US" sz="2300">
                <a:hlinkClick r:id="rId7"/>
              </a:rPr>
              <a:t>www.nuget.org/packages/Oracle.ManagedDataAccess.Core</a:t>
            </a:r>
            <a:r>
              <a:rPr lang="en-US" sz="2300">
                <a:solidFill>
                  <a:srgbClr val="111111"/>
                </a:solidFill>
                <a:latin typeface="+mj-lt"/>
              </a:rPr>
              <a:t>)</a:t>
            </a:r>
          </a:p>
          <a:p>
            <a:pPr marL="739775" indent="-339725">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In-memory (</a:t>
            </a:r>
            <a:r>
              <a:rPr lang="en-US" sz="2300">
                <a:solidFill>
                  <a:srgbClr val="111111"/>
                </a:solidFill>
                <a:latin typeface="+mj-lt"/>
                <a:hlinkClick r:id="rId8"/>
              </a:rPr>
              <a:t>www.nuget.org/packages/Microsoft.EntityFrameworkCore.InMemory</a:t>
            </a:r>
            <a:r>
              <a:rPr lang="en-US" sz="2300">
                <a:solidFill>
                  <a:srgbClr val="111111"/>
                </a:solidFill>
                <a:latin typeface="+mj-lt"/>
              </a:rPr>
              <a:t>)</a:t>
            </a:r>
          </a:p>
          <a:p>
            <a:pPr marL="739775" indent="-339725">
              <a:spcBef>
                <a:spcPts val="300"/>
              </a:spcBef>
              <a:spcAft>
                <a:spcPts val="300"/>
              </a:spcAft>
              <a:buClr>
                <a:srgbClr val="973735"/>
              </a:buClr>
              <a:buSzPct val="70000"/>
              <a:buFont typeface="Wingdings" panose="05000000000000000000" pitchFamily="2" charset="2"/>
              <a:buChar char="§"/>
              <a:tabLst>
                <a:tab pos="241300" algn="l"/>
              </a:tabLst>
              <a:defRPr/>
            </a:pPr>
            <a:r>
              <a:rPr lang="en-US" sz="2300" b="1" i="1">
                <a:solidFill>
                  <a:srgbClr val="111111"/>
                </a:solidFill>
                <a:latin typeface="+mj-lt"/>
              </a:rPr>
              <a:t>More database provider</a:t>
            </a:r>
            <a:r>
              <a:rPr lang="en-US" sz="2300" i="1">
                <a:solidFill>
                  <a:srgbClr val="111111"/>
                </a:solidFill>
                <a:latin typeface="+mj-lt"/>
              </a:rPr>
              <a:t>: </a:t>
            </a:r>
            <a:r>
              <a:rPr lang="en-US" sz="2300" i="1">
                <a:solidFill>
                  <a:srgbClr val="111111"/>
                </a:solidFill>
                <a:latin typeface="+mj-lt"/>
                <a:hlinkClick r:id="rId9"/>
              </a:rPr>
              <a:t>https://docs.microsoft.com/en-us/ef/core/providers/</a:t>
            </a:r>
            <a:endParaRPr lang="en-US" sz="2600" dirty="0">
              <a:solidFill>
                <a:srgbClr val="111111"/>
              </a:solidFill>
              <a:latin typeface="+mj-lt"/>
            </a:endParaRP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Understanding</a:t>
            </a:r>
            <a:r>
              <a:rPr lang="en-US" b="1"/>
              <a:t> Entity Framework Core</a:t>
            </a:r>
            <a:endParaRPr lang="en-US" dirty="0"/>
          </a:p>
        </p:txBody>
      </p:sp>
    </p:spTree>
    <p:extLst>
      <p:ext uri="{BB962C8B-B14F-4D97-AF65-F5344CB8AC3E}">
        <p14:creationId xmlns:p14="http://schemas.microsoft.com/office/powerpoint/2010/main" val="87676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4DE66D0-4C65-4C9F-BB18-9CC269390770}"/>
              </a:ext>
            </a:extLst>
          </p:cNvPr>
          <p:cNvSpPr>
            <a:spLocks noGrp="1"/>
          </p:cNvSpPr>
          <p:nvPr>
            <p:ph type="sldNum" sz="quarter" idx="12"/>
          </p:nvPr>
        </p:nvSpPr>
        <p:spPr/>
        <p:txBody>
          <a:bodyPr/>
          <a:lstStyle/>
          <a:p>
            <a:fld id="{CC0149FD-98BB-4821-915B-09C9BFE4B727}" type="slidenum">
              <a:rPr lang="en-US" smtClean="0"/>
              <a:pPr/>
              <a:t>9</a:t>
            </a:fld>
            <a:endParaRPr lang="en-US" dirty="0"/>
          </a:p>
        </p:txBody>
      </p:sp>
      <p:sp>
        <p:nvSpPr>
          <p:cNvPr id="8" name="TextBox 7">
            <a:extLst>
              <a:ext uri="{FF2B5EF4-FFF2-40B4-BE49-F238E27FC236}">
                <a16:creationId xmlns:a16="http://schemas.microsoft.com/office/drawing/2014/main" id="{3A8DB855-78CD-40F2-9B3D-55D468CC73C1}"/>
              </a:ext>
            </a:extLst>
          </p:cNvPr>
          <p:cNvSpPr txBox="1"/>
          <p:nvPr/>
        </p:nvSpPr>
        <p:spPr>
          <a:xfrm>
            <a:off x="-53498" y="1280485"/>
            <a:ext cx="12161415" cy="5077287"/>
          </a:xfrm>
          <a:prstGeom prst="rect">
            <a:avLst/>
          </a:prstGeom>
          <a:noFill/>
        </p:spPr>
        <p:txBody>
          <a:bodyPr wrap="square">
            <a:spAutoFit/>
          </a:bodyPr>
          <a:lstStyle/>
          <a:p>
            <a:pPr marL="342900" indent="-342900" algn="just">
              <a:lnSpc>
                <a:spcPct val="20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To manage data in a specific database, we need classes that know how to efficiently talk to that database</a:t>
            </a:r>
          </a:p>
          <a:p>
            <a:pPr marL="342900" indent="-342900" algn="just">
              <a:lnSpc>
                <a:spcPct val="20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EF Core database providers are sets of classes that are optimized for a specific data store. There is even a provider for storing the data in the memory of the current process, which is useful for high performance unit testing since it avoids hiing an external system</a:t>
            </a:r>
          </a:p>
        </p:txBody>
      </p:sp>
      <p:sp>
        <p:nvSpPr>
          <p:cNvPr id="9" name="Title 1">
            <a:extLst>
              <a:ext uri="{FF2B5EF4-FFF2-40B4-BE49-F238E27FC236}">
                <a16:creationId xmlns:a16="http://schemas.microsoft.com/office/drawing/2014/main" id="{BA01A276-E45C-492E-BD2D-01D00EF19620}"/>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Understanding</a:t>
            </a:r>
            <a:r>
              <a:rPr lang="en-US" b="1"/>
              <a:t> Entity Framework Core</a:t>
            </a:r>
            <a:endParaRPr lang="en-US" dirty="0"/>
          </a:p>
        </p:txBody>
      </p:sp>
    </p:spTree>
    <p:extLst>
      <p:ext uri="{BB962C8B-B14F-4D97-AF65-F5344CB8AC3E}">
        <p14:creationId xmlns:p14="http://schemas.microsoft.com/office/powerpoint/2010/main" val="989208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3158</TotalTime>
  <Words>3886</Words>
  <Application>Microsoft Office PowerPoint</Application>
  <PresentationFormat>Widescreen</PresentationFormat>
  <Paragraphs>407</Paragraphs>
  <Slides>63</Slides>
  <Notes>40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63</vt:i4>
      </vt:variant>
    </vt:vector>
  </HeadingPairs>
  <TitlesOfParts>
    <vt:vector size="72" baseType="lpstr">
      <vt:lpstr>Arial</vt:lpstr>
      <vt:lpstr>Calibri</vt:lpstr>
      <vt:lpstr>Consolas</vt:lpstr>
      <vt:lpstr>Courier New</vt:lpstr>
      <vt:lpstr>굴림</vt:lpstr>
      <vt:lpstr>Noto Sans Symbols</vt:lpstr>
      <vt:lpstr>Times New Roman</vt:lpstr>
      <vt:lpstr>Wingdings</vt:lpstr>
      <vt:lpstr>Office Theme</vt:lpstr>
      <vt:lpstr> Working with Databases using  Entity Framework Core</vt:lpstr>
      <vt:lpstr>Objectives </vt:lpstr>
      <vt:lpstr>PowerPoint Presentation</vt:lpstr>
      <vt:lpstr>PowerPoint Presentation</vt:lpstr>
      <vt:lpstr>PowerPoint Presentation</vt:lpstr>
      <vt:lpstr>PowerPoint Presentation</vt:lpstr>
      <vt:lpstr>Understanding Entity Framework Core</vt:lpstr>
      <vt:lpstr>Understanding Entity Framework Core</vt:lpstr>
      <vt:lpstr>Understanding Entity Framework Core</vt:lpstr>
      <vt:lpstr>Understanding Entity Framework Core</vt:lpstr>
      <vt:lpstr>What Is an Object-Relational (OR) Mapper?</vt:lpstr>
      <vt:lpstr>What is an Object-Relational (OR) Mapper?</vt:lpstr>
      <vt:lpstr>PowerPoint Presentation</vt:lpstr>
      <vt:lpstr>New Features in Entity Framework Core</vt:lpstr>
      <vt:lpstr>New Features in Entity Framework Core</vt:lpstr>
      <vt:lpstr>Process Models for Entity Framework Core</vt:lpstr>
      <vt:lpstr>Process Models for Entity Framework Core</vt:lpstr>
      <vt:lpstr>PowerPoint Presentation</vt:lpstr>
      <vt:lpstr>Components of Entity Framework Core</vt:lpstr>
      <vt:lpstr>Components of Entity Framework Core</vt:lpstr>
      <vt:lpstr>DbContext Class</vt:lpstr>
      <vt:lpstr>PowerPoint Presentation</vt:lpstr>
      <vt:lpstr>DbSet Class</vt:lpstr>
      <vt:lpstr>PowerPoint Presentation</vt:lpstr>
      <vt:lpstr>Entities</vt:lpstr>
      <vt:lpstr>Defining Entity Framework Core Models</vt:lpstr>
      <vt:lpstr>Defining Entity Framework Core Models</vt:lpstr>
      <vt:lpstr>Defining Entity Framework Core Models</vt:lpstr>
      <vt:lpstr>PowerPoint Presentation</vt:lpstr>
      <vt:lpstr>Defining Entity Framework Core Models</vt:lpstr>
      <vt:lpstr>The EF Core Global Tool CLI Commands</vt:lpstr>
      <vt:lpstr>The EF Core Global Tool CLI Commands</vt:lpstr>
      <vt:lpstr>The EF Core Global Tool CLI Commands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Weaknesses Reverse Engineering</vt:lpstr>
      <vt:lpstr>Forward Engineering for New Databases</vt:lpstr>
      <vt:lpstr>Forward Engineering for New Databases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Querying EF Core Models</vt:lpstr>
      <vt:lpstr>LINQ Queries</vt:lpstr>
      <vt:lpstr>PowerPoint Presentation</vt:lpstr>
      <vt:lpstr>PowerPoint Presentation</vt:lpstr>
      <vt:lpstr>PowerPoint Presentation</vt:lpstr>
      <vt:lpstr>PowerPoint Presentation</vt:lpstr>
      <vt:lpstr>PowerPoint Presentation</vt:lpstr>
      <vt:lpstr>Lab and Assigment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Thanh Van</cp:lastModifiedBy>
  <cp:revision>577</cp:revision>
  <dcterms:created xsi:type="dcterms:W3CDTF">2021-01-25T08:25:31Z</dcterms:created>
  <dcterms:modified xsi:type="dcterms:W3CDTF">2024-05-05T22:06:22Z</dcterms:modified>
</cp:coreProperties>
</file>