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5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notesSlides/_rels/notesSlide2.xml.rels" ContentType="application/vnd.openxmlformats-package.relationships+xml"/>
  <Override PartName="/ppt/notesSlides/_rels/notesSlide59.xml.rels" ContentType="application/vnd.openxmlformats-package.relationships+xml"/>
  <Override PartName="/ppt/notesSlides/_rels/notesSlide60.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61.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55.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media/image28.png" ContentType="image/png"/>
  <Override PartName="/ppt/media/image1.jpeg" ContentType="image/jpeg"/>
  <Override PartName="/ppt/media/image46.png" ContentType="image/png"/>
  <Override PartName="/ppt/media/image2.wmf" ContentType="image/x-wmf"/>
  <Override PartName="/ppt/media/image4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7.png" ContentType="image/png"/>
  <Override PartName="/ppt/media/image49.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3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4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41" name="PlaceHolder 4"/>
          <p:cNvSpPr>
            <a:spLocks noGrp="1"/>
          </p:cNvSpPr>
          <p:nvPr>
            <p:ph type="dt" idx="9"/>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42" name="PlaceHolder 5"/>
          <p:cNvSpPr>
            <a:spLocks noGrp="1"/>
          </p:cNvSpPr>
          <p:nvPr>
            <p:ph type="ftr" idx="10"/>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3" name="PlaceHolder 6"/>
          <p:cNvSpPr>
            <a:spLocks noGrp="1"/>
          </p:cNvSpPr>
          <p:nvPr>
            <p:ph type="sldNum" idx="11"/>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07EA71CF-EF3D-4538-BFBE-ABAFE69AF5FE}"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5680" cy="3085560"/>
          </a:xfrm>
          <a:prstGeom prst="rect">
            <a:avLst/>
          </a:prstGeom>
          <a:ln w="0">
            <a:noFill/>
          </a:ln>
        </p:spPr>
      </p:sp>
      <p:sp>
        <p:nvSpPr>
          <p:cNvPr id="29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294" name="PlaceHolder 3"/>
          <p:cNvSpPr>
            <a:spLocks noGrp="1"/>
          </p:cNvSpPr>
          <p:nvPr>
            <p:ph type="sldNum" idx="4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BE544577-C9F1-447D-B453-E96FF8417C48}"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5680" cy="3085560"/>
          </a:xfrm>
          <a:prstGeom prst="rect">
            <a:avLst/>
          </a:prstGeom>
          <a:ln w="0">
            <a:noFill/>
          </a:ln>
        </p:spPr>
      </p:sp>
      <p:sp>
        <p:nvSpPr>
          <p:cNvPr id="30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06" name="PlaceHolder 3"/>
          <p:cNvSpPr>
            <a:spLocks noGrp="1"/>
          </p:cNvSpPr>
          <p:nvPr>
            <p:ph type="sldNum" idx="53"/>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6990372F-52EE-4319-935F-F3B1E064B57D}"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685800" y="1143000"/>
            <a:ext cx="5485680" cy="3085560"/>
          </a:xfrm>
          <a:prstGeom prst="rect">
            <a:avLst/>
          </a:prstGeom>
          <a:ln w="0">
            <a:noFill/>
          </a:ln>
        </p:spPr>
      </p:sp>
      <p:sp>
        <p:nvSpPr>
          <p:cNvPr id="30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09" name="PlaceHolder 3"/>
          <p:cNvSpPr>
            <a:spLocks noGrp="1"/>
          </p:cNvSpPr>
          <p:nvPr>
            <p:ph type="sldNum" idx="5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51905644-D976-4588-9571-D2BE29D732E0}"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685800" y="1143000"/>
            <a:ext cx="5485680" cy="3085560"/>
          </a:xfrm>
          <a:prstGeom prst="rect">
            <a:avLst/>
          </a:prstGeom>
          <a:ln w="0">
            <a:noFill/>
          </a:ln>
        </p:spPr>
      </p:sp>
      <p:sp>
        <p:nvSpPr>
          <p:cNvPr id="31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12" name="PlaceHolder 3"/>
          <p:cNvSpPr>
            <a:spLocks noGrp="1"/>
          </p:cNvSpPr>
          <p:nvPr>
            <p:ph type="sldNum" idx="55"/>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19254EC8-446D-4A97-BA1D-1BDB5595E8A0}"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685800" y="1143000"/>
            <a:ext cx="5485680" cy="3085560"/>
          </a:xfrm>
          <a:prstGeom prst="rect">
            <a:avLst/>
          </a:prstGeom>
          <a:ln w="0">
            <a:noFill/>
          </a:ln>
        </p:spPr>
      </p:sp>
      <p:sp>
        <p:nvSpPr>
          <p:cNvPr id="31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15" name="PlaceHolder 3"/>
          <p:cNvSpPr>
            <a:spLocks noGrp="1"/>
          </p:cNvSpPr>
          <p:nvPr>
            <p:ph type="sldNum" idx="56"/>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262D96E1-D434-4217-AE6B-8CC055D618F1}"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5680" cy="3085560"/>
          </a:xfrm>
          <a:prstGeom prst="rect">
            <a:avLst/>
          </a:prstGeom>
          <a:ln w="0">
            <a:noFill/>
          </a:ln>
        </p:spPr>
      </p:sp>
      <p:sp>
        <p:nvSpPr>
          <p:cNvPr id="31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18" name="PlaceHolder 3"/>
          <p:cNvSpPr>
            <a:spLocks noGrp="1"/>
          </p:cNvSpPr>
          <p:nvPr>
            <p:ph type="sldNum" idx="5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B42F1D83-77F3-4B0E-9033-513853E1A1BC}"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685800" y="1143000"/>
            <a:ext cx="5485680" cy="3085560"/>
          </a:xfrm>
          <a:prstGeom prst="rect">
            <a:avLst/>
          </a:prstGeom>
          <a:ln w="0">
            <a:noFill/>
          </a:ln>
        </p:spPr>
      </p:sp>
      <p:sp>
        <p:nvSpPr>
          <p:cNvPr id="32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21" name="PlaceHolder 3"/>
          <p:cNvSpPr>
            <a:spLocks noGrp="1"/>
          </p:cNvSpPr>
          <p:nvPr>
            <p:ph type="sldNum" idx="5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0C729D2B-F97A-4F71-9561-2CCE0E11C6D7}"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5680" cy="3085560"/>
          </a:xfrm>
          <a:prstGeom prst="rect">
            <a:avLst/>
          </a:prstGeom>
          <a:ln w="0">
            <a:noFill/>
          </a:ln>
        </p:spPr>
      </p:sp>
      <p:sp>
        <p:nvSpPr>
          <p:cNvPr id="32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24" name="PlaceHolder 3"/>
          <p:cNvSpPr>
            <a:spLocks noGrp="1"/>
          </p:cNvSpPr>
          <p:nvPr>
            <p:ph type="sldNum" idx="5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CA964B65-4BD7-48CE-98A9-51CD2B0D1F51}"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685800" y="1143000"/>
            <a:ext cx="5485680" cy="3085560"/>
          </a:xfrm>
          <a:prstGeom prst="rect">
            <a:avLst/>
          </a:prstGeom>
          <a:ln w="0">
            <a:noFill/>
          </a:ln>
        </p:spPr>
      </p:sp>
      <p:sp>
        <p:nvSpPr>
          <p:cNvPr id="32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27" name="PlaceHolder 3"/>
          <p:cNvSpPr>
            <a:spLocks noGrp="1"/>
          </p:cNvSpPr>
          <p:nvPr>
            <p:ph type="sldNum" idx="60"/>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6984DAA1-09CD-487F-A2D7-CE2792349BA4}"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5680" cy="3085560"/>
          </a:xfrm>
          <a:prstGeom prst="rect">
            <a:avLst/>
          </a:prstGeom>
          <a:ln w="0">
            <a:noFill/>
          </a:ln>
        </p:spPr>
      </p:sp>
      <p:sp>
        <p:nvSpPr>
          <p:cNvPr id="32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30" name="PlaceHolder 3"/>
          <p:cNvSpPr>
            <a:spLocks noGrp="1"/>
          </p:cNvSpPr>
          <p:nvPr>
            <p:ph type="sldNum" idx="61"/>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CFDB065D-DF50-4E02-8A67-9281E840D098}"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5680" cy="3085560"/>
          </a:xfrm>
          <a:prstGeom prst="rect">
            <a:avLst/>
          </a:prstGeom>
          <a:ln w="0">
            <a:noFill/>
          </a:ln>
        </p:spPr>
      </p:sp>
      <p:sp>
        <p:nvSpPr>
          <p:cNvPr id="29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297" name="PlaceHolder 3"/>
          <p:cNvSpPr>
            <a:spLocks noGrp="1"/>
          </p:cNvSpPr>
          <p:nvPr>
            <p:ph type="sldNum" idx="5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FE6FA05A-C5FB-43C7-BE49-2C500C7757A9}"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685800" y="1143000"/>
            <a:ext cx="5485680" cy="3085560"/>
          </a:xfrm>
          <a:prstGeom prst="rect">
            <a:avLst/>
          </a:prstGeom>
          <a:ln w="0">
            <a:noFill/>
          </a:ln>
        </p:spPr>
      </p:sp>
      <p:sp>
        <p:nvSpPr>
          <p:cNvPr id="33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33" name="PlaceHolder 3"/>
          <p:cNvSpPr>
            <a:spLocks noGrp="1"/>
          </p:cNvSpPr>
          <p:nvPr>
            <p:ph type="sldNum" idx="62"/>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DD13A80E-F9AD-4185-9CF4-41DA1F627DEF}"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5680" cy="3085560"/>
          </a:xfrm>
          <a:prstGeom prst="rect">
            <a:avLst/>
          </a:prstGeom>
          <a:ln w="0">
            <a:noFill/>
          </a:ln>
        </p:spPr>
      </p:sp>
      <p:sp>
        <p:nvSpPr>
          <p:cNvPr id="33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36" name="PlaceHolder 3"/>
          <p:cNvSpPr>
            <a:spLocks noGrp="1"/>
          </p:cNvSpPr>
          <p:nvPr>
            <p:ph type="sldNum" idx="63"/>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71A670D1-68B3-4635-BD50-F3EE368A420F}"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685800" y="1143000"/>
            <a:ext cx="5485680" cy="3085560"/>
          </a:xfrm>
          <a:prstGeom prst="rect">
            <a:avLst/>
          </a:prstGeom>
          <a:ln w="0">
            <a:noFill/>
          </a:ln>
        </p:spPr>
      </p:sp>
      <p:sp>
        <p:nvSpPr>
          <p:cNvPr id="33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39" name="PlaceHolder 3"/>
          <p:cNvSpPr>
            <a:spLocks noGrp="1"/>
          </p:cNvSpPr>
          <p:nvPr>
            <p:ph type="sldNum" idx="6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B79AEABD-794F-45F0-8394-0E040B72B1F1}"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5680" cy="3085560"/>
          </a:xfrm>
          <a:prstGeom prst="rect">
            <a:avLst/>
          </a:prstGeom>
          <a:ln w="0">
            <a:noFill/>
          </a:ln>
        </p:spPr>
      </p:sp>
      <p:sp>
        <p:nvSpPr>
          <p:cNvPr id="34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42" name="PlaceHolder 3"/>
          <p:cNvSpPr>
            <a:spLocks noGrp="1"/>
          </p:cNvSpPr>
          <p:nvPr>
            <p:ph type="sldNum" idx="65"/>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7E869E18-3409-41DD-BABB-D909AAC21FBE}"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5680" cy="3085560"/>
          </a:xfrm>
          <a:prstGeom prst="rect">
            <a:avLst/>
          </a:prstGeom>
          <a:ln w="0">
            <a:noFill/>
          </a:ln>
        </p:spPr>
      </p:sp>
      <p:sp>
        <p:nvSpPr>
          <p:cNvPr id="34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45" name="PlaceHolder 3"/>
          <p:cNvSpPr>
            <a:spLocks noGrp="1"/>
          </p:cNvSpPr>
          <p:nvPr>
            <p:ph type="sldNum" idx="66"/>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4B791731-13AB-406F-B0E2-E609ED5873C7}"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5680" cy="3085560"/>
          </a:xfrm>
          <a:prstGeom prst="rect">
            <a:avLst/>
          </a:prstGeom>
          <a:ln w="0">
            <a:noFill/>
          </a:ln>
        </p:spPr>
      </p:sp>
      <p:sp>
        <p:nvSpPr>
          <p:cNvPr id="34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48" name="PlaceHolder 3"/>
          <p:cNvSpPr>
            <a:spLocks noGrp="1"/>
          </p:cNvSpPr>
          <p:nvPr>
            <p:ph type="sldNum" idx="6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B043F931-4DDA-44EB-97A0-739D0474C065}"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685800" y="1143000"/>
            <a:ext cx="5485680" cy="3085560"/>
          </a:xfrm>
          <a:prstGeom prst="rect">
            <a:avLst/>
          </a:prstGeom>
          <a:ln w="0">
            <a:noFill/>
          </a:ln>
        </p:spPr>
      </p:sp>
      <p:sp>
        <p:nvSpPr>
          <p:cNvPr id="35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51" name="PlaceHolder 3"/>
          <p:cNvSpPr>
            <a:spLocks noGrp="1"/>
          </p:cNvSpPr>
          <p:nvPr>
            <p:ph type="sldNum" idx="6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B6F9713F-CE84-4471-8F28-DA424286D208}"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685800" y="1143000"/>
            <a:ext cx="5485680" cy="3085560"/>
          </a:xfrm>
          <a:prstGeom prst="rect">
            <a:avLst/>
          </a:prstGeom>
          <a:ln w="0">
            <a:noFill/>
          </a:ln>
        </p:spPr>
      </p:sp>
      <p:sp>
        <p:nvSpPr>
          <p:cNvPr id="35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54" name="PlaceHolder 3"/>
          <p:cNvSpPr>
            <a:spLocks noGrp="1"/>
          </p:cNvSpPr>
          <p:nvPr>
            <p:ph type="sldNum" idx="6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C937E7E2-DA01-4A04-AF17-4682AFC6C836}"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685800" y="1143000"/>
            <a:ext cx="5485680" cy="3085560"/>
          </a:xfrm>
          <a:prstGeom prst="rect">
            <a:avLst/>
          </a:prstGeom>
          <a:ln w="0">
            <a:noFill/>
          </a:ln>
        </p:spPr>
      </p:sp>
      <p:sp>
        <p:nvSpPr>
          <p:cNvPr id="35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57" name="PlaceHolder 3"/>
          <p:cNvSpPr>
            <a:spLocks noGrp="1"/>
          </p:cNvSpPr>
          <p:nvPr>
            <p:ph type="sldNum" idx="70"/>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08625189-7F76-4B5D-8BAA-F5C42B5BBF7F}"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685800" y="1143000"/>
            <a:ext cx="5485680" cy="3085560"/>
          </a:xfrm>
          <a:prstGeom prst="rect">
            <a:avLst/>
          </a:prstGeom>
          <a:ln w="0">
            <a:noFill/>
          </a:ln>
        </p:spPr>
      </p:sp>
      <p:sp>
        <p:nvSpPr>
          <p:cNvPr id="35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0" name="PlaceHolder 3"/>
          <p:cNvSpPr>
            <a:spLocks noGrp="1"/>
          </p:cNvSpPr>
          <p:nvPr>
            <p:ph type="sldNum" idx="71"/>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C2E85C3A-EC37-4127-9885-C72B1E00B643}"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685800" y="1143000"/>
            <a:ext cx="5485680" cy="3085560"/>
          </a:xfrm>
          <a:prstGeom prst="rect">
            <a:avLst/>
          </a:prstGeom>
          <a:ln w="0">
            <a:noFill/>
          </a:ln>
        </p:spPr>
      </p:sp>
      <p:sp>
        <p:nvSpPr>
          <p:cNvPr id="36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3" name="PlaceHolder 3"/>
          <p:cNvSpPr>
            <a:spLocks noGrp="1"/>
          </p:cNvSpPr>
          <p:nvPr>
            <p:ph type="sldNum" idx="7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ACBB3B53-61EB-48C1-B2A8-E38EA74615FF}"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685800" y="1143000"/>
            <a:ext cx="5485680" cy="3085560"/>
          </a:xfrm>
          <a:prstGeom prst="rect">
            <a:avLst/>
          </a:prstGeom>
          <a:ln w="0">
            <a:noFill/>
          </a:ln>
        </p:spPr>
      </p:sp>
      <p:sp>
        <p:nvSpPr>
          <p:cNvPr id="36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6" name="PlaceHolder 3"/>
          <p:cNvSpPr>
            <a:spLocks noGrp="1"/>
          </p:cNvSpPr>
          <p:nvPr>
            <p:ph type="sldNum" idx="73"/>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AA1EACB3-E7D7-4631-8CE7-FF21D53F4F55}"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685800" y="1143000"/>
            <a:ext cx="5485680" cy="3085560"/>
          </a:xfrm>
          <a:prstGeom prst="rect">
            <a:avLst/>
          </a:prstGeom>
          <a:ln w="0">
            <a:noFill/>
          </a:ln>
        </p:spPr>
      </p:sp>
      <p:sp>
        <p:nvSpPr>
          <p:cNvPr id="36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9" name="PlaceHolder 3"/>
          <p:cNvSpPr>
            <a:spLocks noGrp="1"/>
          </p:cNvSpPr>
          <p:nvPr>
            <p:ph type="sldNum" idx="7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27FF873A-4222-4F97-8222-8D1D86C63B6C}"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685800" y="1143000"/>
            <a:ext cx="5485680" cy="3085560"/>
          </a:xfrm>
          <a:prstGeom prst="rect">
            <a:avLst/>
          </a:prstGeom>
          <a:ln w="0">
            <a:noFill/>
          </a:ln>
        </p:spPr>
      </p:sp>
      <p:sp>
        <p:nvSpPr>
          <p:cNvPr id="37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72" name="PlaceHolder 3"/>
          <p:cNvSpPr>
            <a:spLocks noGrp="1"/>
          </p:cNvSpPr>
          <p:nvPr>
            <p:ph type="sldNum" idx="75"/>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DE88A3ED-39E5-4949-9C3D-2922FEB09582}"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685800" y="1143000"/>
            <a:ext cx="5485680" cy="3085560"/>
          </a:xfrm>
          <a:prstGeom prst="rect">
            <a:avLst/>
          </a:prstGeom>
          <a:ln w="0">
            <a:noFill/>
          </a:ln>
        </p:spPr>
      </p:sp>
      <p:sp>
        <p:nvSpPr>
          <p:cNvPr id="37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75" name="PlaceHolder 3"/>
          <p:cNvSpPr>
            <a:spLocks noGrp="1"/>
          </p:cNvSpPr>
          <p:nvPr>
            <p:ph type="sldNum" idx="76"/>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F2C4D6EF-5F21-49B5-963A-6D009C35CAE2}"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685800" y="1143000"/>
            <a:ext cx="5485680" cy="3085560"/>
          </a:xfrm>
          <a:prstGeom prst="rect">
            <a:avLst/>
          </a:prstGeom>
          <a:ln w="0">
            <a:noFill/>
          </a:ln>
        </p:spPr>
      </p:sp>
      <p:sp>
        <p:nvSpPr>
          <p:cNvPr id="37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78" name="PlaceHolder 3"/>
          <p:cNvSpPr>
            <a:spLocks noGrp="1"/>
          </p:cNvSpPr>
          <p:nvPr>
            <p:ph type="sldNum" idx="7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51C8FBE5-A0F3-48AB-BF09-DF4E6952E0E2}"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685800" y="1143000"/>
            <a:ext cx="5485680" cy="3085560"/>
          </a:xfrm>
          <a:prstGeom prst="rect">
            <a:avLst/>
          </a:prstGeom>
          <a:ln w="0">
            <a:noFill/>
          </a:ln>
        </p:spPr>
      </p:sp>
      <p:sp>
        <p:nvSpPr>
          <p:cNvPr id="38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81" name="PlaceHolder 3"/>
          <p:cNvSpPr>
            <a:spLocks noGrp="1"/>
          </p:cNvSpPr>
          <p:nvPr>
            <p:ph type="sldNum" idx="7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608DB9F8-5CA5-4BCC-A52A-70F2A10A1C8B}"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685800" y="1143000"/>
            <a:ext cx="5485680" cy="3085560"/>
          </a:xfrm>
          <a:prstGeom prst="rect">
            <a:avLst/>
          </a:prstGeom>
          <a:ln w="0">
            <a:noFill/>
          </a:ln>
        </p:spPr>
      </p:sp>
      <p:sp>
        <p:nvSpPr>
          <p:cNvPr id="38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84" name="PlaceHolder 3"/>
          <p:cNvSpPr>
            <a:spLocks noGrp="1"/>
          </p:cNvSpPr>
          <p:nvPr>
            <p:ph type="sldNum" idx="7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F653A2A1-A68E-4B32-9403-ED35FC61CA75}"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685800" y="1143000"/>
            <a:ext cx="5485680" cy="3085560"/>
          </a:xfrm>
          <a:prstGeom prst="rect">
            <a:avLst/>
          </a:prstGeom>
          <a:ln w="0">
            <a:noFill/>
          </a:ln>
        </p:spPr>
      </p:sp>
      <p:sp>
        <p:nvSpPr>
          <p:cNvPr id="38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87" name="PlaceHolder 3"/>
          <p:cNvSpPr>
            <a:spLocks noGrp="1"/>
          </p:cNvSpPr>
          <p:nvPr>
            <p:ph type="sldNum" idx="80"/>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5D23DA82-C886-448C-A26A-8BED9E131CF6}"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685800" y="1143000"/>
            <a:ext cx="5485680" cy="3085560"/>
          </a:xfrm>
          <a:prstGeom prst="rect">
            <a:avLst/>
          </a:prstGeom>
          <a:ln w="0">
            <a:noFill/>
          </a:ln>
        </p:spPr>
      </p:sp>
      <p:sp>
        <p:nvSpPr>
          <p:cNvPr id="38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90" name="PlaceHolder 3"/>
          <p:cNvSpPr>
            <a:spLocks noGrp="1"/>
          </p:cNvSpPr>
          <p:nvPr>
            <p:ph type="sldNum" idx="81"/>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DB3BDA41-D810-4336-9331-DA91D63BCA28}"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685800" y="1143000"/>
            <a:ext cx="5485680" cy="3085560"/>
          </a:xfrm>
          <a:prstGeom prst="rect">
            <a:avLst/>
          </a:prstGeom>
          <a:ln w="0">
            <a:noFill/>
          </a:ln>
        </p:spPr>
      </p:sp>
      <p:sp>
        <p:nvSpPr>
          <p:cNvPr id="39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93" name="PlaceHolder 3"/>
          <p:cNvSpPr>
            <a:spLocks noGrp="1"/>
          </p:cNvSpPr>
          <p:nvPr>
            <p:ph type="sldNum" idx="82"/>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1E55CB4E-7908-4B70-A92E-F5E473790920}"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685800" y="1143000"/>
            <a:ext cx="5485680" cy="3085560"/>
          </a:xfrm>
          <a:prstGeom prst="rect">
            <a:avLst/>
          </a:prstGeom>
          <a:ln w="0">
            <a:noFill/>
          </a:ln>
        </p:spPr>
      </p:sp>
      <p:sp>
        <p:nvSpPr>
          <p:cNvPr id="39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96" name="PlaceHolder 3"/>
          <p:cNvSpPr>
            <a:spLocks noGrp="1"/>
          </p:cNvSpPr>
          <p:nvPr>
            <p:ph type="sldNum" idx="83"/>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61E52F69-30FD-4F51-9D91-73777442B893}"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685800" y="1143000"/>
            <a:ext cx="5485680" cy="3085560"/>
          </a:xfrm>
          <a:prstGeom prst="rect">
            <a:avLst/>
          </a:prstGeom>
          <a:ln w="0">
            <a:noFill/>
          </a:ln>
        </p:spPr>
      </p:sp>
      <p:sp>
        <p:nvSpPr>
          <p:cNvPr id="39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99" name="PlaceHolder 3"/>
          <p:cNvSpPr>
            <a:spLocks noGrp="1"/>
          </p:cNvSpPr>
          <p:nvPr>
            <p:ph type="sldNum" idx="8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2F4BB0B1-741B-4C74-BAB9-C4B64D5EDDA9}"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685800" y="1143000"/>
            <a:ext cx="5485680" cy="3085560"/>
          </a:xfrm>
          <a:prstGeom prst="rect">
            <a:avLst/>
          </a:prstGeom>
          <a:ln w="0">
            <a:noFill/>
          </a:ln>
        </p:spPr>
      </p:sp>
      <p:sp>
        <p:nvSpPr>
          <p:cNvPr id="40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02" name="PlaceHolder 3"/>
          <p:cNvSpPr>
            <a:spLocks noGrp="1"/>
          </p:cNvSpPr>
          <p:nvPr>
            <p:ph type="sldNum" idx="85"/>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851794BF-468C-4CA1-BA03-954B4300D926}"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685800" y="1143000"/>
            <a:ext cx="5485680" cy="3085560"/>
          </a:xfrm>
          <a:prstGeom prst="rect">
            <a:avLst/>
          </a:prstGeom>
          <a:ln w="0">
            <a:noFill/>
          </a:ln>
        </p:spPr>
      </p:sp>
      <p:sp>
        <p:nvSpPr>
          <p:cNvPr id="40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05" name="PlaceHolder 3"/>
          <p:cNvSpPr>
            <a:spLocks noGrp="1"/>
          </p:cNvSpPr>
          <p:nvPr>
            <p:ph type="sldNum" idx="86"/>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BD69AB7E-9D24-49E2-91CA-2D06A6496E6A}"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685800" y="1143000"/>
            <a:ext cx="5485680" cy="3085560"/>
          </a:xfrm>
          <a:prstGeom prst="rect">
            <a:avLst/>
          </a:prstGeom>
          <a:ln w="0">
            <a:noFill/>
          </a:ln>
        </p:spPr>
      </p:sp>
      <p:sp>
        <p:nvSpPr>
          <p:cNvPr id="40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08" name="PlaceHolder 3"/>
          <p:cNvSpPr>
            <a:spLocks noGrp="1"/>
          </p:cNvSpPr>
          <p:nvPr>
            <p:ph type="sldNum" idx="8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28846E4B-7D98-4FE3-B987-C681CD552924}"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5680" cy="3085560"/>
          </a:xfrm>
          <a:prstGeom prst="rect">
            <a:avLst/>
          </a:prstGeom>
          <a:ln w="0">
            <a:noFill/>
          </a:ln>
        </p:spPr>
      </p:sp>
      <p:sp>
        <p:nvSpPr>
          <p:cNvPr id="29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00" name="PlaceHolder 3"/>
          <p:cNvSpPr>
            <a:spLocks noGrp="1"/>
          </p:cNvSpPr>
          <p:nvPr>
            <p:ph type="sldNum" idx="5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5D46557F-0E95-43D9-BCBD-AD995D6B471A}"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685800" y="1143000"/>
            <a:ext cx="5485680" cy="3085560"/>
          </a:xfrm>
          <a:prstGeom prst="rect">
            <a:avLst/>
          </a:prstGeom>
          <a:ln w="0">
            <a:noFill/>
          </a:ln>
        </p:spPr>
      </p:sp>
      <p:sp>
        <p:nvSpPr>
          <p:cNvPr id="30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03" name="PlaceHolder 3"/>
          <p:cNvSpPr>
            <a:spLocks noGrp="1"/>
          </p:cNvSpPr>
          <p:nvPr>
            <p:ph type="sldNum" idx="52"/>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CDD3CFD4-1E9B-469D-985C-B613BD09EF1F}"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595080"/>
            <a:ext cx="1051488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 name="PlaceHolder 2"/>
          <p:cNvSpPr>
            <a:spLocks noGrp="1"/>
          </p:cNvSpPr>
          <p:nvPr>
            <p:ph type="subTitle"/>
          </p:nvPr>
        </p:nvSpPr>
        <p:spPr>
          <a:xfrm>
            <a:off x="838080" y="1535760"/>
            <a:ext cx="10514880" cy="435060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595080"/>
            <a:ext cx="1051488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 name="PlaceHolder 2"/>
          <p:cNvSpPr>
            <a:spLocks noGrp="1"/>
          </p:cNvSpPr>
          <p:nvPr>
            <p:ph/>
          </p:nvPr>
        </p:nvSpPr>
        <p:spPr>
          <a:xfrm>
            <a:off x="838080" y="15357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Vertical Tex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595080"/>
            <a:ext cx="1051488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0" name="PlaceHolder 2"/>
          <p:cNvSpPr>
            <a:spLocks noGrp="1"/>
          </p:cNvSpPr>
          <p:nvPr>
            <p:ph/>
          </p:nvPr>
        </p:nvSpPr>
        <p:spPr>
          <a:xfrm>
            <a:off x="838080" y="15357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97A77E4-4DFD-4A99-91A1-E1CD71A9B92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Vertical Title and Tex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595080"/>
            <a:ext cx="1051488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7" name="PlaceHolder 2"/>
          <p:cNvSpPr>
            <a:spLocks noGrp="1"/>
          </p:cNvSpPr>
          <p:nvPr>
            <p:ph/>
          </p:nvPr>
        </p:nvSpPr>
        <p:spPr>
          <a:xfrm>
            <a:off x="838080" y="15357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89B189D-7990-4D65-BCDD-0FADA7F5A93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595080"/>
            <a:ext cx="10514880" cy="625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7" name="PlaceHolder 2"/>
          <p:cNvSpPr>
            <a:spLocks noGrp="1"/>
          </p:cNvSpPr>
          <p:nvPr>
            <p:ph/>
          </p:nvPr>
        </p:nvSpPr>
        <p:spPr>
          <a:xfrm>
            <a:off x="838080" y="15357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sldNum" idx="7"/>
          </p:nvPr>
        </p:nvSpPr>
        <p:spPr/>
        <p:txBody>
          <a:bodyPr/>
          <a:p>
            <a:fld id="{B80E7A91-9291-4690-A247-D6C209EA00A7}" type="slidenum">
              <a:t>&lt;#&gt;</a:t>
            </a:fld>
          </a:p>
        </p:txBody>
      </p:sp>
      <p:sp>
        <p:nvSpPr>
          <p:cNvPr id="5" name="PlaceHolder 4"/>
          <p:cNvSpPr>
            <a:spLocks noGrp="1"/>
          </p:cNvSpPr>
          <p:nvPr>
            <p:ph type="dt" idx="8"/>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9"/>
          <p:cNvSpPr/>
          <p:nvPr/>
        </p:nvSpPr>
        <p:spPr>
          <a:xfrm>
            <a:off x="0" y="6461280"/>
            <a:ext cx="12191400" cy="40320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chemeClr val="dk1"/>
              </a:solidFill>
              <a:uFillTx/>
              <a:latin typeface="Arial"/>
              <a:ea typeface="DejaVu Sans"/>
            </a:endParaRPr>
          </a:p>
        </p:txBody>
      </p:sp>
      <p:pic>
        <p:nvPicPr>
          <p:cNvPr id="1" name="Picture 2" descr="NET Exceptions - System.Data.ObjectNotFoundException"/>
          <p:cNvPicPr/>
          <p:nvPr/>
        </p:nvPicPr>
        <p:blipFill>
          <a:blip r:embed="rId2"/>
          <a:stretch/>
        </p:blipFill>
        <p:spPr>
          <a:xfrm>
            <a:off x="10277280" y="0"/>
            <a:ext cx="1952280" cy="780480"/>
          </a:xfrm>
          <a:prstGeom prst="rect">
            <a:avLst/>
          </a:prstGeom>
          <a:ln w="0">
            <a:noFill/>
          </a:ln>
        </p:spPr>
      </p:pic>
      <p:pic>
        <p:nvPicPr>
          <p:cNvPr id="2" name="Picture 1" descr=""/>
          <p:cNvPicPr/>
          <p:nvPr/>
        </p:nvPicPr>
        <p:blipFill>
          <a:blip r:embed="rId3"/>
          <a:stretch/>
        </p:blipFill>
        <p:spPr>
          <a:xfrm>
            <a:off x="45720" y="25200"/>
            <a:ext cx="2078280" cy="574560"/>
          </a:xfrm>
          <a:prstGeom prst="rect">
            <a:avLst/>
          </a:prstGeom>
          <a:ln w="9360">
            <a:noFill/>
          </a:ln>
        </p:spPr>
      </p:pic>
      <p:sp>
        <p:nvSpPr>
          <p:cNvPr id="3" name="PlaceHolder 1"/>
          <p:cNvSpPr>
            <a:spLocks noGrp="1"/>
          </p:cNvSpPr>
          <p:nvPr>
            <p:ph type="title"/>
          </p:nvPr>
        </p:nvSpPr>
        <p:spPr>
          <a:xfrm>
            <a:off x="311760" y="620280"/>
            <a:ext cx="10514880" cy="5745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TextBox 9"/>
          <p:cNvSpPr/>
          <p:nvPr/>
        </p:nvSpPr>
        <p:spPr>
          <a:xfrm>
            <a:off x="0" y="6461280"/>
            <a:ext cx="12191400" cy="40320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chemeClr val="dk1"/>
              </a:solidFill>
              <a:uFillTx/>
              <a:latin typeface="Arial"/>
              <a:ea typeface="DejaVu Sans"/>
            </a:endParaRPr>
          </a:p>
        </p:txBody>
      </p:sp>
      <p:pic>
        <p:nvPicPr>
          <p:cNvPr id="8" name="Picture 2" descr="NET Exceptions - System.Data.ObjectNotFoundException"/>
          <p:cNvPicPr/>
          <p:nvPr/>
        </p:nvPicPr>
        <p:blipFill>
          <a:blip r:embed="rId2"/>
          <a:stretch/>
        </p:blipFill>
        <p:spPr>
          <a:xfrm>
            <a:off x="10277280" y="0"/>
            <a:ext cx="1952280" cy="780480"/>
          </a:xfrm>
          <a:prstGeom prst="rect">
            <a:avLst/>
          </a:prstGeom>
          <a:ln w="0">
            <a:noFill/>
          </a:ln>
        </p:spPr>
      </p:pic>
      <p:pic>
        <p:nvPicPr>
          <p:cNvPr id="9" name="Picture 1" descr=""/>
          <p:cNvPicPr/>
          <p:nvPr/>
        </p:nvPicPr>
        <p:blipFill>
          <a:blip r:embed="rId3"/>
          <a:stretch/>
        </p:blipFill>
        <p:spPr>
          <a:xfrm>
            <a:off x="45720" y="25200"/>
            <a:ext cx="2078280" cy="574560"/>
          </a:xfrm>
          <a:prstGeom prst="rect">
            <a:avLst/>
          </a:prstGeom>
          <a:ln w="9360">
            <a:noFill/>
          </a:ln>
        </p:spPr>
      </p:pic>
      <p:sp>
        <p:nvSpPr>
          <p:cNvPr id="10" name="PlaceHolder 1"/>
          <p:cNvSpPr>
            <a:spLocks noGrp="1"/>
          </p:cNvSpPr>
          <p:nvPr>
            <p:ph type="title"/>
          </p:nvPr>
        </p:nvSpPr>
        <p:spPr>
          <a:xfrm>
            <a:off x="311760" y="620280"/>
            <a:ext cx="10514880" cy="5745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1" name="PlaceHolder 2"/>
          <p:cNvSpPr>
            <a:spLocks noGrp="1"/>
          </p:cNvSpPr>
          <p:nvPr>
            <p:ph type="body"/>
          </p:nvPr>
        </p:nvSpPr>
        <p:spPr>
          <a:xfrm>
            <a:off x="838080" y="15357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620280"/>
            <a:ext cx="10514880" cy="5745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5" name="PlaceHolder 2"/>
          <p:cNvSpPr>
            <a:spLocks noGrp="1"/>
          </p:cNvSpPr>
          <p:nvPr>
            <p:ph type="body"/>
          </p:nvPr>
        </p:nvSpPr>
        <p:spPr>
          <a:xfrm>
            <a:off x="838080" y="1535760"/>
            <a:ext cx="10514880" cy="4350600"/>
          </a:xfrm>
          <a:prstGeom prst="rect">
            <a:avLst/>
          </a:prstGeom>
          <a:noFill/>
          <a:ln w="0">
            <a:noFill/>
          </a:ln>
        </p:spPr>
        <p:txBody>
          <a:bodyPr lIns="0" rIns="0" tIns="0" bIns="0" anchor="t" vert="eaVe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6" name="PlaceHolder 3"/>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7" name="PlaceHolder 4"/>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47D62E24-3E6D-4853-8968-8C6A283DC6F9}"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18" name="PlaceHolder 5"/>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620280"/>
            <a:ext cx="10514880" cy="574560"/>
          </a:xfrm>
          <a:prstGeom prst="rect">
            <a:avLst/>
          </a:prstGeom>
          <a:noFill/>
          <a:ln w="0">
            <a:noFill/>
          </a:ln>
        </p:spPr>
        <p:txBody>
          <a:bodyPr lIns="0" rIns="0" tIns="0" bIns="0" anchor="ctr" vert="eaVert">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2" name="PlaceHolder 2"/>
          <p:cNvSpPr>
            <a:spLocks noGrp="1"/>
          </p:cNvSpPr>
          <p:nvPr>
            <p:ph type="body"/>
          </p:nvPr>
        </p:nvSpPr>
        <p:spPr>
          <a:xfrm>
            <a:off x="838080" y="1535760"/>
            <a:ext cx="10514880" cy="4350600"/>
          </a:xfrm>
          <a:prstGeom prst="rect">
            <a:avLst/>
          </a:prstGeom>
          <a:noFill/>
          <a:ln w="0">
            <a:noFill/>
          </a:ln>
        </p:spPr>
        <p:txBody>
          <a:bodyPr lIns="0" rIns="0" tIns="0" bIns="0" anchor="t" vert="eaVe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3" name="PlaceHolder 3"/>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4" name="PlaceHolder 4"/>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97F28C09-1411-4348-B79E-1C381A6B65AE}"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25" name="PlaceHolder 5"/>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TextBox 7"/>
          <p:cNvSpPr/>
          <p:nvPr/>
        </p:nvSpPr>
        <p:spPr>
          <a:xfrm>
            <a:off x="0" y="6461280"/>
            <a:ext cx="12191400" cy="40320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chemeClr val="dk1"/>
              </a:solidFill>
              <a:uFillTx/>
              <a:latin typeface="Arial"/>
              <a:ea typeface="DejaVu Sans"/>
            </a:endParaRPr>
          </a:p>
        </p:txBody>
      </p:sp>
      <p:sp>
        <p:nvSpPr>
          <p:cNvPr id="29" name="TextBox 12"/>
          <p:cNvSpPr/>
          <p:nvPr/>
        </p:nvSpPr>
        <p:spPr>
          <a:xfrm>
            <a:off x="0" y="600840"/>
            <a:ext cx="206640" cy="972720"/>
          </a:xfrm>
          <a:prstGeom prst="rect">
            <a:avLst/>
          </a:prstGeom>
          <a:solidFill>
            <a:srgbClr val="f4af80"/>
          </a:solidFill>
          <a:ln w="0">
            <a:noFill/>
          </a:ln>
        </p:spPr>
        <p:style>
          <a:lnRef idx="0"/>
          <a:fillRef idx="0"/>
          <a:effectRef idx="0"/>
          <a:fontRef idx="minor"/>
        </p:style>
        <p:txBody>
          <a:bodyPr lIns="90000" rIns="90000" tIns="45000" bIns="45000" anchor="t">
            <a:spAutoFit/>
          </a:bodyPr>
          <a:p>
            <a:pPr>
              <a:lnSpc>
                <a:spcPct val="100000"/>
              </a:lnSpc>
            </a:pPr>
            <a:endParaRPr b="0" lang="en-US" sz="1800" strike="noStrike" u="none">
              <a:solidFill>
                <a:schemeClr val="dk1"/>
              </a:solidFill>
              <a:uFillTx/>
              <a:latin typeface="Arial"/>
              <a:ea typeface="DejaVu Sans"/>
            </a:endParaRPr>
          </a:p>
        </p:txBody>
      </p:sp>
      <p:pic>
        <p:nvPicPr>
          <p:cNvPr id="30" name="Picture 2" descr="NET Exceptions - System.Data.ObjectNotFoundException"/>
          <p:cNvPicPr/>
          <p:nvPr/>
        </p:nvPicPr>
        <p:blipFill>
          <a:blip r:embed="rId2"/>
          <a:stretch/>
        </p:blipFill>
        <p:spPr>
          <a:xfrm>
            <a:off x="10277280" y="0"/>
            <a:ext cx="1952280" cy="780480"/>
          </a:xfrm>
          <a:prstGeom prst="rect">
            <a:avLst/>
          </a:prstGeom>
          <a:ln w="0">
            <a:noFill/>
          </a:ln>
        </p:spPr>
      </p:pic>
      <p:pic>
        <p:nvPicPr>
          <p:cNvPr id="31" name="Picture 1" descr=""/>
          <p:cNvPicPr/>
          <p:nvPr/>
        </p:nvPicPr>
        <p:blipFill>
          <a:blip r:embed="rId3"/>
          <a:stretch/>
        </p:blipFill>
        <p:spPr>
          <a:xfrm>
            <a:off x="45720" y="25200"/>
            <a:ext cx="2078280" cy="574560"/>
          </a:xfrm>
          <a:prstGeom prst="rect">
            <a:avLst/>
          </a:prstGeom>
          <a:ln w="9360">
            <a:noFill/>
          </a:ln>
        </p:spPr>
      </p:pic>
      <p:sp>
        <p:nvSpPr>
          <p:cNvPr id="32" name="PlaceHolder 1"/>
          <p:cNvSpPr>
            <a:spLocks noGrp="1"/>
          </p:cNvSpPr>
          <p:nvPr>
            <p:ph type="title"/>
          </p:nvPr>
        </p:nvSpPr>
        <p:spPr>
          <a:xfrm>
            <a:off x="311760" y="620280"/>
            <a:ext cx="10514880" cy="5745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33" name="PlaceHolder 2"/>
          <p:cNvSpPr>
            <a:spLocks noGrp="1"/>
          </p:cNvSpPr>
          <p:nvPr>
            <p:ph type="body"/>
          </p:nvPr>
        </p:nvSpPr>
        <p:spPr>
          <a:xfrm>
            <a:off x="838080" y="15357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4" name="PlaceHolder 3"/>
          <p:cNvSpPr>
            <a:spLocks noGrp="1"/>
          </p:cNvSpPr>
          <p:nvPr>
            <p:ph type="sldNum" idx="7"/>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D2BA39B0-767B-4E01-B95C-894D2244870E}"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35" name="PlaceHolder 4"/>
          <p:cNvSpPr>
            <a:spLocks noGrp="1"/>
          </p:cNvSpPr>
          <p:nvPr>
            <p:ph type="dt" idx="8"/>
          </p:nvPr>
        </p:nvSpPr>
        <p:spPr>
          <a:xfrm>
            <a:off x="838080" y="64807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5.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3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3.png"/><Relationship Id="rId3" Type="http://schemas.openxmlformats.org/officeDocument/2006/relationships/slideLayout" Target="../slideLayouts/slideLayout5.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5.xml"/><Relationship Id="rId5"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5.xml"/><Relationship Id="rId4"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5.xml"/><Relationship Id="rId6"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5.xml"/><Relationship Id="rId4"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5.xml"/>
</Relationships>
</file>

<file path=ppt/slides/_rels/slide4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5.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5.xml"/><Relationship Id="rId4"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5.xml"/>
</Relationships>
</file>

<file path=ppt/slides/_rels/slide4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5.xml"/>
</Relationships>
</file>

<file path=ppt/slides/_rels/slide4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5.xml"/>
</Relationships>
</file>

<file path=ppt/slides/_rels/slide4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5.xml"/>
</Relationships>
</file>

<file path=ppt/slides/_rels/slide5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5.xml"/>
</Relationships>
</file>

<file path=ppt/slides/_rels/slide5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5.xml"/>
</Relationships>
</file>

<file path=ppt/slides/_rels/slide5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
</Relationships>
</file>

<file path=ppt/slides/_rels/slide5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5.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5.xml"/><Relationship Id="rId4"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5.xml"/><Relationship Id="rId4"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5.xml"/><Relationship Id="rId4"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www.nuget.org/packages/Microsoft.EntityFrameworkCore.SqlServer" TargetMode="External"/><Relationship Id="rId2" Type="http://schemas.openxmlformats.org/officeDocument/2006/relationships/hyperlink" Target="http://www.nuget.org/packages/MySQL.Data.EntityFrameworkCore" TargetMode="External"/><Relationship Id="rId3"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icrosoft.EntityFrameworkCore.Sqlite" TargetMode="External"/><Relationship Id="rId5" Type="http://schemas.openxmlformats.org/officeDocument/2006/relationships/hyperlink" Target="http://www.nuget.org/packages/Oracle.ManagedDataAccess.Core" TargetMode="External"/><Relationship Id="rId6" Type="http://schemas.openxmlformats.org/officeDocument/2006/relationships/hyperlink" Target="http://www.nuget.org/packages/Microsoft.EntityFrameworkCore.InMemory" TargetMode="External"/><Relationship Id="rId7" Type="http://schemas.openxmlformats.org/officeDocument/2006/relationships/hyperlink" Target="https://docs.microsoft.com/en-us/ef/core/providers/" TargetMode="External"/><Relationship Id="rId8" Type="http://schemas.openxmlformats.org/officeDocument/2006/relationships/slideLayout" Target="../slideLayouts/slideLayout5.xml"/><Relationship Id="rId9"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725040" y="2241360"/>
            <a:ext cx="10824840" cy="1773720"/>
          </a:xfrm>
          <a:prstGeom prst="rect">
            <a:avLst/>
          </a:prstGeom>
          <a:gradFill rotWithShape="0">
            <a:gsLst>
              <a:gs pos="0">
                <a:srgbClr val="f7fafd"/>
              </a:gs>
              <a:gs pos="74000">
                <a:srgbClr val="b5d2ec"/>
              </a:gs>
              <a:gs pos="83000">
                <a:srgbClr val="b5d2ec"/>
              </a:gs>
              <a:gs pos="100000">
                <a:srgbClr val="cee1f2"/>
              </a:gs>
            </a:gsLst>
            <a:lin ang="5400000"/>
          </a:gradFill>
          <a:ln w="0">
            <a:noFill/>
          </a:ln>
        </p:spPr>
        <p:txBody>
          <a:bodyPr lIns="91440" rIns="91440" tIns="45720" bIns="45720" anchor="ctr">
            <a:normAutofit/>
          </a:bodyPr>
          <a:p>
            <a:pPr indent="0" algn="ctr" defTabSz="914400">
              <a:lnSpc>
                <a:spcPct val="90000"/>
              </a:lnSpc>
              <a:buNone/>
              <a:tabLst>
                <a:tab algn="l" pos="0"/>
              </a:tabLst>
            </a:pPr>
            <a:r>
              <a:rPr b="1" lang="en-US" sz="4400" strike="noStrike" u="none">
                <a:solidFill>
                  <a:schemeClr val="dk1"/>
                </a:solidFill>
                <a:uFillTx/>
                <a:latin typeface="Arial"/>
              </a:rPr>
              <a:t> </a:t>
            </a:r>
            <a:r>
              <a:rPr b="1" lang="en-US" sz="4400" strike="noStrike" u="none">
                <a:solidFill>
                  <a:schemeClr val="accent2"/>
                </a:solidFill>
                <a:uFillTx/>
                <a:latin typeface="Arial"/>
              </a:rPr>
              <a:t>Working with Databases using </a:t>
            </a:r>
            <a:br>
              <a:rPr sz="4400"/>
            </a:br>
            <a:r>
              <a:rPr b="1" lang="en-US" sz="4400" strike="noStrike" u="none">
                <a:solidFill>
                  <a:schemeClr val="accent2"/>
                </a:solidFill>
                <a:uFillTx/>
                <a:latin typeface="Arial"/>
              </a:rPr>
              <a:t>Entity Framework Core</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7" name="Table 8"/>
          <p:cNvGraphicFramePr/>
          <p:nvPr/>
        </p:nvGraphicFramePr>
        <p:xfrm>
          <a:off x="195840" y="2152080"/>
          <a:ext cx="11732400" cy="4261680"/>
        </p:xfrm>
        <a:graphic>
          <a:graphicData uri="http://schemas.openxmlformats.org/drawingml/2006/table">
            <a:tbl>
              <a:tblPr/>
              <a:tblGrid>
                <a:gridCol w="5065560"/>
                <a:gridCol w="6667200"/>
              </a:tblGrid>
              <a:tr h="569880">
                <a:tc>
                  <a:txBody>
                    <a:bodyPr lIns="68400" rIns="68400" anchor="t">
                      <a:noAutofit/>
                    </a:bodyPr>
                    <a:p>
                      <a:pPr defTabSz="914400">
                        <a:lnSpc>
                          <a:spcPct val="107000"/>
                        </a:lnSpc>
                      </a:pPr>
                      <a:r>
                        <a:rPr b="1" lang="en-US" sz="2600" strike="noStrike" u="none">
                          <a:solidFill>
                            <a:srgbClr val="ffffff"/>
                          </a:solidFill>
                          <a:uFillTx/>
                          <a:latin typeface="Arial"/>
                          <a:ea typeface="Times New Roman"/>
                        </a:rPr>
                        <a:t>Database</a:t>
                      </a:r>
                      <a:endParaRPr b="0" lang="en-US" sz="2600" strike="noStrike" u="none">
                        <a:solidFill>
                          <a:srgbClr val="ffffff"/>
                        </a:solidFill>
                        <a:uFillTx/>
                        <a:latin typeface="Arial"/>
                      </a:endParaRPr>
                    </a:p>
                  </a:txBody>
                  <a:tcPr anchor="t" marL="68400" marR="68400">
                    <a:lnL w="12240">
                      <a:solidFill>
                        <a:srgbClr val="5b9bd5"/>
                      </a:solidFill>
                      <a:prstDash val="solid"/>
                    </a:lnL>
                    <a:lnR w="12240">
                      <a:solidFill>
                        <a:srgbClr val="ffffff"/>
                      </a:solidFill>
                      <a:prstDash val="solid"/>
                    </a:lnR>
                    <a:lnT w="12240">
                      <a:solidFill>
                        <a:srgbClr val="5b9bd5"/>
                      </a:solidFill>
                      <a:prstDash val="solid"/>
                    </a:lnT>
                    <a:lnB w="12240">
                      <a:solidFill>
                        <a:srgbClr val="5b9bd5"/>
                      </a:solidFill>
                      <a:prstDash val="solid"/>
                    </a:lnB>
                    <a:solidFill>
                      <a:srgbClr val="5b9bd5"/>
                    </a:solidFill>
                  </a:tcPr>
                </a:tc>
                <a:tc>
                  <a:txBody>
                    <a:bodyPr lIns="68400" rIns="68400" anchor="t">
                      <a:noAutofit/>
                    </a:bodyPr>
                    <a:p>
                      <a:pPr defTabSz="914400">
                        <a:lnSpc>
                          <a:spcPct val="107000"/>
                        </a:lnSpc>
                      </a:pPr>
                      <a:r>
                        <a:rPr b="1" lang="en-US" sz="2600" strike="noStrike" u="none">
                          <a:solidFill>
                            <a:srgbClr val="ffffff"/>
                          </a:solidFill>
                          <a:uFillTx/>
                          <a:latin typeface="Arial"/>
                        </a:rPr>
                        <a:t>NuGet Package Name</a:t>
                      </a:r>
                      <a:endParaRPr b="0" lang="en-US" sz="2600" strike="noStrike" u="none">
                        <a:solidFill>
                          <a:srgbClr val="ffffff"/>
                        </a:solidFill>
                        <a:uFillTx/>
                        <a:latin typeface="Arial"/>
                      </a:endParaRPr>
                    </a:p>
                  </a:txBody>
                  <a:tcPr anchor="t" marL="68400" marR="68400">
                    <a:lnL w="12240">
                      <a:solidFill>
                        <a:srgbClr val="ffffff"/>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rgbClr val="5b9bd5"/>
                    </a:solidFill>
                  </a:tcPr>
                </a:tc>
              </a:tr>
              <a:tr h="600480">
                <a:tc>
                  <a:txBody>
                    <a:bodyPr lIns="68400" rIns="68400" anchor="ctr">
                      <a:noAutofit/>
                    </a:bodyPr>
                    <a:p>
                      <a:pPr defTabSz="914400">
                        <a:lnSpc>
                          <a:spcPct val="107000"/>
                        </a:lnSpc>
                      </a:pPr>
                      <a:r>
                        <a:rPr b="0" lang="en-US" sz="2300" strike="noStrike" u="none">
                          <a:solidFill>
                            <a:schemeClr val="dk1"/>
                          </a:solidFill>
                          <a:uFillTx/>
                          <a:latin typeface="Arial"/>
                        </a:rPr>
                        <a:t>Microsoft SQL Server 2012 or later</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c>
                  <a:txBody>
                    <a:bodyPr lIns="68400" rIns="68400" anchor="ctr">
                      <a:noAutofit/>
                    </a:bodyPr>
                    <a:p>
                      <a:pPr defTabSz="914400">
                        <a:lnSpc>
                          <a:spcPct val="107000"/>
                        </a:lnSpc>
                      </a:pPr>
                      <a:r>
                        <a:rPr b="0" lang="en-US" sz="2300" strike="noStrike" u="none">
                          <a:solidFill>
                            <a:schemeClr val="dk1"/>
                          </a:solidFill>
                          <a:uFillTx/>
                          <a:latin typeface="Arial"/>
                        </a:rPr>
                        <a:t>Microsoft.EntityFrameworkCore.SqlServer</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r>
              <a:tr h="626040">
                <a:tc>
                  <a:txBody>
                    <a:bodyPr lIns="68400" rIns="68400" anchor="ctr">
                      <a:noAutofit/>
                    </a:bodyPr>
                    <a:p>
                      <a:pPr defTabSz="914400">
                        <a:lnSpc>
                          <a:spcPct val="107000"/>
                        </a:lnSpc>
                      </a:pPr>
                      <a:r>
                        <a:rPr b="0" lang="en-US" sz="2300" strike="noStrike" u="none">
                          <a:solidFill>
                            <a:schemeClr val="dk1"/>
                          </a:solidFill>
                          <a:uFillTx/>
                          <a:latin typeface="Arial"/>
                        </a:rPr>
                        <a:t>SQLite 3.7 or later </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300" strike="noStrike" u="none">
                          <a:solidFill>
                            <a:schemeClr val="dk1"/>
                          </a:solidFill>
                          <a:uFillTx/>
                          <a:latin typeface="Arial"/>
                        </a:rPr>
                        <a:t>Microsoft.EntityFrameworkCore.SQLite </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616320">
                <a:tc>
                  <a:txBody>
                    <a:bodyPr lIns="68400" rIns="68400" anchor="ctr">
                      <a:noAutofit/>
                    </a:bodyPr>
                    <a:p>
                      <a:pPr defTabSz="914400">
                        <a:lnSpc>
                          <a:spcPct val="107000"/>
                        </a:lnSpc>
                      </a:pPr>
                      <a:r>
                        <a:rPr b="0" lang="en-US" sz="2300" strike="noStrike" u="none">
                          <a:solidFill>
                            <a:schemeClr val="dk1"/>
                          </a:solidFill>
                          <a:uFillTx/>
                          <a:latin typeface="Arial"/>
                        </a:rPr>
                        <a:t>MySQL</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300" strike="noStrike" u="none">
                          <a:solidFill>
                            <a:schemeClr val="dk1"/>
                          </a:solidFill>
                          <a:uFillTx/>
                          <a:latin typeface="Arial"/>
                        </a:rPr>
                        <a:t>MySQL.Data.EntityFrameworkCore </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616320">
                <a:tc>
                  <a:txBody>
                    <a:bodyPr lIns="68400" rIns="68400" anchor="ctr">
                      <a:noAutofit/>
                    </a:bodyPr>
                    <a:p>
                      <a:pPr defTabSz="914400">
                        <a:lnSpc>
                          <a:spcPct val="107000"/>
                        </a:lnSpc>
                      </a:pPr>
                      <a:r>
                        <a:rPr b="0" lang="en-US" sz="2300" strike="noStrike" u="none">
                          <a:solidFill>
                            <a:schemeClr val="dk1"/>
                          </a:solidFill>
                          <a:uFillTx/>
                          <a:latin typeface="Arial"/>
                        </a:rPr>
                        <a:t>In-memory</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300" strike="noStrike" u="none">
                          <a:solidFill>
                            <a:schemeClr val="dk1"/>
                          </a:solidFill>
                          <a:uFillTx/>
                          <a:latin typeface="Arial"/>
                        </a:rPr>
                        <a:t>Microsoft.EntityFrameworkCore.InMemory </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616320">
                <a:tc>
                  <a:txBody>
                    <a:bodyPr lIns="68400" rIns="68400" anchor="ctr">
                      <a:noAutofit/>
                    </a:bodyPr>
                    <a:p>
                      <a:pPr defTabSz="914400">
                        <a:lnSpc>
                          <a:spcPct val="107000"/>
                        </a:lnSpc>
                      </a:pPr>
                      <a:r>
                        <a:rPr b="0" lang="en-US" sz="2300" strike="noStrike" u="none">
                          <a:solidFill>
                            <a:schemeClr val="dk1"/>
                          </a:solidFill>
                          <a:uFillTx/>
                          <a:latin typeface="Arial"/>
                        </a:rPr>
                        <a:t>Azure Cosmos DB SQL API </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300" strike="noStrike" u="none">
                          <a:solidFill>
                            <a:schemeClr val="dk1"/>
                          </a:solidFill>
                          <a:uFillTx/>
                          <a:latin typeface="Arial"/>
                        </a:rPr>
                        <a:t>Microsoft.EntityFrameworkCore.Cosmos</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616320">
                <a:tc>
                  <a:txBody>
                    <a:bodyPr lIns="68400" rIns="68400" anchor="ctr">
                      <a:noAutofit/>
                    </a:bodyPr>
                    <a:p>
                      <a:pPr defTabSz="914400">
                        <a:lnSpc>
                          <a:spcPct val="107000"/>
                        </a:lnSpc>
                      </a:pPr>
                      <a:r>
                        <a:rPr b="0" lang="en-US" sz="2300" strike="noStrike" u="none">
                          <a:solidFill>
                            <a:schemeClr val="dk1"/>
                          </a:solidFill>
                          <a:uFillTx/>
                          <a:latin typeface="Arial"/>
                        </a:rPr>
                        <a:t>Oracle DB 11.2 </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300" strike="noStrike" u="none">
                          <a:solidFill>
                            <a:schemeClr val="dk1"/>
                          </a:solidFill>
                          <a:uFillTx/>
                          <a:latin typeface="Arial"/>
                        </a:rPr>
                        <a:t>Oracle.EntityFrameworkCore </a:t>
                      </a:r>
                      <a:endParaRPr b="0" lang="en-US" sz="23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bl>
          </a:graphicData>
        </a:graphic>
      </p:graphicFrame>
      <p:sp>
        <p:nvSpPr>
          <p:cNvPr id="68" name="PlaceHolder 1"/>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Understanding Entity Framework Core</a:t>
            </a:r>
            <a:endParaRPr b="0" lang="en-US" sz="4400" strike="noStrike" u="none">
              <a:solidFill>
                <a:srgbClr val="000000"/>
              </a:solidFill>
              <a:uFillTx/>
              <a:latin typeface="Arial"/>
            </a:endParaRPr>
          </a:p>
        </p:txBody>
      </p:sp>
      <p:sp>
        <p:nvSpPr>
          <p:cNvPr id="69" name="TextBox 6"/>
          <p:cNvSpPr/>
          <p:nvPr/>
        </p:nvSpPr>
        <p:spPr>
          <a:xfrm>
            <a:off x="-52560" y="1367280"/>
            <a:ext cx="11153160" cy="68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distributed NuGet packages as shown in the following table:</a:t>
            </a:r>
            <a:endParaRPr b="0" lang="en-US" sz="2600" strike="noStrike" u="none">
              <a:solidFill>
                <a:srgbClr val="000000"/>
              </a:solidFill>
              <a:uFillTx/>
              <a:latin typeface="Arial"/>
            </a:endParaRPr>
          </a:p>
        </p:txBody>
      </p:sp>
      <p:sp>
        <p:nvSpPr>
          <p:cNvPr id="3" name="PlaceHolder 2"/>
          <p:cNvSpPr>
            <a:spLocks noGrp="1"/>
          </p:cNvSpPr>
          <p:nvPr>
            <p:ph type="sldNum" idx="7"/>
          </p:nvPr>
        </p:nvSpPr>
        <p:spPr/>
        <p:txBody>
          <a:bodyPr/>
          <a:p>
            <a:fld id="{6A95648D-E2D1-4436-87DD-6D74E7337AFB}"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Num" idx="14"/>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83D33BCF-A521-41F6-B60B-5DF92D5D700D}" type="slidenum">
              <a:rPr b="0" lang="en-US" sz="1200" strike="noStrike" u="none">
                <a:solidFill>
                  <a:schemeClr val="dk1">
                    <a:tint val="75000"/>
                  </a:schemeClr>
                </a:solidFill>
                <a:uFillTx/>
                <a:latin typeface="Arial"/>
              </a:rPr>
              <a:t>10</a:t>
            </a:fld>
            <a:endParaRPr b="0" lang="en-US" sz="1200" strike="noStrike" u="none">
              <a:solidFill>
                <a:srgbClr val="000000"/>
              </a:solidFill>
              <a:uFillTx/>
              <a:latin typeface="Times New Roman"/>
            </a:endParaRPr>
          </a:p>
        </p:txBody>
      </p:sp>
      <p:sp>
        <p:nvSpPr>
          <p:cNvPr id="71" name="TextBox 12"/>
          <p:cNvSpPr/>
          <p:nvPr/>
        </p:nvSpPr>
        <p:spPr>
          <a:xfrm>
            <a:off x="-52560" y="1474920"/>
            <a:ext cx="12159720" cy="48978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In the database world, relational databases are prevalent and the programming world is all about objects</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Working with objects as instances of classes in memory is at the core of objectoriented programming (OOP)</a:t>
            </a:r>
            <a:endParaRPr b="0" lang="en-US" sz="2600" strike="noStrike" u="none">
              <a:solidFill>
                <a:srgbClr val="000000"/>
              </a:solidFill>
              <a:uFillTx/>
              <a:latin typeface="Arial"/>
            </a:endParaRPr>
          </a:p>
          <a:p>
            <a:pPr marL="343080" indent="-343080" algn="just" defTabSz="914400">
              <a:lnSpc>
                <a:spcPct val="150000"/>
              </a:lnSpc>
              <a:spcBef>
                <a:spcPts val="1001"/>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Most applications also include the requirement to permanently store data in objects, especially in databases. Basically, there are object oriented databases (OODBs) that are directly able to store objects, but OODBs have only a small distribution so far. Relational databases are more predominant, but they map the data structures differently than object models</a:t>
            </a:r>
            <a:endParaRPr b="0" lang="en-US" sz="2600" strike="noStrike" u="none">
              <a:solidFill>
                <a:srgbClr val="000000"/>
              </a:solidFill>
              <a:uFillTx/>
              <a:latin typeface="Arial"/>
            </a:endParaRPr>
          </a:p>
        </p:txBody>
      </p:sp>
      <p:sp>
        <p:nvSpPr>
          <p:cNvPr id="72"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What Is an Object-Relational (OR) Mapper?</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Num" idx="15"/>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59F4CC5D-1E46-4E8C-B2DC-F9D4BD623B38}" type="slidenum">
              <a:rPr b="0" lang="en-US" sz="1200" strike="noStrike" u="none">
                <a:solidFill>
                  <a:schemeClr val="dk1">
                    <a:tint val="75000"/>
                  </a:schemeClr>
                </a:solidFill>
                <a:uFillTx/>
                <a:latin typeface="Arial"/>
              </a:rPr>
              <a:t>11</a:t>
            </a:fld>
            <a:endParaRPr b="0" lang="en-US" sz="1200" strike="noStrike" u="none">
              <a:solidFill>
                <a:srgbClr val="000000"/>
              </a:solidFill>
              <a:uFillTx/>
              <a:latin typeface="Times New Roman"/>
            </a:endParaRPr>
          </a:p>
        </p:txBody>
      </p:sp>
      <p:sp>
        <p:nvSpPr>
          <p:cNvPr id="74" name="TextBox 12"/>
          <p:cNvSpPr/>
          <p:nvPr/>
        </p:nvSpPr>
        <p:spPr>
          <a:xfrm>
            <a:off x="-63000" y="1383840"/>
            <a:ext cx="12180600" cy="50958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To make the handling of relational databases more natural in object-oriented  systems, the software industry has been relying on object-relational mappers</a:t>
            </a:r>
            <a:endParaRPr b="0" lang="en-US" sz="2600" strike="noStrike" u="none">
              <a:solidFill>
                <a:srgbClr val="000000"/>
              </a:solidFill>
              <a:uFillTx/>
              <a:latin typeface="Arial"/>
            </a:endParaRPr>
          </a:p>
          <a:p>
            <a:pPr marL="343080" indent="-343080" algn="just" defTabSz="914400">
              <a:lnSpc>
                <a:spcPct val="15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tools translate concepts from the object-oriented world, such as classes, attributes, or relationships between classes, to corresponding constructs of the relational world, such as tables, columns, and foreign keys </a:t>
            </a:r>
            <a:endParaRPr b="0" lang="en-US" sz="2600" strike="noStrike" u="none">
              <a:solidFill>
                <a:srgbClr val="000000"/>
              </a:solidFill>
              <a:uFillTx/>
              <a:latin typeface="Arial"/>
            </a:endParaRPr>
          </a:p>
          <a:p>
            <a:pPr marL="343080" indent="-343080" algn="just" defTabSz="914400">
              <a:lnSpc>
                <a:spcPct val="15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Developers can thus remain in the object-oriented world and instruct the OR mapper to load or store certain objects that are in the form of records in tables of the relational database</a:t>
            </a:r>
            <a:endParaRPr b="0" lang="en-US" sz="2600" strike="noStrike" u="none">
              <a:solidFill>
                <a:srgbClr val="000000"/>
              </a:solidFill>
              <a:uFillTx/>
              <a:latin typeface="Arial"/>
            </a:endParaRPr>
          </a:p>
        </p:txBody>
      </p:sp>
      <p:sp>
        <p:nvSpPr>
          <p:cNvPr id="75"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What is an Object-Relational (OR) Mapper?</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Num" idx="16"/>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AEB58725-D567-41B4-9171-9D5F75AF4C3B}" type="slidenum">
              <a:rPr b="0" lang="en-US" sz="1200" strike="noStrike" u="none">
                <a:solidFill>
                  <a:schemeClr val="dk1">
                    <a:tint val="75000"/>
                  </a:schemeClr>
                </a:solidFill>
                <a:uFillTx/>
                <a:latin typeface="Arial"/>
              </a:rPr>
              <a:t>12</a:t>
            </a:fld>
            <a:endParaRPr b="0" lang="en-US" sz="1200" strike="noStrike" u="none">
              <a:solidFill>
                <a:srgbClr val="000000"/>
              </a:solidFill>
              <a:uFillTx/>
              <a:latin typeface="Times New Roman"/>
            </a:endParaRPr>
          </a:p>
        </p:txBody>
      </p:sp>
      <p:pic>
        <p:nvPicPr>
          <p:cNvPr id="77" name="Picture 4" descr=""/>
          <p:cNvPicPr/>
          <p:nvPr/>
        </p:nvPicPr>
        <p:blipFill>
          <a:blip r:embed="rId1"/>
          <a:stretch/>
        </p:blipFill>
        <p:spPr>
          <a:xfrm>
            <a:off x="2469960" y="119880"/>
            <a:ext cx="7131960" cy="5986800"/>
          </a:xfrm>
          <a:prstGeom prst="rect">
            <a:avLst/>
          </a:prstGeom>
          <a:ln w="0">
            <a:noFill/>
          </a:ln>
        </p:spPr>
      </p:pic>
      <p:sp>
        <p:nvSpPr>
          <p:cNvPr id="78" name="TextBox 10"/>
          <p:cNvSpPr/>
          <p:nvPr/>
        </p:nvSpPr>
        <p:spPr>
          <a:xfrm>
            <a:off x="2312280" y="6131520"/>
            <a:ext cx="8060760" cy="333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i="1" lang="en-US" sz="1600" strike="noStrike" u="sng">
                <a:solidFill>
                  <a:schemeClr val="dk1"/>
                </a:solidFill>
                <a:uFillTx/>
                <a:latin typeface="Arial"/>
                <a:ea typeface="DejaVu Sans"/>
              </a:rPr>
              <a:t>The OR mapper translates constructs of the OOP world to the relational world</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Num" idx="17"/>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0CC9D9C5-3DBE-4738-A835-68877E49126B}" type="slidenum">
              <a:rPr b="0" lang="en-US" sz="1200" strike="noStrike" u="none">
                <a:solidFill>
                  <a:schemeClr val="dk1">
                    <a:tint val="75000"/>
                  </a:schemeClr>
                </a:solidFill>
                <a:uFillTx/>
                <a:latin typeface="Arial"/>
              </a:rPr>
              <a:t>12</a:t>
            </a:fld>
            <a:endParaRPr b="0" lang="en-US" sz="1200" strike="noStrike" u="none">
              <a:solidFill>
                <a:srgbClr val="000000"/>
              </a:solidFill>
              <a:uFillTx/>
              <a:latin typeface="Times New Roman"/>
            </a:endParaRPr>
          </a:p>
        </p:txBody>
      </p:sp>
      <p:sp>
        <p:nvSpPr>
          <p:cNvPr id="80" name="TextBox 12"/>
          <p:cNvSpPr/>
          <p:nvPr/>
        </p:nvSpPr>
        <p:spPr>
          <a:xfrm>
            <a:off x="-52200" y="1549080"/>
            <a:ext cx="12147840" cy="45680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800"/>
              </a:spcBef>
              <a:spcAft>
                <a:spcPts val="1800"/>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Entity Framework Core runs not only on Windows, Linux, and macOS but also on mobile devices running Windows 10, iOS, and Android. On mobile devices, of course only access to local databases (such as SQLite) is provided</a:t>
            </a:r>
            <a:endParaRPr b="0" lang="en-US" sz="2600" strike="noStrike" u="none">
              <a:solidFill>
                <a:srgbClr val="000000"/>
              </a:solidFill>
              <a:uFillTx/>
              <a:latin typeface="Arial"/>
            </a:endParaRPr>
          </a:p>
          <a:p>
            <a:pPr marL="343080" indent="-343080" algn="just" defTabSz="914400">
              <a:lnSpc>
                <a:spcPct val="100000"/>
              </a:lnSpc>
              <a:spcBef>
                <a:spcPts val="1800"/>
              </a:spcBef>
              <a:spcAft>
                <a:spcPts val="1800"/>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Entity Framework Core provides faster execution speeds, especially when reading data (almost the same performance as manually copying data from a DataReader object to a typed .NET object)</a:t>
            </a:r>
            <a:endParaRPr b="0" lang="en-US" sz="2600" strike="noStrike" u="none">
              <a:solidFill>
                <a:srgbClr val="000000"/>
              </a:solidFill>
              <a:uFillTx/>
              <a:latin typeface="Arial"/>
            </a:endParaRPr>
          </a:p>
          <a:p>
            <a:pPr marL="343080" indent="-343080" algn="just" defTabSz="914400">
              <a:lnSpc>
                <a:spcPct val="100000"/>
              </a:lnSpc>
              <a:spcBef>
                <a:spcPts val="1800"/>
              </a:spcBef>
              <a:spcAft>
                <a:spcPts val="1800"/>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Batching allows the Entity Framework Core to merge INSERT, DELETE, and UPDATE operations into one database management system round-trip rather than sending each command one at a time</a:t>
            </a:r>
            <a:endParaRPr b="0" lang="en-US" sz="2600" strike="noStrike" u="none">
              <a:solidFill>
                <a:srgbClr val="000000"/>
              </a:solidFill>
              <a:uFillTx/>
              <a:latin typeface="Arial"/>
            </a:endParaRPr>
          </a:p>
        </p:txBody>
      </p:sp>
      <p:sp>
        <p:nvSpPr>
          <p:cNvPr id="81"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New Features in Entity Framework Core</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Num" idx="18"/>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EA09B6FE-6B27-4F98-AF82-9F5EF52F6D1C}" type="slidenum">
              <a:rPr b="0" lang="en-US" sz="1200" strike="noStrike" u="none">
                <a:solidFill>
                  <a:schemeClr val="dk1">
                    <a:tint val="75000"/>
                  </a:schemeClr>
                </a:solidFill>
                <a:uFillTx/>
                <a:latin typeface="Arial"/>
              </a:rPr>
              <a:t>14</a:t>
            </a:fld>
            <a:endParaRPr b="0" lang="en-US" sz="1200" strike="noStrike" u="none">
              <a:solidFill>
                <a:srgbClr val="000000"/>
              </a:solidFill>
              <a:uFillTx/>
              <a:latin typeface="Times New Roman"/>
            </a:endParaRPr>
          </a:p>
        </p:txBody>
      </p:sp>
      <p:sp>
        <p:nvSpPr>
          <p:cNvPr id="83" name="TextBox 12"/>
          <p:cNvSpPr/>
          <p:nvPr/>
        </p:nvSpPr>
        <p:spPr>
          <a:xfrm>
            <a:off x="-64800" y="1537920"/>
            <a:ext cx="12121560" cy="46450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301"/>
              </a:spcBef>
              <a:spcAft>
                <a:spcPts val="13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Projections with Select() can now be mapped directly to entity classes. The detour via anonymous .NET objects is no longer necessary</a:t>
            </a:r>
            <a:endParaRPr b="0" lang="en-US" sz="2600" strike="noStrike" u="none">
              <a:solidFill>
                <a:srgbClr val="000000"/>
              </a:solidFill>
              <a:uFillTx/>
              <a:latin typeface="Arial"/>
            </a:endParaRPr>
          </a:p>
          <a:p>
            <a:pPr marL="343080" indent="-343080" algn="just" defTabSz="914400">
              <a:lnSpc>
                <a:spcPct val="100000"/>
              </a:lnSpc>
              <a:spcBef>
                <a:spcPts val="1301"/>
              </a:spcBef>
              <a:spcAft>
                <a:spcPts val="13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Default values for columns in the database are now supported in both reverse engineering and forward engineering</a:t>
            </a:r>
            <a:endParaRPr b="0" lang="en-US" sz="2600" strike="noStrike" u="none">
              <a:solidFill>
                <a:srgbClr val="000000"/>
              </a:solidFill>
              <a:uFillTx/>
              <a:latin typeface="Arial"/>
            </a:endParaRPr>
          </a:p>
          <a:p>
            <a:pPr marL="343080" indent="-343080" algn="just" defTabSz="914400">
              <a:lnSpc>
                <a:spcPct val="100000"/>
              </a:lnSpc>
              <a:spcBef>
                <a:spcPts val="1301"/>
              </a:spcBef>
              <a:spcAft>
                <a:spcPts val="13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In addition to the classic auto-increment values, newer methods such as sequences are now also allowed for key generation</a:t>
            </a:r>
            <a:endParaRPr b="0" lang="en-US" sz="2600" strike="noStrike" u="none">
              <a:solidFill>
                <a:srgbClr val="000000"/>
              </a:solidFill>
              <a:uFillTx/>
              <a:latin typeface="Arial"/>
            </a:endParaRPr>
          </a:p>
          <a:p>
            <a:pPr marL="343080" indent="-343080" algn="just" defTabSz="914400">
              <a:lnSpc>
                <a:spcPct val="100000"/>
              </a:lnSpc>
              <a:spcBef>
                <a:spcPts val="1301"/>
              </a:spcBef>
              <a:spcAft>
                <a:spcPts val="13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The term shadow properties in Entity Framework Core refers to the now possible access to columns of the database table for which there are no attributes in the class</a:t>
            </a:r>
            <a:endParaRPr b="0" lang="en-US" sz="2600" strike="noStrike" u="none">
              <a:solidFill>
                <a:srgbClr val="000000"/>
              </a:solidFill>
              <a:uFillTx/>
              <a:latin typeface="Arial"/>
            </a:endParaRPr>
          </a:p>
        </p:txBody>
      </p:sp>
      <p:sp>
        <p:nvSpPr>
          <p:cNvPr id="84"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New Features in Entity Framework Core</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Num" idx="19"/>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24D45051-1BD8-4C4B-8438-6D1B47D85E75}" type="slidenum">
              <a:rPr b="0" lang="en-US" sz="1200" strike="noStrike" u="none">
                <a:solidFill>
                  <a:schemeClr val="dk1">
                    <a:tint val="75000"/>
                  </a:schemeClr>
                </a:solidFill>
                <a:uFillTx/>
                <a:latin typeface="Arial"/>
              </a:rPr>
              <a:t>15</a:t>
            </a:fld>
            <a:endParaRPr b="0" lang="en-US" sz="1200" strike="noStrike" u="none">
              <a:solidFill>
                <a:srgbClr val="000000"/>
              </a:solidFill>
              <a:uFillTx/>
              <a:latin typeface="Times New Roman"/>
            </a:endParaRPr>
          </a:p>
        </p:txBody>
      </p:sp>
      <p:sp>
        <p:nvSpPr>
          <p:cNvPr id="86" name="TextBox 12"/>
          <p:cNvSpPr/>
          <p:nvPr/>
        </p:nvSpPr>
        <p:spPr>
          <a:xfrm>
            <a:off x="-60840" y="1496160"/>
            <a:ext cx="12166920" cy="23238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Entity Framework Core supports the following: </a:t>
            </a:r>
            <a:endParaRPr b="0" lang="en-US" sz="2600" strike="noStrike" u="none">
              <a:solidFill>
                <a:srgbClr val="000000"/>
              </a:solidFill>
              <a:uFillTx/>
              <a:latin typeface="Arial"/>
            </a:endParaRPr>
          </a:p>
          <a:p>
            <a:pPr marL="739800" indent="-339840"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Reverse engineering of existing databases (an object model is created from an existing database schema)</a:t>
            </a:r>
            <a:endParaRPr b="0" lang="en-US" sz="2600" strike="noStrike" u="none">
              <a:solidFill>
                <a:srgbClr val="000000"/>
              </a:solidFill>
              <a:uFillTx/>
              <a:latin typeface="Arial"/>
            </a:endParaRPr>
          </a:p>
          <a:p>
            <a:pPr marL="739800" indent="-339840"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Forward engineering of databases (a database schema is generated from an object model)</a:t>
            </a:r>
            <a:endParaRPr b="0" lang="en-US" sz="2600" strike="noStrike" u="none">
              <a:solidFill>
                <a:srgbClr val="000000"/>
              </a:solidFill>
              <a:uFillTx/>
              <a:latin typeface="Arial"/>
            </a:endParaRPr>
          </a:p>
        </p:txBody>
      </p:sp>
      <p:sp>
        <p:nvSpPr>
          <p:cNvPr id="87"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Process Models for Entity Framework Core</a:t>
            </a:r>
            <a:endParaRPr b="0" lang="en-US" sz="4400" strike="noStrike" u="none">
              <a:solidFill>
                <a:srgbClr val="000000"/>
              </a:solidFill>
              <a:uFillTx/>
              <a:latin typeface="Arial"/>
            </a:endParaRPr>
          </a:p>
        </p:txBody>
      </p:sp>
      <p:sp>
        <p:nvSpPr>
          <p:cNvPr id="88" name="TextBox 6"/>
          <p:cNvSpPr/>
          <p:nvPr/>
        </p:nvSpPr>
        <p:spPr>
          <a:xfrm>
            <a:off x="-60840" y="3775680"/>
            <a:ext cx="12166920" cy="25927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Reverse engineering (often referred to as database first) is useful if we already have a database or if developers choose to create a database in a traditional way</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The second option, called forward engineering, gives the developer the ability to design an object model. From this, the developer can then generate a database schema</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Num" idx="20"/>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E1391664-4CE8-40CD-866C-B1B83893D06C}" type="slidenum">
              <a:rPr b="0" lang="en-US" sz="1200" strike="noStrike" u="none">
                <a:solidFill>
                  <a:schemeClr val="dk1">
                    <a:tint val="75000"/>
                  </a:schemeClr>
                </a:solidFill>
                <a:uFillTx/>
                <a:latin typeface="Arial"/>
              </a:rPr>
              <a:t>16</a:t>
            </a:fld>
            <a:endParaRPr b="0" lang="en-US" sz="1200" strike="noStrike" u="none">
              <a:solidFill>
                <a:srgbClr val="000000"/>
              </a:solidFill>
              <a:uFillTx/>
              <a:latin typeface="Times New Roman"/>
            </a:endParaRPr>
          </a:p>
        </p:txBody>
      </p:sp>
      <p:sp>
        <p:nvSpPr>
          <p:cNvPr id="90" name="TextBox 12"/>
          <p:cNvSpPr/>
          <p:nvPr/>
        </p:nvSpPr>
        <p:spPr>
          <a:xfrm>
            <a:off x="-64440" y="1368720"/>
            <a:ext cx="12096720" cy="48466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800"/>
              </a:spcBef>
              <a:spcAft>
                <a:spcPts val="1800"/>
              </a:spcAft>
              <a:buClr>
                <a:srgbClr val="973735"/>
              </a:buClr>
              <a:buSzPct val="50000"/>
              <a:buFont typeface="Wingdings" charset="2"/>
              <a:buChar char=""/>
              <a:tabLst>
                <a:tab algn="l" pos="241200"/>
              </a:tabLst>
            </a:pPr>
            <a:r>
              <a:rPr b="0" lang="en-US" sz="2800" strike="noStrike" u="none">
                <a:solidFill>
                  <a:schemeClr val="dk1"/>
                </a:solidFill>
                <a:uFillTx/>
                <a:latin typeface="Arial"/>
                <a:ea typeface="DejaVu Sans"/>
              </a:rPr>
              <a:t>For the developer, forward engineering is usually better because we can design an object model that we need for programming</a:t>
            </a:r>
            <a:endParaRPr b="0" lang="en-US" sz="2800" strike="noStrike" u="none">
              <a:solidFill>
                <a:srgbClr val="000000"/>
              </a:solidFill>
              <a:uFillTx/>
              <a:latin typeface="Arial"/>
            </a:endParaRPr>
          </a:p>
          <a:p>
            <a:pPr marL="343080" indent="-343080" algn="just" defTabSz="914400">
              <a:lnSpc>
                <a:spcPct val="150000"/>
              </a:lnSpc>
              <a:spcBef>
                <a:spcPts val="1800"/>
              </a:spcBef>
              <a:spcAft>
                <a:spcPts val="1800"/>
              </a:spcAft>
              <a:buClr>
                <a:srgbClr val="973735"/>
              </a:buClr>
              <a:buSzPct val="50000"/>
              <a:buFont typeface="Wingdings" charset="2"/>
              <a:buChar char=""/>
              <a:tabLst>
                <a:tab algn="l" pos="241200"/>
              </a:tabLst>
            </a:pPr>
            <a:r>
              <a:rPr b="0" lang="en-US" sz="2800" strike="noStrike" u="none">
                <a:solidFill>
                  <a:schemeClr val="dk1"/>
                </a:solidFill>
                <a:uFillTx/>
                <a:latin typeface="Arial"/>
                <a:ea typeface="DejaVu Sans"/>
              </a:rPr>
              <a:t>Forward engineering can be used at development time (via so-called schema migrations) or at runtime</a:t>
            </a:r>
            <a:endParaRPr b="0" lang="en-US" sz="2800" strike="noStrike" u="none">
              <a:solidFill>
                <a:srgbClr val="000000"/>
              </a:solidFill>
              <a:uFillTx/>
              <a:latin typeface="Arial"/>
            </a:endParaRPr>
          </a:p>
          <a:p>
            <a:pPr marL="343080" indent="-343080" algn="just" defTabSz="914400">
              <a:lnSpc>
                <a:spcPct val="150000"/>
              </a:lnSpc>
              <a:spcBef>
                <a:spcPts val="1800"/>
              </a:spcBef>
              <a:spcAft>
                <a:spcPts val="1800"/>
              </a:spcAft>
              <a:buClr>
                <a:srgbClr val="973735"/>
              </a:buClr>
              <a:buSzPct val="50000"/>
              <a:buFont typeface="Wingdings" charset="2"/>
              <a:buChar char=""/>
              <a:tabLst>
                <a:tab algn="l" pos="241200"/>
              </a:tabLst>
            </a:pPr>
            <a:r>
              <a:rPr b="0" lang="en-US" sz="2800" strike="noStrike" u="none">
                <a:solidFill>
                  <a:schemeClr val="dk1"/>
                </a:solidFill>
                <a:uFillTx/>
                <a:latin typeface="Arial"/>
                <a:ea typeface="DejaVu Sans"/>
              </a:rPr>
              <a:t>A schema migration is the creation of the database with an initial schema or a later extension/modification of the schema</a:t>
            </a:r>
            <a:endParaRPr b="0" lang="en-US" sz="2800" strike="noStrike" u="none">
              <a:solidFill>
                <a:srgbClr val="000000"/>
              </a:solidFill>
              <a:uFillTx/>
              <a:latin typeface="Arial"/>
            </a:endParaRPr>
          </a:p>
        </p:txBody>
      </p:sp>
      <p:sp>
        <p:nvSpPr>
          <p:cNvPr id="91"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Process Models for Entity Framework Core</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Num" idx="21"/>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2BBC496B-4C71-4BC6-8216-6D04D64A63E3}" type="slidenum">
              <a:rPr b="0" lang="en-US" sz="1200" strike="noStrike" u="none">
                <a:solidFill>
                  <a:schemeClr val="dk1">
                    <a:tint val="75000"/>
                  </a:schemeClr>
                </a:solidFill>
                <a:uFillTx/>
                <a:latin typeface="Arial"/>
              </a:rPr>
              <a:t>17</a:t>
            </a:fld>
            <a:endParaRPr b="0" lang="en-US" sz="1200" strike="noStrike" u="none">
              <a:solidFill>
                <a:srgbClr val="000000"/>
              </a:solidFill>
              <a:uFillTx/>
              <a:latin typeface="Times New Roman"/>
            </a:endParaRPr>
          </a:p>
        </p:txBody>
      </p:sp>
      <p:pic>
        <p:nvPicPr>
          <p:cNvPr id="93" name="Picture 11" descr=""/>
          <p:cNvPicPr/>
          <p:nvPr/>
        </p:nvPicPr>
        <p:blipFill>
          <a:blip r:embed="rId1"/>
          <a:stretch/>
        </p:blipFill>
        <p:spPr>
          <a:xfrm>
            <a:off x="1962000" y="106200"/>
            <a:ext cx="7853760" cy="5980680"/>
          </a:xfrm>
          <a:prstGeom prst="rect">
            <a:avLst/>
          </a:prstGeom>
          <a:ln w="0">
            <a:noFill/>
          </a:ln>
        </p:spPr>
      </p:pic>
      <p:sp>
        <p:nvSpPr>
          <p:cNvPr id="94" name="TextBox 13"/>
          <p:cNvSpPr/>
          <p:nvPr/>
        </p:nvSpPr>
        <p:spPr>
          <a:xfrm>
            <a:off x="2312280" y="6131520"/>
            <a:ext cx="7503840" cy="333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i="1" lang="en-US" sz="1600" strike="noStrike" u="sng">
                <a:solidFill>
                  <a:schemeClr val="dk1"/>
                </a:solidFill>
                <a:uFillTx/>
                <a:latin typeface="Arial"/>
                <a:ea typeface="DejaVu Sans"/>
              </a:rPr>
              <a:t>Forward engineering versus reverse engineering for Entity Framework Core</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ldNum" idx="22"/>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4551528A-8E93-4155-91D4-36446679176E}" type="slidenum">
              <a:rPr b="0" lang="en-US" sz="1200" strike="noStrike" u="none">
                <a:solidFill>
                  <a:schemeClr val="dk1">
                    <a:tint val="75000"/>
                  </a:schemeClr>
                </a:solidFill>
                <a:uFillTx/>
                <a:latin typeface="Arial"/>
              </a:rPr>
              <a:t>17</a:t>
            </a:fld>
            <a:endParaRPr b="0" lang="en-US" sz="1200" strike="noStrike" u="none">
              <a:solidFill>
                <a:srgbClr val="000000"/>
              </a:solidFill>
              <a:uFillTx/>
              <a:latin typeface="Times New Roman"/>
            </a:endParaRPr>
          </a:p>
        </p:txBody>
      </p:sp>
      <p:sp>
        <p:nvSpPr>
          <p:cNvPr id="96" name="TextBox 12"/>
          <p:cNvSpPr/>
          <p:nvPr/>
        </p:nvSpPr>
        <p:spPr>
          <a:xfrm>
            <a:off x="-64440" y="1382400"/>
            <a:ext cx="12146040" cy="51325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901"/>
              </a:spcBef>
              <a:spcAft>
                <a:spcPts val="9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Entity classes (domain object classes, business object classes, data classes, or persistent classes) are representations of tables and views. They contain properties or fields that are mapped to columns of the tables/views</a:t>
            </a:r>
            <a:endParaRPr b="0" lang="en-US" sz="2600" strike="noStrike" u="none">
              <a:solidFill>
                <a:srgbClr val="000000"/>
              </a:solidFill>
              <a:uFillTx/>
              <a:latin typeface="Arial"/>
            </a:endParaRPr>
          </a:p>
          <a:p>
            <a:pPr marL="343080" indent="-343080" algn="just" defTabSz="914400">
              <a:lnSpc>
                <a:spcPct val="100000"/>
              </a:lnSpc>
              <a:spcBef>
                <a:spcPts val="901"/>
              </a:spcBef>
              <a:spcAft>
                <a:spcPts val="9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Entity classes can be plain old CLR objects (POCO classes); in other words, they need no base class and no interface</a:t>
            </a:r>
            <a:endParaRPr b="0" lang="en-US" sz="2600" strike="noStrike" u="none">
              <a:solidFill>
                <a:srgbClr val="000000"/>
              </a:solidFill>
              <a:uFillTx/>
              <a:latin typeface="Arial"/>
            </a:endParaRPr>
          </a:p>
          <a:p>
            <a:pPr marL="343080" indent="-343080" algn="just" defTabSz="914400">
              <a:lnSpc>
                <a:spcPct val="100000"/>
              </a:lnSpc>
              <a:spcBef>
                <a:spcPts val="901"/>
              </a:spcBef>
              <a:spcAft>
                <a:spcPts val="9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A context class is a class always derived from the </a:t>
            </a:r>
            <a:r>
              <a:rPr b="1" lang="en-US" sz="2600" strike="noStrike" u="none">
                <a:solidFill>
                  <a:schemeClr val="dk1"/>
                </a:solidFill>
                <a:uFillTx/>
                <a:latin typeface="Arial"/>
                <a:ea typeface="DejaVu Sans"/>
              </a:rPr>
              <a:t>DbContext</a:t>
            </a:r>
            <a:r>
              <a:rPr b="0" lang="en-US" sz="2600" strike="noStrike" u="none">
                <a:solidFill>
                  <a:schemeClr val="dk1"/>
                </a:solidFill>
                <a:uFillTx/>
                <a:latin typeface="Arial"/>
                <a:ea typeface="DejaVu Sans"/>
              </a:rPr>
              <a:t> base class. It has properties of type </a:t>
            </a:r>
            <a:r>
              <a:rPr b="1" lang="en-US" sz="2600" strike="noStrike" u="none">
                <a:solidFill>
                  <a:schemeClr val="dk1"/>
                </a:solidFill>
                <a:uFillTx/>
                <a:latin typeface="Arial"/>
                <a:ea typeface="DejaVu Sans"/>
              </a:rPr>
              <a:t>DbSet</a:t>
            </a:r>
            <a:r>
              <a:rPr b="0" lang="en-US" sz="2600" strike="noStrike" u="none">
                <a:solidFill>
                  <a:schemeClr val="dk1"/>
                </a:solidFill>
                <a:uFillTx/>
                <a:latin typeface="Arial"/>
                <a:ea typeface="DejaVu Sans"/>
              </a:rPr>
              <a:t> for each of the entity classes</a:t>
            </a:r>
            <a:endParaRPr b="0" lang="en-US" sz="2600" strike="noStrike" u="none">
              <a:solidFill>
                <a:srgbClr val="000000"/>
              </a:solidFill>
              <a:uFillTx/>
              <a:latin typeface="Arial"/>
            </a:endParaRPr>
          </a:p>
          <a:p>
            <a:pPr marL="343080" indent="-343080" algn="just" defTabSz="914400">
              <a:lnSpc>
                <a:spcPct val="100000"/>
              </a:lnSpc>
              <a:spcBef>
                <a:spcPts val="901"/>
              </a:spcBef>
              <a:spcAft>
                <a:spcPts val="9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The context class or </a:t>
            </a:r>
            <a:r>
              <a:rPr b="1" lang="en-US" sz="2600" strike="noStrike" u="none">
                <a:solidFill>
                  <a:schemeClr val="dk1"/>
                </a:solidFill>
                <a:uFillTx/>
                <a:latin typeface="Arial"/>
                <a:ea typeface="DejaVu Sans"/>
              </a:rPr>
              <a:t>DbSet</a:t>
            </a:r>
            <a:r>
              <a:rPr b="0" lang="en-US" sz="2600" strike="noStrike" u="none">
                <a:solidFill>
                  <a:schemeClr val="dk1"/>
                </a:solidFill>
                <a:uFillTx/>
                <a:latin typeface="Arial"/>
                <a:ea typeface="DejaVu Sans"/>
              </a:rPr>
              <a:t> properties take the commands of the self-created program code in the form of LINQ commands, SQL commands, stored procedure and table-valued function (TVF) calls, or special API calls for append, modify, and delete</a:t>
            </a:r>
            <a:endParaRPr b="0" lang="en-US" sz="2600" strike="noStrike" u="none">
              <a:solidFill>
                <a:srgbClr val="000000"/>
              </a:solidFill>
              <a:uFillTx/>
              <a:latin typeface="Arial"/>
            </a:endParaRPr>
          </a:p>
        </p:txBody>
      </p:sp>
      <p:sp>
        <p:nvSpPr>
          <p:cNvPr id="97" name="PlaceHolder 2"/>
          <p:cNvSpPr>
            <a:spLocks noGrp="1"/>
          </p:cNvSpPr>
          <p:nvPr>
            <p:ph type="title"/>
          </p:nvPr>
        </p:nvSpPr>
        <p:spPr>
          <a:xfrm>
            <a:off x="258480" y="57384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Components of Entity Framework Core</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Num" idx="12"/>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8DF7C55A-FB73-4EA5-9A26-E317A5EC5DD0}" type="slidenum">
              <a:rPr b="0" lang="en-US" sz="1200" strike="noStrike" u="none">
                <a:solidFill>
                  <a:schemeClr val="dk1">
                    <a:tint val="75000"/>
                  </a:schemeClr>
                </a:solidFill>
                <a:uFillTx/>
                <a:latin typeface="Arial"/>
              </a:rPr>
              <a:t>1</a:t>
            </a:fld>
            <a:endParaRPr b="0" lang="en-US" sz="1200" strike="noStrike" u="none">
              <a:solidFill>
                <a:srgbClr val="000000"/>
              </a:solidFill>
              <a:uFillTx/>
              <a:latin typeface="Times New Roman"/>
            </a:endParaRPr>
          </a:p>
        </p:txBody>
      </p:sp>
      <p:sp>
        <p:nvSpPr>
          <p:cNvPr id="46" name="PlaceHolder 2"/>
          <p:cNvSpPr>
            <a:spLocks noGrp="1"/>
          </p:cNvSpPr>
          <p:nvPr>
            <p:ph/>
          </p:nvPr>
        </p:nvSpPr>
        <p:spPr>
          <a:xfrm>
            <a:off x="264960" y="1597680"/>
            <a:ext cx="11793600" cy="4583520"/>
          </a:xfrm>
          <a:prstGeom prst="rect">
            <a:avLst/>
          </a:prstGeom>
          <a:noFill/>
          <a:ln w="0">
            <a:noFill/>
          </a:ln>
        </p:spPr>
        <p:txBody>
          <a:bodyPr lIns="91440" rIns="91440" tIns="45720" bIns="45720" anchor="t">
            <a:noAutofit/>
          </a:bodyPr>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Overview Entity Framework Core (EF Core)</a:t>
            </a:r>
            <a:endParaRPr b="0" lang="en-US" sz="2800" strike="noStrike" u="none">
              <a:solidFill>
                <a:srgbClr val="000000"/>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Explain components inside  Entity Framework Core</a:t>
            </a:r>
            <a:endParaRPr b="0" lang="en-US" sz="2800" strike="noStrike" u="none">
              <a:solidFill>
                <a:srgbClr val="000000"/>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Explain about Database First Model and Code Model</a:t>
            </a:r>
            <a:endParaRPr b="0" lang="en-US" sz="2800" strike="noStrike" u="none">
              <a:solidFill>
                <a:srgbClr val="000000"/>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Explain about Manipulating data with Entity Framework Core</a:t>
            </a:r>
            <a:endParaRPr b="0" lang="en-US" sz="2800" strike="noStrike" u="none">
              <a:solidFill>
                <a:srgbClr val="000000"/>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Demo create accessing database by Entity Framework Core using Database First Model </a:t>
            </a:r>
            <a:endParaRPr b="0" lang="en-US" sz="2800" strike="noStrike" u="none">
              <a:solidFill>
                <a:srgbClr val="000000"/>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Demo create accessing database by Entity Framework Core using Code Model </a:t>
            </a:r>
            <a:endParaRPr b="0" lang="en-US" sz="2800" strike="noStrike" u="none">
              <a:solidFill>
                <a:srgbClr val="000000"/>
              </a:solidFill>
              <a:uFillTx/>
              <a:latin typeface="Arial"/>
            </a:endParaRPr>
          </a:p>
          <a:p>
            <a:pPr marL="343080" indent="-343080" defTabSz="914400">
              <a:lnSpc>
                <a:spcPct val="100000"/>
              </a:lnSpc>
              <a:spcBef>
                <a:spcPts val="1001"/>
              </a:spcBef>
              <a:buClr>
                <a:srgbClr val="973735"/>
              </a:buClr>
              <a:buSzPct val="50000"/>
              <a:buFont typeface="Wingdings" charset="2"/>
              <a:buChar char=""/>
            </a:pPr>
            <a:r>
              <a:rPr b="0" lang="en-US" sz="2800" strike="noStrike" u="none">
                <a:solidFill>
                  <a:schemeClr val="dk1"/>
                </a:solidFill>
                <a:uFillTx/>
                <a:latin typeface="Arial"/>
              </a:rPr>
              <a:t>Demo using LINQ Queries in Entity Framework Core </a:t>
            </a:r>
            <a:endParaRPr b="0" lang="en-US" sz="2800" strike="noStrike" u="none">
              <a:solidFill>
                <a:srgbClr val="000000"/>
              </a:solidFill>
              <a:uFillTx/>
              <a:latin typeface="Arial"/>
            </a:endParaRPr>
          </a:p>
          <a:p>
            <a:pPr indent="0" defTabSz="914400">
              <a:lnSpc>
                <a:spcPct val="100000"/>
              </a:lnSpc>
              <a:spcBef>
                <a:spcPts val="1001"/>
              </a:spcBef>
              <a:buNone/>
              <a:tabLst>
                <a:tab algn="l" pos="0"/>
              </a:tabLst>
            </a:pPr>
            <a:endParaRPr b="0" lang="en-US" sz="2800" strike="noStrike" u="none">
              <a:solidFill>
                <a:srgbClr val="000000"/>
              </a:solidFill>
              <a:uFillTx/>
              <a:latin typeface="Arial"/>
            </a:endParaRPr>
          </a:p>
        </p:txBody>
      </p:sp>
      <p:sp>
        <p:nvSpPr>
          <p:cNvPr id="47" name="PlaceHolder 3"/>
          <p:cNvSpPr>
            <a:spLocks noGrp="1"/>
          </p:cNvSpPr>
          <p:nvPr>
            <p:ph type="title"/>
          </p:nvPr>
        </p:nvSpPr>
        <p:spPr>
          <a:xfrm>
            <a:off x="410400" y="676080"/>
            <a:ext cx="10806120" cy="747360"/>
          </a:xfrm>
          <a:prstGeom prst="rect">
            <a:avLst/>
          </a:prstGeom>
          <a:solidFill>
            <a:schemeClr val="lt1"/>
          </a:solidFill>
          <a:ln w="0">
            <a:noFill/>
          </a:ln>
        </p:spPr>
        <p:txBody>
          <a:bodyPr lIns="91440" rIns="91440" tIns="45720" bIns="45720" anchor="ctr">
            <a:normAutofit/>
          </a:bodyPr>
          <a:p>
            <a:pPr indent="0" defTabSz="914400">
              <a:lnSpc>
                <a:spcPct val="90000"/>
              </a:lnSpc>
              <a:buNone/>
              <a:tabLst>
                <a:tab algn="l" pos="0"/>
              </a:tabLst>
            </a:pPr>
            <a:r>
              <a:rPr b="1" lang="en-US" sz="4000" strike="noStrike" u="none">
                <a:solidFill>
                  <a:schemeClr val="dk1"/>
                </a:solidFill>
                <a:uFillTx/>
                <a:latin typeface="Arial"/>
              </a:rPr>
              <a:t>Objectives </a:t>
            </a:r>
            <a:endParaRPr b="0" lang="en-US" sz="4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Num" idx="23"/>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6F1EE620-8EBC-4FA9-AFB6-402B59B0F666}" type="slidenum">
              <a:rPr b="0" lang="en-US" sz="1200" strike="noStrike" u="none">
                <a:solidFill>
                  <a:schemeClr val="dk1">
                    <a:tint val="75000"/>
                  </a:schemeClr>
                </a:solidFill>
                <a:uFillTx/>
                <a:latin typeface="Arial"/>
              </a:rPr>
              <a:t>19</a:t>
            </a:fld>
            <a:endParaRPr b="0" lang="en-US" sz="1200" strike="noStrike" u="none">
              <a:solidFill>
                <a:srgbClr val="000000"/>
              </a:solidFill>
              <a:uFillTx/>
              <a:latin typeface="Times New Roman"/>
            </a:endParaRPr>
          </a:p>
        </p:txBody>
      </p:sp>
      <p:sp>
        <p:nvSpPr>
          <p:cNvPr id="99" name="TextBox 12"/>
          <p:cNvSpPr/>
          <p:nvPr/>
        </p:nvSpPr>
        <p:spPr>
          <a:xfrm>
            <a:off x="5573160" y="6114600"/>
            <a:ext cx="6505200" cy="3333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spcBef>
                <a:spcPts val="1001"/>
              </a:spcBef>
              <a:tabLst>
                <a:tab algn="l" pos="241200"/>
              </a:tabLst>
            </a:pPr>
            <a:r>
              <a:rPr b="1" i="1" lang="en-US" sz="1600" strike="noStrike" u="sng">
                <a:solidFill>
                  <a:schemeClr val="dk1"/>
                </a:solidFill>
                <a:uFillTx/>
                <a:latin typeface="Arial"/>
                <a:ea typeface="DejaVu Sans"/>
              </a:rPr>
              <a:t>The central artifacts in Entity Framework Core and their context</a:t>
            </a:r>
            <a:endParaRPr b="0" lang="en-US" sz="1600" strike="noStrike" u="none">
              <a:solidFill>
                <a:srgbClr val="000000"/>
              </a:solidFill>
              <a:uFillTx/>
              <a:latin typeface="Arial"/>
            </a:endParaRPr>
          </a:p>
        </p:txBody>
      </p:sp>
      <p:sp>
        <p:nvSpPr>
          <p:cNvPr id="100" name="PlaceHolder 2"/>
          <p:cNvSpPr>
            <a:spLocks noGrp="1"/>
          </p:cNvSpPr>
          <p:nvPr>
            <p:ph type="title"/>
          </p:nvPr>
        </p:nvSpPr>
        <p:spPr>
          <a:xfrm>
            <a:off x="258480" y="57384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Components of Entity Framework Core</a:t>
            </a:r>
            <a:endParaRPr b="0" lang="en-US" sz="4400" strike="noStrike" u="none">
              <a:solidFill>
                <a:srgbClr val="000000"/>
              </a:solidFill>
              <a:uFillTx/>
              <a:latin typeface="Arial"/>
            </a:endParaRPr>
          </a:p>
        </p:txBody>
      </p:sp>
      <p:pic>
        <p:nvPicPr>
          <p:cNvPr id="101" name="Picture 4" descr=""/>
          <p:cNvPicPr/>
          <p:nvPr/>
        </p:nvPicPr>
        <p:blipFill>
          <a:blip r:embed="rId1"/>
          <a:stretch/>
        </p:blipFill>
        <p:spPr>
          <a:xfrm>
            <a:off x="5315760" y="1222920"/>
            <a:ext cx="6875640" cy="4950360"/>
          </a:xfrm>
          <a:prstGeom prst="rect">
            <a:avLst/>
          </a:prstGeom>
          <a:ln w="0">
            <a:noFill/>
          </a:ln>
        </p:spPr>
      </p:pic>
      <p:sp>
        <p:nvSpPr>
          <p:cNvPr id="102" name="TextBox 6"/>
          <p:cNvSpPr/>
          <p:nvPr/>
        </p:nvSpPr>
        <p:spPr>
          <a:xfrm>
            <a:off x="-67680" y="1389240"/>
            <a:ext cx="5362200" cy="49687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context class sends the commands to the DBMS-specific provider, which sends the commands to the database via </a:t>
            </a:r>
            <a:r>
              <a:rPr b="1" lang="en-US" sz="2600" strike="noStrike" u="none">
                <a:solidFill>
                  <a:srgbClr val="111111"/>
                </a:solidFill>
                <a:uFillTx/>
                <a:latin typeface="Arial"/>
                <a:ea typeface="DejaVu Sans"/>
              </a:rPr>
              <a:t>DbCommand</a:t>
            </a:r>
            <a:r>
              <a:rPr b="0" lang="en-US" sz="2600" strike="noStrike" u="none">
                <a:solidFill>
                  <a:srgbClr val="111111"/>
                </a:solidFill>
                <a:uFillTx/>
                <a:latin typeface="Arial"/>
                <a:ea typeface="DejaVu Sans"/>
              </a:rPr>
              <a:t> objects and receives result sets in a </a:t>
            </a:r>
            <a:r>
              <a:rPr b="1" lang="en-US" sz="2600" strike="noStrike" u="none">
                <a:solidFill>
                  <a:srgbClr val="111111"/>
                </a:solidFill>
                <a:uFillTx/>
                <a:latin typeface="Arial"/>
                <a:ea typeface="DejaVu Sans"/>
              </a:rPr>
              <a:t>DataReader</a:t>
            </a:r>
            <a:r>
              <a:rPr b="0" lang="en-US" sz="2600" strike="noStrike" u="none">
                <a:solidFill>
                  <a:srgbClr val="111111"/>
                </a:solidFill>
                <a:uFillTx/>
                <a:latin typeface="Arial"/>
                <a:ea typeface="DejaVu Sans"/>
              </a:rPr>
              <a:t> from the database</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context class transforms the contents of the DataReader object into instances of the entity class. This process is called </a:t>
            </a:r>
            <a:r>
              <a:rPr b="1" i="1" lang="en-US" sz="2600" strike="noStrike" u="none">
                <a:solidFill>
                  <a:srgbClr val="111111"/>
                </a:solidFill>
                <a:uFillTx/>
                <a:latin typeface="Arial"/>
                <a:ea typeface="DejaVu Sans"/>
              </a:rPr>
              <a:t>materialization</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ldNum" idx="24"/>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BEDFA758-B1EC-40B4-B386-CA9833A44C9E}" type="slidenum">
              <a:rPr b="0" lang="en-US" sz="1200" strike="noStrike" u="none">
                <a:solidFill>
                  <a:schemeClr val="dk1">
                    <a:tint val="75000"/>
                  </a:schemeClr>
                </a:solidFill>
                <a:uFillTx/>
                <a:latin typeface="Arial"/>
              </a:rPr>
              <a:t>20</a:t>
            </a:fld>
            <a:endParaRPr b="0" lang="en-US" sz="1200" strike="noStrike" u="none">
              <a:solidFill>
                <a:srgbClr val="000000"/>
              </a:solidFill>
              <a:uFillTx/>
              <a:latin typeface="Times New Roman"/>
            </a:endParaRPr>
          </a:p>
        </p:txBody>
      </p:sp>
      <p:sp>
        <p:nvSpPr>
          <p:cNvPr id="104"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DbContext Class</a:t>
            </a:r>
            <a:endParaRPr b="0" lang="en-US" sz="4400" strike="noStrike" u="none">
              <a:solidFill>
                <a:srgbClr val="000000"/>
              </a:solidFill>
              <a:uFillTx/>
              <a:latin typeface="Arial"/>
            </a:endParaRPr>
          </a:p>
        </p:txBody>
      </p:sp>
      <p:sp>
        <p:nvSpPr>
          <p:cNvPr id="105" name="TextBox 5"/>
          <p:cNvSpPr/>
          <p:nvPr/>
        </p:nvSpPr>
        <p:spPr>
          <a:xfrm>
            <a:off x="-65160" y="1314000"/>
            <a:ext cx="12147840" cy="49413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001"/>
              </a:spcBef>
              <a:spcAft>
                <a:spcPts val="10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The </a:t>
            </a:r>
            <a:r>
              <a:rPr b="1" lang="en-US" sz="2600" strike="noStrike" u="none">
                <a:solidFill>
                  <a:schemeClr val="dk1"/>
                </a:solidFill>
                <a:uFillTx/>
                <a:latin typeface="Arial"/>
                <a:ea typeface="DejaVu Sans"/>
              </a:rPr>
              <a:t>DbContext</a:t>
            </a:r>
            <a:r>
              <a:rPr b="0" lang="en-US" sz="2600" strike="noStrike" u="none">
                <a:solidFill>
                  <a:schemeClr val="dk1"/>
                </a:solidFill>
                <a:uFillTx/>
                <a:latin typeface="Arial"/>
                <a:ea typeface="DejaVu Sans"/>
              </a:rPr>
              <a:t> doesn’t get used directly, but through classes that inherit from the </a:t>
            </a:r>
            <a:r>
              <a:rPr b="1" lang="en-US" sz="2600" strike="noStrike" u="none">
                <a:solidFill>
                  <a:schemeClr val="dk1"/>
                </a:solidFill>
                <a:uFillTx/>
                <a:latin typeface="Arial"/>
                <a:ea typeface="DejaVu Sans"/>
              </a:rPr>
              <a:t>DbContext</a:t>
            </a:r>
            <a:r>
              <a:rPr b="0" lang="en-US" sz="2600" strike="noStrike" u="none">
                <a:solidFill>
                  <a:schemeClr val="dk1"/>
                </a:solidFill>
                <a:uFillTx/>
                <a:latin typeface="Arial"/>
                <a:ea typeface="DejaVu Sans"/>
              </a:rPr>
              <a:t> class</a:t>
            </a:r>
            <a:endParaRPr b="0" lang="en-US" sz="2600" strike="noStrike" u="none">
              <a:solidFill>
                <a:srgbClr val="000000"/>
              </a:solidFill>
              <a:uFillTx/>
              <a:latin typeface="Arial"/>
            </a:endParaRPr>
          </a:p>
          <a:p>
            <a:pPr marL="343080" indent="-343080" algn="just" defTabSz="914400">
              <a:lnSpc>
                <a:spcPct val="150000"/>
              </a:lnSpc>
              <a:spcBef>
                <a:spcPts val="1001"/>
              </a:spcBef>
              <a:spcAft>
                <a:spcPts val="10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The entities that are mapped to the database are added as </a:t>
            </a:r>
            <a:r>
              <a:rPr b="1" lang="en-US" sz="2600" strike="noStrike" u="none">
                <a:solidFill>
                  <a:schemeClr val="dk1"/>
                </a:solidFill>
                <a:uFillTx/>
                <a:latin typeface="Arial"/>
                <a:ea typeface="DejaVu Sans"/>
              </a:rPr>
              <a:t>DbSet&lt;T&gt;</a:t>
            </a:r>
            <a:r>
              <a:rPr b="0" lang="en-US" sz="2600" strike="noStrike" u="none">
                <a:solidFill>
                  <a:schemeClr val="dk1"/>
                </a:solidFill>
                <a:uFillTx/>
                <a:latin typeface="Arial"/>
                <a:ea typeface="DejaVu Sans"/>
              </a:rPr>
              <a:t> properties on the derived class</a:t>
            </a:r>
            <a:endParaRPr b="0" lang="en-US" sz="2600" strike="noStrike" u="none">
              <a:solidFill>
                <a:srgbClr val="000000"/>
              </a:solidFill>
              <a:uFillTx/>
              <a:latin typeface="Arial"/>
            </a:endParaRPr>
          </a:p>
          <a:p>
            <a:pPr marL="343080" indent="-343080" algn="just" defTabSz="914400">
              <a:lnSpc>
                <a:spcPct val="150000"/>
              </a:lnSpc>
              <a:spcBef>
                <a:spcPts val="1001"/>
              </a:spcBef>
              <a:spcAft>
                <a:spcPts val="10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The </a:t>
            </a:r>
            <a:r>
              <a:rPr b="1" lang="en-US" sz="2600" strike="noStrike" u="none">
                <a:solidFill>
                  <a:schemeClr val="dk1"/>
                </a:solidFill>
                <a:uFillTx/>
                <a:latin typeface="Arial"/>
                <a:ea typeface="DejaVu Sans"/>
              </a:rPr>
              <a:t>OnModelCreating</a:t>
            </a:r>
            <a:r>
              <a:rPr b="0" lang="en-US" sz="2600" strike="noStrike" u="none">
                <a:solidFill>
                  <a:schemeClr val="dk1"/>
                </a:solidFill>
                <a:uFillTx/>
                <a:latin typeface="Arial"/>
                <a:ea typeface="DejaVu Sans"/>
              </a:rPr>
              <a:t> method is used to further define the mappings between the entities and the database</a:t>
            </a:r>
            <a:endParaRPr b="0" lang="en-US" sz="2600" strike="noStrike" u="none">
              <a:solidFill>
                <a:srgbClr val="000000"/>
              </a:solidFill>
              <a:uFillTx/>
              <a:latin typeface="Arial"/>
            </a:endParaRPr>
          </a:p>
          <a:p>
            <a:pPr marL="343080" indent="-343080" algn="just" defTabSz="914400">
              <a:lnSpc>
                <a:spcPct val="150000"/>
              </a:lnSpc>
              <a:spcBef>
                <a:spcPts val="1001"/>
              </a:spcBef>
              <a:spcAft>
                <a:spcPts val="1001"/>
              </a:spcAft>
              <a:buClr>
                <a:srgbClr val="973735"/>
              </a:buClr>
              <a:buSzPct val="50000"/>
              <a:buFont typeface="Wingdings" charset="2"/>
              <a:buChar char=""/>
              <a:tabLst>
                <a:tab algn="l" pos="241200"/>
              </a:tabLst>
            </a:pPr>
            <a:r>
              <a:rPr b="0" lang="en-US" sz="2300" strike="noStrike" u="none">
                <a:solidFill>
                  <a:srgbClr val="111111"/>
                </a:solidFill>
                <a:uFillTx/>
                <a:latin typeface="Arial"/>
                <a:ea typeface="DejaVu Sans"/>
              </a:rPr>
              <a:t>The following table shows some of the more commonly used members of the </a:t>
            </a:r>
            <a:r>
              <a:rPr b="1" lang="en-US" sz="2300" strike="noStrike" u="none">
                <a:solidFill>
                  <a:srgbClr val="111111"/>
                </a:solidFill>
                <a:uFillTx/>
                <a:latin typeface="Arial"/>
                <a:ea typeface="DejaVu Sans"/>
              </a:rPr>
              <a:t>DbContext</a:t>
            </a:r>
            <a:r>
              <a:rPr b="0" lang="en-US" sz="2300" strike="noStrike" u="none">
                <a:solidFill>
                  <a:srgbClr val="111111"/>
                </a:solidFill>
                <a:uFillTx/>
                <a:latin typeface="Arial"/>
                <a:ea typeface="DejaVu Sans"/>
              </a:rPr>
              <a:t>:</a:t>
            </a:r>
            <a:endParaRPr b="0" lang="en-US" sz="2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Num" idx="25"/>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33653CCB-977E-44BD-9DFB-07DF10E44F40}" type="slidenum">
              <a:rPr b="0" lang="en-US" sz="1200" strike="noStrike" u="none">
                <a:solidFill>
                  <a:schemeClr val="dk1">
                    <a:tint val="75000"/>
                  </a:schemeClr>
                </a:solidFill>
                <a:uFillTx/>
                <a:latin typeface="Arial"/>
              </a:rPr>
              <a:t>21</a:t>
            </a:fld>
            <a:endParaRPr b="0" lang="en-US" sz="1200" strike="noStrike" u="none">
              <a:solidFill>
                <a:srgbClr val="000000"/>
              </a:solidFill>
              <a:uFillTx/>
              <a:latin typeface="Times New Roman"/>
            </a:endParaRPr>
          </a:p>
        </p:txBody>
      </p:sp>
      <p:graphicFrame>
        <p:nvGraphicFramePr>
          <p:cNvPr id="107" name="Table 12"/>
          <p:cNvGraphicFramePr/>
          <p:nvPr/>
        </p:nvGraphicFramePr>
        <p:xfrm>
          <a:off x="202680" y="793800"/>
          <a:ext cx="11933640" cy="5888160"/>
        </p:xfrm>
        <a:graphic>
          <a:graphicData uri="http://schemas.openxmlformats.org/drawingml/2006/table">
            <a:tbl>
              <a:tblPr/>
              <a:tblGrid>
                <a:gridCol w="3559320"/>
                <a:gridCol w="8374680"/>
              </a:tblGrid>
              <a:tr h="371160">
                <a:tc>
                  <a:txBody>
                    <a:bodyPr lIns="68400" rIns="68400" anchor="t">
                      <a:noAutofit/>
                    </a:bodyPr>
                    <a:p>
                      <a:pPr defTabSz="914400">
                        <a:lnSpc>
                          <a:spcPct val="107000"/>
                        </a:lnSpc>
                      </a:pPr>
                      <a:r>
                        <a:rPr b="1" lang="en-US" sz="2300" strike="noStrike" u="none">
                          <a:solidFill>
                            <a:srgbClr val="ffffff"/>
                          </a:solidFill>
                          <a:uFillTx/>
                          <a:latin typeface="Arial"/>
                        </a:rPr>
                        <a:t>Member of DbContext</a:t>
                      </a:r>
                      <a:endParaRPr b="0" lang="en-US" sz="2300" strike="noStrike" u="none">
                        <a:solidFill>
                          <a:srgbClr val="ffffff"/>
                        </a:solidFill>
                        <a:uFillTx/>
                        <a:latin typeface="Arial"/>
                      </a:endParaRPr>
                    </a:p>
                  </a:txBody>
                  <a:tcPr anchor="t" marL="68400" marR="68400">
                    <a:lnL w="12240">
                      <a:solidFill>
                        <a:srgbClr val="5b9bd5"/>
                      </a:solidFill>
                      <a:prstDash val="solid"/>
                    </a:lnL>
                    <a:lnR w="12240">
                      <a:solidFill>
                        <a:srgbClr val="ffffff"/>
                      </a:solidFill>
                      <a:prstDash val="solid"/>
                    </a:lnR>
                    <a:lnT w="12240">
                      <a:solidFill>
                        <a:srgbClr val="5b9bd5"/>
                      </a:solidFill>
                      <a:prstDash val="solid"/>
                    </a:lnT>
                    <a:lnB w="12240">
                      <a:solidFill>
                        <a:srgbClr val="5b9bd5"/>
                      </a:solidFill>
                      <a:prstDash val="solid"/>
                    </a:lnB>
                    <a:solidFill>
                      <a:srgbClr val="5b9bd5"/>
                    </a:solidFill>
                  </a:tcPr>
                </a:tc>
                <a:tc>
                  <a:txBody>
                    <a:bodyPr lIns="68400" rIns="68400" anchor="t">
                      <a:noAutofit/>
                    </a:bodyPr>
                    <a:p>
                      <a:pPr defTabSz="914400">
                        <a:lnSpc>
                          <a:spcPct val="107000"/>
                        </a:lnSpc>
                      </a:pPr>
                      <a:r>
                        <a:rPr b="1" lang="en-US" sz="2300" strike="noStrike" u="none">
                          <a:solidFill>
                            <a:srgbClr val="ffffff"/>
                          </a:solidFill>
                          <a:uFillTx/>
                          <a:latin typeface="Arial"/>
                        </a:rPr>
                        <a:t>Description</a:t>
                      </a:r>
                      <a:endParaRPr b="0" lang="en-US" sz="2300" strike="noStrike" u="none">
                        <a:solidFill>
                          <a:srgbClr val="ffffff"/>
                        </a:solidFill>
                        <a:uFillTx/>
                        <a:latin typeface="Arial"/>
                      </a:endParaRPr>
                    </a:p>
                  </a:txBody>
                  <a:tcPr anchor="t" marL="68400" marR="68400">
                    <a:lnL w="12240">
                      <a:solidFill>
                        <a:srgbClr val="ffffff"/>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rgbClr val="5b9bd5"/>
                    </a:solidFill>
                  </a:tcPr>
                </a:tc>
              </a:tr>
              <a:tr h="570960">
                <a:tc>
                  <a:txBody>
                    <a:bodyPr lIns="68400" rIns="68400" anchor="ctr">
                      <a:noAutofit/>
                    </a:bodyPr>
                    <a:p>
                      <a:pPr defTabSz="914400">
                        <a:lnSpc>
                          <a:spcPct val="107000"/>
                        </a:lnSpc>
                      </a:pPr>
                      <a:r>
                        <a:rPr b="0" lang="en-US" sz="1700" strike="noStrike" u="none">
                          <a:solidFill>
                            <a:schemeClr val="dk1"/>
                          </a:solidFill>
                          <a:uFillTx/>
                          <a:latin typeface="Arial"/>
                        </a:rPr>
                        <a:t>Database</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c>
                  <a:txBody>
                    <a:bodyPr lIns="68400" rIns="68400" anchor="ctr">
                      <a:noAutofit/>
                    </a:bodyPr>
                    <a:p>
                      <a:pPr defTabSz="914400">
                        <a:lnSpc>
                          <a:spcPct val="107000"/>
                        </a:lnSpc>
                      </a:pPr>
                      <a:r>
                        <a:rPr b="0" lang="en-US" sz="1700" strike="noStrike" u="none">
                          <a:solidFill>
                            <a:schemeClr val="dk1"/>
                          </a:solidFill>
                          <a:uFillTx/>
                          <a:latin typeface="Arial"/>
                        </a:rPr>
                        <a:t>Provides access to database-related information and functionality, including execution of SQL statements</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r>
              <a:tr h="577440">
                <a:tc>
                  <a:txBody>
                    <a:bodyPr lIns="68400" rIns="68400" anchor="ctr">
                      <a:noAutofit/>
                    </a:bodyPr>
                    <a:p>
                      <a:pPr defTabSz="914400">
                        <a:lnSpc>
                          <a:spcPct val="107000"/>
                        </a:lnSpc>
                      </a:pPr>
                      <a:r>
                        <a:rPr b="0" lang="en-US" sz="1700" strike="noStrike" u="none">
                          <a:solidFill>
                            <a:schemeClr val="dk1"/>
                          </a:solidFill>
                          <a:uFillTx/>
                          <a:latin typeface="Arial"/>
                        </a:rPr>
                        <a:t>Model</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700" strike="noStrike" u="none">
                          <a:solidFill>
                            <a:schemeClr val="dk1"/>
                          </a:solidFill>
                          <a:uFillTx/>
                          <a:latin typeface="Arial"/>
                        </a:rPr>
                        <a:t>The metadata about the shape of entities, the relationships between them, and how they map to the database. Note: This property is usually not interacted with directly</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577440">
                <a:tc>
                  <a:txBody>
                    <a:bodyPr lIns="68400" rIns="68400" anchor="ctr">
                      <a:noAutofit/>
                    </a:bodyPr>
                    <a:p>
                      <a:pPr defTabSz="914400">
                        <a:lnSpc>
                          <a:spcPct val="107000"/>
                        </a:lnSpc>
                      </a:pPr>
                      <a:r>
                        <a:rPr b="0" lang="en-US" sz="1700" strike="noStrike" u="none">
                          <a:solidFill>
                            <a:schemeClr val="dk1"/>
                          </a:solidFill>
                          <a:uFillTx/>
                          <a:latin typeface="Arial"/>
                        </a:rPr>
                        <a:t>ChangeTracker</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700" strike="noStrike" u="none">
                          <a:solidFill>
                            <a:schemeClr val="dk1"/>
                          </a:solidFill>
                          <a:uFillTx/>
                          <a:latin typeface="Arial"/>
                        </a:rPr>
                        <a:t>Provides access to information and operations for entity instances this context is tracking</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577440">
                <a:tc>
                  <a:txBody>
                    <a:bodyPr lIns="68400" rIns="68400" anchor="ctr">
                      <a:noAutofit/>
                    </a:bodyPr>
                    <a:p>
                      <a:pPr defTabSz="914400">
                        <a:lnSpc>
                          <a:spcPct val="107000"/>
                        </a:lnSpc>
                      </a:pPr>
                      <a:r>
                        <a:rPr b="0" lang="en-US" sz="1700" strike="noStrike" u="none">
                          <a:solidFill>
                            <a:schemeClr val="dk1"/>
                          </a:solidFill>
                          <a:uFillTx/>
                          <a:latin typeface="Arial"/>
                        </a:rPr>
                        <a:t>DbSet&lt;T&gt;</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700" strike="noStrike" u="none">
                          <a:solidFill>
                            <a:schemeClr val="dk1"/>
                          </a:solidFill>
                          <a:uFillTx/>
                          <a:latin typeface="Arial"/>
                        </a:rPr>
                        <a:t>Used to query and save instances of application entities. LINQ queries against DbSet properties are translated into SQL queries</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873720">
                <a:tc>
                  <a:txBody>
                    <a:bodyPr lIns="68400" rIns="68400" anchor="ctr">
                      <a:noAutofit/>
                    </a:bodyPr>
                    <a:p>
                      <a:pPr defTabSz="914400">
                        <a:lnSpc>
                          <a:spcPct val="107000"/>
                        </a:lnSpc>
                      </a:pPr>
                      <a:r>
                        <a:rPr b="0" lang="en-US" sz="1700" strike="noStrike" u="none">
                          <a:solidFill>
                            <a:schemeClr val="dk1"/>
                          </a:solidFill>
                          <a:uFillTx/>
                          <a:latin typeface="Arial"/>
                        </a:rPr>
                        <a:t>EntryEntry&lt;TEntity&gt;</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700" strike="noStrike" u="none">
                          <a:solidFill>
                            <a:schemeClr val="dk1"/>
                          </a:solidFill>
                          <a:uFillTx/>
                          <a:latin typeface="Arial"/>
                        </a:rPr>
                        <a:t>Provides access to change tracking information and operations (such as changing the EntityState) for the entity. Can also be called on an untracked entity to change the state to tracked</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344520">
                <a:tc>
                  <a:txBody>
                    <a:bodyPr lIns="68400" rIns="68400" anchor="ctr">
                      <a:noAutofit/>
                    </a:bodyPr>
                    <a:p>
                      <a:pPr defTabSz="914400">
                        <a:lnSpc>
                          <a:spcPct val="107000"/>
                        </a:lnSpc>
                      </a:pPr>
                      <a:r>
                        <a:rPr b="0" lang="en-US" sz="1700" strike="noStrike" u="none">
                          <a:solidFill>
                            <a:schemeClr val="dk1"/>
                          </a:solidFill>
                          <a:uFillTx/>
                          <a:latin typeface="Arial"/>
                        </a:rPr>
                        <a:t>SaveChanges/SaveChangesAsync</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700" strike="noStrike" u="none">
                          <a:solidFill>
                            <a:schemeClr val="dk1"/>
                          </a:solidFill>
                          <a:uFillTx/>
                          <a:latin typeface="Arial"/>
                        </a:rPr>
                        <a:t>Saves all entity changes to the database and returns the number of records affected</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1170000">
                <a:tc>
                  <a:txBody>
                    <a:bodyPr lIns="68400" rIns="68400" anchor="ctr">
                      <a:noAutofit/>
                    </a:bodyPr>
                    <a:p>
                      <a:pPr defTabSz="914400">
                        <a:lnSpc>
                          <a:spcPct val="107000"/>
                        </a:lnSpc>
                      </a:pPr>
                      <a:r>
                        <a:rPr b="0" lang="en-US" sz="1700" strike="noStrike" u="none">
                          <a:solidFill>
                            <a:schemeClr val="dk1"/>
                          </a:solidFill>
                          <a:uFillTx/>
                          <a:latin typeface="Arial"/>
                        </a:rPr>
                        <a:t>OnConfiguring</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700" strike="noStrike" u="none">
                          <a:solidFill>
                            <a:schemeClr val="dk1"/>
                          </a:solidFill>
                          <a:uFillTx/>
                          <a:latin typeface="Arial"/>
                        </a:rPr>
                        <a:t>A builder used to create or modify options for the context. Executes each time a DbContext instance is created. Note: It is recommended not to use this, and instead use the DbContextOptions to configure the context at runtime, and use an instance of the IDesignTimeDbContextFactory at design time</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589680">
                <a:tc>
                  <a:txBody>
                    <a:bodyPr lIns="68400" rIns="68400" anchor="ctr">
                      <a:noAutofit/>
                    </a:bodyPr>
                    <a:p>
                      <a:pPr defTabSz="914400">
                        <a:lnSpc>
                          <a:spcPct val="107000"/>
                        </a:lnSpc>
                      </a:pPr>
                      <a:r>
                        <a:rPr b="0" lang="en-US" sz="1700" strike="noStrike" u="none">
                          <a:solidFill>
                            <a:schemeClr val="dk1"/>
                          </a:solidFill>
                          <a:uFillTx/>
                          <a:latin typeface="Arial"/>
                        </a:rPr>
                        <a:t>OnModelCreating</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700" strike="noStrike" u="none">
                          <a:solidFill>
                            <a:schemeClr val="dk1"/>
                          </a:solidFill>
                          <a:uFillTx/>
                          <a:latin typeface="Arial"/>
                        </a:rPr>
                        <a:t>Called when a model has been initialized, but before it’s finalized. Methods from the Fluent API are placed in this method to finalize the shape of the model</a:t>
                      </a:r>
                      <a:endParaRPr b="0" lang="en-US" sz="17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DbSet Class</a:t>
            </a:r>
            <a:endParaRPr b="0" lang="en-US" sz="4400" strike="noStrike" u="none">
              <a:solidFill>
                <a:srgbClr val="000000"/>
              </a:solidFill>
              <a:uFillTx/>
              <a:latin typeface="Arial"/>
            </a:endParaRPr>
          </a:p>
        </p:txBody>
      </p:sp>
      <p:sp>
        <p:nvSpPr>
          <p:cNvPr id="109" name="TextBox 9"/>
          <p:cNvSpPr/>
          <p:nvPr/>
        </p:nvSpPr>
        <p:spPr>
          <a:xfrm>
            <a:off x="-52200" y="1433880"/>
            <a:ext cx="12147840" cy="48567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1199"/>
              </a:spcBef>
              <a:spcAft>
                <a:spcPts val="1199"/>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For each entity in our object model, we add a property of type DbSet&lt;T&gt;. The DbSet&lt;T&gt; is a specialized collection property used to interact with the database provider to get, add, update, or delete records in the database</a:t>
            </a:r>
            <a:endParaRPr b="0" lang="en-US" sz="2600" strike="noStrike" u="none">
              <a:solidFill>
                <a:srgbClr val="000000"/>
              </a:solidFill>
              <a:uFillTx/>
              <a:latin typeface="Arial"/>
            </a:endParaRPr>
          </a:p>
          <a:p>
            <a:pPr marL="343080" indent="-343080" algn="just" defTabSz="914400">
              <a:lnSpc>
                <a:spcPct val="150000"/>
              </a:lnSpc>
              <a:spcBef>
                <a:spcPts val="1199"/>
              </a:spcBef>
              <a:spcAft>
                <a:spcPts val="1199"/>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Each DbSet&lt;T&gt; provides a number of core services to each collection, such as creating, deleting, and finding records in the represented table</a:t>
            </a:r>
            <a:endParaRPr b="0" lang="en-US" sz="2600" strike="noStrike" u="none">
              <a:solidFill>
                <a:srgbClr val="000000"/>
              </a:solidFill>
              <a:uFillTx/>
              <a:latin typeface="Arial"/>
            </a:endParaRPr>
          </a:p>
          <a:p>
            <a:pPr marL="343080" indent="-343080" algn="just" defTabSz="914400">
              <a:lnSpc>
                <a:spcPct val="150000"/>
              </a:lnSpc>
              <a:spcBef>
                <a:spcPts val="1199"/>
              </a:spcBef>
              <a:spcAft>
                <a:spcPts val="1199"/>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The following table describes some of the core members of the DbSet&lt;T&gt; class:</a:t>
            </a:r>
            <a:endParaRPr b="0" lang="en-US" sz="2600" strike="noStrike" u="none">
              <a:solidFill>
                <a:srgbClr val="000000"/>
              </a:solidFill>
              <a:uFillTx/>
              <a:latin typeface="Arial"/>
            </a:endParaRPr>
          </a:p>
        </p:txBody>
      </p:sp>
      <p:sp>
        <p:nvSpPr>
          <p:cNvPr id="3" name="PlaceHolder 2"/>
          <p:cNvSpPr>
            <a:spLocks noGrp="1"/>
          </p:cNvSpPr>
          <p:nvPr>
            <p:ph type="sldNum" idx="7"/>
          </p:nvPr>
        </p:nvSpPr>
        <p:spPr/>
        <p:txBody>
          <a:bodyPr/>
          <a:p>
            <a:fld id="{AC6CC57A-ECDB-44A4-ABAC-D710A1721C9A}"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10" name="Table 10"/>
          <p:cNvGraphicFramePr/>
          <p:nvPr/>
        </p:nvGraphicFramePr>
        <p:xfrm>
          <a:off x="220680" y="1275840"/>
          <a:ext cx="11789280" cy="5286240"/>
        </p:xfrm>
        <a:graphic>
          <a:graphicData uri="http://schemas.openxmlformats.org/drawingml/2006/table">
            <a:tbl>
              <a:tblPr/>
              <a:tblGrid>
                <a:gridCol w="3319920"/>
                <a:gridCol w="8469720"/>
              </a:tblGrid>
              <a:tr h="374760">
                <a:tc>
                  <a:txBody>
                    <a:bodyPr lIns="68400" rIns="68400" anchor="t">
                      <a:noAutofit/>
                    </a:bodyPr>
                    <a:p>
                      <a:pPr defTabSz="914400">
                        <a:lnSpc>
                          <a:spcPct val="107000"/>
                        </a:lnSpc>
                      </a:pPr>
                      <a:r>
                        <a:rPr b="1" lang="en-US" sz="2300" strike="noStrike" u="none">
                          <a:solidFill>
                            <a:srgbClr val="ffffff"/>
                          </a:solidFill>
                          <a:uFillTx/>
                          <a:latin typeface="Arial"/>
                        </a:rPr>
                        <a:t>Member of DbSet&lt;T&gt;</a:t>
                      </a:r>
                      <a:endParaRPr b="0" lang="en-US" sz="2300" strike="noStrike" u="none">
                        <a:solidFill>
                          <a:srgbClr val="ffffff"/>
                        </a:solidFill>
                        <a:uFillTx/>
                        <a:latin typeface="Arial"/>
                      </a:endParaRPr>
                    </a:p>
                  </a:txBody>
                  <a:tcPr anchor="t" marL="68400" marR="68400">
                    <a:lnL w="12240">
                      <a:solidFill>
                        <a:srgbClr val="5b9bd5"/>
                      </a:solidFill>
                      <a:prstDash val="solid"/>
                    </a:lnL>
                    <a:lnR w="12240">
                      <a:solidFill>
                        <a:srgbClr val="ffffff"/>
                      </a:solidFill>
                      <a:prstDash val="solid"/>
                    </a:lnR>
                    <a:lnT w="12240">
                      <a:solidFill>
                        <a:srgbClr val="5b9bd5"/>
                      </a:solidFill>
                      <a:prstDash val="solid"/>
                    </a:lnT>
                    <a:lnB w="12240">
                      <a:solidFill>
                        <a:srgbClr val="5b9bd5"/>
                      </a:solidFill>
                      <a:prstDash val="solid"/>
                    </a:lnB>
                    <a:solidFill>
                      <a:srgbClr val="5b9bd5"/>
                    </a:solidFill>
                  </a:tcPr>
                </a:tc>
                <a:tc>
                  <a:txBody>
                    <a:bodyPr lIns="68400" rIns="68400" anchor="t">
                      <a:noAutofit/>
                    </a:bodyPr>
                    <a:p>
                      <a:pPr defTabSz="914400">
                        <a:lnSpc>
                          <a:spcPct val="107000"/>
                        </a:lnSpc>
                      </a:pPr>
                      <a:r>
                        <a:rPr b="1" lang="en-US" sz="2300" strike="noStrike" u="none">
                          <a:solidFill>
                            <a:srgbClr val="ffffff"/>
                          </a:solidFill>
                          <a:uFillTx/>
                          <a:latin typeface="Arial"/>
                        </a:rPr>
                        <a:t>Description</a:t>
                      </a:r>
                      <a:endParaRPr b="0" lang="en-US" sz="2300" strike="noStrike" u="none">
                        <a:solidFill>
                          <a:srgbClr val="ffffff"/>
                        </a:solidFill>
                        <a:uFillTx/>
                        <a:latin typeface="Arial"/>
                      </a:endParaRPr>
                    </a:p>
                  </a:txBody>
                  <a:tcPr anchor="t" marL="68400" marR="68400">
                    <a:lnL w="12240">
                      <a:solidFill>
                        <a:srgbClr val="ffffff"/>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rgbClr val="5b9bd5"/>
                    </a:solidFill>
                  </a:tcPr>
                </a:tc>
              </a:tr>
              <a:tr h="677160">
                <a:tc>
                  <a:txBody>
                    <a:bodyPr lIns="68400" rIns="68400" anchor="ctr">
                      <a:noAutofit/>
                    </a:bodyPr>
                    <a:p>
                      <a:pPr defTabSz="914400">
                        <a:lnSpc>
                          <a:spcPct val="107000"/>
                        </a:lnSpc>
                      </a:pPr>
                      <a:r>
                        <a:rPr b="0" lang="en-US" sz="2000" strike="noStrike" u="none">
                          <a:solidFill>
                            <a:schemeClr val="dk1"/>
                          </a:solidFill>
                          <a:uFillTx/>
                          <a:latin typeface="Arial"/>
                        </a:rPr>
                        <a:t>Add/AddRange</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c>
                  <a:txBody>
                    <a:bodyPr lIns="68400" rIns="68400" anchor="ctr">
                      <a:noAutofit/>
                    </a:bodyPr>
                    <a:p>
                      <a:pPr defTabSz="914400">
                        <a:lnSpc>
                          <a:spcPct val="107000"/>
                        </a:lnSpc>
                      </a:pPr>
                      <a:r>
                        <a:rPr b="0" lang="en-US" sz="2000" strike="noStrike" u="none">
                          <a:solidFill>
                            <a:schemeClr val="dk1"/>
                          </a:solidFill>
                          <a:uFillTx/>
                          <a:latin typeface="Arial"/>
                        </a:rPr>
                        <a:t>Begins tracking the entity/entities in the Added state. Item(s) will be added when SaveChanges is called. Async versions are available as well</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r>
              <a:tr h="1036440">
                <a:tc>
                  <a:txBody>
                    <a:bodyPr lIns="68400" rIns="68400" anchor="ctr">
                      <a:noAutofit/>
                    </a:bodyPr>
                    <a:p>
                      <a:pPr defTabSz="914400">
                        <a:lnSpc>
                          <a:spcPct val="107000"/>
                        </a:lnSpc>
                      </a:pPr>
                      <a:r>
                        <a:rPr b="0" lang="en-US" sz="2000" strike="noStrike" u="none">
                          <a:solidFill>
                            <a:schemeClr val="dk1"/>
                          </a:solidFill>
                          <a:uFillTx/>
                          <a:latin typeface="Arial"/>
                        </a:rPr>
                        <a:t>Find</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000" strike="noStrike" u="none">
                          <a:solidFill>
                            <a:schemeClr val="dk1"/>
                          </a:solidFill>
                          <a:uFillTx/>
                          <a:latin typeface="Arial"/>
                        </a:rPr>
                        <a:t>Searches for the entity in the ChangeTracker by primary key. If not found, the data store is queried for the object. An async version is available as well</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1036440">
                <a:tc>
                  <a:txBody>
                    <a:bodyPr lIns="68400" rIns="68400" anchor="ctr">
                      <a:noAutofit/>
                    </a:bodyPr>
                    <a:p>
                      <a:pPr defTabSz="914400">
                        <a:lnSpc>
                          <a:spcPct val="107000"/>
                        </a:lnSpc>
                      </a:pPr>
                      <a:r>
                        <a:rPr b="0" lang="en-US" sz="2000" strike="noStrike" u="none">
                          <a:solidFill>
                            <a:schemeClr val="dk1"/>
                          </a:solidFill>
                          <a:uFillTx/>
                          <a:latin typeface="Arial"/>
                        </a:rPr>
                        <a:t>Update/UpdateRange</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000" strike="noStrike" u="none">
                          <a:solidFill>
                            <a:schemeClr val="dk1"/>
                          </a:solidFill>
                          <a:uFillTx/>
                          <a:latin typeface="Arial"/>
                        </a:rPr>
                        <a:t>Begins tracking the entity/entities in the Modified state. Item(s) will be updated when SaveChanges is called. Async versions are available as well</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1036440">
                <a:tc>
                  <a:txBody>
                    <a:bodyPr lIns="68400" rIns="68400" anchor="ctr">
                      <a:noAutofit/>
                    </a:bodyPr>
                    <a:p>
                      <a:pPr defTabSz="914400">
                        <a:lnSpc>
                          <a:spcPct val="107000"/>
                        </a:lnSpc>
                      </a:pPr>
                      <a:r>
                        <a:rPr b="0" lang="en-US" sz="2000" strike="noStrike" u="none">
                          <a:solidFill>
                            <a:schemeClr val="dk1"/>
                          </a:solidFill>
                          <a:uFillTx/>
                          <a:latin typeface="Arial"/>
                        </a:rPr>
                        <a:t>Remove/RemoveRange</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000" strike="noStrike" u="none">
                          <a:solidFill>
                            <a:schemeClr val="dk1"/>
                          </a:solidFill>
                          <a:uFillTx/>
                          <a:latin typeface="Arial"/>
                        </a:rPr>
                        <a:t>Begins tracking the entity/entities in the Deleted state. Item(s) will be removed when SaveChanges is called. Async versions are available as well</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1036440">
                <a:tc>
                  <a:txBody>
                    <a:bodyPr lIns="68400" rIns="68400" anchor="ctr">
                      <a:noAutofit/>
                    </a:bodyPr>
                    <a:p>
                      <a:pPr defTabSz="914400">
                        <a:lnSpc>
                          <a:spcPct val="107000"/>
                        </a:lnSpc>
                      </a:pPr>
                      <a:r>
                        <a:rPr b="0" lang="en-US" sz="2000" strike="noStrike" u="none">
                          <a:solidFill>
                            <a:schemeClr val="dk1"/>
                          </a:solidFill>
                          <a:uFillTx/>
                          <a:latin typeface="Arial"/>
                        </a:rPr>
                        <a:t>Attach/AttachRange</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000" strike="noStrike" u="none">
                          <a:solidFill>
                            <a:schemeClr val="dk1"/>
                          </a:solidFill>
                          <a:uFillTx/>
                          <a:latin typeface="Arial"/>
                        </a:rPr>
                        <a:t>Begins tracking the entity/entities in the Unchanged state. No operation will execute when SaveChanges is called. Async versions are available as well</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bl>
          </a:graphicData>
        </a:graphic>
      </p:graphicFrame>
      <p:sp>
        <p:nvSpPr>
          <p:cNvPr id="111" name="TextBox 5"/>
          <p:cNvSpPr/>
          <p:nvPr/>
        </p:nvSpPr>
        <p:spPr>
          <a:xfrm>
            <a:off x="220680" y="691560"/>
            <a:ext cx="11287440" cy="4399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973735"/>
              </a:buClr>
              <a:buSzPct val="50000"/>
              <a:buFont typeface="Wingdings" charset="2"/>
              <a:buChar char=""/>
              <a:tabLst>
                <a:tab algn="l" pos="241200"/>
              </a:tabLst>
            </a:pPr>
            <a:r>
              <a:rPr b="0" lang="en-US" sz="2300" strike="noStrike" u="none">
                <a:solidFill>
                  <a:schemeClr val="dk1"/>
                </a:solidFill>
                <a:uFillTx/>
                <a:latin typeface="Arial"/>
                <a:ea typeface="DejaVu Sans"/>
              </a:rPr>
              <a:t>The following table describes some of the core members of the DbSet&lt;T&gt; class:</a:t>
            </a:r>
            <a:endParaRPr b="0" lang="en-US" sz="2300" strike="noStrike" u="none">
              <a:solidFill>
                <a:srgbClr val="000000"/>
              </a:solidFill>
              <a:uFillTx/>
              <a:latin typeface="Arial"/>
            </a:endParaRPr>
          </a:p>
        </p:txBody>
      </p:sp>
      <p:sp>
        <p:nvSpPr>
          <p:cNvPr id="2" name="PlaceHolder 1"/>
          <p:cNvSpPr>
            <a:spLocks noGrp="1"/>
          </p:cNvSpPr>
          <p:nvPr>
            <p:ph type="sldNum" idx="7"/>
          </p:nvPr>
        </p:nvSpPr>
        <p:spPr/>
        <p:txBody>
          <a:bodyPr/>
          <a:p>
            <a:fld id="{8B23F937-16D4-42CF-BF3F-36966F2742AE}"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Num" idx="26"/>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F4FABA0A-726E-405B-9A59-471475A9FC28}" type="slidenum">
              <a:rPr b="0" lang="en-US" sz="1200" strike="noStrike" u="none">
                <a:solidFill>
                  <a:schemeClr val="dk1">
                    <a:tint val="75000"/>
                  </a:schemeClr>
                </a:solidFill>
                <a:uFillTx/>
                <a:latin typeface="Arial"/>
              </a:rPr>
              <a:t>23</a:t>
            </a:fld>
            <a:endParaRPr b="0" lang="en-US" sz="1200" strike="noStrike" u="none">
              <a:solidFill>
                <a:srgbClr val="000000"/>
              </a:solidFill>
              <a:uFillTx/>
              <a:latin typeface="Times New Roman"/>
            </a:endParaRPr>
          </a:p>
        </p:txBody>
      </p:sp>
      <p:sp>
        <p:nvSpPr>
          <p:cNvPr id="113"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Entities</a:t>
            </a:r>
            <a:endParaRPr b="0" lang="en-US" sz="4400" strike="noStrike" u="none">
              <a:solidFill>
                <a:srgbClr val="000000"/>
              </a:solidFill>
              <a:uFillTx/>
              <a:latin typeface="Arial"/>
            </a:endParaRPr>
          </a:p>
        </p:txBody>
      </p:sp>
      <p:sp>
        <p:nvSpPr>
          <p:cNvPr id="114" name="TextBox 6"/>
          <p:cNvSpPr/>
          <p:nvPr/>
        </p:nvSpPr>
        <p:spPr>
          <a:xfrm>
            <a:off x="-66600" y="1385280"/>
            <a:ext cx="12233160" cy="167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Aft>
                <a:spcPts val="6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Entities are a conceptual model of a physical database that maps to our business domain. This model is termed an entity data model (EDM). The EDM is a client-side set of classes that are mapped to a physical database by Entity Framework Core convention and configuration</a:t>
            </a:r>
            <a:endParaRPr b="0" lang="en-US" sz="2600" strike="noStrike" u="none">
              <a:solidFill>
                <a:srgbClr val="000000"/>
              </a:solidFill>
              <a:uFillTx/>
              <a:latin typeface="Arial"/>
            </a:endParaRPr>
          </a:p>
        </p:txBody>
      </p:sp>
      <p:pic>
        <p:nvPicPr>
          <p:cNvPr id="115" name="Picture 8" descr=""/>
          <p:cNvPicPr/>
          <p:nvPr/>
        </p:nvPicPr>
        <p:blipFill>
          <a:blip r:embed="rId1"/>
          <a:stretch/>
        </p:blipFill>
        <p:spPr>
          <a:xfrm>
            <a:off x="2323080" y="3090240"/>
            <a:ext cx="7503480" cy="33516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sldNum" idx="27"/>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B6D2B00C-7A70-4E3E-BA39-B97B19904BE8}" type="slidenum">
              <a:rPr b="0" lang="en-US" sz="1200" strike="noStrike" u="none">
                <a:solidFill>
                  <a:schemeClr val="dk1">
                    <a:tint val="75000"/>
                  </a:schemeClr>
                </a:solidFill>
                <a:uFillTx/>
                <a:latin typeface="Arial"/>
              </a:rPr>
              <a:t>25</a:t>
            </a:fld>
            <a:endParaRPr b="0" lang="en-US" sz="1200" strike="noStrike" u="none">
              <a:solidFill>
                <a:srgbClr val="000000"/>
              </a:solidFill>
              <a:uFillTx/>
              <a:latin typeface="Times New Roman"/>
            </a:endParaRPr>
          </a:p>
        </p:txBody>
      </p:sp>
      <p:sp>
        <p:nvSpPr>
          <p:cNvPr id="117"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Defining Entity Framework Core Models</a:t>
            </a:r>
            <a:endParaRPr b="0" lang="en-US" sz="4400" strike="noStrike" u="none">
              <a:solidFill>
                <a:srgbClr val="000000"/>
              </a:solidFill>
              <a:uFillTx/>
              <a:latin typeface="Arial"/>
            </a:endParaRPr>
          </a:p>
        </p:txBody>
      </p:sp>
      <p:sp>
        <p:nvSpPr>
          <p:cNvPr id="118" name="TextBox 6"/>
          <p:cNvSpPr/>
          <p:nvPr/>
        </p:nvSpPr>
        <p:spPr>
          <a:xfrm>
            <a:off x="-52200" y="1250640"/>
            <a:ext cx="12191400" cy="499428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200000"/>
              </a:lnSpc>
              <a:spcBef>
                <a:spcPts val="601"/>
              </a:spcBef>
              <a:spcAft>
                <a:spcPts val="6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An entity class represents the structure of a table and an instance of the class represents a row in that table</a:t>
            </a:r>
            <a:endParaRPr b="0" lang="en-US" sz="2600" strike="noStrike" u="none">
              <a:solidFill>
                <a:srgbClr val="000000"/>
              </a:solidFill>
              <a:uFillTx/>
              <a:latin typeface="Arial"/>
            </a:endParaRPr>
          </a:p>
          <a:p>
            <a:pPr marL="343080" indent="-343080" algn="just" defTabSz="914400">
              <a:lnSpc>
                <a:spcPct val="2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EF Core uses a combination of </a:t>
            </a:r>
            <a:r>
              <a:rPr b="1" lang="en-US" sz="2600" strike="noStrike" u="none">
                <a:solidFill>
                  <a:srgbClr val="111111"/>
                </a:solidFill>
                <a:uFillTx/>
                <a:latin typeface="Arial"/>
                <a:ea typeface="DejaVu Sans"/>
              </a:rPr>
              <a:t>Conventions</a:t>
            </a:r>
            <a:r>
              <a:rPr b="0" lang="en-US" sz="2600" strike="noStrike" u="none">
                <a:solidFill>
                  <a:srgbClr val="111111"/>
                </a:solidFill>
                <a:uFillTx/>
                <a:latin typeface="Arial"/>
                <a:ea typeface="DejaVu Sans"/>
              </a:rPr>
              <a:t>, </a:t>
            </a:r>
            <a:r>
              <a:rPr b="1" lang="en-US" sz="2600" strike="noStrike" u="none">
                <a:solidFill>
                  <a:srgbClr val="111111"/>
                </a:solidFill>
                <a:uFillTx/>
                <a:latin typeface="Arial"/>
                <a:ea typeface="DejaVu Sans"/>
              </a:rPr>
              <a:t>Annotation Atributes</a:t>
            </a:r>
            <a:r>
              <a:rPr b="0" lang="en-US" sz="2600" strike="noStrike" u="none">
                <a:solidFill>
                  <a:srgbClr val="111111"/>
                </a:solidFill>
                <a:uFillTx/>
                <a:latin typeface="Arial"/>
                <a:ea typeface="DejaVu Sans"/>
              </a:rPr>
              <a:t>, and </a:t>
            </a:r>
            <a:r>
              <a:rPr b="1" lang="en-US" sz="2600" strike="noStrike" u="none">
                <a:solidFill>
                  <a:srgbClr val="111111"/>
                </a:solidFill>
                <a:uFillTx/>
                <a:latin typeface="Arial"/>
                <a:ea typeface="DejaVu Sans"/>
              </a:rPr>
              <a:t>Fluent API </a:t>
            </a:r>
            <a:r>
              <a:rPr b="0" lang="en-US" sz="2600" strike="noStrike" u="none">
                <a:solidFill>
                  <a:srgbClr val="111111"/>
                </a:solidFill>
                <a:uFillTx/>
                <a:latin typeface="Arial"/>
                <a:ea typeface="DejaVu Sans"/>
              </a:rPr>
              <a:t>statements to build an entity model at runtime so that any actions performed on the classes can later be automatically translated into actions performed on the actual database</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Num" idx="28"/>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238E3256-F1DE-446F-8D64-6D03DEBCB721}" type="slidenum">
              <a:rPr b="0" lang="en-US" sz="1200" strike="noStrike" u="none">
                <a:solidFill>
                  <a:schemeClr val="dk1">
                    <a:tint val="75000"/>
                  </a:schemeClr>
                </a:solidFill>
                <a:uFillTx/>
                <a:latin typeface="Arial"/>
              </a:rPr>
              <a:t>26</a:t>
            </a:fld>
            <a:endParaRPr b="0" lang="en-US" sz="1200" strike="noStrike" u="none">
              <a:solidFill>
                <a:srgbClr val="000000"/>
              </a:solidFill>
              <a:uFillTx/>
              <a:latin typeface="Times New Roman"/>
            </a:endParaRPr>
          </a:p>
        </p:txBody>
      </p:sp>
      <p:sp>
        <p:nvSpPr>
          <p:cNvPr id="120" name="TextBox 12"/>
          <p:cNvSpPr/>
          <p:nvPr/>
        </p:nvSpPr>
        <p:spPr>
          <a:xfrm>
            <a:off x="-63720" y="1483200"/>
            <a:ext cx="12096720" cy="46850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1" lang="en-US" sz="2600" strike="noStrike" u="none">
                <a:solidFill>
                  <a:schemeClr val="dk1"/>
                </a:solidFill>
                <a:uFillTx/>
                <a:latin typeface="Arial"/>
                <a:ea typeface="DejaVu Sans"/>
              </a:rPr>
              <a:t>EF Core Conventions: </a:t>
            </a:r>
            <a:r>
              <a:rPr b="0" lang="en-US" sz="2600" strike="noStrike" u="none">
                <a:solidFill>
                  <a:srgbClr val="111111"/>
                </a:solidFill>
                <a:uFillTx/>
                <a:latin typeface="Arial"/>
                <a:ea typeface="DejaVu Sans"/>
              </a:rPr>
              <a:t>The code we will write will use the following conventions:</a:t>
            </a:r>
            <a:endParaRPr b="0" lang="en-US" sz="2600" strike="noStrike" u="none">
              <a:solidFill>
                <a:srgbClr val="000000"/>
              </a:solidFill>
              <a:uFillTx/>
              <a:latin typeface="Arial"/>
            </a:endParaRPr>
          </a:p>
          <a:p>
            <a:pPr marL="739800" indent="-339840"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The name of a table is assumed to match the name of a DbSet&lt;T&gt; property in the DbContext class, for example, Products</a:t>
            </a:r>
            <a:endParaRPr b="0" lang="en-US" sz="2600" strike="noStrike" u="none">
              <a:solidFill>
                <a:srgbClr val="000000"/>
              </a:solidFill>
              <a:uFillTx/>
              <a:latin typeface="Arial"/>
            </a:endParaRPr>
          </a:p>
          <a:p>
            <a:pPr marL="739800" indent="-339840"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The names of the columns are assumed to match the names of properties in the class, for example, ProductID</a:t>
            </a:r>
            <a:endParaRPr b="0" lang="en-US" sz="2600" strike="noStrike" u="none">
              <a:solidFill>
                <a:srgbClr val="000000"/>
              </a:solidFill>
              <a:uFillTx/>
              <a:latin typeface="Arial"/>
            </a:endParaRPr>
          </a:p>
          <a:p>
            <a:pPr marL="739800" indent="-339840"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The </a:t>
            </a:r>
            <a:r>
              <a:rPr b="1" lang="en-US" sz="2600" strike="noStrike" u="none">
                <a:solidFill>
                  <a:srgbClr val="111111"/>
                </a:solidFill>
                <a:uFillTx/>
                <a:latin typeface="Arial"/>
                <a:ea typeface="DejaVu Sans"/>
              </a:rPr>
              <a:t>string</a:t>
            </a:r>
            <a:r>
              <a:rPr b="0" lang="en-US" sz="2600" strike="noStrike" u="none">
                <a:solidFill>
                  <a:srgbClr val="111111"/>
                </a:solidFill>
                <a:uFillTx/>
                <a:latin typeface="Arial"/>
                <a:ea typeface="DejaVu Sans"/>
              </a:rPr>
              <a:t> .NET type is assumed to be a </a:t>
            </a:r>
            <a:r>
              <a:rPr b="1" i="1" lang="en-US" sz="2600" strike="noStrike" u="none">
                <a:solidFill>
                  <a:srgbClr val="111111"/>
                </a:solidFill>
                <a:uFillTx/>
                <a:latin typeface="Arial"/>
                <a:ea typeface="DejaVu Sans"/>
              </a:rPr>
              <a:t>nvarchar</a:t>
            </a:r>
            <a:r>
              <a:rPr b="0" lang="en-US" sz="2600" strike="noStrike" u="none">
                <a:solidFill>
                  <a:srgbClr val="111111"/>
                </a:solidFill>
                <a:uFillTx/>
                <a:latin typeface="Arial"/>
                <a:ea typeface="DejaVu Sans"/>
              </a:rPr>
              <a:t> type in the database</a:t>
            </a:r>
            <a:endParaRPr b="0" lang="en-US" sz="2600" strike="noStrike" u="none">
              <a:solidFill>
                <a:srgbClr val="000000"/>
              </a:solidFill>
              <a:uFillTx/>
              <a:latin typeface="Arial"/>
            </a:endParaRPr>
          </a:p>
          <a:p>
            <a:pPr marL="739800" indent="-339840"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The </a:t>
            </a:r>
            <a:r>
              <a:rPr b="1" lang="en-US" sz="2600" strike="noStrike" u="none">
                <a:solidFill>
                  <a:srgbClr val="111111"/>
                </a:solidFill>
                <a:uFillTx/>
                <a:latin typeface="Arial"/>
                <a:ea typeface="DejaVu Sans"/>
              </a:rPr>
              <a:t>int</a:t>
            </a:r>
            <a:r>
              <a:rPr b="0" lang="en-US" sz="2600" strike="noStrike" u="none">
                <a:solidFill>
                  <a:srgbClr val="111111"/>
                </a:solidFill>
                <a:uFillTx/>
                <a:latin typeface="Arial"/>
                <a:ea typeface="DejaVu Sans"/>
              </a:rPr>
              <a:t> .NET type is assumed to be an </a:t>
            </a:r>
            <a:r>
              <a:rPr b="1" i="1" lang="en-US" sz="2600" strike="noStrike" u="none">
                <a:solidFill>
                  <a:srgbClr val="111111"/>
                </a:solidFill>
                <a:uFillTx/>
                <a:latin typeface="Arial"/>
                <a:ea typeface="DejaVu Sans"/>
              </a:rPr>
              <a:t>int</a:t>
            </a:r>
            <a:r>
              <a:rPr b="0" lang="en-US" sz="2600" strike="noStrike" u="none">
                <a:solidFill>
                  <a:srgbClr val="111111"/>
                </a:solidFill>
                <a:uFillTx/>
                <a:latin typeface="Arial"/>
                <a:ea typeface="DejaVu Sans"/>
              </a:rPr>
              <a:t> type in the database</a:t>
            </a:r>
            <a:endParaRPr b="0" lang="en-US" sz="2600" strike="noStrike" u="none">
              <a:solidFill>
                <a:srgbClr val="000000"/>
              </a:solidFill>
              <a:uFillTx/>
              <a:latin typeface="Arial"/>
            </a:endParaRPr>
          </a:p>
          <a:p>
            <a:pPr marL="739800" indent="-339840"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A property that is named ID , or if the class is named Product, then the property can be named ProductID</a:t>
            </a:r>
            <a:endParaRPr b="0" lang="en-US" sz="2600" strike="noStrike" u="none">
              <a:solidFill>
                <a:srgbClr val="000000"/>
              </a:solidFill>
              <a:uFillTx/>
              <a:latin typeface="Arial"/>
            </a:endParaRPr>
          </a:p>
        </p:txBody>
      </p:sp>
      <p:sp>
        <p:nvSpPr>
          <p:cNvPr id="121"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Defining Entity Framework Core Models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Num" idx="29"/>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EDF9D9B9-94C9-4751-9BDD-700B1D0F622E}" type="slidenum">
              <a:rPr b="0" lang="en-US" sz="1200" strike="noStrike" u="none">
                <a:solidFill>
                  <a:schemeClr val="dk1">
                    <a:tint val="75000"/>
                  </a:schemeClr>
                </a:solidFill>
                <a:uFillTx/>
                <a:latin typeface="Arial"/>
              </a:rPr>
              <a:t>27</a:t>
            </a:fld>
            <a:endParaRPr b="0" lang="en-US" sz="1200" strike="noStrike" u="none">
              <a:solidFill>
                <a:srgbClr val="000000"/>
              </a:solidFill>
              <a:uFillTx/>
              <a:latin typeface="Times New Roman"/>
            </a:endParaRPr>
          </a:p>
        </p:txBody>
      </p:sp>
      <p:sp>
        <p:nvSpPr>
          <p:cNvPr id="123"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Defining Entity Framework Core Models</a:t>
            </a:r>
            <a:endParaRPr b="0" lang="en-US" sz="4400" strike="noStrike" u="none">
              <a:solidFill>
                <a:srgbClr val="000000"/>
              </a:solidFill>
              <a:uFillTx/>
              <a:latin typeface="Arial"/>
            </a:endParaRPr>
          </a:p>
        </p:txBody>
      </p:sp>
      <p:sp>
        <p:nvSpPr>
          <p:cNvPr id="124" name="TextBox 5"/>
          <p:cNvSpPr/>
          <p:nvPr/>
        </p:nvSpPr>
        <p:spPr>
          <a:xfrm>
            <a:off x="-63720" y="1522440"/>
            <a:ext cx="12191400" cy="24811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1" lang="en-US" sz="2600" strike="noStrike" u="none">
                <a:solidFill>
                  <a:schemeClr val="dk1"/>
                </a:solidFill>
                <a:uFillTx/>
                <a:latin typeface="Arial"/>
                <a:ea typeface="DejaVu Sans"/>
              </a:rPr>
              <a:t>EF Core Annotation attributes: </a:t>
            </a:r>
            <a:r>
              <a:rPr b="0" lang="en-US" sz="2600" strike="noStrike" u="none">
                <a:solidFill>
                  <a:srgbClr val="111111"/>
                </a:solidFill>
                <a:uFillTx/>
                <a:latin typeface="Arial"/>
                <a:ea typeface="DejaVu Sans"/>
              </a:rPr>
              <a:t>Conventions often aren't enough to completely map the classes to the database objects. Another way of adding more smarts to our model is to apply annotation attributes</a:t>
            </a:r>
            <a:endParaRPr b="0" lang="en-US" sz="2600" strike="noStrike" u="none">
              <a:solidFill>
                <a:srgbClr val="000000"/>
              </a:solidFill>
              <a:uFillTx/>
              <a:latin typeface="Arial"/>
            </a:endParaRPr>
          </a:p>
          <a:p>
            <a:pPr marL="739800" indent="-339840" defTabSz="914400">
              <a:lnSpc>
                <a:spcPct val="100000"/>
              </a:lnSpc>
              <a:spcBef>
                <a:spcPts val="601"/>
              </a:spcBef>
              <a:spcAft>
                <a:spcPts val="601"/>
              </a:spcAft>
              <a:buClr>
                <a:srgbClr val="973735"/>
              </a:buClr>
              <a:buSzPct val="70000"/>
              <a:buFont typeface="Wingdings" charset="2"/>
              <a:buChar char=""/>
              <a:tabLst>
                <a:tab algn="l" pos="241200"/>
              </a:tabLst>
            </a:pPr>
            <a:r>
              <a:rPr b="0" lang="en-US" sz="2300" strike="noStrike" u="none">
                <a:solidFill>
                  <a:srgbClr val="111111"/>
                </a:solidFill>
                <a:uFillTx/>
                <a:latin typeface="Arial"/>
                <a:ea typeface="DejaVu Sans"/>
              </a:rPr>
              <a:t>For example, in the database, the maximum length of a </a:t>
            </a:r>
            <a:r>
              <a:rPr b="1" lang="en-US" sz="2300" strike="noStrike" u="none">
                <a:solidFill>
                  <a:srgbClr val="111111"/>
                </a:solidFill>
                <a:uFillTx/>
                <a:latin typeface="Arial"/>
                <a:ea typeface="DejaVu Sans"/>
              </a:rPr>
              <a:t>ProductName</a:t>
            </a:r>
            <a:r>
              <a:rPr b="0" lang="en-US" sz="2300" strike="noStrike" u="none">
                <a:solidFill>
                  <a:srgbClr val="111111"/>
                </a:solidFill>
                <a:uFillTx/>
                <a:latin typeface="Arial"/>
                <a:ea typeface="DejaVu Sans"/>
              </a:rPr>
              <a:t> is </a:t>
            </a:r>
            <a:r>
              <a:rPr b="1" lang="en-US" sz="2300" strike="noStrike" u="none">
                <a:solidFill>
                  <a:srgbClr val="111111"/>
                </a:solidFill>
                <a:uFillTx/>
                <a:latin typeface="Arial"/>
                <a:ea typeface="DejaVu Sans"/>
              </a:rPr>
              <a:t>40</a:t>
            </a:r>
            <a:r>
              <a:rPr b="0" lang="en-US" sz="2300" strike="noStrike" u="none">
                <a:solidFill>
                  <a:srgbClr val="111111"/>
                </a:solidFill>
                <a:uFillTx/>
                <a:latin typeface="Arial"/>
                <a:ea typeface="DejaVu Sans"/>
              </a:rPr>
              <a:t> , and the </a:t>
            </a:r>
            <a:r>
              <a:rPr b="1" lang="en-US" sz="2300" strike="noStrike" u="none">
                <a:solidFill>
                  <a:srgbClr val="111111"/>
                </a:solidFill>
                <a:uFillTx/>
                <a:latin typeface="Arial"/>
                <a:ea typeface="DejaVu Sans"/>
              </a:rPr>
              <a:t>value cannot be null</a:t>
            </a:r>
            <a:r>
              <a:rPr b="0" lang="en-US" sz="2300" strike="noStrike" u="none">
                <a:solidFill>
                  <a:srgbClr val="111111"/>
                </a:solidFill>
                <a:uFillTx/>
                <a:latin typeface="Arial"/>
                <a:ea typeface="DejaVu Sans"/>
              </a:rPr>
              <a:t>. In a </a:t>
            </a:r>
            <a:r>
              <a:rPr b="1" lang="en-US" sz="2300" strike="noStrike" u="none">
                <a:solidFill>
                  <a:srgbClr val="111111"/>
                </a:solidFill>
                <a:uFillTx/>
                <a:latin typeface="Arial"/>
                <a:ea typeface="DejaVu Sans"/>
              </a:rPr>
              <a:t>Product</a:t>
            </a:r>
            <a:r>
              <a:rPr b="0" lang="en-US" sz="2300" strike="noStrike" u="none">
                <a:solidFill>
                  <a:srgbClr val="111111"/>
                </a:solidFill>
                <a:uFillTx/>
                <a:latin typeface="Arial"/>
                <a:ea typeface="DejaVu Sans"/>
              </a:rPr>
              <a:t> class, we could apply aributes to specify this, as shown in the following code: </a:t>
            </a:r>
            <a:endParaRPr b="0" lang="en-US" sz="2300" strike="noStrike" u="none">
              <a:solidFill>
                <a:srgbClr val="000000"/>
              </a:solidFill>
              <a:uFillTx/>
              <a:latin typeface="Arial"/>
            </a:endParaRPr>
          </a:p>
        </p:txBody>
      </p:sp>
      <p:sp>
        <p:nvSpPr>
          <p:cNvPr id="125" name="Arrow: Right 9"/>
          <p:cNvSpPr/>
          <p:nvPr/>
        </p:nvSpPr>
        <p:spPr>
          <a:xfrm>
            <a:off x="6095880" y="5309280"/>
            <a:ext cx="874800" cy="281520"/>
          </a:xfrm>
          <a:prstGeom prst="rightArrow">
            <a:avLst>
              <a:gd name="adj1" fmla="val 50000"/>
              <a:gd name="adj2" fmla="val 50000"/>
            </a:avLst>
          </a:prstGeom>
          <a:solidFill>
            <a:srgbClr val="ff0000"/>
          </a:solidFill>
          <a:ln w="12600">
            <a:solidFill>
              <a:srgbClr val="5b9bd5"/>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nvGrpSpPr>
          <p:cNvPr id="126" name="Group 15"/>
          <p:cNvGrpSpPr/>
          <p:nvPr/>
        </p:nvGrpSpPr>
        <p:grpSpPr>
          <a:xfrm>
            <a:off x="709560" y="4652280"/>
            <a:ext cx="10719000" cy="1313640"/>
            <a:chOff x="709560" y="4652280"/>
            <a:chExt cx="10719000" cy="1313640"/>
          </a:xfrm>
        </p:grpSpPr>
        <p:pic>
          <p:nvPicPr>
            <p:cNvPr id="127" name="Picture 8" descr=""/>
            <p:cNvPicPr/>
            <p:nvPr/>
          </p:nvPicPr>
          <p:blipFill>
            <a:blip r:embed="rId1"/>
            <a:stretch/>
          </p:blipFill>
          <p:spPr>
            <a:xfrm>
              <a:off x="7155000" y="4652280"/>
              <a:ext cx="4273560" cy="1132560"/>
            </a:xfrm>
            <a:prstGeom prst="rect">
              <a:avLst/>
            </a:prstGeom>
            <a:ln w="0">
              <a:noFill/>
            </a:ln>
          </p:spPr>
        </p:pic>
        <p:pic>
          <p:nvPicPr>
            <p:cNvPr id="128" name="Picture 11" descr=""/>
            <p:cNvPicPr/>
            <p:nvPr/>
          </p:nvPicPr>
          <p:blipFill>
            <a:blip r:embed="rId2"/>
            <a:stretch/>
          </p:blipFill>
          <p:spPr>
            <a:xfrm>
              <a:off x="709560" y="4652280"/>
              <a:ext cx="5495040" cy="1313640"/>
            </a:xfrm>
            <a:prstGeom prst="rect">
              <a:avLst/>
            </a:prstGeom>
            <a:ln w="0">
              <a:noFill/>
            </a:ln>
          </p:spPr>
        </p:pic>
        <p:sp>
          <p:nvSpPr>
            <p:cNvPr id="129" name="Rectangle 13"/>
            <p:cNvSpPr/>
            <p:nvPr/>
          </p:nvSpPr>
          <p:spPr>
            <a:xfrm>
              <a:off x="4008960" y="5252400"/>
              <a:ext cx="1754640" cy="36540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sp>
          <p:nvSpPr>
            <p:cNvPr id="130" name="Rectangle 14"/>
            <p:cNvSpPr/>
            <p:nvPr/>
          </p:nvSpPr>
          <p:spPr>
            <a:xfrm>
              <a:off x="7207560" y="4739760"/>
              <a:ext cx="2161080" cy="65772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Num" idx="30"/>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1610938B-EB1F-42D6-A2A0-D120C5F97899}" type="slidenum">
              <a:rPr b="0" lang="en-US" sz="1200" strike="noStrike" u="none">
                <a:solidFill>
                  <a:schemeClr val="dk1">
                    <a:tint val="75000"/>
                  </a:schemeClr>
                </a:solidFill>
                <a:uFillTx/>
                <a:latin typeface="Arial"/>
              </a:rPr>
              <a:t>28</a:t>
            </a:fld>
            <a:endParaRPr b="0" lang="en-US" sz="1200" strike="noStrike" u="none">
              <a:solidFill>
                <a:srgbClr val="000000"/>
              </a:solidFill>
              <a:uFillTx/>
              <a:latin typeface="Times New Roman"/>
            </a:endParaRPr>
          </a:p>
        </p:txBody>
      </p:sp>
      <p:graphicFrame>
        <p:nvGraphicFramePr>
          <p:cNvPr id="132" name="Table 12"/>
          <p:cNvGraphicFramePr/>
          <p:nvPr/>
        </p:nvGraphicFramePr>
        <p:xfrm>
          <a:off x="235800" y="1097640"/>
          <a:ext cx="11828520" cy="5672160"/>
        </p:xfrm>
        <a:graphic>
          <a:graphicData uri="http://schemas.openxmlformats.org/drawingml/2006/table">
            <a:tbl>
              <a:tblPr/>
              <a:tblGrid>
                <a:gridCol w="2405520"/>
                <a:gridCol w="9423360"/>
              </a:tblGrid>
              <a:tr h="368280">
                <a:tc>
                  <a:txBody>
                    <a:bodyPr lIns="68400" rIns="68400" anchor="t">
                      <a:noAutofit/>
                    </a:bodyPr>
                    <a:p>
                      <a:pPr defTabSz="914400">
                        <a:lnSpc>
                          <a:spcPct val="107000"/>
                        </a:lnSpc>
                      </a:pPr>
                      <a:r>
                        <a:rPr b="1" lang="en-US" sz="2300" strike="noStrike" u="none">
                          <a:solidFill>
                            <a:srgbClr val="ffffff"/>
                          </a:solidFill>
                          <a:uFillTx/>
                          <a:latin typeface="Arial"/>
                        </a:rPr>
                        <a:t>Data Annotation</a:t>
                      </a:r>
                      <a:endParaRPr b="0" lang="en-US" sz="2300" strike="noStrike" u="none">
                        <a:solidFill>
                          <a:srgbClr val="ffffff"/>
                        </a:solidFill>
                        <a:uFillTx/>
                        <a:latin typeface="Arial"/>
                      </a:endParaRPr>
                    </a:p>
                  </a:txBody>
                  <a:tcPr anchor="t" marL="68400" marR="68400">
                    <a:lnL w="12240">
                      <a:solidFill>
                        <a:srgbClr val="5b9bd5"/>
                      </a:solidFill>
                      <a:prstDash val="solid"/>
                    </a:lnL>
                    <a:lnR w="12240">
                      <a:solidFill>
                        <a:srgbClr val="ffffff"/>
                      </a:solidFill>
                      <a:prstDash val="solid"/>
                    </a:lnR>
                    <a:lnT w="12240">
                      <a:solidFill>
                        <a:srgbClr val="5b9bd5"/>
                      </a:solidFill>
                      <a:prstDash val="solid"/>
                    </a:lnT>
                    <a:lnB w="12240">
                      <a:solidFill>
                        <a:srgbClr val="5b9bd5"/>
                      </a:solidFill>
                      <a:prstDash val="solid"/>
                    </a:lnB>
                    <a:solidFill>
                      <a:srgbClr val="5b9bd5"/>
                    </a:solidFill>
                  </a:tcPr>
                </a:tc>
                <a:tc>
                  <a:txBody>
                    <a:bodyPr lIns="68400" rIns="68400" anchor="t">
                      <a:noAutofit/>
                    </a:bodyPr>
                    <a:p>
                      <a:pPr defTabSz="914400">
                        <a:lnSpc>
                          <a:spcPct val="107000"/>
                        </a:lnSpc>
                      </a:pPr>
                      <a:r>
                        <a:rPr b="1" lang="en-US" sz="2300" strike="noStrike" u="none">
                          <a:solidFill>
                            <a:srgbClr val="ffffff"/>
                          </a:solidFill>
                          <a:uFillTx/>
                          <a:latin typeface="Arial"/>
                        </a:rPr>
                        <a:t>Description</a:t>
                      </a:r>
                      <a:endParaRPr b="0" lang="en-US" sz="2300" strike="noStrike" u="none">
                        <a:solidFill>
                          <a:srgbClr val="ffffff"/>
                        </a:solidFill>
                        <a:uFillTx/>
                        <a:latin typeface="Arial"/>
                      </a:endParaRPr>
                    </a:p>
                  </a:txBody>
                  <a:tcPr anchor="t" marL="68400" marR="68400">
                    <a:lnL w="12240">
                      <a:solidFill>
                        <a:srgbClr val="ffffff"/>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rgbClr val="5b9bd5"/>
                    </a:solidFill>
                  </a:tcPr>
                </a:tc>
              </a:tr>
              <a:tr h="456840">
                <a:tc>
                  <a:txBody>
                    <a:bodyPr lIns="68400" rIns="68400" anchor="ctr">
                      <a:noAutofit/>
                    </a:bodyPr>
                    <a:p>
                      <a:pPr defTabSz="914400">
                        <a:lnSpc>
                          <a:spcPct val="107000"/>
                        </a:lnSpc>
                      </a:pPr>
                      <a:r>
                        <a:rPr b="0" lang="en-US" sz="1800" strike="noStrike" u="none">
                          <a:solidFill>
                            <a:schemeClr val="dk1"/>
                          </a:solidFill>
                          <a:uFillTx/>
                          <a:latin typeface="Arial"/>
                        </a:rPr>
                        <a:t>Table</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c>
                  <a:txBody>
                    <a:bodyPr lIns="68400" rIns="68400" anchor="ctr">
                      <a:noAutofit/>
                    </a:bodyPr>
                    <a:p>
                      <a:pPr defTabSz="914400">
                        <a:lnSpc>
                          <a:spcPct val="107000"/>
                        </a:lnSpc>
                      </a:pPr>
                      <a:r>
                        <a:rPr b="0" lang="en-US" sz="1800" strike="noStrike" u="none">
                          <a:solidFill>
                            <a:schemeClr val="dk1"/>
                          </a:solidFill>
                          <a:uFillTx/>
                          <a:latin typeface="Arial"/>
                        </a:rPr>
                        <a:t>Defines the schema and table name for the entity</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r>
              <a:tr h="444240">
                <a:tc>
                  <a:txBody>
                    <a:bodyPr lIns="68400" rIns="68400" anchor="ctr">
                      <a:noAutofit/>
                    </a:bodyPr>
                    <a:p>
                      <a:pPr defTabSz="914400">
                        <a:lnSpc>
                          <a:spcPct val="107000"/>
                        </a:lnSpc>
                      </a:pPr>
                      <a:r>
                        <a:rPr b="0" lang="en-US" sz="1800" strike="noStrike" u="none">
                          <a:solidFill>
                            <a:schemeClr val="dk1"/>
                          </a:solidFill>
                          <a:uFillTx/>
                          <a:latin typeface="Arial"/>
                        </a:rPr>
                        <a:t>Column</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Defines the column name for the model property</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443880">
                <a:tc>
                  <a:txBody>
                    <a:bodyPr lIns="68400" rIns="68400" anchor="ctr">
                      <a:noAutofit/>
                    </a:bodyPr>
                    <a:p>
                      <a:pPr defTabSz="914400">
                        <a:lnSpc>
                          <a:spcPct val="107000"/>
                        </a:lnSpc>
                      </a:pPr>
                      <a:r>
                        <a:rPr b="0" lang="en-US" sz="1800" strike="noStrike" u="none">
                          <a:solidFill>
                            <a:schemeClr val="dk1"/>
                          </a:solidFill>
                          <a:uFillTx/>
                          <a:latin typeface="Arial"/>
                        </a:rPr>
                        <a:t>Key</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Defines the primary key for the model. Key fields are implicitly also [Required]</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389880">
                <a:tc>
                  <a:txBody>
                    <a:bodyPr lIns="68400" rIns="68400" anchor="ctr">
                      <a:noAutofit/>
                    </a:bodyPr>
                    <a:p>
                      <a:pPr defTabSz="914400">
                        <a:lnSpc>
                          <a:spcPct val="107000"/>
                        </a:lnSpc>
                      </a:pPr>
                      <a:r>
                        <a:rPr b="0" lang="en-US" sz="1800" strike="noStrike" u="none">
                          <a:solidFill>
                            <a:schemeClr val="dk1"/>
                          </a:solidFill>
                          <a:uFillTx/>
                          <a:latin typeface="Arial"/>
                        </a:rPr>
                        <a:t>Required</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Declares the property as not nullable in the database</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389880">
                <a:tc>
                  <a:txBody>
                    <a:bodyPr lIns="68400" rIns="68400" anchor="ctr">
                      <a:noAutofit/>
                    </a:bodyPr>
                    <a:p>
                      <a:pPr defTabSz="914400">
                        <a:lnSpc>
                          <a:spcPct val="107000"/>
                        </a:lnSpc>
                      </a:pPr>
                      <a:r>
                        <a:rPr b="0" lang="en-US" sz="1800" strike="noStrike" u="none">
                          <a:solidFill>
                            <a:schemeClr val="dk1"/>
                          </a:solidFill>
                          <a:uFillTx/>
                          <a:latin typeface="Arial"/>
                        </a:rPr>
                        <a:t>ForeignKey</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Declares a property that is used as the foreign key for a navigation property</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322560">
                <a:tc>
                  <a:txBody>
                    <a:bodyPr lIns="68400" rIns="68400" anchor="ctr">
                      <a:noAutofit/>
                    </a:bodyPr>
                    <a:p>
                      <a:pPr defTabSz="914400">
                        <a:lnSpc>
                          <a:spcPct val="107000"/>
                        </a:lnSpc>
                      </a:pPr>
                      <a:r>
                        <a:rPr b="0" lang="en-US" sz="1800" strike="noStrike" u="none">
                          <a:solidFill>
                            <a:schemeClr val="dk1"/>
                          </a:solidFill>
                          <a:uFillTx/>
                          <a:latin typeface="Arial"/>
                        </a:rPr>
                        <a:t>InverseProperty</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Declares the navigation property on the other end of a relationship</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322560">
                <a:tc>
                  <a:txBody>
                    <a:bodyPr lIns="68400" rIns="68400" anchor="ctr">
                      <a:noAutofit/>
                    </a:bodyPr>
                    <a:p>
                      <a:pPr defTabSz="914400">
                        <a:lnSpc>
                          <a:spcPct val="107000"/>
                        </a:lnSpc>
                      </a:pPr>
                      <a:r>
                        <a:rPr b="0" lang="en-US" sz="1800" strike="noStrike" u="none">
                          <a:solidFill>
                            <a:schemeClr val="dk1"/>
                          </a:solidFill>
                          <a:uFillTx/>
                          <a:latin typeface="Arial"/>
                        </a:rPr>
                        <a:t>StringLength</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Specifies the max length for a string property</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605880">
                <a:tc>
                  <a:txBody>
                    <a:bodyPr lIns="68400" rIns="68400" anchor="ctr">
                      <a:noAutofit/>
                    </a:bodyPr>
                    <a:p>
                      <a:pPr defTabSz="914400">
                        <a:lnSpc>
                          <a:spcPct val="107000"/>
                        </a:lnSpc>
                      </a:pPr>
                      <a:r>
                        <a:rPr b="0" lang="en-US" sz="1800" strike="noStrike" u="none">
                          <a:solidFill>
                            <a:schemeClr val="dk1"/>
                          </a:solidFill>
                          <a:uFillTx/>
                          <a:latin typeface="Arial"/>
                        </a:rPr>
                        <a:t>TimeStamp</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Declares a type as a rowversion in SQL Server and adds concurrency checks to database operations involving the entity</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322560">
                <a:tc>
                  <a:txBody>
                    <a:bodyPr lIns="68400" rIns="68400" anchor="ctr">
                      <a:noAutofit/>
                    </a:bodyPr>
                    <a:p>
                      <a:pPr defTabSz="914400">
                        <a:lnSpc>
                          <a:spcPct val="107000"/>
                        </a:lnSpc>
                      </a:pPr>
                      <a:r>
                        <a:rPr b="0" lang="en-US" sz="1800" strike="noStrike" u="none">
                          <a:solidFill>
                            <a:schemeClr val="dk1"/>
                          </a:solidFill>
                          <a:uFillTx/>
                          <a:latin typeface="Arial"/>
                        </a:rPr>
                        <a:t>ConcurrencyCheck </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Flags field to be used in concurrency checking when executing updates and deletes</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605880">
                <a:tc>
                  <a:txBody>
                    <a:bodyPr lIns="68400" rIns="68400" anchor="ctr">
                      <a:noAutofit/>
                    </a:bodyPr>
                    <a:p>
                      <a:pPr defTabSz="914400">
                        <a:lnSpc>
                          <a:spcPct val="107000"/>
                        </a:lnSpc>
                      </a:pPr>
                      <a:r>
                        <a:rPr b="0" lang="en-US" sz="1800" strike="noStrike" u="none">
                          <a:solidFill>
                            <a:schemeClr val="dk1"/>
                          </a:solidFill>
                          <a:uFillTx/>
                          <a:latin typeface="Arial"/>
                        </a:rPr>
                        <a:t>DatabaseGenerated</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Specifies if the field is database generated or not. Takes a DatabaseGeneratedOption value of Computed, Identity, or None</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322560">
                <a:tc>
                  <a:txBody>
                    <a:bodyPr lIns="68400" rIns="68400" anchor="ctr">
                      <a:noAutofit/>
                    </a:bodyPr>
                    <a:p>
                      <a:pPr defTabSz="914400">
                        <a:lnSpc>
                          <a:spcPct val="107000"/>
                        </a:lnSpc>
                      </a:pPr>
                      <a:r>
                        <a:rPr b="0" lang="en-US" sz="1800" strike="noStrike" u="none">
                          <a:solidFill>
                            <a:schemeClr val="dk1"/>
                          </a:solidFill>
                          <a:uFillTx/>
                          <a:latin typeface="Arial"/>
                        </a:rPr>
                        <a:t>DataType</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Provides for a more specific definition of a field than the intrinsic datatype</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316440">
                <a:tc>
                  <a:txBody>
                    <a:bodyPr lIns="68400" rIns="68400" anchor="ctr">
                      <a:noAutofit/>
                    </a:bodyPr>
                    <a:p>
                      <a:pPr defTabSz="914400">
                        <a:lnSpc>
                          <a:spcPct val="107000"/>
                        </a:lnSpc>
                      </a:pPr>
                      <a:r>
                        <a:rPr b="0" lang="en-US" sz="1800" strike="noStrike" u="none">
                          <a:solidFill>
                            <a:schemeClr val="dk1"/>
                          </a:solidFill>
                          <a:uFillTx/>
                          <a:latin typeface="Arial"/>
                        </a:rPr>
                        <a:t>NotMapped</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1800" strike="noStrike" u="none">
                          <a:solidFill>
                            <a:schemeClr val="dk1"/>
                          </a:solidFill>
                          <a:uFillTx/>
                          <a:latin typeface="Arial"/>
                        </a:rPr>
                        <a:t>Excludes the property or class in regard to database fields and tables</a:t>
                      </a:r>
                      <a:endParaRPr b="0" lang="en-US" sz="18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bl>
          </a:graphicData>
        </a:graphic>
      </p:graphicFrame>
      <p:sp>
        <p:nvSpPr>
          <p:cNvPr id="133" name="TextBox 16"/>
          <p:cNvSpPr/>
          <p:nvPr/>
        </p:nvSpPr>
        <p:spPr>
          <a:xfrm>
            <a:off x="235800" y="605520"/>
            <a:ext cx="10223640" cy="48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Data Annotations Supported by the Entity Framework</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Box 6"/>
          <p:cNvSpPr/>
          <p:nvPr/>
        </p:nvSpPr>
        <p:spPr>
          <a:xfrm>
            <a:off x="304920" y="661320"/>
            <a:ext cx="103413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4000" strike="noStrike" u="none">
                <a:solidFill>
                  <a:schemeClr val="dk1"/>
                </a:solidFill>
                <a:uFillTx/>
                <a:latin typeface="Arial"/>
                <a:ea typeface="Arial"/>
              </a:rPr>
              <a:t>What is Database?</a:t>
            </a:r>
            <a:endParaRPr b="0" lang="en-US" sz="4000" strike="noStrike" u="none">
              <a:solidFill>
                <a:srgbClr val="000000"/>
              </a:solidFill>
              <a:uFillTx/>
              <a:latin typeface="Arial"/>
            </a:endParaRPr>
          </a:p>
        </p:txBody>
      </p:sp>
      <p:sp>
        <p:nvSpPr>
          <p:cNvPr id="49" name="TextBox 8"/>
          <p:cNvSpPr/>
          <p:nvPr/>
        </p:nvSpPr>
        <p:spPr>
          <a:xfrm>
            <a:off x="-63000" y="1201680"/>
            <a:ext cx="12159720" cy="51620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20000"/>
              </a:lnSpc>
              <a:buClr>
                <a:srgbClr val="973735"/>
              </a:buClr>
              <a:buSzPct val="50000"/>
              <a:buFont typeface="Noto Sans Symbols"/>
              <a:buChar char="◆"/>
            </a:pPr>
            <a:r>
              <a:rPr b="0" lang="en-US" sz="2600" strike="noStrike" u="none">
                <a:solidFill>
                  <a:srgbClr val="111111"/>
                </a:solidFill>
                <a:uFillTx/>
                <a:latin typeface="Arial"/>
                <a:ea typeface="Arial"/>
              </a:rPr>
              <a:t>Database is a collection of related records</a:t>
            </a:r>
            <a:endParaRPr b="0" lang="en-US" sz="2600" strike="noStrike" u="none">
              <a:solidFill>
                <a:srgbClr val="000000"/>
              </a:solidFill>
              <a:uFillTx/>
              <a:latin typeface="Arial"/>
            </a:endParaRPr>
          </a:p>
          <a:p>
            <a:pPr marL="343080" indent="-343080" algn="just" defTabSz="914400">
              <a:lnSpc>
                <a:spcPct val="120000"/>
              </a:lnSpc>
              <a:spcBef>
                <a:spcPts val="2001"/>
              </a:spcBef>
              <a:buClr>
                <a:srgbClr val="973735"/>
              </a:buClr>
              <a:buSzPct val="50000"/>
              <a:buFont typeface="Noto Sans Symbols"/>
              <a:buChar char="◆"/>
            </a:pPr>
            <a:r>
              <a:rPr b="0" lang="en-US" sz="2600" strike="noStrike" u="none">
                <a:solidFill>
                  <a:srgbClr val="111111"/>
                </a:solidFill>
                <a:uFillTx/>
                <a:latin typeface="Arial"/>
                <a:ea typeface="Arial"/>
              </a:rPr>
              <a:t>The information in DB is stored in such a way that it is easier to access, manage, and update the data</a:t>
            </a:r>
            <a:endParaRPr b="0" lang="en-US" sz="2600" strike="noStrike" u="none">
              <a:solidFill>
                <a:srgbClr val="000000"/>
              </a:solidFill>
              <a:uFillTx/>
              <a:latin typeface="Arial"/>
            </a:endParaRPr>
          </a:p>
          <a:p>
            <a:pPr marL="343080" indent="-343080" algn="just" defTabSz="914400">
              <a:lnSpc>
                <a:spcPct val="120000"/>
              </a:lnSpc>
              <a:spcBef>
                <a:spcPts val="2001"/>
              </a:spcBef>
              <a:buClr>
                <a:srgbClr val="973735"/>
              </a:buClr>
              <a:buSzPct val="50000"/>
              <a:buFont typeface="Noto Sans Symbols"/>
              <a:buChar char="◆"/>
            </a:pPr>
            <a:r>
              <a:rPr b="0" lang="en-US" sz="2600" strike="noStrike" u="none">
                <a:solidFill>
                  <a:srgbClr val="111111"/>
                </a:solidFill>
                <a:uFillTx/>
                <a:latin typeface="Arial"/>
                <a:ea typeface="Arial"/>
              </a:rPr>
              <a:t>Data from the DB can be accessed using any one of the following architectures:</a:t>
            </a:r>
            <a:endParaRPr b="0" lang="en-US" sz="2600" strike="noStrike" u="none">
              <a:solidFill>
                <a:srgbClr val="000000"/>
              </a:solidFill>
              <a:uFillTx/>
              <a:latin typeface="Arial"/>
            </a:endParaRPr>
          </a:p>
          <a:p>
            <a:pPr lvl="1" marL="739800" indent="-339840" algn="just" defTabSz="914400">
              <a:lnSpc>
                <a:spcPct val="120000"/>
              </a:lnSpc>
              <a:spcBef>
                <a:spcPts val="2001"/>
              </a:spcBef>
              <a:buClr>
                <a:srgbClr val="973735"/>
              </a:buClr>
              <a:buSzPct val="70000"/>
              <a:buFont typeface="Noto Sans Symbols"/>
              <a:buChar char="▪"/>
            </a:pPr>
            <a:r>
              <a:rPr b="0" lang="en-US" sz="2600" strike="noStrike" u="none">
                <a:solidFill>
                  <a:schemeClr val="dk1"/>
                </a:solidFill>
                <a:uFillTx/>
                <a:latin typeface="Arial"/>
                <a:ea typeface="Arial"/>
              </a:rPr>
              <a:t>S</a:t>
            </a:r>
            <a:r>
              <a:rPr b="0" lang="en-US" sz="2600" strike="noStrike" u="none">
                <a:solidFill>
                  <a:srgbClr val="111111"/>
                </a:solidFill>
                <a:uFillTx/>
                <a:latin typeface="Arial"/>
                <a:ea typeface="Arial"/>
              </a:rPr>
              <a:t>ingle-tier architecture</a:t>
            </a:r>
            <a:endParaRPr b="0" lang="en-US" sz="2600" strike="noStrike" u="none">
              <a:solidFill>
                <a:srgbClr val="000000"/>
              </a:solidFill>
              <a:uFillTx/>
              <a:latin typeface="Arial"/>
            </a:endParaRPr>
          </a:p>
          <a:p>
            <a:pPr lvl="1" marL="739800" indent="-339840" algn="just" defTabSz="914400">
              <a:lnSpc>
                <a:spcPct val="120000"/>
              </a:lnSpc>
              <a:spcBef>
                <a:spcPts val="2001"/>
              </a:spcBef>
              <a:buClr>
                <a:srgbClr val="973735"/>
              </a:buClr>
              <a:buSzPct val="70000"/>
              <a:buFont typeface="Noto Sans Symbols"/>
              <a:buChar char="▪"/>
            </a:pPr>
            <a:r>
              <a:rPr b="0" lang="en-US" sz="2600" strike="noStrike" u="none">
                <a:solidFill>
                  <a:srgbClr val="111111"/>
                </a:solidFill>
                <a:uFillTx/>
                <a:latin typeface="Arial"/>
                <a:ea typeface="Arial"/>
              </a:rPr>
              <a:t>Two-tier architecture</a:t>
            </a:r>
            <a:endParaRPr b="0" lang="en-US" sz="2600" strike="noStrike" u="none">
              <a:solidFill>
                <a:srgbClr val="000000"/>
              </a:solidFill>
              <a:uFillTx/>
              <a:latin typeface="Arial"/>
            </a:endParaRPr>
          </a:p>
          <a:p>
            <a:pPr lvl="1" marL="739800" indent="-339840" algn="just" defTabSz="914400">
              <a:lnSpc>
                <a:spcPct val="120000"/>
              </a:lnSpc>
              <a:spcBef>
                <a:spcPts val="2001"/>
              </a:spcBef>
              <a:buClr>
                <a:srgbClr val="973735"/>
              </a:buClr>
              <a:buSzPct val="70000"/>
              <a:buFont typeface="Noto Sans Symbols"/>
              <a:buChar char="▪"/>
            </a:pPr>
            <a:r>
              <a:rPr b="0" lang="en-US" sz="2600" strike="noStrike" u="none">
                <a:solidFill>
                  <a:srgbClr val="111111"/>
                </a:solidFill>
                <a:uFillTx/>
                <a:latin typeface="Arial"/>
                <a:ea typeface="Arial"/>
              </a:rPr>
              <a:t>Three-tier architecture</a:t>
            </a:r>
            <a:r>
              <a:rPr b="0" lang="en-US" sz="2600" strike="noStrike" u="none">
                <a:solidFill>
                  <a:srgbClr val="212121"/>
                </a:solidFill>
                <a:uFillTx/>
                <a:latin typeface="Arial"/>
                <a:ea typeface="Arial"/>
              </a:rPr>
              <a:t> </a:t>
            </a:r>
            <a:endParaRPr b="0" lang="en-US" sz="2600" strike="noStrike" u="none">
              <a:solidFill>
                <a:srgbClr val="000000"/>
              </a:solidFill>
              <a:uFillTx/>
              <a:latin typeface="Arial"/>
            </a:endParaRPr>
          </a:p>
        </p:txBody>
      </p:sp>
      <p:sp>
        <p:nvSpPr>
          <p:cNvPr id="50" name="Google Shape;111;p3"/>
          <p:cNvSpPr/>
          <p:nvPr/>
        </p:nvSpPr>
        <p:spPr>
          <a:xfrm>
            <a:off x="6095880" y="4272120"/>
            <a:ext cx="5298480" cy="165204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400" strike="noStrike" u="none">
              <a:solidFill>
                <a:schemeClr val="dk1"/>
              </a:solidFill>
              <a:uFillTx/>
              <a:latin typeface="Courier New"/>
              <a:ea typeface="Courier New"/>
            </a:endParaRPr>
          </a:p>
        </p:txBody>
      </p:sp>
      <p:sp>
        <p:nvSpPr>
          <p:cNvPr id="2" name="PlaceHolder 1"/>
          <p:cNvSpPr>
            <a:spLocks noGrp="1"/>
          </p:cNvSpPr>
          <p:nvPr>
            <p:ph type="sldNum" idx="7"/>
          </p:nvPr>
        </p:nvSpPr>
        <p:spPr/>
        <p:txBody>
          <a:bodyPr/>
          <a:p>
            <a:fld id="{C9E40600-D00F-43E7-A4E7-A32CD00B90BF}"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Num" idx="31"/>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BED07F1C-F3BC-4EB0-88BD-EA745CE6FAD2}" type="slidenum">
              <a:rPr b="0" lang="en-US" sz="1200" strike="noStrike" u="none">
                <a:solidFill>
                  <a:schemeClr val="dk1">
                    <a:tint val="75000"/>
                  </a:schemeClr>
                </a:solidFill>
                <a:uFillTx/>
                <a:latin typeface="Arial"/>
              </a:rPr>
              <a:t>28</a:t>
            </a:fld>
            <a:endParaRPr b="0" lang="en-US" sz="1200" strike="noStrike" u="none">
              <a:solidFill>
                <a:srgbClr val="000000"/>
              </a:solidFill>
              <a:uFillTx/>
              <a:latin typeface="Times New Roman"/>
            </a:endParaRPr>
          </a:p>
        </p:txBody>
      </p:sp>
      <p:sp>
        <p:nvSpPr>
          <p:cNvPr id="135"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Defining Entity Framework Core Models</a:t>
            </a:r>
            <a:endParaRPr b="0" lang="en-US" sz="4400" strike="noStrike" u="none">
              <a:solidFill>
                <a:srgbClr val="000000"/>
              </a:solidFill>
              <a:uFillTx/>
              <a:latin typeface="Arial"/>
            </a:endParaRPr>
          </a:p>
        </p:txBody>
      </p:sp>
      <p:sp>
        <p:nvSpPr>
          <p:cNvPr id="136" name="TextBox 5"/>
          <p:cNvSpPr/>
          <p:nvPr/>
        </p:nvSpPr>
        <p:spPr>
          <a:xfrm>
            <a:off x="-55080" y="1402920"/>
            <a:ext cx="12191400" cy="34099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buClr>
                <a:srgbClr val="973735"/>
              </a:buClr>
              <a:buSzPct val="50000"/>
              <a:buFont typeface="Wingdings" charset="2"/>
              <a:buChar char=""/>
              <a:tabLst>
                <a:tab algn="l" pos="241200"/>
              </a:tabLst>
            </a:pPr>
            <a:r>
              <a:rPr b="1" lang="en-US" sz="2600" strike="noStrike" u="none">
                <a:solidFill>
                  <a:schemeClr val="dk1"/>
                </a:solidFill>
                <a:uFillTx/>
                <a:latin typeface="Arial"/>
                <a:ea typeface="DejaVu Sans"/>
              </a:rPr>
              <a:t>EF Core Fluent API: </a:t>
            </a:r>
            <a:r>
              <a:rPr b="0" lang="en-US" sz="2600" strike="noStrike" u="none">
                <a:solidFill>
                  <a:schemeClr val="dk1"/>
                </a:solidFill>
                <a:uFillTx/>
                <a:latin typeface="Arial"/>
                <a:ea typeface="DejaVu Sans"/>
              </a:rPr>
              <a:t>The Fluent API configures the application entities through C# code. </a:t>
            </a:r>
            <a:r>
              <a:rPr b="0" lang="en-US" sz="2300" strike="noStrike" u="none">
                <a:solidFill>
                  <a:srgbClr val="111111"/>
                </a:solidFill>
                <a:uFillTx/>
                <a:latin typeface="Arial"/>
                <a:ea typeface="DejaVu Sans"/>
              </a:rPr>
              <a:t>The methods are exposed by the </a:t>
            </a:r>
            <a:r>
              <a:rPr b="1" lang="en-US" sz="2300" strike="noStrike" u="none">
                <a:solidFill>
                  <a:srgbClr val="111111"/>
                </a:solidFill>
                <a:uFillTx/>
                <a:latin typeface="Arial"/>
                <a:ea typeface="DejaVu Sans"/>
              </a:rPr>
              <a:t>ModelBuilder</a:t>
            </a:r>
            <a:r>
              <a:rPr b="0" lang="en-US" sz="2300" strike="noStrike" u="none">
                <a:solidFill>
                  <a:srgbClr val="111111"/>
                </a:solidFill>
                <a:uFillTx/>
                <a:latin typeface="Arial"/>
                <a:ea typeface="DejaVu Sans"/>
              </a:rPr>
              <a:t> instance available in the </a:t>
            </a:r>
            <a:r>
              <a:rPr b="1" lang="en-US" sz="2300" strike="noStrike" u="none">
                <a:solidFill>
                  <a:srgbClr val="111111"/>
                </a:solidFill>
                <a:uFillTx/>
                <a:latin typeface="Arial"/>
                <a:ea typeface="DejaVu Sans"/>
              </a:rPr>
              <a:t>DbContext,</a:t>
            </a:r>
            <a:r>
              <a:rPr b="0" lang="en-US" sz="2300" strike="noStrike" u="none">
                <a:solidFill>
                  <a:srgbClr val="111111"/>
                </a:solidFill>
                <a:uFillTx/>
                <a:latin typeface="Arial"/>
                <a:ea typeface="DejaVu Sans"/>
              </a:rPr>
              <a:t> </a:t>
            </a:r>
            <a:r>
              <a:rPr b="1" lang="en-US" sz="2300" strike="noStrike" u="none">
                <a:solidFill>
                  <a:srgbClr val="111111"/>
                </a:solidFill>
                <a:uFillTx/>
                <a:latin typeface="Arial"/>
                <a:ea typeface="DejaVu Sans"/>
              </a:rPr>
              <a:t>OnModelCreating</a:t>
            </a:r>
            <a:r>
              <a:rPr b="0" lang="en-US" sz="2300" strike="noStrike" u="none">
                <a:solidFill>
                  <a:srgbClr val="111111"/>
                </a:solidFill>
                <a:uFillTx/>
                <a:latin typeface="Arial"/>
                <a:ea typeface="DejaVu Sans"/>
              </a:rPr>
              <a:t> method</a:t>
            </a:r>
            <a:endParaRPr b="0" lang="en-US" sz="2300" strike="noStrike" u="none">
              <a:solidFill>
                <a:srgbClr val="000000"/>
              </a:solidFill>
              <a:uFillTx/>
              <a:latin typeface="Arial"/>
            </a:endParaRPr>
          </a:p>
          <a:p>
            <a:pPr marL="739800" indent="-339840" defTabSz="914400">
              <a:lnSpc>
                <a:spcPct val="100000"/>
              </a:lnSpc>
              <a:buClr>
                <a:srgbClr val="973735"/>
              </a:buClr>
              <a:buSzPct val="70000"/>
              <a:buFont typeface="Wingdings" charset="2"/>
              <a:buChar char=""/>
              <a:tabLst>
                <a:tab algn="l" pos="241200"/>
              </a:tabLst>
            </a:pPr>
            <a:r>
              <a:rPr b="0" lang="en-US" sz="2300" strike="noStrike" u="none">
                <a:solidFill>
                  <a:srgbClr val="111111"/>
                </a:solidFill>
                <a:uFillTx/>
                <a:latin typeface="Arial"/>
                <a:ea typeface="DejaVu Sans"/>
              </a:rPr>
              <a:t>The Fluent API is the most powerful of the configuration methods and overrides any data annotations or conventions that are in conflict. Some of the configuration options are only available using the Fluent API, such as complex keys and indices</a:t>
            </a:r>
            <a:endParaRPr b="0" lang="en-US" sz="2300" strike="noStrike" u="none">
              <a:solidFill>
                <a:srgbClr val="000000"/>
              </a:solidFill>
              <a:uFillTx/>
              <a:latin typeface="Arial"/>
            </a:endParaRPr>
          </a:p>
          <a:p>
            <a:pPr marL="739800" indent="-339840" defTabSz="914400">
              <a:lnSpc>
                <a:spcPct val="100000"/>
              </a:lnSpc>
              <a:spcBef>
                <a:spcPts val="601"/>
              </a:spcBef>
              <a:spcAft>
                <a:spcPts val="601"/>
              </a:spcAft>
              <a:buClr>
                <a:srgbClr val="973735"/>
              </a:buClr>
              <a:buSzPct val="70000"/>
              <a:buFont typeface="Wingdings" charset="2"/>
              <a:buChar char=""/>
              <a:tabLst>
                <a:tab algn="l" pos="241200"/>
              </a:tabLst>
            </a:pPr>
            <a:r>
              <a:rPr b="0" lang="en-US" sz="2300" strike="noStrike" u="none">
                <a:solidFill>
                  <a:srgbClr val="111111"/>
                </a:solidFill>
                <a:uFillTx/>
                <a:latin typeface="Arial"/>
                <a:ea typeface="DejaVu Sans"/>
              </a:rPr>
              <a:t>For example, the maximum length of a </a:t>
            </a:r>
            <a:r>
              <a:rPr b="1" lang="en-US" sz="2300" strike="noStrike" u="none">
                <a:solidFill>
                  <a:srgbClr val="111111"/>
                </a:solidFill>
                <a:uFillTx/>
                <a:latin typeface="Arial"/>
                <a:ea typeface="DejaVu Sans"/>
              </a:rPr>
              <a:t>ProductName</a:t>
            </a:r>
            <a:r>
              <a:rPr b="0" lang="en-US" sz="2300" strike="noStrike" u="none">
                <a:solidFill>
                  <a:srgbClr val="111111"/>
                </a:solidFill>
                <a:uFillTx/>
                <a:latin typeface="Arial"/>
                <a:ea typeface="DejaVu Sans"/>
              </a:rPr>
              <a:t> is </a:t>
            </a:r>
            <a:r>
              <a:rPr b="1" lang="en-US" sz="2300" strike="noStrike" u="none">
                <a:solidFill>
                  <a:srgbClr val="111111"/>
                </a:solidFill>
                <a:uFillTx/>
                <a:latin typeface="Arial"/>
                <a:ea typeface="DejaVu Sans"/>
              </a:rPr>
              <a:t>40</a:t>
            </a:r>
            <a:r>
              <a:rPr b="0" lang="en-US" sz="2300" strike="noStrike" u="none">
                <a:solidFill>
                  <a:srgbClr val="111111"/>
                </a:solidFill>
                <a:uFillTx/>
                <a:latin typeface="Arial"/>
                <a:ea typeface="DejaVu Sans"/>
              </a:rPr>
              <a:t> , and the </a:t>
            </a:r>
            <a:r>
              <a:rPr b="1" lang="en-US" sz="2300" strike="noStrike" u="none">
                <a:solidFill>
                  <a:srgbClr val="111111"/>
                </a:solidFill>
                <a:uFillTx/>
                <a:latin typeface="Arial"/>
                <a:ea typeface="DejaVu Sans"/>
              </a:rPr>
              <a:t>value cannot be null</a:t>
            </a:r>
            <a:r>
              <a:rPr b="0" lang="en-US" sz="2300" strike="noStrike" u="none">
                <a:solidFill>
                  <a:srgbClr val="111111"/>
                </a:solidFill>
                <a:uFillTx/>
                <a:latin typeface="Arial"/>
                <a:ea typeface="DejaVu Sans"/>
              </a:rPr>
              <a:t>, we could apply Fluent API Fluent API statement in the </a:t>
            </a:r>
            <a:r>
              <a:rPr b="1" lang="en-US" sz="2300" strike="noStrike" u="none">
                <a:solidFill>
                  <a:srgbClr val="111111"/>
                </a:solidFill>
                <a:uFillTx/>
                <a:latin typeface="Arial"/>
                <a:ea typeface="DejaVu Sans"/>
              </a:rPr>
              <a:t>OnModelCreating</a:t>
            </a:r>
            <a:r>
              <a:rPr b="0" lang="en-US" sz="2300" strike="noStrike" u="none">
                <a:solidFill>
                  <a:srgbClr val="111111"/>
                </a:solidFill>
                <a:uFillTx/>
                <a:latin typeface="Arial"/>
                <a:ea typeface="DejaVu Sans"/>
              </a:rPr>
              <a:t> method of a database context class, as shown in the following code:</a:t>
            </a:r>
            <a:endParaRPr b="0" lang="en-US" sz="2300" strike="noStrike" u="none">
              <a:solidFill>
                <a:srgbClr val="000000"/>
              </a:solidFill>
              <a:uFillTx/>
              <a:latin typeface="Arial"/>
            </a:endParaRPr>
          </a:p>
        </p:txBody>
      </p:sp>
      <p:grpSp>
        <p:nvGrpSpPr>
          <p:cNvPr id="137" name="Group 10"/>
          <p:cNvGrpSpPr/>
          <p:nvPr/>
        </p:nvGrpSpPr>
        <p:grpSpPr>
          <a:xfrm>
            <a:off x="1077840" y="5038920"/>
            <a:ext cx="10269360" cy="1227960"/>
            <a:chOff x="1077840" y="5038920"/>
            <a:chExt cx="10269360" cy="1227960"/>
          </a:xfrm>
        </p:grpSpPr>
        <p:grpSp>
          <p:nvGrpSpPr>
            <p:cNvPr id="138" name="Group 6"/>
            <p:cNvGrpSpPr/>
            <p:nvPr/>
          </p:nvGrpSpPr>
          <p:grpSpPr>
            <a:xfrm>
              <a:off x="1077840" y="5038920"/>
              <a:ext cx="10269360" cy="1227960"/>
              <a:chOff x="1077840" y="5038920"/>
              <a:chExt cx="10269360" cy="1227960"/>
            </a:xfrm>
          </p:grpSpPr>
          <p:sp>
            <p:nvSpPr>
              <p:cNvPr id="139" name="Arrow: Right 9"/>
              <p:cNvSpPr/>
              <p:nvPr/>
            </p:nvSpPr>
            <p:spPr>
              <a:xfrm>
                <a:off x="5405040" y="5539680"/>
                <a:ext cx="874800" cy="281520"/>
              </a:xfrm>
              <a:prstGeom prst="rightArrow">
                <a:avLst>
                  <a:gd name="adj1" fmla="val 50000"/>
                  <a:gd name="adj2" fmla="val 50000"/>
                </a:avLst>
              </a:prstGeom>
              <a:solidFill>
                <a:srgbClr val="ff0000"/>
              </a:solidFill>
              <a:ln w="12600">
                <a:solidFill>
                  <a:srgbClr val="5b9bd5"/>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nvGrpSpPr>
              <p:cNvPr id="140" name="Group 15"/>
              <p:cNvGrpSpPr/>
              <p:nvPr/>
            </p:nvGrpSpPr>
            <p:grpSpPr>
              <a:xfrm>
                <a:off x="1077840" y="5164200"/>
                <a:ext cx="7637040" cy="1090800"/>
                <a:chOff x="1077840" y="5164200"/>
                <a:chExt cx="7637040" cy="1090800"/>
              </a:xfrm>
            </p:grpSpPr>
            <p:pic>
              <p:nvPicPr>
                <p:cNvPr id="141" name="Picture 8" descr=""/>
                <p:cNvPicPr/>
                <p:nvPr/>
              </p:nvPicPr>
              <p:blipFill>
                <a:blip r:embed="rId1"/>
                <a:stretch/>
              </p:blipFill>
              <p:spPr>
                <a:xfrm>
                  <a:off x="1077840" y="5164200"/>
                  <a:ext cx="4273560" cy="1009080"/>
                </a:xfrm>
                <a:prstGeom prst="rect">
                  <a:avLst/>
                </a:prstGeom>
                <a:ln w="0">
                  <a:noFill/>
                </a:ln>
              </p:spPr>
            </p:pic>
            <p:sp>
              <p:nvSpPr>
                <p:cNvPr id="142" name="Rectangle 14"/>
                <p:cNvSpPr/>
                <p:nvPr/>
              </p:nvSpPr>
              <p:spPr>
                <a:xfrm>
                  <a:off x="1130400" y="5241960"/>
                  <a:ext cx="2161080" cy="58572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sp>
              <p:nvSpPr>
                <p:cNvPr id="143" name="Rectangle 16"/>
                <p:cNvSpPr/>
                <p:nvPr/>
              </p:nvSpPr>
              <p:spPr>
                <a:xfrm>
                  <a:off x="6553800" y="5641560"/>
                  <a:ext cx="2161080" cy="58572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sp>
              <p:nvSpPr>
                <p:cNvPr id="144" name="Rectangle 17"/>
                <p:cNvSpPr/>
                <p:nvPr/>
              </p:nvSpPr>
              <p:spPr>
                <a:xfrm>
                  <a:off x="6498720" y="5669280"/>
                  <a:ext cx="2161080" cy="58572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pic>
            <p:nvPicPr>
              <p:cNvPr id="145" name="Picture 4" descr=""/>
              <p:cNvPicPr/>
              <p:nvPr/>
            </p:nvPicPr>
            <p:blipFill>
              <a:blip r:embed="rId2"/>
              <a:stretch/>
            </p:blipFill>
            <p:spPr>
              <a:xfrm>
                <a:off x="6336000" y="5038920"/>
                <a:ext cx="5011200" cy="1227960"/>
              </a:xfrm>
              <a:prstGeom prst="rect">
                <a:avLst/>
              </a:prstGeom>
              <a:ln w="0">
                <a:noFill/>
              </a:ln>
            </p:spPr>
          </p:pic>
        </p:grpSp>
        <p:sp>
          <p:nvSpPr>
            <p:cNvPr id="146" name="Rectangle 18"/>
            <p:cNvSpPr/>
            <p:nvPr/>
          </p:nvSpPr>
          <p:spPr>
            <a:xfrm>
              <a:off x="6630120" y="5652720"/>
              <a:ext cx="2161080" cy="58572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Num" idx="32"/>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70DD0ECE-F6F0-45DA-B262-A14532FD53C2}" type="slidenum">
              <a:rPr b="0" lang="en-US" sz="1200" strike="noStrike" u="none">
                <a:solidFill>
                  <a:schemeClr val="dk1">
                    <a:tint val="75000"/>
                  </a:schemeClr>
                </a:solidFill>
                <a:uFillTx/>
                <a:latin typeface="Arial"/>
              </a:rPr>
              <a:t>30</a:t>
            </a:fld>
            <a:endParaRPr b="0" lang="en-US" sz="1200" strike="noStrike" u="none">
              <a:solidFill>
                <a:srgbClr val="000000"/>
              </a:solidFill>
              <a:uFillTx/>
              <a:latin typeface="Times New Roman"/>
            </a:endParaRPr>
          </a:p>
        </p:txBody>
      </p:sp>
      <p:sp>
        <p:nvSpPr>
          <p:cNvPr id="148"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The EF Core Global Tool CLI Commands</a:t>
            </a:r>
            <a:endParaRPr b="0" lang="en-US" sz="4400" strike="noStrike" u="none">
              <a:solidFill>
                <a:srgbClr val="000000"/>
              </a:solidFill>
              <a:uFillTx/>
              <a:latin typeface="Arial"/>
            </a:endParaRPr>
          </a:p>
        </p:txBody>
      </p:sp>
      <p:sp>
        <p:nvSpPr>
          <p:cNvPr id="149" name="TextBox 5"/>
          <p:cNvSpPr/>
          <p:nvPr/>
        </p:nvSpPr>
        <p:spPr>
          <a:xfrm>
            <a:off x="-78480" y="1432080"/>
            <a:ext cx="11854800" cy="167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a:t>
            </a:r>
            <a:r>
              <a:rPr b="1" lang="en-US" sz="2600" strike="noStrike" u="none">
                <a:solidFill>
                  <a:srgbClr val="111111"/>
                </a:solidFill>
                <a:uFillTx/>
                <a:latin typeface="Arial"/>
                <a:ea typeface="DejaVu Sans"/>
              </a:rPr>
              <a:t>dotnet-ef</a:t>
            </a:r>
            <a:r>
              <a:rPr b="0" lang="en-US" sz="2600" strike="noStrike" u="none">
                <a:solidFill>
                  <a:srgbClr val="111111"/>
                </a:solidFill>
                <a:uFillTx/>
                <a:latin typeface="Arial"/>
                <a:ea typeface="DejaVu Sans"/>
              </a:rPr>
              <a:t> global CLI tool EF Core tooling contains the commands needed to scaffold existing databases into code, to create/remove migrations (changes in the data structure based on the entities), and to operate on a database (update, drop, etc.)</a:t>
            </a:r>
            <a:endParaRPr b="0" lang="en-US" sz="2600" strike="noStrike" u="none">
              <a:solidFill>
                <a:srgbClr val="000000"/>
              </a:solidFill>
              <a:uFillTx/>
              <a:latin typeface="Arial"/>
            </a:endParaRPr>
          </a:p>
        </p:txBody>
      </p:sp>
      <p:sp>
        <p:nvSpPr>
          <p:cNvPr id="150" name="TextBox 6"/>
          <p:cNvSpPr/>
          <p:nvPr/>
        </p:nvSpPr>
        <p:spPr>
          <a:xfrm>
            <a:off x="-52200" y="3194640"/>
            <a:ext cx="11928600" cy="10087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Open </a:t>
            </a:r>
            <a:r>
              <a:rPr b="1" lang="en-US" sz="2600" strike="noStrike" u="none">
                <a:solidFill>
                  <a:srgbClr val="111111"/>
                </a:solidFill>
                <a:uFillTx/>
                <a:latin typeface="Arial"/>
                <a:ea typeface="DejaVu Sans"/>
              </a:rPr>
              <a:t>Command Prompt (or Terminal) </a:t>
            </a:r>
            <a:r>
              <a:rPr b="0" lang="en-US" sz="2600" strike="noStrike" u="none">
                <a:solidFill>
                  <a:srgbClr val="111111"/>
                </a:solidFill>
                <a:uFillTx/>
                <a:latin typeface="Arial"/>
                <a:ea typeface="DejaVu Sans"/>
              </a:rPr>
              <a:t>then run as the following command:</a:t>
            </a:r>
            <a:endParaRPr b="0" lang="en-US" sz="2600" strike="noStrike" u="none">
              <a:solidFill>
                <a:srgbClr val="000000"/>
              </a:solidFill>
              <a:uFillTx/>
              <a:latin typeface="Arial"/>
            </a:endParaRPr>
          </a:p>
          <a:p>
            <a:pPr marL="739800" indent="-339840" algn="just"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Check if we have already installed </a:t>
            </a:r>
            <a:r>
              <a:rPr b="1" lang="en-US" sz="2600" strike="noStrike" u="none">
                <a:solidFill>
                  <a:srgbClr val="111111"/>
                </a:solidFill>
                <a:uFillTx/>
                <a:latin typeface="Arial"/>
                <a:ea typeface="DejaVu Sans"/>
              </a:rPr>
              <a:t>dotnet-ef</a:t>
            </a:r>
            <a:r>
              <a:rPr b="0" lang="en-US" sz="2600" strike="noStrike" u="none">
                <a:solidFill>
                  <a:srgbClr val="111111"/>
                </a:solidFill>
                <a:uFillTx/>
                <a:latin typeface="Arial"/>
                <a:ea typeface="DejaVu Sans"/>
              </a:rPr>
              <a:t> as a global tool</a:t>
            </a:r>
            <a:endParaRPr b="0" lang="en-US" sz="2600" strike="noStrike" u="none">
              <a:solidFill>
                <a:srgbClr val="000000"/>
              </a:solidFill>
              <a:uFillTx/>
              <a:latin typeface="Arial"/>
            </a:endParaRPr>
          </a:p>
        </p:txBody>
      </p:sp>
      <p:grpSp>
        <p:nvGrpSpPr>
          <p:cNvPr id="151" name="Group 7"/>
          <p:cNvGrpSpPr/>
          <p:nvPr/>
        </p:nvGrpSpPr>
        <p:grpSpPr>
          <a:xfrm>
            <a:off x="2919960" y="4293720"/>
            <a:ext cx="6289200" cy="1527840"/>
            <a:chOff x="2919960" y="4293720"/>
            <a:chExt cx="6289200" cy="1527840"/>
          </a:xfrm>
        </p:grpSpPr>
        <p:pic>
          <p:nvPicPr>
            <p:cNvPr id="152" name="Picture 8" descr=""/>
            <p:cNvPicPr/>
            <p:nvPr/>
          </p:nvPicPr>
          <p:blipFill>
            <a:blip r:embed="rId1"/>
            <a:stretch/>
          </p:blipFill>
          <p:spPr>
            <a:xfrm>
              <a:off x="2919960" y="4293720"/>
              <a:ext cx="6289200" cy="1527840"/>
            </a:xfrm>
            <a:prstGeom prst="rect">
              <a:avLst/>
            </a:prstGeom>
            <a:ln w="0">
              <a:noFill/>
            </a:ln>
          </p:spPr>
        </p:pic>
        <p:sp>
          <p:nvSpPr>
            <p:cNvPr id="153" name="Rectangle 9"/>
            <p:cNvSpPr/>
            <p:nvPr/>
          </p:nvSpPr>
          <p:spPr>
            <a:xfrm>
              <a:off x="3457800" y="4635000"/>
              <a:ext cx="3551760" cy="335520"/>
            </a:xfrm>
            <a:prstGeom prst="rect">
              <a:avLst/>
            </a:prstGeom>
            <a:noFill/>
            <a:ln w="1260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Box 7"/>
          <p:cNvSpPr/>
          <p:nvPr/>
        </p:nvSpPr>
        <p:spPr>
          <a:xfrm>
            <a:off x="275400" y="1443240"/>
            <a:ext cx="11652840" cy="881640"/>
          </a:xfrm>
          <a:prstGeom prst="rect">
            <a:avLst/>
          </a:prstGeom>
          <a:noFill/>
          <a:ln w="0">
            <a:noFill/>
          </a:ln>
        </p:spPr>
        <p:style>
          <a:lnRef idx="0"/>
          <a:fillRef idx="0"/>
          <a:effectRef idx="0"/>
          <a:fontRef idx="minor"/>
        </p:style>
        <p:txBody>
          <a:bodyPr lIns="90000" rIns="90000" tIns="45000" bIns="45000" anchor="t">
            <a:spAutoFit/>
          </a:bodyPr>
          <a:p>
            <a:pPr marL="399960" indent="-284040" algn="just"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If an old version is already installed, then uninstall the tool, as  shown in the following command:</a:t>
            </a:r>
            <a:endParaRPr b="0" lang="en-US" sz="2600" strike="noStrike" u="none">
              <a:solidFill>
                <a:srgbClr val="000000"/>
              </a:solidFill>
              <a:uFillTx/>
              <a:latin typeface="Arial"/>
            </a:endParaRPr>
          </a:p>
        </p:txBody>
      </p:sp>
      <p:sp>
        <p:nvSpPr>
          <p:cNvPr id="155" name="TextBox 13"/>
          <p:cNvSpPr/>
          <p:nvPr/>
        </p:nvSpPr>
        <p:spPr>
          <a:xfrm>
            <a:off x="349920" y="2961360"/>
            <a:ext cx="9840960" cy="1008720"/>
          </a:xfrm>
          <a:prstGeom prst="rect">
            <a:avLst/>
          </a:prstGeom>
          <a:noFill/>
          <a:ln w="0">
            <a:noFill/>
          </a:ln>
        </p:spPr>
        <p:style>
          <a:lnRef idx="0"/>
          <a:fillRef idx="0"/>
          <a:effectRef idx="0"/>
          <a:fontRef idx="minor"/>
        </p:style>
        <p:txBody>
          <a:bodyPr lIns="90000" rIns="90000" tIns="45000" bIns="45000" anchor="t">
            <a:spAutoFit/>
          </a:bodyPr>
          <a:p>
            <a:pPr marL="399960" indent="-284040" algn="just" defTabSz="914400">
              <a:lnSpc>
                <a:spcPct val="100000"/>
              </a:lnSpc>
              <a:spcBef>
                <a:spcPts val="1001"/>
              </a:spcBef>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Install the latest version, as shown in the following command:</a:t>
            </a:r>
            <a:endParaRPr b="0" lang="en-US" sz="2600" strike="noStrike" u="none">
              <a:solidFill>
                <a:srgbClr val="000000"/>
              </a:solidFill>
              <a:uFillTx/>
              <a:latin typeface="Arial"/>
            </a:endParaRPr>
          </a:p>
          <a:p>
            <a:pPr marL="115920" algn="just" defTabSz="914400">
              <a:lnSpc>
                <a:spcPct val="100000"/>
              </a:lnSpc>
              <a:spcBef>
                <a:spcPts val="1001"/>
              </a:spcBef>
              <a:tabLst>
                <a:tab algn="l" pos="241200"/>
              </a:tabLst>
            </a:pPr>
            <a:r>
              <a:rPr b="0" lang="en-US" sz="2600" strike="noStrike" u="none">
                <a:solidFill>
                  <a:srgbClr val="111111"/>
                </a:solidFill>
                <a:uFillTx/>
                <a:latin typeface="Arial"/>
                <a:ea typeface="DejaVu Sans"/>
              </a:rPr>
              <a:t>	</a:t>
            </a:r>
            <a:r>
              <a:rPr b="0" lang="en-US" sz="2600" strike="noStrike" u="none">
                <a:solidFill>
                  <a:srgbClr val="111111"/>
                </a:solidFill>
                <a:uFillTx/>
                <a:latin typeface="Arial"/>
                <a:ea typeface="DejaVu Sans"/>
              </a:rPr>
              <a:t>  </a:t>
            </a:r>
            <a:r>
              <a:rPr b="0" lang="en-US" sz="2600" strike="noStrike" u="none">
                <a:solidFill>
                  <a:srgbClr val="111111"/>
                </a:solidFill>
                <a:uFillTx/>
                <a:latin typeface="Arial"/>
                <a:ea typeface="DejaVu Sans"/>
              </a:rPr>
              <a:t>dotnet tool install --global dotnet-ef --version 8.0.2</a:t>
            </a:r>
            <a:endParaRPr b="0" lang="en-US" sz="2600" strike="noStrike" u="none">
              <a:solidFill>
                <a:srgbClr val="000000"/>
              </a:solidFill>
              <a:uFillTx/>
              <a:latin typeface="Arial"/>
            </a:endParaRPr>
          </a:p>
        </p:txBody>
      </p:sp>
      <p:pic>
        <p:nvPicPr>
          <p:cNvPr id="156" name="Picture 18" descr=""/>
          <p:cNvPicPr/>
          <p:nvPr/>
        </p:nvPicPr>
        <p:blipFill>
          <a:blip r:embed="rId1"/>
          <a:stretch/>
        </p:blipFill>
        <p:spPr>
          <a:xfrm>
            <a:off x="3849840" y="1889280"/>
            <a:ext cx="8266680" cy="1060200"/>
          </a:xfrm>
          <a:prstGeom prst="rect">
            <a:avLst/>
          </a:prstGeom>
          <a:ln w="0">
            <a:noFill/>
          </a:ln>
        </p:spPr>
      </p:pic>
      <p:sp>
        <p:nvSpPr>
          <p:cNvPr id="157" name="PlaceHolder 1"/>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The EF Core Global Tool CLI Commands</a:t>
            </a:r>
            <a:endParaRPr b="0" lang="en-US" sz="4400" strike="noStrike" u="none">
              <a:solidFill>
                <a:srgbClr val="000000"/>
              </a:solidFill>
              <a:uFillTx/>
              <a:latin typeface="Arial"/>
            </a:endParaRPr>
          </a:p>
        </p:txBody>
      </p:sp>
      <p:pic>
        <p:nvPicPr>
          <p:cNvPr id="158" name="Picture 1" descr=""/>
          <p:cNvPicPr/>
          <p:nvPr/>
        </p:nvPicPr>
        <p:blipFill>
          <a:blip r:embed="rId2"/>
          <a:stretch/>
        </p:blipFill>
        <p:spPr>
          <a:xfrm>
            <a:off x="878760" y="4091400"/>
            <a:ext cx="5941440" cy="1032120"/>
          </a:xfrm>
          <a:prstGeom prst="rect">
            <a:avLst/>
          </a:prstGeom>
          <a:ln w="0">
            <a:noFill/>
          </a:ln>
        </p:spPr>
      </p:pic>
      <p:pic>
        <p:nvPicPr>
          <p:cNvPr id="159" name="Picture 2" descr=""/>
          <p:cNvPicPr/>
          <p:nvPr/>
        </p:nvPicPr>
        <p:blipFill>
          <a:blip r:embed="rId3"/>
          <a:stretch/>
        </p:blipFill>
        <p:spPr>
          <a:xfrm>
            <a:off x="8458200" y="4343400"/>
            <a:ext cx="4057920" cy="3082680"/>
          </a:xfrm>
          <a:prstGeom prst="rect">
            <a:avLst/>
          </a:prstGeom>
          <a:ln w="0">
            <a:noFill/>
          </a:ln>
        </p:spPr>
      </p:pic>
      <p:sp>
        <p:nvSpPr>
          <p:cNvPr id="3" name="PlaceHolder 2"/>
          <p:cNvSpPr>
            <a:spLocks noGrp="1"/>
          </p:cNvSpPr>
          <p:nvPr>
            <p:ph type="sldNum" idx="7"/>
          </p:nvPr>
        </p:nvSpPr>
        <p:spPr/>
        <p:txBody>
          <a:bodyPr/>
          <a:p>
            <a:fld id="{A7E80EA7-C847-4CD1-9FE9-5092776A23D0}"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The EF Core Global Tool CLI Commands</a:t>
            </a:r>
            <a:endParaRPr b="0" lang="en-US" sz="4400" strike="noStrike" u="none">
              <a:solidFill>
                <a:srgbClr val="000000"/>
              </a:solidFill>
              <a:uFillTx/>
              <a:latin typeface="Arial"/>
            </a:endParaRPr>
          </a:p>
        </p:txBody>
      </p:sp>
      <p:graphicFrame>
        <p:nvGraphicFramePr>
          <p:cNvPr id="161" name="Table 8"/>
          <p:cNvGraphicFramePr/>
          <p:nvPr/>
        </p:nvGraphicFramePr>
        <p:xfrm>
          <a:off x="133920" y="2454120"/>
          <a:ext cx="11936520" cy="2041200"/>
        </p:xfrm>
        <a:graphic>
          <a:graphicData uri="http://schemas.openxmlformats.org/drawingml/2006/table">
            <a:tbl>
              <a:tblPr/>
              <a:tblGrid>
                <a:gridCol w="1707840"/>
                <a:gridCol w="10229040"/>
              </a:tblGrid>
              <a:tr h="368280">
                <a:tc>
                  <a:txBody>
                    <a:bodyPr lIns="68400" rIns="68400" anchor="t">
                      <a:noAutofit/>
                    </a:bodyPr>
                    <a:p>
                      <a:pPr defTabSz="914400">
                        <a:lnSpc>
                          <a:spcPct val="107000"/>
                        </a:lnSpc>
                      </a:pPr>
                      <a:r>
                        <a:rPr b="1" lang="en-US" sz="2300" strike="noStrike" u="none">
                          <a:solidFill>
                            <a:srgbClr val="ffffff"/>
                          </a:solidFill>
                          <a:uFillTx/>
                          <a:latin typeface="Arial"/>
                        </a:rPr>
                        <a:t>Command</a:t>
                      </a:r>
                      <a:endParaRPr b="0" lang="en-US" sz="2300" strike="noStrike" u="none">
                        <a:solidFill>
                          <a:srgbClr val="ffffff"/>
                        </a:solidFill>
                        <a:uFillTx/>
                        <a:latin typeface="Arial"/>
                      </a:endParaRPr>
                    </a:p>
                  </a:txBody>
                  <a:tcPr anchor="t" marL="68400" marR="68400">
                    <a:lnL w="12240">
                      <a:solidFill>
                        <a:srgbClr val="5b9bd5"/>
                      </a:solidFill>
                      <a:prstDash val="solid"/>
                    </a:lnL>
                    <a:lnR w="12240">
                      <a:solidFill>
                        <a:srgbClr val="ffffff"/>
                      </a:solidFill>
                      <a:prstDash val="solid"/>
                    </a:lnR>
                    <a:lnT w="12240">
                      <a:solidFill>
                        <a:srgbClr val="5b9bd5"/>
                      </a:solidFill>
                      <a:prstDash val="solid"/>
                    </a:lnT>
                    <a:lnB w="12240">
                      <a:solidFill>
                        <a:srgbClr val="5b9bd5"/>
                      </a:solidFill>
                      <a:prstDash val="solid"/>
                    </a:lnB>
                    <a:solidFill>
                      <a:srgbClr val="5b9bd5"/>
                    </a:solidFill>
                  </a:tcPr>
                </a:tc>
                <a:tc>
                  <a:txBody>
                    <a:bodyPr lIns="68400" rIns="68400" anchor="t">
                      <a:noAutofit/>
                    </a:bodyPr>
                    <a:p>
                      <a:pPr defTabSz="914400">
                        <a:lnSpc>
                          <a:spcPct val="107000"/>
                        </a:lnSpc>
                      </a:pPr>
                      <a:r>
                        <a:rPr b="1" lang="en-US" sz="2300" strike="noStrike" u="none">
                          <a:solidFill>
                            <a:srgbClr val="ffffff"/>
                          </a:solidFill>
                          <a:uFillTx/>
                          <a:latin typeface="Arial"/>
                        </a:rPr>
                        <a:t>Description</a:t>
                      </a:r>
                      <a:endParaRPr b="0" lang="en-US" sz="2300" strike="noStrike" u="none">
                        <a:solidFill>
                          <a:srgbClr val="ffffff"/>
                        </a:solidFill>
                        <a:uFillTx/>
                        <a:latin typeface="Arial"/>
                      </a:endParaRPr>
                    </a:p>
                  </a:txBody>
                  <a:tcPr anchor="t" marL="68400" marR="68400">
                    <a:lnL w="12240">
                      <a:solidFill>
                        <a:srgbClr val="ffffff"/>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rgbClr val="5b9bd5"/>
                    </a:solidFill>
                  </a:tcPr>
                </a:tc>
              </a:tr>
              <a:tr h="456840">
                <a:tc>
                  <a:txBody>
                    <a:bodyPr lIns="68400" rIns="68400" anchor="ctr">
                      <a:noAutofit/>
                    </a:bodyPr>
                    <a:p>
                      <a:pPr defTabSz="914400">
                        <a:lnSpc>
                          <a:spcPct val="107000"/>
                        </a:lnSpc>
                      </a:pPr>
                      <a:r>
                        <a:rPr b="0" lang="en-US" sz="2000" strike="noStrike" u="none">
                          <a:solidFill>
                            <a:schemeClr val="dk1"/>
                          </a:solidFill>
                          <a:uFillTx/>
                          <a:latin typeface="Arial"/>
                        </a:rPr>
                        <a:t>Database</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c>
                  <a:txBody>
                    <a:bodyPr lIns="68400" rIns="68400" anchor="ctr">
                      <a:noAutofit/>
                    </a:bodyPr>
                    <a:p>
                      <a:pPr defTabSz="914400">
                        <a:lnSpc>
                          <a:spcPct val="107000"/>
                        </a:lnSpc>
                      </a:pPr>
                      <a:r>
                        <a:rPr b="0" lang="en-US" sz="2000" strike="noStrike" u="none">
                          <a:solidFill>
                            <a:schemeClr val="dk1"/>
                          </a:solidFill>
                          <a:uFillTx/>
                          <a:latin typeface="Arial"/>
                        </a:rPr>
                        <a:t>Commands to manage the database. Sub-commands include drop and update</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5b9bd5"/>
                      </a:solidFill>
                      <a:prstDash val="solid"/>
                    </a:lnT>
                    <a:lnB w="12240">
                      <a:solidFill>
                        <a:srgbClr val="9cc2e5"/>
                      </a:solidFill>
                      <a:prstDash val="solid"/>
                    </a:lnB>
                    <a:solidFill>
                      <a:srgbClr val="deeaf6"/>
                    </a:solidFill>
                  </a:tcPr>
                </a:tc>
              </a:tr>
              <a:tr h="444240">
                <a:tc>
                  <a:txBody>
                    <a:bodyPr lIns="68400" rIns="68400" anchor="ctr">
                      <a:noAutofit/>
                    </a:bodyPr>
                    <a:p>
                      <a:pPr defTabSz="914400">
                        <a:lnSpc>
                          <a:spcPct val="107000"/>
                        </a:lnSpc>
                      </a:pPr>
                      <a:r>
                        <a:rPr b="0" lang="en-US" sz="2000" strike="noStrike" u="none">
                          <a:solidFill>
                            <a:schemeClr val="dk1"/>
                          </a:solidFill>
                          <a:uFillTx/>
                          <a:latin typeface="Arial"/>
                        </a:rPr>
                        <a:t>DbContext</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000" strike="noStrike" u="none">
                          <a:solidFill>
                            <a:schemeClr val="dk1"/>
                          </a:solidFill>
                          <a:uFillTx/>
                          <a:latin typeface="Arial"/>
                        </a:rPr>
                        <a:t>Commands to manage the DbContext types. Sub-commands include scaffold, list, and info</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r h="443880">
                <a:tc>
                  <a:txBody>
                    <a:bodyPr lIns="68400" rIns="68400" anchor="ctr">
                      <a:noAutofit/>
                    </a:bodyPr>
                    <a:p>
                      <a:pPr defTabSz="914400">
                        <a:lnSpc>
                          <a:spcPct val="107000"/>
                        </a:lnSpc>
                      </a:pPr>
                      <a:r>
                        <a:rPr b="0" lang="en-US" sz="2000" strike="noStrike" u="none">
                          <a:solidFill>
                            <a:schemeClr val="dk1"/>
                          </a:solidFill>
                          <a:uFillTx/>
                          <a:latin typeface="Arial"/>
                        </a:rPr>
                        <a:t>Migrations</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c>
                  <a:txBody>
                    <a:bodyPr lIns="68400" rIns="68400" anchor="ctr">
                      <a:noAutofit/>
                    </a:bodyPr>
                    <a:p>
                      <a:pPr defTabSz="914400">
                        <a:lnSpc>
                          <a:spcPct val="107000"/>
                        </a:lnSpc>
                      </a:pPr>
                      <a:r>
                        <a:rPr b="0" lang="en-US" sz="2000" strike="noStrike" u="none">
                          <a:solidFill>
                            <a:schemeClr val="dk1"/>
                          </a:solidFill>
                          <a:uFillTx/>
                          <a:latin typeface="Arial"/>
                        </a:rPr>
                        <a:t>Commands to manage migrations. Sub-commands include add, list, remove, and script</a:t>
                      </a:r>
                      <a:endParaRPr b="0" lang="en-US" sz="2000" strike="noStrike" u="none">
                        <a:solidFill>
                          <a:srgbClr val="000000"/>
                        </a:solidFill>
                        <a:uFillTx/>
                        <a:latin typeface="Arial"/>
                      </a:endParaRPr>
                    </a:p>
                  </a:txBody>
                  <a:tcPr anchor="ctr" marL="68400" marR="68400">
                    <a:lnL w="12240">
                      <a:solidFill>
                        <a:srgbClr val="9cc2e5"/>
                      </a:solidFill>
                      <a:prstDash val="solid"/>
                    </a:lnL>
                    <a:lnR w="12240">
                      <a:solidFill>
                        <a:srgbClr val="9cc2e5"/>
                      </a:solidFill>
                      <a:prstDash val="solid"/>
                    </a:lnR>
                    <a:lnT w="12240">
                      <a:solidFill>
                        <a:srgbClr val="9cc2e5"/>
                      </a:solidFill>
                      <a:prstDash val="solid"/>
                    </a:lnT>
                    <a:lnB w="12240">
                      <a:solidFill>
                        <a:srgbClr val="9cc2e5"/>
                      </a:solidFill>
                      <a:prstDash val="solid"/>
                    </a:lnB>
                    <a:noFill/>
                  </a:tcPr>
                </a:tc>
              </a:tr>
            </a:tbl>
          </a:graphicData>
        </a:graphic>
      </p:graphicFrame>
      <p:sp>
        <p:nvSpPr>
          <p:cNvPr id="162" name="TextBox 15"/>
          <p:cNvSpPr/>
          <p:nvPr/>
        </p:nvSpPr>
        <p:spPr>
          <a:xfrm>
            <a:off x="-70560" y="1497240"/>
            <a:ext cx="12188160" cy="881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three main commands in the EF Core global tool are shown in the following table:</a:t>
            </a:r>
            <a:endParaRPr b="0" lang="en-US" sz="2600" strike="noStrike" u="none">
              <a:solidFill>
                <a:srgbClr val="000000"/>
              </a:solidFill>
              <a:uFillTx/>
              <a:latin typeface="Arial"/>
            </a:endParaRPr>
          </a:p>
        </p:txBody>
      </p:sp>
      <p:sp>
        <p:nvSpPr>
          <p:cNvPr id="163" name="TextBox 17"/>
          <p:cNvSpPr/>
          <p:nvPr/>
        </p:nvSpPr>
        <p:spPr>
          <a:xfrm>
            <a:off x="-70560" y="4525200"/>
            <a:ext cx="12140640" cy="1871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Each main command has additional sub-commands. As with the all of the .NET Core commands, each command has a rich help system that can be accessed by entering -h along with the command</a:t>
            </a:r>
            <a:endParaRPr b="0" lang="en-US" sz="2600" strike="noStrike" u="none">
              <a:solidFill>
                <a:srgbClr val="000000"/>
              </a:solidFill>
              <a:uFillTx/>
              <a:latin typeface="Arial"/>
            </a:endParaRPr>
          </a:p>
        </p:txBody>
      </p:sp>
      <p:sp>
        <p:nvSpPr>
          <p:cNvPr id="3" name="PlaceHolder 2"/>
          <p:cNvSpPr>
            <a:spLocks noGrp="1"/>
          </p:cNvSpPr>
          <p:nvPr>
            <p:ph type="sldNum" idx="7"/>
          </p:nvPr>
        </p:nvSpPr>
        <p:spPr/>
        <p:txBody>
          <a:bodyPr/>
          <a:p>
            <a:fld id="{219D84AD-F7A1-4C24-A8BF-2378F8BB7F1A}"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itle 1"/>
          <p:cNvSpPr/>
          <p:nvPr/>
        </p:nvSpPr>
        <p:spPr>
          <a:xfrm>
            <a:off x="630720" y="2241360"/>
            <a:ext cx="10824840" cy="1773720"/>
          </a:xfrm>
          <a:prstGeom prst="rect">
            <a:avLst/>
          </a:prstGeom>
          <a:gradFill rotWithShape="0">
            <a:gsLst>
              <a:gs pos="0">
                <a:srgbClr val="f7fafd"/>
              </a:gs>
              <a:gs pos="74000">
                <a:srgbClr val="b5d2ec"/>
              </a:gs>
              <a:gs pos="83000">
                <a:srgbClr val="b5d2ec"/>
              </a:gs>
              <a:gs pos="100000">
                <a:srgbClr val="cee1f2"/>
              </a:gs>
            </a:gsLst>
            <a:lin ang="5400000"/>
          </a:gradFill>
          <a:ln w="0">
            <a:noFill/>
          </a:ln>
        </p:spPr>
        <p:style>
          <a:lnRef idx="0"/>
          <a:fillRef idx="0"/>
          <a:effectRef idx="0"/>
          <a:fontRef idx="minor"/>
        </p:style>
        <p:txBody>
          <a:bodyPr lIns="90000" rIns="90000" tIns="45000" bIns="45000" anchor="ctr">
            <a:normAutofit/>
          </a:bodyPr>
          <a:p>
            <a:pPr algn="ctr" defTabSz="914400">
              <a:lnSpc>
                <a:spcPct val="90000"/>
              </a:lnSpc>
            </a:pPr>
            <a:r>
              <a:rPr b="1" lang="en-US" sz="4400" strike="noStrike" u="none">
                <a:solidFill>
                  <a:schemeClr val="dk1"/>
                </a:solidFill>
                <a:uFillTx/>
                <a:latin typeface="Arial"/>
                <a:ea typeface="DejaVu Sans"/>
              </a:rPr>
              <a:t> </a:t>
            </a:r>
            <a:r>
              <a:rPr b="1" lang="en-US" sz="4400" strike="noStrike" u="none">
                <a:solidFill>
                  <a:schemeClr val="accent2"/>
                </a:solidFill>
                <a:uFillTx/>
                <a:latin typeface="Arial"/>
                <a:ea typeface="DejaVu Sans"/>
              </a:rPr>
              <a:t>Reverse Engineering of Existing Databases Demonstration</a:t>
            </a:r>
            <a:endParaRPr b="0" lang="en-US" sz="4400" strike="noStrike" u="none">
              <a:solidFill>
                <a:srgbClr val="000000"/>
              </a:solidFill>
              <a:uFillTx/>
              <a:latin typeface="Arial"/>
            </a:endParaRPr>
          </a:p>
        </p:txBody>
      </p:sp>
      <p:sp>
        <p:nvSpPr>
          <p:cNvPr id="2" name="PlaceHolder 1"/>
          <p:cNvSpPr>
            <a:spLocks noGrp="1"/>
          </p:cNvSpPr>
          <p:nvPr>
            <p:ph type="sldNum" idx="7"/>
          </p:nvPr>
        </p:nvSpPr>
        <p:spPr/>
        <p:txBody>
          <a:bodyPr/>
          <a:p>
            <a:fld id="{F0B4786E-0F18-479E-8C1A-4344B3DEA562}"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Picture 12" descr=""/>
          <p:cNvPicPr/>
          <p:nvPr/>
        </p:nvPicPr>
        <p:blipFill>
          <a:blip r:embed="rId1"/>
          <a:stretch/>
        </p:blipFill>
        <p:spPr>
          <a:xfrm>
            <a:off x="9047160" y="3520800"/>
            <a:ext cx="2381400" cy="2919960"/>
          </a:xfrm>
          <a:prstGeom prst="rect">
            <a:avLst/>
          </a:prstGeom>
          <a:ln w="0">
            <a:noFill/>
          </a:ln>
        </p:spPr>
      </p:pic>
      <p:pic>
        <p:nvPicPr>
          <p:cNvPr id="166" name="Picture 17" descr=""/>
          <p:cNvPicPr/>
          <p:nvPr/>
        </p:nvPicPr>
        <p:blipFill>
          <a:blip r:embed="rId2"/>
          <a:stretch/>
        </p:blipFill>
        <p:spPr>
          <a:xfrm>
            <a:off x="610560" y="3520800"/>
            <a:ext cx="7418520" cy="2916720"/>
          </a:xfrm>
          <a:prstGeom prst="rect">
            <a:avLst/>
          </a:prstGeom>
          <a:ln w="0">
            <a:noFill/>
          </a:ln>
        </p:spPr>
      </p:pic>
      <p:pic>
        <p:nvPicPr>
          <p:cNvPr id="167" name="Picture 2" descr=""/>
          <p:cNvPicPr/>
          <p:nvPr/>
        </p:nvPicPr>
        <p:blipFill>
          <a:blip r:embed="rId3"/>
          <a:stretch/>
        </p:blipFill>
        <p:spPr>
          <a:xfrm>
            <a:off x="268200" y="1019160"/>
            <a:ext cx="11751480" cy="2480040"/>
          </a:xfrm>
          <a:prstGeom prst="rect">
            <a:avLst/>
          </a:prstGeom>
          <a:ln w="0">
            <a:noFill/>
          </a:ln>
        </p:spPr>
      </p:pic>
      <p:sp>
        <p:nvSpPr>
          <p:cNvPr id="168" name="Title 1"/>
          <p:cNvSpPr/>
          <p:nvPr/>
        </p:nvSpPr>
        <p:spPr>
          <a:xfrm>
            <a:off x="194760" y="614160"/>
            <a:ext cx="9915480" cy="361440"/>
          </a:xfrm>
          <a:prstGeom prst="rect">
            <a:avLst/>
          </a:prstGeom>
          <a:solidFill>
            <a:schemeClr val="lt1"/>
          </a:solidFill>
          <a:ln w="0">
            <a:noFill/>
          </a:ln>
        </p:spPr>
        <p:style>
          <a:lnRef idx="0"/>
          <a:fillRef idx="0"/>
          <a:effectRef idx="0"/>
          <a:fontRef idx="minor"/>
        </p:style>
        <p:txBody>
          <a:bodyPr lIns="90000" rIns="90000" tIns="45000" bIns="45000" anchor="ctr">
            <a:no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Create a sample database named </a:t>
            </a:r>
            <a:r>
              <a:rPr b="1" lang="en-US" sz="2600" strike="noStrike" u="none">
                <a:solidFill>
                  <a:srgbClr val="111111"/>
                </a:solidFill>
                <a:uFillTx/>
                <a:latin typeface="Arial"/>
                <a:ea typeface="DejaVu Sans"/>
              </a:rPr>
              <a:t>MyStore</a:t>
            </a:r>
            <a:r>
              <a:rPr b="0" lang="en-US" sz="2600" strike="noStrike" u="none">
                <a:solidFill>
                  <a:srgbClr val="111111"/>
                </a:solidFill>
                <a:uFillTx/>
                <a:latin typeface="Arial"/>
                <a:ea typeface="DejaVu Sans"/>
              </a:rPr>
              <a:t> for demonstrations</a:t>
            </a:r>
            <a:endParaRPr b="0" lang="en-US" sz="2600" strike="noStrike" u="none">
              <a:solidFill>
                <a:srgbClr val="000000"/>
              </a:solidFill>
              <a:uFillTx/>
              <a:latin typeface="Arial"/>
            </a:endParaRPr>
          </a:p>
        </p:txBody>
      </p:sp>
      <p:sp>
        <p:nvSpPr>
          <p:cNvPr id="2" name="PlaceHolder 1"/>
          <p:cNvSpPr>
            <a:spLocks noGrp="1"/>
          </p:cNvSpPr>
          <p:nvPr>
            <p:ph type="sldNum" idx="7"/>
          </p:nvPr>
        </p:nvSpPr>
        <p:spPr/>
        <p:txBody>
          <a:bodyPr/>
          <a:p>
            <a:fld id="{72AD775B-3ED1-4397-A478-BD56AA9313EB}"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Num" idx="33"/>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3D42632D-53F5-4949-9950-E15F2348C7DE}" type="slidenum">
              <a:rPr b="0" lang="en-US" sz="1200" strike="noStrike" u="none">
                <a:solidFill>
                  <a:schemeClr val="dk1">
                    <a:tint val="75000"/>
                  </a:schemeClr>
                </a:solidFill>
                <a:uFillTx/>
                <a:latin typeface="Arial"/>
              </a:rPr>
              <a:t>34</a:t>
            </a:fld>
            <a:endParaRPr b="0" lang="en-US" sz="1200" strike="noStrike" u="none">
              <a:solidFill>
                <a:srgbClr val="000000"/>
              </a:solidFill>
              <a:uFillTx/>
              <a:latin typeface="Times New Roman"/>
            </a:endParaRPr>
          </a:p>
        </p:txBody>
      </p:sp>
      <p:sp>
        <p:nvSpPr>
          <p:cNvPr id="170" name="TextBox 9"/>
          <p:cNvSpPr/>
          <p:nvPr/>
        </p:nvSpPr>
        <p:spPr>
          <a:xfrm>
            <a:off x="157680" y="608760"/>
            <a:ext cx="12033720" cy="7902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spcBef>
                <a:spcPts val="1001"/>
              </a:spcBef>
              <a:tabLst>
                <a:tab algn="l" pos="241200"/>
              </a:tabLst>
            </a:pPr>
            <a:r>
              <a:rPr b="0" lang="en-US" sz="2300" strike="noStrike" u="none">
                <a:solidFill>
                  <a:srgbClr val="111111"/>
                </a:solidFill>
                <a:uFillTx/>
                <a:latin typeface="Arial"/>
                <a:ea typeface="DejaVu Sans"/>
              </a:rPr>
              <a:t>1.Create a Console App named </a:t>
            </a:r>
            <a:r>
              <a:rPr b="1" lang="en-US" sz="2300" strike="noStrike" u="none">
                <a:solidFill>
                  <a:srgbClr val="111111"/>
                </a:solidFill>
                <a:uFillTx/>
                <a:latin typeface="Arial"/>
                <a:ea typeface="DejaVu Sans"/>
              </a:rPr>
              <a:t>DemoDatabaseFirst </a:t>
            </a:r>
            <a:r>
              <a:rPr b="0" lang="en-US" sz="2300" strike="noStrike" u="none">
                <a:solidFill>
                  <a:srgbClr val="111111"/>
                </a:solidFill>
                <a:uFillTx/>
                <a:latin typeface="Arial"/>
                <a:ea typeface="DejaVu Sans"/>
              </a:rPr>
              <a:t>then right-click on project , select </a:t>
            </a:r>
            <a:r>
              <a:rPr b="1" lang="en-US" sz="2300" strike="noStrike" u="none">
                <a:solidFill>
                  <a:srgbClr val="111111"/>
                </a:solidFill>
                <a:uFillTx/>
                <a:latin typeface="Arial"/>
                <a:ea typeface="DejaVu Sans"/>
              </a:rPr>
              <a:t>Open In Terminal </a:t>
            </a:r>
            <a:r>
              <a:rPr b="0" lang="en-US" sz="2300" strike="noStrike" u="none">
                <a:solidFill>
                  <a:srgbClr val="111111"/>
                </a:solidFill>
                <a:uFillTx/>
                <a:latin typeface="Arial"/>
                <a:ea typeface="DejaVu Sans"/>
              </a:rPr>
              <a:t>to install </a:t>
            </a:r>
            <a:r>
              <a:rPr b="0" lang="en-US" sz="2300" strike="noStrike" u="none">
                <a:solidFill>
                  <a:schemeClr val="dk1"/>
                </a:solidFill>
                <a:uFillTx/>
                <a:latin typeface="Arial"/>
                <a:ea typeface="DejaVu Sans"/>
              </a:rPr>
              <a:t>packages</a:t>
            </a:r>
            <a:endParaRPr b="0" lang="en-US" sz="2300" strike="noStrike" u="none">
              <a:solidFill>
                <a:srgbClr val="000000"/>
              </a:solidFill>
              <a:uFillTx/>
              <a:latin typeface="Arial"/>
            </a:endParaRPr>
          </a:p>
        </p:txBody>
      </p:sp>
      <p:grpSp>
        <p:nvGrpSpPr>
          <p:cNvPr id="171" name="Group 5"/>
          <p:cNvGrpSpPr/>
          <p:nvPr/>
        </p:nvGrpSpPr>
        <p:grpSpPr>
          <a:xfrm>
            <a:off x="1935720" y="1398600"/>
            <a:ext cx="8121240" cy="5070960"/>
            <a:chOff x="1935720" y="1398600"/>
            <a:chExt cx="8121240" cy="5070960"/>
          </a:xfrm>
        </p:grpSpPr>
        <p:pic>
          <p:nvPicPr>
            <p:cNvPr id="172" name="Picture 4" descr=""/>
            <p:cNvPicPr/>
            <p:nvPr/>
          </p:nvPicPr>
          <p:blipFill>
            <a:blip r:embed="rId1"/>
            <a:stretch/>
          </p:blipFill>
          <p:spPr>
            <a:xfrm>
              <a:off x="1935720" y="1398600"/>
              <a:ext cx="8121240" cy="5070960"/>
            </a:xfrm>
            <a:prstGeom prst="rect">
              <a:avLst/>
            </a:prstGeom>
            <a:ln w="0">
              <a:noFill/>
            </a:ln>
          </p:spPr>
        </p:pic>
        <p:sp>
          <p:nvSpPr>
            <p:cNvPr id="173" name="Rectangle 6"/>
            <p:cNvSpPr/>
            <p:nvPr/>
          </p:nvSpPr>
          <p:spPr>
            <a:xfrm>
              <a:off x="2149560" y="4486320"/>
              <a:ext cx="6206040" cy="1594800"/>
            </a:xfrm>
            <a:prstGeom prst="rect">
              <a:avLst/>
            </a:prstGeom>
            <a:noFill/>
            <a:ln w="2556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Num" idx="34"/>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C7C619E4-F55D-4682-9328-3188E101BCD9}" type="slidenum">
              <a:rPr b="0" lang="en-US" sz="1200" strike="noStrike" u="none">
                <a:solidFill>
                  <a:schemeClr val="dk1">
                    <a:tint val="75000"/>
                  </a:schemeClr>
                </a:solidFill>
                <a:uFillTx/>
                <a:latin typeface="Arial"/>
              </a:rPr>
              <a:t>34</a:t>
            </a:fld>
            <a:endParaRPr b="0" lang="en-US" sz="1200" strike="noStrike" u="none">
              <a:solidFill>
                <a:srgbClr val="000000"/>
              </a:solidFill>
              <a:uFillTx/>
              <a:latin typeface="Times New Roman"/>
            </a:endParaRPr>
          </a:p>
        </p:txBody>
      </p:sp>
      <p:sp>
        <p:nvSpPr>
          <p:cNvPr id="175" name="TextBox 4"/>
          <p:cNvSpPr/>
          <p:nvPr/>
        </p:nvSpPr>
        <p:spPr>
          <a:xfrm>
            <a:off x="157680" y="846360"/>
            <a:ext cx="12033720" cy="952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001"/>
              </a:spcBef>
              <a:tabLst>
                <a:tab algn="l" pos="241200"/>
              </a:tabLst>
            </a:pPr>
            <a:r>
              <a:rPr b="0" lang="en-US" sz="2300" strike="noStrike" u="none">
                <a:solidFill>
                  <a:srgbClr val="111111"/>
                </a:solidFill>
                <a:uFillTx/>
                <a:latin typeface="Arial"/>
                <a:ea typeface="DejaVu Sans"/>
              </a:rPr>
              <a:t>2.On </a:t>
            </a:r>
            <a:r>
              <a:rPr b="1" lang="en-US" sz="2300" strike="noStrike" u="none">
                <a:solidFill>
                  <a:srgbClr val="111111"/>
                </a:solidFill>
                <a:uFillTx/>
                <a:latin typeface="Arial"/>
                <a:ea typeface="DejaVu Sans"/>
              </a:rPr>
              <a:t>Developer</a:t>
            </a:r>
            <a:r>
              <a:rPr b="0" lang="en-US" sz="2300" strike="noStrike" u="none">
                <a:solidFill>
                  <a:srgbClr val="111111"/>
                </a:solidFill>
                <a:uFillTx/>
                <a:latin typeface="Arial"/>
                <a:ea typeface="DejaVu Sans"/>
              </a:rPr>
              <a:t> </a:t>
            </a:r>
            <a:r>
              <a:rPr b="1" lang="en-US" sz="2300" strike="noStrike" u="none">
                <a:solidFill>
                  <a:srgbClr val="111111"/>
                </a:solidFill>
                <a:uFillTx/>
                <a:latin typeface="Arial"/>
                <a:ea typeface="DejaVu Sans"/>
              </a:rPr>
              <a:t>PowerShell </a:t>
            </a:r>
            <a:r>
              <a:rPr b="0" lang="en-US" sz="2300" strike="noStrike" u="none">
                <a:solidFill>
                  <a:srgbClr val="111111"/>
                </a:solidFill>
                <a:uFillTx/>
                <a:latin typeface="Arial"/>
                <a:ea typeface="DejaVu Sans"/>
              </a:rPr>
              <a:t>dialog</a:t>
            </a:r>
            <a:r>
              <a:rPr b="1" lang="en-US" sz="2300" strike="noStrike" u="none">
                <a:solidFill>
                  <a:srgbClr val="111111"/>
                </a:solidFill>
                <a:uFillTx/>
                <a:latin typeface="Arial"/>
                <a:ea typeface="DejaVu Sans"/>
              </a:rPr>
              <a:t> , </a:t>
            </a:r>
            <a:r>
              <a:rPr b="0" lang="en-US" sz="2300" strike="noStrike" u="none">
                <a:solidFill>
                  <a:srgbClr val="111111"/>
                </a:solidFill>
                <a:uFillTx/>
                <a:latin typeface="Arial"/>
                <a:ea typeface="DejaVu Sans"/>
              </a:rPr>
              <a:t>execute the following commands to install packages:</a:t>
            </a:r>
            <a:endParaRPr b="0" lang="en-US" sz="23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tabLst>
                <a:tab algn="l" pos="241200"/>
              </a:tabLst>
            </a:pPr>
            <a:r>
              <a:rPr b="0" lang="en-US" sz="2300" strike="noStrike" u="none">
                <a:solidFill>
                  <a:schemeClr val="dk1"/>
                </a:solidFill>
                <a:uFillTx/>
                <a:latin typeface="Arial"/>
                <a:ea typeface="DejaVu Sans"/>
              </a:rPr>
              <a:t>dotnet add package Microsoft.EntityFrameworkCore.design</a:t>
            </a:r>
            <a:endParaRPr b="0" lang="en-US" sz="2300" strike="noStrike" u="none">
              <a:solidFill>
                <a:srgbClr val="000000"/>
              </a:solidFill>
              <a:uFillTx/>
              <a:latin typeface="Arial"/>
            </a:endParaRPr>
          </a:p>
        </p:txBody>
      </p:sp>
      <p:grpSp>
        <p:nvGrpSpPr>
          <p:cNvPr id="176" name="Group 7"/>
          <p:cNvGrpSpPr/>
          <p:nvPr/>
        </p:nvGrpSpPr>
        <p:grpSpPr>
          <a:xfrm>
            <a:off x="583200" y="1866960"/>
            <a:ext cx="11466000" cy="570600"/>
            <a:chOff x="583200" y="1866960"/>
            <a:chExt cx="11466000" cy="570600"/>
          </a:xfrm>
        </p:grpSpPr>
        <p:pic>
          <p:nvPicPr>
            <p:cNvPr id="177" name="Picture 5" descr=""/>
            <p:cNvPicPr/>
            <p:nvPr/>
          </p:nvPicPr>
          <p:blipFill>
            <a:blip r:embed="rId1"/>
            <a:stretch/>
          </p:blipFill>
          <p:spPr>
            <a:xfrm>
              <a:off x="583200" y="1866960"/>
              <a:ext cx="11466000" cy="570600"/>
            </a:xfrm>
            <a:prstGeom prst="rect">
              <a:avLst/>
            </a:prstGeom>
            <a:ln w="0">
              <a:noFill/>
            </a:ln>
          </p:spPr>
        </p:pic>
        <p:sp>
          <p:nvSpPr>
            <p:cNvPr id="178" name="Rectangle 6"/>
            <p:cNvSpPr/>
            <p:nvPr/>
          </p:nvSpPr>
          <p:spPr>
            <a:xfrm>
              <a:off x="6024600" y="2102040"/>
              <a:ext cx="5951160" cy="335520"/>
            </a:xfrm>
            <a:prstGeom prst="rect">
              <a:avLst/>
            </a:prstGeom>
            <a:noFill/>
            <a:ln w="1260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
        <p:nvSpPr>
          <p:cNvPr id="179" name="TextBox 9"/>
          <p:cNvSpPr/>
          <p:nvPr/>
        </p:nvSpPr>
        <p:spPr>
          <a:xfrm>
            <a:off x="141840" y="4627440"/>
            <a:ext cx="11907360" cy="860040"/>
          </a:xfrm>
          <a:prstGeom prst="rect">
            <a:avLst/>
          </a:prstGeom>
          <a:noFill/>
          <a:ln w="15840">
            <a:solidFill>
              <a:srgbClr val="ff0000"/>
            </a:solidFill>
            <a:round/>
          </a:ln>
        </p:spPr>
        <p:style>
          <a:lnRef idx="0"/>
          <a:fillRef idx="0"/>
          <a:effectRef idx="0"/>
          <a:fontRef idx="minor"/>
        </p:style>
        <p:txBody>
          <a:bodyPr lIns="90000" rIns="90000" tIns="45000" bIns="45000" anchor="t">
            <a:spAutoFit/>
          </a:bodyPr>
          <a:p>
            <a:pPr marL="284040" defTabSz="914400">
              <a:lnSpc>
                <a:spcPct val="110000"/>
              </a:lnSpc>
              <a:spcBef>
                <a:spcPts val="1001"/>
              </a:spcBef>
              <a:spcAft>
                <a:spcPts val="300"/>
              </a:spcAft>
              <a:tabLst>
                <a:tab algn="l" pos="241200"/>
              </a:tabLst>
            </a:pPr>
            <a:r>
              <a:rPr b="0" lang="en-US" sz="2300" strike="noStrike" u="none">
                <a:solidFill>
                  <a:schemeClr val="dk1"/>
                </a:solidFill>
                <a:uFillTx/>
                <a:latin typeface="Arial"/>
                <a:ea typeface="DejaVu Sans"/>
              </a:rPr>
              <a:t>dotnet ef dbcontext scaffold "server =(local); database = </a:t>
            </a:r>
            <a:r>
              <a:rPr b="1" lang="en-US" sz="2300" strike="noStrike" u="none">
                <a:solidFill>
                  <a:schemeClr val="dk1"/>
                </a:solidFill>
                <a:uFillTx/>
                <a:latin typeface="Arial"/>
                <a:ea typeface="DejaVu Sans"/>
              </a:rPr>
              <a:t>MyStore</a:t>
            </a:r>
            <a:r>
              <a:rPr b="0" lang="en-US" sz="2300" strike="noStrike" u="none">
                <a:solidFill>
                  <a:schemeClr val="dk1"/>
                </a:solidFill>
                <a:uFillTx/>
                <a:latin typeface="Arial"/>
                <a:ea typeface="DejaVu Sans"/>
              </a:rPr>
              <a:t>;uid=sa;pwd=123;" Microsoft.EntityFrameworkCore.SqlServer --output-dir </a:t>
            </a:r>
            <a:r>
              <a:rPr b="1" lang="en-US" sz="2300" strike="noStrike" u="none">
                <a:solidFill>
                  <a:schemeClr val="dk1"/>
                </a:solidFill>
                <a:uFillTx/>
                <a:latin typeface="Arial"/>
                <a:ea typeface="DejaVu Sans"/>
              </a:rPr>
              <a:t>Models</a:t>
            </a:r>
            <a:endParaRPr b="0" lang="en-US" sz="2300" strike="noStrike" u="none">
              <a:solidFill>
                <a:srgbClr val="000000"/>
              </a:solidFill>
              <a:uFillTx/>
              <a:latin typeface="Arial"/>
            </a:endParaRPr>
          </a:p>
        </p:txBody>
      </p:sp>
      <p:sp>
        <p:nvSpPr>
          <p:cNvPr id="180" name="TextBox 11"/>
          <p:cNvSpPr/>
          <p:nvPr/>
        </p:nvSpPr>
        <p:spPr>
          <a:xfrm>
            <a:off x="157680" y="2576160"/>
            <a:ext cx="11003760" cy="474840"/>
          </a:xfrm>
          <a:prstGeom prst="rect">
            <a:avLst/>
          </a:prstGeom>
          <a:noFill/>
          <a:ln w="0">
            <a:noFill/>
          </a:ln>
        </p:spPr>
        <p:style>
          <a:lnRef idx="0"/>
          <a:fillRef idx="0"/>
          <a:effectRef idx="0"/>
          <a:fontRef idx="minor"/>
        </p:style>
        <p:txBody>
          <a:bodyPr lIns="90000" rIns="90000" tIns="45000" bIns="45000" anchor="t">
            <a:spAutoFit/>
          </a:bodyPr>
          <a:p>
            <a:pPr marL="514440" indent="-230040" defTabSz="914400">
              <a:lnSpc>
                <a:spcPct val="110000"/>
              </a:lnSpc>
              <a:spcBef>
                <a:spcPts val="1001"/>
              </a:spcBef>
              <a:spcAft>
                <a:spcPts val="300"/>
              </a:spcAft>
              <a:buClr>
                <a:srgbClr val="973735"/>
              </a:buClr>
              <a:buSzPct val="70000"/>
              <a:buFont typeface="Wingdings" charset="2"/>
              <a:buChar char=""/>
              <a:tabLst>
                <a:tab algn="l" pos="241200"/>
              </a:tabLst>
            </a:pPr>
            <a:r>
              <a:rPr b="0" lang="en-US" sz="2300" strike="noStrike" u="none">
                <a:solidFill>
                  <a:schemeClr val="dk1"/>
                </a:solidFill>
                <a:uFillTx/>
                <a:latin typeface="Arial"/>
                <a:ea typeface="DejaVu Sans"/>
              </a:rPr>
              <a:t>dotnet add package Microsoft.EntityFrameworkCore.SqlServer</a:t>
            </a:r>
            <a:endParaRPr b="0" lang="en-US" sz="2300" strike="noStrike" u="none">
              <a:solidFill>
                <a:srgbClr val="000000"/>
              </a:solidFill>
              <a:uFillTx/>
              <a:latin typeface="Arial"/>
            </a:endParaRPr>
          </a:p>
        </p:txBody>
      </p:sp>
      <p:grpSp>
        <p:nvGrpSpPr>
          <p:cNvPr id="181" name="Group 15"/>
          <p:cNvGrpSpPr/>
          <p:nvPr/>
        </p:nvGrpSpPr>
        <p:grpSpPr>
          <a:xfrm>
            <a:off x="583200" y="3160800"/>
            <a:ext cx="11439720" cy="438120"/>
            <a:chOff x="583200" y="3160800"/>
            <a:chExt cx="11439720" cy="438120"/>
          </a:xfrm>
        </p:grpSpPr>
        <p:pic>
          <p:nvPicPr>
            <p:cNvPr id="182" name="Picture 13" descr=""/>
            <p:cNvPicPr/>
            <p:nvPr/>
          </p:nvPicPr>
          <p:blipFill>
            <a:blip r:embed="rId2"/>
            <a:stretch/>
          </p:blipFill>
          <p:spPr>
            <a:xfrm>
              <a:off x="583200" y="3160800"/>
              <a:ext cx="11429280" cy="438120"/>
            </a:xfrm>
            <a:prstGeom prst="rect">
              <a:avLst/>
            </a:prstGeom>
            <a:ln w="0">
              <a:noFill/>
            </a:ln>
          </p:spPr>
        </p:pic>
        <p:sp>
          <p:nvSpPr>
            <p:cNvPr id="183" name="Rectangle 14"/>
            <p:cNvSpPr/>
            <p:nvPr/>
          </p:nvSpPr>
          <p:spPr>
            <a:xfrm>
              <a:off x="5825520" y="3190680"/>
              <a:ext cx="6197400" cy="387360"/>
            </a:xfrm>
            <a:prstGeom prst="rect">
              <a:avLst/>
            </a:prstGeom>
            <a:noFill/>
            <a:ln w="1260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
        <p:nvSpPr>
          <p:cNvPr id="184" name="TextBox 16"/>
          <p:cNvSpPr/>
          <p:nvPr/>
        </p:nvSpPr>
        <p:spPr>
          <a:xfrm>
            <a:off x="78840" y="4003920"/>
            <a:ext cx="12033720" cy="439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001"/>
              </a:spcBef>
              <a:tabLst>
                <a:tab algn="l" pos="241200"/>
              </a:tabLst>
            </a:pPr>
            <a:r>
              <a:rPr b="0" lang="en-US" sz="2300" strike="noStrike" u="none">
                <a:solidFill>
                  <a:srgbClr val="111111"/>
                </a:solidFill>
                <a:uFillTx/>
                <a:latin typeface="Arial"/>
                <a:ea typeface="DejaVu Sans"/>
              </a:rPr>
              <a:t>3.On </a:t>
            </a:r>
            <a:r>
              <a:rPr b="1" lang="en-US" sz="2300" strike="noStrike" u="none">
                <a:solidFill>
                  <a:srgbClr val="111111"/>
                </a:solidFill>
                <a:uFillTx/>
                <a:latin typeface="Arial"/>
                <a:ea typeface="DejaVu Sans"/>
              </a:rPr>
              <a:t>Developer</a:t>
            </a:r>
            <a:r>
              <a:rPr b="0" lang="en-US" sz="2300" strike="noStrike" u="none">
                <a:solidFill>
                  <a:srgbClr val="111111"/>
                </a:solidFill>
                <a:uFillTx/>
                <a:latin typeface="Arial"/>
                <a:ea typeface="DejaVu Sans"/>
              </a:rPr>
              <a:t> </a:t>
            </a:r>
            <a:r>
              <a:rPr b="1" lang="en-US" sz="2300" strike="noStrike" u="none">
                <a:solidFill>
                  <a:srgbClr val="111111"/>
                </a:solidFill>
                <a:uFillTx/>
                <a:latin typeface="Arial"/>
                <a:ea typeface="DejaVu Sans"/>
              </a:rPr>
              <a:t>PowerShell </a:t>
            </a:r>
            <a:r>
              <a:rPr b="0" lang="en-US" sz="2300" strike="noStrike" u="none">
                <a:solidFill>
                  <a:srgbClr val="111111"/>
                </a:solidFill>
                <a:uFillTx/>
                <a:latin typeface="Arial"/>
                <a:ea typeface="DejaVu Sans"/>
              </a:rPr>
              <a:t>dialog</a:t>
            </a:r>
            <a:r>
              <a:rPr b="1" lang="en-US" sz="2300" strike="noStrike" u="none">
                <a:solidFill>
                  <a:srgbClr val="111111"/>
                </a:solidFill>
                <a:uFillTx/>
                <a:latin typeface="Arial"/>
                <a:ea typeface="DejaVu Sans"/>
              </a:rPr>
              <a:t> , </a:t>
            </a:r>
            <a:r>
              <a:rPr b="0" lang="en-US" sz="2300" strike="noStrike" u="none">
                <a:solidFill>
                  <a:srgbClr val="111111"/>
                </a:solidFill>
                <a:uFillTx/>
                <a:latin typeface="Arial"/>
                <a:ea typeface="DejaVu Sans"/>
              </a:rPr>
              <a:t>execute the following commands to generate model:</a:t>
            </a:r>
            <a:endParaRPr b="0" lang="en-US" sz="2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Num" idx="35"/>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3D20A298-20BA-4CF0-AAA2-1764BCCF1FBD}" type="slidenum">
              <a:rPr b="0" lang="en-US" sz="1200" strike="noStrike" u="none">
                <a:solidFill>
                  <a:schemeClr val="dk1">
                    <a:tint val="75000"/>
                  </a:schemeClr>
                </a:solidFill>
                <a:uFillTx/>
                <a:latin typeface="Arial"/>
              </a:rPr>
              <a:t>34</a:t>
            </a:fld>
            <a:endParaRPr b="0" lang="en-US" sz="1200" strike="noStrike" u="none">
              <a:solidFill>
                <a:srgbClr val="000000"/>
              </a:solidFill>
              <a:uFillTx/>
              <a:latin typeface="Times New Roman"/>
            </a:endParaRPr>
          </a:p>
        </p:txBody>
      </p:sp>
      <p:pic>
        <p:nvPicPr>
          <p:cNvPr id="186" name="Picture 24" descr=""/>
          <p:cNvPicPr/>
          <p:nvPr/>
        </p:nvPicPr>
        <p:blipFill>
          <a:blip r:embed="rId1"/>
          <a:stretch/>
        </p:blipFill>
        <p:spPr>
          <a:xfrm>
            <a:off x="4520880" y="635040"/>
            <a:ext cx="7461720" cy="3251160"/>
          </a:xfrm>
          <a:prstGeom prst="rect">
            <a:avLst/>
          </a:prstGeom>
          <a:ln w="0">
            <a:noFill/>
          </a:ln>
        </p:spPr>
      </p:pic>
      <p:pic>
        <p:nvPicPr>
          <p:cNvPr id="187" name="Picture 5" descr=""/>
          <p:cNvPicPr/>
          <p:nvPr/>
        </p:nvPicPr>
        <p:blipFill>
          <a:blip r:embed="rId2"/>
          <a:stretch/>
        </p:blipFill>
        <p:spPr>
          <a:xfrm>
            <a:off x="6221880" y="4233600"/>
            <a:ext cx="5902560" cy="2103480"/>
          </a:xfrm>
          <a:prstGeom prst="rect">
            <a:avLst/>
          </a:prstGeom>
          <a:ln w="0">
            <a:noFill/>
          </a:ln>
        </p:spPr>
      </p:pic>
      <p:pic>
        <p:nvPicPr>
          <p:cNvPr id="188" name="Picture 6" descr=""/>
          <p:cNvPicPr/>
          <p:nvPr/>
        </p:nvPicPr>
        <p:blipFill>
          <a:blip r:embed="rId3"/>
          <a:stretch/>
        </p:blipFill>
        <p:spPr>
          <a:xfrm>
            <a:off x="177840" y="4233600"/>
            <a:ext cx="5171040" cy="2199960"/>
          </a:xfrm>
          <a:prstGeom prst="rect">
            <a:avLst/>
          </a:prstGeom>
          <a:ln w="0">
            <a:noFill/>
          </a:ln>
        </p:spPr>
      </p:pic>
      <p:grpSp>
        <p:nvGrpSpPr>
          <p:cNvPr id="189" name="Group 1"/>
          <p:cNvGrpSpPr/>
          <p:nvPr/>
        </p:nvGrpSpPr>
        <p:grpSpPr>
          <a:xfrm>
            <a:off x="287280" y="737640"/>
            <a:ext cx="3863520" cy="3390120"/>
            <a:chOff x="287280" y="737640"/>
            <a:chExt cx="3863520" cy="3390120"/>
          </a:xfrm>
        </p:grpSpPr>
        <p:pic>
          <p:nvPicPr>
            <p:cNvPr id="190" name="Picture 8" descr=""/>
            <p:cNvPicPr/>
            <p:nvPr/>
          </p:nvPicPr>
          <p:blipFill>
            <a:blip r:embed="rId4"/>
            <a:stretch/>
          </p:blipFill>
          <p:spPr>
            <a:xfrm>
              <a:off x="287280" y="737640"/>
              <a:ext cx="3863520" cy="3390120"/>
            </a:xfrm>
            <a:prstGeom prst="rect">
              <a:avLst/>
            </a:prstGeom>
            <a:ln w="0">
              <a:noFill/>
            </a:ln>
          </p:spPr>
        </p:pic>
        <p:sp>
          <p:nvSpPr>
            <p:cNvPr id="191" name="Rectangle 9"/>
            <p:cNvSpPr/>
            <p:nvPr/>
          </p:nvSpPr>
          <p:spPr>
            <a:xfrm>
              <a:off x="555840" y="3040920"/>
              <a:ext cx="1755720" cy="79452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cxnSp>
        <p:nvCxnSpPr>
          <p:cNvPr id="192" name="Straight Arrow Connector 10"/>
          <p:cNvCxnSpPr/>
          <p:nvPr/>
        </p:nvCxnSpPr>
        <p:spPr>
          <a:xfrm flipH="1">
            <a:off x="3778200" y="3310560"/>
            <a:ext cx="1866240" cy="1083240"/>
          </a:xfrm>
          <a:prstGeom prst="straightConnector1">
            <a:avLst/>
          </a:prstGeom>
          <a:ln w="31680">
            <a:solidFill>
              <a:srgbClr val="ff0000"/>
            </a:solidFill>
            <a:miter/>
            <a:tailEnd len="med" type="triangle" w="med"/>
          </a:ln>
        </p:spPr>
      </p:cxnSp>
      <p:cxnSp>
        <p:nvCxnSpPr>
          <p:cNvPr id="193" name="Straight Arrow Connector 13"/>
          <p:cNvCxnSpPr/>
          <p:nvPr/>
        </p:nvCxnSpPr>
        <p:spPr>
          <a:xfrm>
            <a:off x="7598880" y="3142440"/>
            <a:ext cx="1419480" cy="1091520"/>
          </a:xfrm>
          <a:prstGeom prst="straightConnector1">
            <a:avLst/>
          </a:prstGeom>
          <a:ln w="31680">
            <a:solidFill>
              <a:srgbClr val="ff0000"/>
            </a:solidFill>
            <a:miter/>
            <a:tailEnd len="med" type="triangle" w="med"/>
          </a:ln>
        </p:spPr>
      </p:cxn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Num" idx="36"/>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200C09E6-C59F-4460-A173-B7641969C940}" type="slidenum">
              <a:rPr b="0" lang="en-US" sz="1200" strike="noStrike" u="none">
                <a:solidFill>
                  <a:schemeClr val="dk1">
                    <a:tint val="75000"/>
                  </a:schemeClr>
                </a:solidFill>
                <a:uFillTx/>
                <a:latin typeface="Arial"/>
              </a:rPr>
              <a:t>34</a:t>
            </a:fld>
            <a:endParaRPr b="0" lang="en-US" sz="1200" strike="noStrike" u="none">
              <a:solidFill>
                <a:srgbClr val="000000"/>
              </a:solidFill>
              <a:uFillTx/>
              <a:latin typeface="Times New Roman"/>
            </a:endParaRPr>
          </a:p>
        </p:txBody>
      </p:sp>
      <p:sp>
        <p:nvSpPr>
          <p:cNvPr id="195" name="TextBox 14"/>
          <p:cNvSpPr/>
          <p:nvPr/>
        </p:nvSpPr>
        <p:spPr>
          <a:xfrm>
            <a:off x="372240" y="596160"/>
            <a:ext cx="8313120" cy="4748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10000"/>
              </a:lnSpc>
              <a:spcBef>
                <a:spcPts val="1199"/>
              </a:spcBef>
              <a:spcAft>
                <a:spcPts val="1199"/>
              </a:spcAft>
              <a:buClr>
                <a:srgbClr val="973735"/>
              </a:buClr>
              <a:buSzPct val="50000"/>
              <a:buFont typeface="Wingdings" charset="2"/>
              <a:buChar char=""/>
              <a:tabLst>
                <a:tab algn="l" pos="241200"/>
              </a:tabLst>
            </a:pPr>
            <a:r>
              <a:rPr b="1" lang="en-US" sz="2300" strike="noStrike" u="none">
                <a:solidFill>
                  <a:srgbClr val="111111"/>
                </a:solidFill>
                <a:uFillTx/>
                <a:latin typeface="Arial"/>
                <a:ea typeface="DejaVu Sans"/>
              </a:rPr>
              <a:t>MyStoreConext Class</a:t>
            </a:r>
            <a:endParaRPr b="0" lang="en-US" sz="2300" strike="noStrike" u="none">
              <a:solidFill>
                <a:srgbClr val="000000"/>
              </a:solidFill>
              <a:uFillTx/>
              <a:latin typeface="Arial"/>
            </a:endParaRPr>
          </a:p>
        </p:txBody>
      </p:sp>
      <p:grpSp>
        <p:nvGrpSpPr>
          <p:cNvPr id="196" name="Group 12"/>
          <p:cNvGrpSpPr/>
          <p:nvPr/>
        </p:nvGrpSpPr>
        <p:grpSpPr>
          <a:xfrm>
            <a:off x="0" y="1517760"/>
            <a:ext cx="9300960" cy="4503960"/>
            <a:chOff x="0" y="1517760"/>
            <a:chExt cx="9300960" cy="4503960"/>
          </a:xfrm>
        </p:grpSpPr>
        <p:pic>
          <p:nvPicPr>
            <p:cNvPr id="197" name="Picture 7" descr=""/>
            <p:cNvPicPr/>
            <p:nvPr/>
          </p:nvPicPr>
          <p:blipFill>
            <a:blip r:embed="rId1"/>
            <a:stretch/>
          </p:blipFill>
          <p:spPr>
            <a:xfrm>
              <a:off x="0" y="1517760"/>
              <a:ext cx="9300960" cy="4503960"/>
            </a:xfrm>
            <a:prstGeom prst="rect">
              <a:avLst/>
            </a:prstGeom>
            <a:ln w="0">
              <a:noFill/>
            </a:ln>
          </p:spPr>
        </p:pic>
        <p:sp>
          <p:nvSpPr>
            <p:cNvPr id="198" name="Rectangle 15"/>
            <p:cNvSpPr/>
            <p:nvPr/>
          </p:nvSpPr>
          <p:spPr>
            <a:xfrm>
              <a:off x="344520" y="2189160"/>
              <a:ext cx="5483520" cy="49032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sp>
          <p:nvSpPr>
            <p:cNvPr id="199" name="Rectangle 16"/>
            <p:cNvSpPr/>
            <p:nvPr/>
          </p:nvSpPr>
          <p:spPr>
            <a:xfrm>
              <a:off x="499320" y="4304880"/>
              <a:ext cx="6877080" cy="167724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pic>
        <p:nvPicPr>
          <p:cNvPr id="200" name="Picture 20" descr=""/>
          <p:cNvPicPr/>
          <p:nvPr/>
        </p:nvPicPr>
        <p:blipFill>
          <a:blip r:embed="rId2"/>
          <a:stretch/>
        </p:blipFill>
        <p:spPr>
          <a:xfrm>
            <a:off x="9307800" y="1517760"/>
            <a:ext cx="2883600" cy="3133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Box 6"/>
          <p:cNvSpPr/>
          <p:nvPr/>
        </p:nvSpPr>
        <p:spPr>
          <a:xfrm>
            <a:off x="304920" y="661320"/>
            <a:ext cx="103413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4000" strike="noStrike" u="none">
                <a:solidFill>
                  <a:schemeClr val="dk1"/>
                </a:solidFill>
                <a:uFillTx/>
                <a:latin typeface="Arial"/>
                <a:ea typeface="Arial"/>
              </a:rPr>
              <a:t>Database sample for Demonstration</a:t>
            </a:r>
            <a:endParaRPr b="0" lang="en-US" sz="4000" strike="noStrike" u="none">
              <a:solidFill>
                <a:srgbClr val="000000"/>
              </a:solidFill>
              <a:uFillTx/>
              <a:latin typeface="Arial"/>
            </a:endParaRPr>
          </a:p>
        </p:txBody>
      </p:sp>
      <p:sp>
        <p:nvSpPr>
          <p:cNvPr id="52" name="TextBox 8"/>
          <p:cNvSpPr/>
          <p:nvPr/>
        </p:nvSpPr>
        <p:spPr>
          <a:xfrm>
            <a:off x="-63000" y="1201680"/>
            <a:ext cx="12159720" cy="683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buClr>
                <a:srgbClr val="973735"/>
              </a:buClr>
              <a:buSzPct val="50000"/>
              <a:buFont typeface="Wingdings" charset="2"/>
              <a:buChar char=""/>
              <a:tabLst>
                <a:tab algn="l" pos="241200"/>
              </a:tabLst>
            </a:pPr>
            <a:r>
              <a:rPr b="0" lang="en-US" sz="2600" strike="noStrike" u="none">
                <a:solidFill>
                  <a:srgbClr val="212121"/>
                </a:solidFill>
                <a:uFillTx/>
                <a:latin typeface="Arial"/>
                <a:ea typeface="DejaVu Sans"/>
              </a:rPr>
              <a:t> </a:t>
            </a:r>
            <a:endParaRPr b="0" lang="en-US" sz="2600" strike="noStrike" u="none">
              <a:solidFill>
                <a:srgbClr val="000000"/>
              </a:solidFill>
              <a:uFillTx/>
              <a:latin typeface="Arial"/>
            </a:endParaRPr>
          </a:p>
        </p:txBody>
      </p:sp>
      <p:pic>
        <p:nvPicPr>
          <p:cNvPr id="53" name="Google Shape;119;p4" descr=""/>
          <p:cNvPicPr/>
          <p:nvPr/>
        </p:nvPicPr>
        <p:blipFill>
          <a:blip r:embed="rId1"/>
          <a:stretch/>
        </p:blipFill>
        <p:spPr>
          <a:xfrm>
            <a:off x="8876880" y="3702960"/>
            <a:ext cx="2381400" cy="2919960"/>
          </a:xfrm>
          <a:prstGeom prst="rect">
            <a:avLst/>
          </a:prstGeom>
          <a:ln w="0">
            <a:noFill/>
          </a:ln>
        </p:spPr>
      </p:pic>
      <p:pic>
        <p:nvPicPr>
          <p:cNvPr id="54" name="Google Shape;120;p4" descr=""/>
          <p:cNvPicPr/>
          <p:nvPr/>
        </p:nvPicPr>
        <p:blipFill>
          <a:blip r:embed="rId2"/>
          <a:stretch/>
        </p:blipFill>
        <p:spPr>
          <a:xfrm>
            <a:off x="440640" y="3702960"/>
            <a:ext cx="7418520" cy="2916720"/>
          </a:xfrm>
          <a:prstGeom prst="rect">
            <a:avLst/>
          </a:prstGeom>
          <a:ln w="0">
            <a:noFill/>
          </a:ln>
        </p:spPr>
      </p:pic>
      <p:pic>
        <p:nvPicPr>
          <p:cNvPr id="55" name="Google Shape;121;p4" descr=""/>
          <p:cNvPicPr/>
          <p:nvPr/>
        </p:nvPicPr>
        <p:blipFill>
          <a:blip r:embed="rId3"/>
          <a:stretch/>
        </p:blipFill>
        <p:spPr>
          <a:xfrm>
            <a:off x="97920" y="1201680"/>
            <a:ext cx="11751480" cy="2480040"/>
          </a:xfrm>
          <a:prstGeom prst="rect">
            <a:avLst/>
          </a:prstGeom>
          <a:ln w="0">
            <a:noFill/>
          </a:ln>
        </p:spPr>
      </p:pic>
      <p:sp>
        <p:nvSpPr>
          <p:cNvPr id="2" name="PlaceHolder 1"/>
          <p:cNvSpPr>
            <a:spLocks noGrp="1"/>
          </p:cNvSpPr>
          <p:nvPr>
            <p:ph type="sldNum" idx="7"/>
          </p:nvPr>
        </p:nvSpPr>
        <p:spPr/>
        <p:txBody>
          <a:bodyPr/>
          <a:p>
            <a:fld id="{6F211A6A-0E78-444B-8F4B-913F79DB0BB2}"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Num" idx="37"/>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5333DF79-0370-4FFD-ABC2-703210367321}" type="slidenum">
              <a:rPr b="0" lang="en-US" sz="1200" strike="noStrike" u="none">
                <a:solidFill>
                  <a:schemeClr val="dk1">
                    <a:tint val="75000"/>
                  </a:schemeClr>
                </a:solidFill>
                <a:uFillTx/>
                <a:latin typeface="Arial"/>
              </a:rPr>
              <a:t>34</a:t>
            </a:fld>
            <a:endParaRPr b="0" lang="en-US" sz="1200" strike="noStrike" u="none">
              <a:solidFill>
                <a:srgbClr val="000000"/>
              </a:solidFill>
              <a:uFillTx/>
              <a:latin typeface="Times New Roman"/>
            </a:endParaRPr>
          </a:p>
        </p:txBody>
      </p:sp>
      <p:grpSp>
        <p:nvGrpSpPr>
          <p:cNvPr id="202" name="Group 5"/>
          <p:cNvGrpSpPr/>
          <p:nvPr/>
        </p:nvGrpSpPr>
        <p:grpSpPr>
          <a:xfrm>
            <a:off x="1293840" y="928800"/>
            <a:ext cx="8885520" cy="5334840"/>
            <a:chOff x="1293840" y="928800"/>
            <a:chExt cx="8885520" cy="5334840"/>
          </a:xfrm>
        </p:grpSpPr>
        <p:pic>
          <p:nvPicPr>
            <p:cNvPr id="203" name="Picture 4" descr=""/>
            <p:cNvPicPr/>
            <p:nvPr/>
          </p:nvPicPr>
          <p:blipFill>
            <a:blip r:embed="rId1"/>
            <a:stretch/>
          </p:blipFill>
          <p:spPr>
            <a:xfrm>
              <a:off x="1293840" y="928800"/>
              <a:ext cx="8885520" cy="5334840"/>
            </a:xfrm>
            <a:prstGeom prst="rect">
              <a:avLst/>
            </a:prstGeom>
            <a:ln w="0">
              <a:noFill/>
            </a:ln>
          </p:spPr>
        </p:pic>
        <p:sp>
          <p:nvSpPr>
            <p:cNvPr id="204" name="Rectangle 6"/>
            <p:cNvSpPr/>
            <p:nvPr/>
          </p:nvSpPr>
          <p:spPr>
            <a:xfrm>
              <a:off x="2701080" y="1958400"/>
              <a:ext cx="6662880" cy="270720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Num" idx="38"/>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2F35E8A5-29A4-4227-8D1D-0EE316895300}" type="slidenum">
              <a:rPr b="0" lang="en-US" sz="1200" strike="noStrike" u="none">
                <a:solidFill>
                  <a:schemeClr val="dk1">
                    <a:tint val="75000"/>
                  </a:schemeClr>
                </a:solidFill>
                <a:uFillTx/>
                <a:latin typeface="Arial"/>
              </a:rPr>
              <a:t>34</a:t>
            </a:fld>
            <a:endParaRPr b="0" lang="en-US" sz="1200" strike="noStrike" u="none">
              <a:solidFill>
                <a:srgbClr val="000000"/>
              </a:solidFill>
              <a:uFillTx/>
              <a:latin typeface="Times New Roman"/>
            </a:endParaRPr>
          </a:p>
        </p:txBody>
      </p:sp>
      <p:sp>
        <p:nvSpPr>
          <p:cNvPr id="206" name="TextBox 8"/>
          <p:cNvSpPr/>
          <p:nvPr/>
        </p:nvSpPr>
        <p:spPr>
          <a:xfrm>
            <a:off x="157680" y="645120"/>
            <a:ext cx="12033720" cy="439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001"/>
              </a:spcBef>
              <a:tabLst>
                <a:tab algn="l" pos="241200"/>
              </a:tabLst>
            </a:pPr>
            <a:r>
              <a:rPr b="0" lang="en-US" sz="2300" strike="noStrike" u="none">
                <a:solidFill>
                  <a:srgbClr val="111111"/>
                </a:solidFill>
                <a:uFillTx/>
                <a:latin typeface="Arial"/>
                <a:ea typeface="DejaVu Sans"/>
              </a:rPr>
              <a:t>4.Write codes for </a:t>
            </a:r>
            <a:r>
              <a:rPr b="1" lang="en-US" sz="2300" strike="noStrike" u="none">
                <a:solidFill>
                  <a:srgbClr val="111111"/>
                </a:solidFill>
                <a:uFillTx/>
                <a:latin typeface="Arial"/>
                <a:ea typeface="DejaVu Sans"/>
              </a:rPr>
              <a:t>Program.cs </a:t>
            </a:r>
            <a:r>
              <a:rPr b="0" lang="en-US" sz="2300" strike="noStrike" u="none">
                <a:solidFill>
                  <a:srgbClr val="111111"/>
                </a:solidFill>
                <a:uFillTx/>
                <a:latin typeface="Arial"/>
                <a:ea typeface="DejaVu Sans"/>
              </a:rPr>
              <a:t>then run project</a:t>
            </a:r>
            <a:endParaRPr b="0" lang="en-US" sz="2300" strike="noStrike" u="none">
              <a:solidFill>
                <a:srgbClr val="000000"/>
              </a:solidFill>
              <a:uFillTx/>
              <a:latin typeface="Arial"/>
            </a:endParaRPr>
          </a:p>
        </p:txBody>
      </p:sp>
      <p:pic>
        <p:nvPicPr>
          <p:cNvPr id="207" name="Picture 10" descr=""/>
          <p:cNvPicPr/>
          <p:nvPr/>
        </p:nvPicPr>
        <p:blipFill>
          <a:blip r:embed="rId1"/>
          <a:stretch/>
        </p:blipFill>
        <p:spPr>
          <a:xfrm>
            <a:off x="8479080" y="1371960"/>
            <a:ext cx="3580200" cy="3470040"/>
          </a:xfrm>
          <a:prstGeom prst="rect">
            <a:avLst/>
          </a:prstGeom>
          <a:ln w="0">
            <a:noFill/>
          </a:ln>
        </p:spPr>
      </p:pic>
      <p:grpSp>
        <p:nvGrpSpPr>
          <p:cNvPr id="208" name="Group 21"/>
          <p:cNvGrpSpPr/>
          <p:nvPr/>
        </p:nvGrpSpPr>
        <p:grpSpPr>
          <a:xfrm>
            <a:off x="0" y="1210680"/>
            <a:ext cx="8478360" cy="5258880"/>
            <a:chOff x="0" y="1210680"/>
            <a:chExt cx="8478360" cy="5258880"/>
          </a:xfrm>
        </p:grpSpPr>
        <p:pic>
          <p:nvPicPr>
            <p:cNvPr id="209" name="Picture 13" descr=""/>
            <p:cNvPicPr/>
            <p:nvPr/>
          </p:nvPicPr>
          <p:blipFill>
            <a:blip r:embed="rId2"/>
            <a:stretch/>
          </p:blipFill>
          <p:spPr>
            <a:xfrm>
              <a:off x="0" y="1210680"/>
              <a:ext cx="8478360" cy="5258880"/>
            </a:xfrm>
            <a:prstGeom prst="rect">
              <a:avLst/>
            </a:prstGeom>
            <a:ln w="0">
              <a:noFill/>
            </a:ln>
          </p:spPr>
        </p:pic>
        <p:sp>
          <p:nvSpPr>
            <p:cNvPr id="210" name="Rectangle 18"/>
            <p:cNvSpPr/>
            <p:nvPr/>
          </p:nvSpPr>
          <p:spPr>
            <a:xfrm>
              <a:off x="971640" y="2833560"/>
              <a:ext cx="4083120" cy="27324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sp>
          <p:nvSpPr>
            <p:cNvPr id="211" name="Rectangle 19"/>
            <p:cNvSpPr/>
            <p:nvPr/>
          </p:nvSpPr>
          <p:spPr>
            <a:xfrm>
              <a:off x="971640" y="4731480"/>
              <a:ext cx="6290640" cy="27324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sp>
          <p:nvSpPr>
            <p:cNvPr id="212" name="Rectangle 20"/>
            <p:cNvSpPr/>
            <p:nvPr/>
          </p:nvSpPr>
          <p:spPr>
            <a:xfrm>
              <a:off x="971640" y="3267000"/>
              <a:ext cx="4871520" cy="456480"/>
            </a:xfrm>
            <a:prstGeom prst="rect">
              <a:avLst/>
            </a:prstGeom>
            <a:noFill/>
            <a:ln w="1908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Num" idx="39"/>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9DAF9858-1BFB-422B-B7AE-C13C5C17A6C3}" type="slidenum">
              <a:rPr b="0" lang="en-US" sz="1200" strike="noStrike" u="none">
                <a:solidFill>
                  <a:schemeClr val="dk1">
                    <a:tint val="75000"/>
                  </a:schemeClr>
                </a:solidFill>
                <a:uFillTx/>
                <a:latin typeface="Arial"/>
              </a:rPr>
              <a:t>34</a:t>
            </a:fld>
            <a:endParaRPr b="0" lang="en-US" sz="1200" strike="noStrike" u="none">
              <a:solidFill>
                <a:srgbClr val="000000"/>
              </a:solidFill>
              <a:uFillTx/>
              <a:latin typeface="Times New Roman"/>
            </a:endParaRPr>
          </a:p>
        </p:txBody>
      </p:sp>
      <p:sp>
        <p:nvSpPr>
          <p:cNvPr id="214" name="PlaceHolder 2"/>
          <p:cNvSpPr>
            <a:spLocks noGrp="1"/>
          </p:cNvSpPr>
          <p:nvPr>
            <p:ph type="title"/>
          </p:nvPr>
        </p:nvSpPr>
        <p:spPr>
          <a:xfrm>
            <a:off x="269280" y="64764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The Weaknesses Reverse Engineering</a:t>
            </a:r>
            <a:endParaRPr b="0" lang="en-US" sz="4400" strike="noStrike" u="none">
              <a:solidFill>
                <a:srgbClr val="000000"/>
              </a:solidFill>
              <a:uFillTx/>
              <a:latin typeface="Arial"/>
            </a:endParaRPr>
          </a:p>
        </p:txBody>
      </p:sp>
      <p:sp>
        <p:nvSpPr>
          <p:cNvPr id="215" name="TextBox 5"/>
          <p:cNvSpPr/>
          <p:nvPr/>
        </p:nvSpPr>
        <p:spPr>
          <a:xfrm>
            <a:off x="-54360" y="1505520"/>
            <a:ext cx="12128040" cy="45673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In the case of the temporal tables (called system-versioned tables) added in SQL Server , the history tables cannot be mapped using Entity Framework Core (this is already possible for the actual table)</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For database views and stored procedures, in contrast to the classic Entity Framework, classes and functions cannot be generated</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Once the object model is generated using the Entity Framework Core commandline tools, we cannot update it</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Update Model from Database command available for the Database First approach is currently not implemented</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Num" idx="40"/>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F55256E6-26E1-4ABA-B562-EF5B1E251A8B}" type="slidenum">
              <a:rPr b="0" lang="en-US" sz="1200" strike="noStrike" u="none">
                <a:solidFill>
                  <a:schemeClr val="dk1">
                    <a:tint val="75000"/>
                  </a:schemeClr>
                </a:solidFill>
                <a:uFillTx/>
                <a:latin typeface="Arial"/>
              </a:rPr>
              <a:t>42</a:t>
            </a:fld>
            <a:endParaRPr b="0" lang="en-US" sz="1200" strike="noStrike" u="none">
              <a:solidFill>
                <a:srgbClr val="000000"/>
              </a:solidFill>
              <a:uFillTx/>
              <a:latin typeface="Times New Roman"/>
            </a:endParaRPr>
          </a:p>
        </p:txBody>
      </p:sp>
      <p:sp>
        <p:nvSpPr>
          <p:cNvPr id="217" name="TextBox 12"/>
          <p:cNvSpPr/>
          <p:nvPr/>
        </p:nvSpPr>
        <p:spPr>
          <a:xfrm>
            <a:off x="-48240" y="1553040"/>
            <a:ext cx="12227400" cy="456732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Forward engineering is available in the classic Entity Framework in two variants: </a:t>
            </a:r>
            <a:r>
              <a:rPr b="1" lang="en-US" sz="2600" strike="noStrike" u="none">
                <a:solidFill>
                  <a:srgbClr val="111111"/>
                </a:solidFill>
                <a:uFillTx/>
                <a:latin typeface="Arial"/>
                <a:ea typeface="DejaVu Sans"/>
              </a:rPr>
              <a:t>Model First </a:t>
            </a:r>
            <a:r>
              <a:rPr b="0" lang="en-US" sz="2600" strike="noStrike" u="none">
                <a:solidFill>
                  <a:srgbClr val="111111"/>
                </a:solidFill>
                <a:uFillTx/>
                <a:latin typeface="Arial"/>
                <a:ea typeface="DejaVu Sans"/>
              </a:rPr>
              <a:t>and </a:t>
            </a:r>
            <a:r>
              <a:rPr b="1" lang="en-US" sz="2600" strike="noStrike" u="none">
                <a:solidFill>
                  <a:srgbClr val="111111"/>
                </a:solidFill>
                <a:uFillTx/>
                <a:latin typeface="Arial"/>
                <a:ea typeface="DejaVu Sans"/>
              </a:rPr>
              <a:t>Code First</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In Model First, we graphically create an entity data model (EDM) to generate the database schema and .NET classes</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In Code First, we write classes directly, from which the database schema is created</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EDM is invisible. In the redesigned Entity Framework Core, </a:t>
            </a:r>
            <a:r>
              <a:rPr b="0" i="1" lang="en-US" sz="2600" strike="noStrike" u="none">
                <a:solidFill>
                  <a:srgbClr val="111111"/>
                </a:solidFill>
                <a:uFillTx/>
                <a:latin typeface="Arial"/>
                <a:ea typeface="DejaVu Sans"/>
              </a:rPr>
              <a:t>there is only the second approach</a:t>
            </a:r>
            <a:r>
              <a:rPr b="0" lang="en-US" sz="2600" strike="noStrike" u="none">
                <a:solidFill>
                  <a:srgbClr val="111111"/>
                </a:solidFill>
                <a:uFillTx/>
                <a:latin typeface="Arial"/>
                <a:ea typeface="DejaVu Sans"/>
              </a:rPr>
              <a:t>, which however </a:t>
            </a:r>
            <a:r>
              <a:rPr b="0" i="1" lang="en-US" sz="2600" strike="noStrike" u="none">
                <a:solidFill>
                  <a:srgbClr val="111111"/>
                </a:solidFill>
                <a:uFillTx/>
                <a:latin typeface="Arial"/>
                <a:ea typeface="DejaVu Sans"/>
              </a:rPr>
              <a:t>is not called Code First </a:t>
            </a:r>
            <a:r>
              <a:rPr b="0" lang="en-US" sz="2600" strike="noStrike" u="none">
                <a:solidFill>
                  <a:srgbClr val="111111"/>
                </a:solidFill>
                <a:uFillTx/>
                <a:latin typeface="Arial"/>
                <a:ea typeface="DejaVu Sans"/>
              </a:rPr>
              <a:t>but </a:t>
            </a:r>
            <a:r>
              <a:rPr b="1" lang="en-US" sz="2600" strike="noStrike" u="none">
                <a:solidFill>
                  <a:srgbClr val="111111"/>
                </a:solidFill>
                <a:uFillTx/>
                <a:latin typeface="Arial"/>
                <a:ea typeface="DejaVu Sans"/>
              </a:rPr>
              <a:t>code-based modeling </a:t>
            </a:r>
            <a:r>
              <a:rPr b="0" lang="en-US" sz="2600" strike="noStrike" u="none">
                <a:solidFill>
                  <a:srgbClr val="111111"/>
                </a:solidFill>
                <a:uFillTx/>
                <a:latin typeface="Arial"/>
                <a:ea typeface="DejaVu Sans"/>
              </a:rPr>
              <a:t>and no longer uses an invisible EDM</a:t>
            </a:r>
            <a:endParaRPr b="0" lang="en-US" sz="2600" strike="noStrike" u="none">
              <a:solidFill>
                <a:srgbClr val="000000"/>
              </a:solidFill>
              <a:uFillTx/>
              <a:latin typeface="Arial"/>
            </a:endParaRPr>
          </a:p>
        </p:txBody>
      </p:sp>
      <p:sp>
        <p:nvSpPr>
          <p:cNvPr id="218"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Forward Engineering for New Databases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Num" idx="41"/>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6199B5F0-0005-4CB9-B2ED-249E47040087}"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220" name="TextBox 5"/>
          <p:cNvSpPr/>
          <p:nvPr/>
        </p:nvSpPr>
        <p:spPr>
          <a:xfrm>
            <a:off x="-70200" y="1493280"/>
            <a:ext cx="12201840" cy="45680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800"/>
              </a:spcBef>
              <a:spcAft>
                <a:spcPts val="1800"/>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Code-based modeling in Entity Framework Core happens through these two types of classes: </a:t>
            </a:r>
            <a:endParaRPr b="0" lang="en-US" sz="2600" strike="noStrike" u="none">
              <a:solidFill>
                <a:srgbClr val="000000"/>
              </a:solidFill>
              <a:uFillTx/>
              <a:latin typeface="Arial"/>
            </a:endParaRPr>
          </a:p>
          <a:p>
            <a:pPr marL="739800" indent="-339840" algn="just" defTabSz="914400">
              <a:lnSpc>
                <a:spcPct val="100000"/>
              </a:lnSpc>
              <a:spcBef>
                <a:spcPts val="1800"/>
              </a:spcBef>
              <a:spcAft>
                <a:spcPts val="1800"/>
              </a:spcAft>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We create entity classes, which store the data in RAM. We create navigation properties in the entity classes that represent the relationships between the entity classes. These are typically plain old CRL objects (POCOs) with properties for each database column</a:t>
            </a:r>
            <a:endParaRPr b="0" lang="en-US" sz="2600" strike="noStrike" u="none">
              <a:solidFill>
                <a:srgbClr val="000000"/>
              </a:solidFill>
              <a:uFillTx/>
              <a:latin typeface="Arial"/>
            </a:endParaRPr>
          </a:p>
          <a:p>
            <a:pPr marL="739800" indent="-339840" algn="just" defTabSz="914400">
              <a:lnSpc>
                <a:spcPct val="100000"/>
              </a:lnSpc>
              <a:spcBef>
                <a:spcPts val="1800"/>
              </a:spcBef>
              <a:spcAft>
                <a:spcPts val="1800"/>
              </a:spcAft>
              <a:buClr>
                <a:srgbClr val="973735"/>
              </a:buClr>
              <a:buSzPct val="70000"/>
              <a:buFont typeface="Wingdings" charset="2"/>
              <a:buChar char=""/>
              <a:tabLst>
                <a:tab algn="l" pos="241200"/>
              </a:tabLst>
            </a:pPr>
            <a:r>
              <a:rPr b="0" lang="en-US" sz="2600" strike="noStrike" u="none">
                <a:solidFill>
                  <a:srgbClr val="111111"/>
                </a:solidFill>
                <a:uFillTx/>
                <a:latin typeface="Arial"/>
                <a:ea typeface="DejaVu Sans"/>
              </a:rPr>
              <a:t>We write a context class (derived from DbContext) that represents the database model, with each of the entities listed as a DBSet. This will be used for all queries and other operations</a:t>
            </a:r>
            <a:endParaRPr b="0" lang="en-US" sz="2600" strike="noStrike" u="none">
              <a:solidFill>
                <a:srgbClr val="000000"/>
              </a:solidFill>
              <a:uFillTx/>
              <a:latin typeface="Arial"/>
            </a:endParaRPr>
          </a:p>
        </p:txBody>
      </p:sp>
      <p:sp>
        <p:nvSpPr>
          <p:cNvPr id="221"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Forward Engineering for New Databases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itle 1"/>
          <p:cNvSpPr/>
          <p:nvPr/>
        </p:nvSpPr>
        <p:spPr>
          <a:xfrm>
            <a:off x="654840" y="2241360"/>
            <a:ext cx="10824840" cy="1773720"/>
          </a:xfrm>
          <a:prstGeom prst="rect">
            <a:avLst/>
          </a:prstGeom>
          <a:gradFill rotWithShape="0">
            <a:gsLst>
              <a:gs pos="0">
                <a:srgbClr val="f7fafd"/>
              </a:gs>
              <a:gs pos="74000">
                <a:srgbClr val="b5d2ec"/>
              </a:gs>
              <a:gs pos="83000">
                <a:srgbClr val="b5d2ec"/>
              </a:gs>
              <a:gs pos="100000">
                <a:srgbClr val="cee1f2"/>
              </a:gs>
            </a:gsLst>
            <a:lin ang="5400000"/>
          </a:gradFill>
          <a:ln w="0">
            <a:noFill/>
          </a:ln>
        </p:spPr>
        <p:style>
          <a:lnRef idx="0"/>
          <a:fillRef idx="0"/>
          <a:effectRef idx="0"/>
          <a:fontRef idx="minor"/>
        </p:style>
        <p:txBody>
          <a:bodyPr lIns="90000" rIns="90000" tIns="45000" bIns="45000" anchor="ctr">
            <a:normAutofit/>
          </a:bodyPr>
          <a:p>
            <a:pPr algn="ctr" defTabSz="914400">
              <a:lnSpc>
                <a:spcPct val="90000"/>
              </a:lnSpc>
            </a:pPr>
            <a:r>
              <a:rPr b="1" lang="en-US" sz="4400" strike="noStrike" u="none">
                <a:solidFill>
                  <a:schemeClr val="dk1"/>
                </a:solidFill>
                <a:uFillTx/>
                <a:latin typeface="Arial"/>
                <a:ea typeface="DejaVu Sans"/>
              </a:rPr>
              <a:t> </a:t>
            </a:r>
            <a:r>
              <a:rPr b="1" lang="en-US" sz="4400" strike="noStrike" u="none">
                <a:solidFill>
                  <a:schemeClr val="accent2"/>
                </a:solidFill>
                <a:uFillTx/>
                <a:latin typeface="Arial"/>
                <a:ea typeface="DejaVu Sans"/>
              </a:rPr>
              <a:t>Forward Engineering for New Databases Demonstration</a:t>
            </a:r>
            <a:endParaRPr b="0" lang="en-US" sz="4400" strike="noStrike" u="none">
              <a:solidFill>
                <a:srgbClr val="000000"/>
              </a:solidFill>
              <a:uFillTx/>
              <a:latin typeface="Arial"/>
            </a:endParaRPr>
          </a:p>
        </p:txBody>
      </p:sp>
      <p:sp>
        <p:nvSpPr>
          <p:cNvPr id="2" name="PlaceHolder 1"/>
          <p:cNvSpPr>
            <a:spLocks noGrp="1"/>
          </p:cNvSpPr>
          <p:nvPr>
            <p:ph type="sldNum" idx="7"/>
          </p:nvPr>
        </p:nvSpPr>
        <p:spPr/>
        <p:txBody>
          <a:bodyPr/>
          <a:p>
            <a:fld id="{D05DE47D-5ACE-43C3-9C6A-2DE0952BB71F}"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Box 5"/>
          <p:cNvSpPr/>
          <p:nvPr/>
        </p:nvSpPr>
        <p:spPr>
          <a:xfrm>
            <a:off x="188640" y="596880"/>
            <a:ext cx="11918520" cy="860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10000"/>
              </a:lnSpc>
              <a:spcBef>
                <a:spcPts val="1001"/>
              </a:spcBef>
              <a:spcAft>
                <a:spcPts val="300"/>
              </a:spcAft>
              <a:tabLst>
                <a:tab algn="l" pos="461880"/>
              </a:tabLst>
            </a:pPr>
            <a:r>
              <a:rPr b="0" lang="en-US" sz="2300" strike="noStrike" u="none">
                <a:solidFill>
                  <a:srgbClr val="111111"/>
                </a:solidFill>
                <a:uFillTx/>
                <a:latin typeface="Arial"/>
                <a:ea typeface="DejaVu Sans"/>
              </a:rPr>
              <a:t>1.Create a WPF app named </a:t>
            </a:r>
            <a:r>
              <a:rPr b="1" lang="en-US" sz="2300" strike="noStrike" u="none">
                <a:solidFill>
                  <a:srgbClr val="111111"/>
                </a:solidFill>
                <a:uFillTx/>
                <a:latin typeface="Arial"/>
                <a:ea typeface="DejaVu Sans"/>
              </a:rPr>
              <a:t>ManageCategoriesApp </a:t>
            </a:r>
            <a:r>
              <a:rPr b="0" lang="en-US" sz="2300" strike="noStrike" u="none">
                <a:solidFill>
                  <a:srgbClr val="111111"/>
                </a:solidFill>
                <a:uFillTx/>
                <a:latin typeface="Arial"/>
                <a:ea typeface="DejaVu Sans"/>
              </a:rPr>
              <a:t>includes a form named </a:t>
            </a:r>
            <a:r>
              <a:rPr b="1" lang="en-US" sz="2300" strike="noStrike" u="none">
                <a:solidFill>
                  <a:srgbClr val="111111"/>
                </a:solidFill>
                <a:uFillTx/>
                <a:latin typeface="Arial"/>
                <a:ea typeface="DejaVu Sans"/>
              </a:rPr>
              <a:t>frmManageCategories</a:t>
            </a:r>
            <a:r>
              <a:rPr b="0" lang="en-US" sz="2300" strike="noStrike" u="none">
                <a:solidFill>
                  <a:srgbClr val="111111"/>
                </a:solidFill>
                <a:uFillTx/>
                <a:latin typeface="Arial"/>
                <a:ea typeface="DejaVu Sans"/>
              </a:rPr>
              <a:t> and has controls as follows :  </a:t>
            </a:r>
            <a:endParaRPr b="0" lang="en-US" sz="2300" strike="noStrike" u="none">
              <a:solidFill>
                <a:srgbClr val="000000"/>
              </a:solidFill>
              <a:uFillTx/>
              <a:latin typeface="Arial"/>
            </a:endParaRPr>
          </a:p>
        </p:txBody>
      </p:sp>
      <p:graphicFrame>
        <p:nvGraphicFramePr>
          <p:cNvPr id="224" name="Table 9"/>
          <p:cNvGraphicFramePr/>
          <p:nvPr/>
        </p:nvGraphicFramePr>
        <p:xfrm>
          <a:off x="5523120" y="1517760"/>
          <a:ext cx="6625800" cy="4861800"/>
        </p:xfrm>
        <a:graphic>
          <a:graphicData uri="http://schemas.openxmlformats.org/drawingml/2006/table">
            <a:tbl>
              <a:tblPr/>
              <a:tblGrid>
                <a:gridCol w="1452240"/>
                <a:gridCol w="2262600"/>
                <a:gridCol w="2911320"/>
              </a:tblGrid>
              <a:tr h="239760">
                <a:tc>
                  <a:txBody>
                    <a:bodyPr anchor="t">
                      <a:noAutofit/>
                    </a:bodyPr>
                    <a:p>
                      <a:pPr defTabSz="914400">
                        <a:lnSpc>
                          <a:spcPct val="100000"/>
                        </a:lnSpc>
                      </a:pPr>
                      <a:r>
                        <a:rPr b="1" lang="en-US" sz="1600" strike="noStrike" u="none">
                          <a:solidFill>
                            <a:schemeClr val="lt1"/>
                          </a:solidFill>
                          <a:uFillTx/>
                          <a:latin typeface="Arial"/>
                        </a:rPr>
                        <a:t>Object Type</a:t>
                      </a:r>
                      <a:endParaRPr b="0" lang="en-US" sz="16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600" strike="noStrike" u="none">
                          <a:solidFill>
                            <a:schemeClr val="lt1"/>
                          </a:solidFill>
                          <a:uFillTx/>
                          <a:latin typeface="Arial"/>
                        </a:rPr>
                        <a:t>Object name</a:t>
                      </a:r>
                      <a:endParaRPr b="0" lang="en-US" sz="16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1600" strike="noStrike" u="none">
                          <a:solidFill>
                            <a:schemeClr val="lt1"/>
                          </a:solidFill>
                          <a:uFillTx/>
                          <a:latin typeface="Arial"/>
                        </a:rPr>
                        <a:t>Properties / Events</a:t>
                      </a:r>
                      <a:endParaRPr b="0" lang="en-US" sz="16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40560">
                <a:tc>
                  <a:txBody>
                    <a:bodyPr anchor="t">
                      <a:noAutofit/>
                    </a:bodyPr>
                    <a:p>
                      <a:pPr defTabSz="914400">
                        <a:lnSpc>
                          <a:spcPct val="100000"/>
                        </a:lnSpc>
                      </a:pPr>
                      <a:r>
                        <a:rPr b="0" lang="en-US" sz="1600" strike="noStrike" u="none">
                          <a:solidFill>
                            <a:schemeClr val="dk1"/>
                          </a:solidFill>
                          <a:uFillTx/>
                          <a:latin typeface="Arial"/>
                        </a:rPr>
                        <a:t>Label</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rial"/>
                        </a:rPr>
                        <a:t>lbCategoryID</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0" lang="en-US" sz="1600" strike="noStrike" u="none">
                          <a:solidFill>
                            <a:schemeClr val="dk1"/>
                          </a:solidFill>
                          <a:uFillTx/>
                          <a:latin typeface="Arial"/>
                        </a:rPr>
                        <a:t>Text: lbCategoryID</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65400">
                <a:tc>
                  <a:txBody>
                    <a:bodyPr anchor="t">
                      <a:noAutofit/>
                    </a:bodyPr>
                    <a:p>
                      <a:pPr defTabSz="914400">
                        <a:lnSpc>
                          <a:spcPct val="100000"/>
                        </a:lnSpc>
                      </a:pPr>
                      <a:r>
                        <a:rPr b="0" lang="en-US" sz="1600" strike="noStrike" u="none">
                          <a:solidFill>
                            <a:schemeClr val="dk1"/>
                          </a:solidFill>
                          <a:uFillTx/>
                          <a:latin typeface="Arial"/>
                        </a:rPr>
                        <a:t>Label</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600" strike="noStrike" u="none">
                          <a:solidFill>
                            <a:schemeClr val="dk1"/>
                          </a:solidFill>
                          <a:uFillTx/>
                          <a:latin typeface="Arial"/>
                        </a:rPr>
                        <a:t>lbCategoryName</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en-US" sz="1600" strike="noStrike" u="none">
                          <a:solidFill>
                            <a:schemeClr val="dk1"/>
                          </a:solidFill>
                          <a:uFillTx/>
                          <a:latin typeface="Arial"/>
                        </a:rPr>
                        <a:t>Text: CategoryName</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44880">
                <a:tc>
                  <a:txBody>
                    <a:bodyPr anchor="t">
                      <a:noAutofit/>
                    </a:bodyPr>
                    <a:p>
                      <a:pPr defTabSz="914400">
                        <a:lnSpc>
                          <a:spcPct val="100000"/>
                        </a:lnSpc>
                      </a:pPr>
                      <a:r>
                        <a:rPr b="0" lang="en-US" sz="1600" strike="noStrike" u="none">
                          <a:solidFill>
                            <a:schemeClr val="dk1"/>
                          </a:solidFill>
                          <a:uFillTx/>
                          <a:latin typeface="Arial"/>
                        </a:rPr>
                        <a:t>TextBox</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rial"/>
                        </a:rPr>
                        <a:t>txtCategoryID</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rial"/>
                        </a:rPr>
                        <a:t>ReadOnly: True</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15360">
                <a:tc>
                  <a:txBody>
                    <a:bodyPr anchor="t">
                      <a:noAutofit/>
                    </a:bodyPr>
                    <a:p>
                      <a:pPr defTabSz="914400">
                        <a:lnSpc>
                          <a:spcPct val="100000"/>
                        </a:lnSpc>
                      </a:pPr>
                      <a:r>
                        <a:rPr b="0" lang="en-US" sz="1600" strike="noStrike" u="none">
                          <a:solidFill>
                            <a:schemeClr val="dk1"/>
                          </a:solidFill>
                          <a:uFillTx/>
                          <a:latin typeface="Arial"/>
                        </a:rPr>
                        <a:t>TextBox</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600" strike="noStrike" u="none">
                          <a:solidFill>
                            <a:schemeClr val="dk1"/>
                          </a:solidFill>
                          <a:uFillTx/>
                          <a:latin typeface="Arial"/>
                        </a:rPr>
                        <a:t>txtCategoryName</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endParaRPr b="0" lang="en-US" sz="1600" strike="noStrike" u="none">
                        <a:solidFill>
                          <a:schemeClr val="dk1"/>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07080">
                <a:tc>
                  <a:txBody>
                    <a:bodyPr anchor="t">
                      <a:noAutofit/>
                    </a:bodyPr>
                    <a:p>
                      <a:pPr defTabSz="914400">
                        <a:lnSpc>
                          <a:spcPct val="100000"/>
                        </a:lnSpc>
                      </a:pPr>
                      <a:r>
                        <a:rPr b="0" lang="en-US" sz="1600" strike="noStrike" u="none">
                          <a:solidFill>
                            <a:schemeClr val="dk1"/>
                          </a:solidFill>
                          <a:uFillTx/>
                          <a:latin typeface="Arial"/>
                        </a:rPr>
                        <a:t>Button</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rial"/>
                        </a:rPr>
                        <a:t>btnInsert</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rial"/>
                        </a:rPr>
                        <a:t>Text: Insert</a:t>
                      </a:r>
                      <a:endParaRPr b="0" lang="en-US" sz="1600" strike="noStrike" u="none">
                        <a:solidFill>
                          <a:srgbClr val="000000"/>
                        </a:solidFill>
                        <a:uFillTx/>
                        <a:latin typeface="Arial"/>
                      </a:endParaRPr>
                    </a:p>
                    <a:p>
                      <a:pPr defTabSz="914400">
                        <a:lnSpc>
                          <a:spcPct val="100000"/>
                        </a:lnSpc>
                      </a:pPr>
                      <a:r>
                        <a:rPr b="0" lang="en-US" sz="1600" strike="noStrike" u="none">
                          <a:solidFill>
                            <a:srgbClr val="ff0000"/>
                          </a:solidFill>
                          <a:uFillTx/>
                          <a:latin typeface="Arial"/>
                        </a:rPr>
                        <a:t>Event Handler: Click</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40560">
                <a:tc>
                  <a:txBody>
                    <a:bodyPr anchor="t">
                      <a:noAutofit/>
                    </a:bodyPr>
                    <a:p>
                      <a:pPr defTabSz="914400">
                        <a:lnSpc>
                          <a:spcPct val="100000"/>
                        </a:lnSpc>
                        <a:tabLst>
                          <a:tab algn="l" pos="0"/>
                        </a:tabLst>
                      </a:pPr>
                      <a:r>
                        <a:rPr b="0" lang="en-US" sz="1600" strike="noStrike" u="none">
                          <a:solidFill>
                            <a:schemeClr val="dk1"/>
                          </a:solidFill>
                          <a:uFillTx/>
                          <a:latin typeface="Arial"/>
                        </a:rPr>
                        <a:t>Button</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en-US" sz="1600" strike="noStrike" u="none">
                          <a:solidFill>
                            <a:schemeClr val="dk1"/>
                          </a:solidFill>
                          <a:uFillTx/>
                          <a:latin typeface="Arial"/>
                        </a:rPr>
                        <a:t>btnUpdate</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tabLst>
                          <a:tab algn="l" pos="0"/>
                        </a:tabLst>
                      </a:pPr>
                      <a:r>
                        <a:rPr b="0" lang="en-US" sz="1600" strike="noStrike" u="none">
                          <a:solidFill>
                            <a:schemeClr val="dk1"/>
                          </a:solidFill>
                          <a:uFillTx/>
                          <a:latin typeface="Arial"/>
                        </a:rPr>
                        <a:t>Text: Update</a:t>
                      </a:r>
                      <a:endParaRPr b="0" lang="en-US" sz="1600" strike="noStrike" u="none">
                        <a:solidFill>
                          <a:srgbClr val="000000"/>
                        </a:solidFill>
                        <a:uFillTx/>
                        <a:latin typeface="Arial"/>
                      </a:endParaRPr>
                    </a:p>
                    <a:p>
                      <a:pPr defTabSz="914400">
                        <a:lnSpc>
                          <a:spcPct val="100000"/>
                        </a:lnSpc>
                        <a:tabLst>
                          <a:tab algn="l" pos="0"/>
                        </a:tabLst>
                      </a:pPr>
                      <a:r>
                        <a:rPr b="0" lang="en-US" sz="1600" strike="noStrike" u="none">
                          <a:solidFill>
                            <a:srgbClr val="ff0000"/>
                          </a:solidFill>
                          <a:uFillTx/>
                          <a:latin typeface="Arial"/>
                        </a:rPr>
                        <a:t>Event Handler: Click</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42720">
                <a:tc>
                  <a:txBody>
                    <a:bodyPr anchor="t">
                      <a:noAutofit/>
                    </a:bodyPr>
                    <a:p>
                      <a:pPr defTabSz="914400">
                        <a:lnSpc>
                          <a:spcPct val="100000"/>
                        </a:lnSpc>
                        <a:tabLst>
                          <a:tab algn="l" pos="0"/>
                        </a:tabLst>
                      </a:pPr>
                      <a:r>
                        <a:rPr b="0" lang="en-US" sz="1600" strike="noStrike" u="none">
                          <a:solidFill>
                            <a:schemeClr val="dk1"/>
                          </a:solidFill>
                          <a:uFillTx/>
                          <a:latin typeface="Arial"/>
                        </a:rPr>
                        <a:t>Button</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tabLst>
                          <a:tab algn="l" pos="0"/>
                        </a:tabLst>
                      </a:pPr>
                      <a:r>
                        <a:rPr b="0" lang="en-US" sz="1600" strike="noStrike" u="none">
                          <a:solidFill>
                            <a:schemeClr val="dk1"/>
                          </a:solidFill>
                          <a:uFillTx/>
                          <a:latin typeface="Arial"/>
                        </a:rPr>
                        <a:t>btnDelete</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rial"/>
                        </a:rPr>
                        <a:t>Text: Delete</a:t>
                      </a:r>
                      <a:endParaRPr b="0" lang="en-US" sz="1600" strike="noStrike" u="none">
                        <a:solidFill>
                          <a:srgbClr val="000000"/>
                        </a:solidFill>
                        <a:uFillTx/>
                        <a:latin typeface="Arial"/>
                      </a:endParaRPr>
                    </a:p>
                    <a:p>
                      <a:pPr defTabSz="914400">
                        <a:lnSpc>
                          <a:spcPct val="100000"/>
                        </a:lnSpc>
                        <a:tabLst>
                          <a:tab algn="l" pos="0"/>
                        </a:tabLst>
                      </a:pPr>
                      <a:r>
                        <a:rPr b="0" lang="en-US" sz="1600" strike="noStrike" u="none">
                          <a:solidFill>
                            <a:srgbClr val="ff0000"/>
                          </a:solidFill>
                          <a:uFillTx/>
                          <a:latin typeface="Arial"/>
                        </a:rPr>
                        <a:t>Event Handler: Click</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261360">
                <a:tc>
                  <a:txBody>
                    <a:bodyPr anchor="t">
                      <a:noAutofit/>
                    </a:bodyPr>
                    <a:p>
                      <a:pPr defTabSz="914400">
                        <a:lnSpc>
                          <a:spcPct val="100000"/>
                        </a:lnSpc>
                      </a:pPr>
                      <a:r>
                        <a:rPr b="0" lang="en-US" sz="1600" strike="noStrike" u="none">
                          <a:solidFill>
                            <a:schemeClr val="dk1"/>
                          </a:solidFill>
                          <a:uFillTx/>
                          <a:latin typeface="Arial"/>
                        </a:rPr>
                        <a:t>DataGridView</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600" strike="noStrike" u="none">
                          <a:solidFill>
                            <a:schemeClr val="dk1"/>
                          </a:solidFill>
                          <a:uFillTx/>
                          <a:latin typeface="Arial"/>
                        </a:rPr>
                        <a:t>dgvCategories</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1600" strike="noStrike" u="none">
                          <a:solidFill>
                            <a:schemeClr val="dk1"/>
                          </a:solidFill>
                          <a:uFillTx/>
                          <a:latin typeface="Arial"/>
                        </a:rPr>
                        <a:t>ReadOnly: True</a:t>
                      </a:r>
                      <a:endParaRPr b="0" lang="en-US" sz="1600" strike="noStrike" u="none">
                        <a:solidFill>
                          <a:srgbClr val="000000"/>
                        </a:solidFill>
                        <a:uFillTx/>
                        <a:latin typeface="Arial"/>
                      </a:endParaRPr>
                    </a:p>
                    <a:p>
                      <a:pPr defTabSz="914400">
                        <a:lnSpc>
                          <a:spcPct val="100000"/>
                        </a:lnSpc>
                      </a:pPr>
                      <a:r>
                        <a:rPr b="0" lang="en-US" sz="1600" strike="noStrike" u="none">
                          <a:solidFill>
                            <a:schemeClr val="dk1"/>
                          </a:solidFill>
                          <a:uFillTx/>
                          <a:latin typeface="Arial"/>
                        </a:rPr>
                        <a:t>SelectionMode:FullRowSelect</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291960">
                <a:tc>
                  <a:txBody>
                    <a:bodyPr anchor="t">
                      <a:noAutofit/>
                    </a:bodyPr>
                    <a:p>
                      <a:pPr defTabSz="914400">
                        <a:lnSpc>
                          <a:spcPct val="100000"/>
                        </a:lnSpc>
                      </a:pPr>
                      <a:r>
                        <a:rPr b="0" lang="en-US" sz="1600" strike="noStrike" u="none">
                          <a:solidFill>
                            <a:schemeClr val="dk1"/>
                          </a:solidFill>
                          <a:uFillTx/>
                          <a:latin typeface="Arial"/>
                        </a:rPr>
                        <a:t>Form</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rial"/>
                        </a:rPr>
                        <a:t>frmManageCategories</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1600" strike="noStrike" u="none">
                          <a:solidFill>
                            <a:schemeClr val="dk1"/>
                          </a:solidFill>
                          <a:uFillTx/>
                          <a:latin typeface="Arial"/>
                        </a:rPr>
                        <a:t>StartPosition: CenterScreen</a:t>
                      </a:r>
                      <a:endParaRPr b="0" lang="en-US" sz="1600" strike="noStrike" u="none">
                        <a:solidFill>
                          <a:srgbClr val="000000"/>
                        </a:solidFill>
                        <a:uFillTx/>
                        <a:latin typeface="Arial"/>
                      </a:endParaRPr>
                    </a:p>
                    <a:p>
                      <a:pPr defTabSz="914400">
                        <a:lnSpc>
                          <a:spcPct val="100000"/>
                        </a:lnSpc>
                      </a:pPr>
                      <a:r>
                        <a:rPr b="0" lang="en-US" sz="1600" strike="noStrike" u="none">
                          <a:solidFill>
                            <a:schemeClr val="dk1"/>
                          </a:solidFill>
                          <a:uFillTx/>
                          <a:latin typeface="Arial"/>
                        </a:rPr>
                        <a:t>Text: Manage Categories</a:t>
                      </a:r>
                      <a:endParaRPr b="0" lang="en-US" sz="1600" strike="noStrike" u="none">
                        <a:solidFill>
                          <a:srgbClr val="000000"/>
                        </a:solidFill>
                        <a:uFillTx/>
                        <a:latin typeface="Arial"/>
                      </a:endParaRPr>
                    </a:p>
                    <a:p>
                      <a:pPr defTabSz="914400">
                        <a:lnSpc>
                          <a:spcPct val="100000"/>
                        </a:lnSpc>
                        <a:tabLst>
                          <a:tab algn="l" pos="0"/>
                        </a:tabLst>
                      </a:pPr>
                      <a:r>
                        <a:rPr b="0" lang="en-US" sz="1600" strike="noStrike" u="none">
                          <a:solidFill>
                            <a:srgbClr val="ff0000"/>
                          </a:solidFill>
                          <a:uFillTx/>
                          <a:latin typeface="Arial"/>
                        </a:rPr>
                        <a:t>Event Handler: Load</a:t>
                      </a:r>
                      <a:endParaRPr b="0" lang="en-US" sz="16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pic>
        <p:nvPicPr>
          <p:cNvPr id="225" name="Picture 2" descr=""/>
          <p:cNvPicPr/>
          <p:nvPr/>
        </p:nvPicPr>
        <p:blipFill>
          <a:blip r:embed="rId1"/>
          <a:stretch/>
        </p:blipFill>
        <p:spPr>
          <a:xfrm>
            <a:off x="241200" y="1539000"/>
            <a:ext cx="5193000" cy="4048200"/>
          </a:xfrm>
          <a:prstGeom prst="rect">
            <a:avLst/>
          </a:prstGeom>
          <a:ln w="0">
            <a:noFill/>
          </a:ln>
        </p:spPr>
      </p:pic>
      <p:sp>
        <p:nvSpPr>
          <p:cNvPr id="2" name="PlaceHolder 1"/>
          <p:cNvSpPr>
            <a:spLocks noGrp="1"/>
          </p:cNvSpPr>
          <p:nvPr>
            <p:ph type="sldNum" idx="7"/>
          </p:nvPr>
        </p:nvSpPr>
        <p:spPr/>
        <p:txBody>
          <a:bodyPr/>
          <a:p>
            <a:fld id="{5B0EBFE5-279E-4A83-825C-BCB1497F80FF}"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Box 9"/>
          <p:cNvSpPr/>
          <p:nvPr/>
        </p:nvSpPr>
        <p:spPr>
          <a:xfrm>
            <a:off x="188640" y="652320"/>
            <a:ext cx="12002400" cy="860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10000"/>
              </a:lnSpc>
              <a:spcBef>
                <a:spcPts val="1001"/>
              </a:spcBef>
              <a:spcAft>
                <a:spcPts val="300"/>
              </a:spcAft>
              <a:tabLst>
                <a:tab algn="l" pos="461880"/>
              </a:tabLst>
            </a:pPr>
            <a:r>
              <a:rPr b="0" lang="en-US" sz="2300" strike="noStrike" u="none">
                <a:solidFill>
                  <a:srgbClr val="111111"/>
                </a:solidFill>
                <a:uFillTx/>
                <a:latin typeface="Arial"/>
                <a:ea typeface="DejaVu Sans"/>
              </a:rPr>
              <a:t>2.Right-click on the project | </a:t>
            </a:r>
            <a:r>
              <a:rPr b="1" lang="en-US" sz="2300" strike="noStrike" u="none">
                <a:solidFill>
                  <a:srgbClr val="111111"/>
                </a:solidFill>
                <a:uFillTx/>
                <a:latin typeface="Arial"/>
                <a:ea typeface="DejaVu Sans"/>
              </a:rPr>
              <a:t>Add |  New Item, </a:t>
            </a:r>
            <a:r>
              <a:rPr b="0" lang="en-US" sz="2300" strike="noStrike" u="none">
                <a:solidFill>
                  <a:srgbClr val="111111"/>
                </a:solidFill>
                <a:uFillTx/>
                <a:latin typeface="Arial"/>
                <a:ea typeface="DejaVu Sans"/>
              </a:rPr>
              <a:t>select</a:t>
            </a:r>
            <a:r>
              <a:rPr b="1" lang="en-US" sz="2300" strike="noStrike" u="none">
                <a:solidFill>
                  <a:srgbClr val="111111"/>
                </a:solidFill>
                <a:uFillTx/>
                <a:latin typeface="Arial"/>
                <a:ea typeface="DejaVu Sans"/>
              </a:rPr>
              <a:t> JavaScript JSON Configuration File </a:t>
            </a:r>
            <a:r>
              <a:rPr b="0" lang="en-US" sz="2300" strike="noStrike" u="none">
                <a:solidFill>
                  <a:srgbClr val="111111"/>
                </a:solidFill>
                <a:uFillTx/>
                <a:latin typeface="Arial"/>
                <a:ea typeface="DejaVu Sans"/>
              </a:rPr>
              <a:t>then rename to </a:t>
            </a:r>
            <a:r>
              <a:rPr b="1" lang="en-US" sz="2300" strike="noStrike" u="none">
                <a:solidFill>
                  <a:srgbClr val="111111"/>
                </a:solidFill>
                <a:uFillTx/>
                <a:latin typeface="Arial"/>
                <a:ea typeface="DejaVu Sans"/>
              </a:rPr>
              <a:t>appsettings.json , </a:t>
            </a:r>
            <a:r>
              <a:rPr b="0" lang="en-US" sz="2300" strike="noStrike" u="none">
                <a:solidFill>
                  <a:srgbClr val="111111"/>
                </a:solidFill>
                <a:uFillTx/>
                <a:latin typeface="Arial"/>
                <a:ea typeface="DejaVu Sans"/>
              </a:rPr>
              <a:t>click</a:t>
            </a:r>
            <a:r>
              <a:rPr b="1" lang="en-US" sz="2300" strike="noStrike" u="none">
                <a:solidFill>
                  <a:srgbClr val="111111"/>
                </a:solidFill>
                <a:uFillTx/>
                <a:latin typeface="Arial"/>
                <a:ea typeface="DejaVu Sans"/>
              </a:rPr>
              <a:t> Add </a:t>
            </a:r>
            <a:r>
              <a:rPr b="0" lang="en-US" sz="2300" strike="noStrike" u="none">
                <a:solidFill>
                  <a:srgbClr val="111111"/>
                </a:solidFill>
                <a:uFillTx/>
                <a:latin typeface="Arial"/>
                <a:ea typeface="DejaVu Sans"/>
              </a:rPr>
              <a:t>and write contents as follows:</a:t>
            </a:r>
            <a:endParaRPr b="0" lang="en-US" sz="2300" strike="noStrike" u="none">
              <a:solidFill>
                <a:srgbClr val="000000"/>
              </a:solidFill>
              <a:uFillTx/>
              <a:latin typeface="Arial"/>
            </a:endParaRPr>
          </a:p>
        </p:txBody>
      </p:sp>
      <p:grpSp>
        <p:nvGrpSpPr>
          <p:cNvPr id="227" name="Group 1"/>
          <p:cNvGrpSpPr/>
          <p:nvPr/>
        </p:nvGrpSpPr>
        <p:grpSpPr>
          <a:xfrm>
            <a:off x="504360" y="1520640"/>
            <a:ext cx="11182320" cy="1841040"/>
            <a:chOff x="504360" y="1520640"/>
            <a:chExt cx="11182320" cy="1841040"/>
          </a:xfrm>
        </p:grpSpPr>
        <p:sp>
          <p:nvSpPr>
            <p:cNvPr id="228" name="TextBox 11"/>
            <p:cNvSpPr/>
            <p:nvPr/>
          </p:nvSpPr>
          <p:spPr>
            <a:xfrm>
              <a:off x="504360" y="1520640"/>
              <a:ext cx="11182320" cy="1841040"/>
            </a:xfrm>
            <a:prstGeom prst="rect">
              <a:avLst/>
            </a:prstGeom>
            <a:noFill/>
            <a:ln w="0">
              <a:solidFill>
                <a:srgbClr val="ff0000"/>
              </a:solidFill>
            </a:ln>
          </p:spPr>
          <p:style>
            <a:lnRef idx="0"/>
            <a:fillRef idx="0"/>
            <a:effectRef idx="0"/>
            <a:fontRef idx="minor"/>
          </p:style>
          <p:txBody>
            <a:bodyPr lIns="90000" rIns="90000" tIns="45000" bIns="45000" anchor="t">
              <a:spAutoFit/>
            </a:bodyPr>
            <a:p>
              <a:pPr defTabSz="914400">
                <a:lnSpc>
                  <a:spcPct val="100000"/>
                </a:lnSpc>
              </a:pPr>
              <a:r>
                <a:rPr b="0" lang="en-US" sz="2300" strike="noStrike" u="none">
                  <a:solidFill>
                    <a:srgbClr val="000000"/>
                  </a:solidFill>
                  <a:uFillTx/>
                  <a:latin typeface="Consolas"/>
                  <a:ea typeface="DejaVu Sans"/>
                </a:rPr>
                <a:t>{  </a:t>
              </a:r>
              <a:endParaRPr b="0" lang="en-US" sz="2300" strike="noStrike" u="none">
                <a:solidFill>
                  <a:srgbClr val="000000"/>
                </a:solidFill>
                <a:uFillTx/>
                <a:latin typeface="Arial"/>
              </a:endParaRPr>
            </a:p>
            <a:p>
              <a:pPr defTabSz="914400">
                <a:lnSpc>
                  <a:spcPct val="100000"/>
                </a:lnSpc>
              </a:pPr>
              <a:r>
                <a:rPr b="0" lang="en-US" sz="2300" strike="noStrike" u="none">
                  <a:solidFill>
                    <a:srgbClr val="000000"/>
                  </a:solidFill>
                  <a:uFillTx/>
                  <a:latin typeface="Consolas"/>
                  <a:ea typeface="DejaVu Sans"/>
                </a:rPr>
                <a:t>  </a:t>
              </a:r>
              <a:r>
                <a:rPr b="0" lang="en-US" sz="2300" strike="noStrike" u="none">
                  <a:solidFill>
                    <a:srgbClr val="2e75b6"/>
                  </a:solidFill>
                  <a:uFillTx/>
                  <a:latin typeface="Consolas"/>
                  <a:ea typeface="DejaVu Sans"/>
                </a:rPr>
                <a:t>"ConnectionString</a:t>
              </a:r>
              <a:r>
                <a:rPr b="1" lang="en-US" sz="2300" strike="noStrike" u="none">
                  <a:solidFill>
                    <a:srgbClr val="ff0000"/>
                  </a:solidFill>
                  <a:uFillTx/>
                  <a:latin typeface="Consolas"/>
                  <a:ea typeface="DejaVu Sans"/>
                </a:rPr>
                <a:t>s</a:t>
              </a:r>
              <a:r>
                <a:rPr b="0" lang="en-US" sz="2300" strike="noStrike" u="none">
                  <a:solidFill>
                    <a:srgbClr val="2e75b6"/>
                  </a:solidFill>
                  <a:uFillTx/>
                  <a:latin typeface="Consolas"/>
                  <a:ea typeface="DejaVu Sans"/>
                </a:rPr>
                <a:t>"</a:t>
              </a:r>
              <a:r>
                <a:rPr b="0" lang="en-US" sz="2300" strike="noStrike" u="none">
                  <a:solidFill>
                    <a:srgbClr val="000000"/>
                  </a:solidFill>
                  <a:uFillTx/>
                  <a:latin typeface="Consolas"/>
                  <a:ea typeface="DejaVu Sans"/>
                </a:rPr>
                <a:t>: {  </a:t>
              </a:r>
              <a:endParaRPr b="0" lang="en-US" sz="2300" strike="noStrike" u="none">
                <a:solidFill>
                  <a:srgbClr val="000000"/>
                </a:solidFill>
                <a:uFillTx/>
                <a:latin typeface="Arial"/>
              </a:endParaRPr>
            </a:p>
            <a:p>
              <a:pPr defTabSz="914400">
                <a:lnSpc>
                  <a:spcPct val="100000"/>
                </a:lnSpc>
              </a:pPr>
              <a:r>
                <a:rPr b="0" lang="en-US" sz="2300" strike="noStrike" u="none">
                  <a:solidFill>
                    <a:srgbClr val="000000"/>
                  </a:solidFill>
                  <a:uFillTx/>
                  <a:latin typeface="Consolas"/>
                  <a:ea typeface="DejaVu Sans"/>
                </a:rPr>
                <a:t>    </a:t>
              </a:r>
              <a:r>
                <a:rPr b="0" lang="en-US" sz="2300" strike="noStrike" u="none">
                  <a:solidFill>
                    <a:srgbClr val="2e75b6"/>
                  </a:solidFill>
                  <a:uFillTx/>
                  <a:latin typeface="Consolas"/>
                  <a:ea typeface="DejaVu Sans"/>
                </a:rPr>
                <a:t>"MyStockDB"</a:t>
              </a:r>
              <a:r>
                <a:rPr b="0" lang="en-US" sz="2300" strike="noStrike" u="none">
                  <a:solidFill>
                    <a:srgbClr val="000000"/>
                  </a:solidFill>
                  <a:uFillTx/>
                  <a:latin typeface="Consolas"/>
                  <a:ea typeface="DejaVu Sans"/>
                </a:rPr>
                <a:t>: </a:t>
              </a:r>
              <a:r>
                <a:rPr b="0" lang="en-US" sz="2300" strike="noStrike" u="none">
                  <a:solidFill>
                    <a:srgbClr val="a31515"/>
                  </a:solidFill>
                  <a:uFillTx/>
                  <a:latin typeface="Consolas"/>
                  <a:ea typeface="DejaVu Sans"/>
                </a:rPr>
                <a:t>"Server=(local);uid=sa;pwd=123;database=MyStockDB"</a:t>
              </a:r>
              <a:endParaRPr b="0" lang="en-US" sz="2300" strike="noStrike" u="none">
                <a:solidFill>
                  <a:srgbClr val="000000"/>
                </a:solidFill>
                <a:uFillTx/>
                <a:latin typeface="Arial"/>
              </a:endParaRPr>
            </a:p>
            <a:p>
              <a:pPr defTabSz="914400">
                <a:lnSpc>
                  <a:spcPct val="100000"/>
                </a:lnSpc>
              </a:pPr>
              <a:r>
                <a:rPr b="0" lang="en-US" sz="2300" strike="noStrike" u="none">
                  <a:solidFill>
                    <a:srgbClr val="000000"/>
                  </a:solidFill>
                  <a:uFillTx/>
                  <a:latin typeface="Consolas"/>
                  <a:ea typeface="DejaVu Sans"/>
                </a:rPr>
                <a:t>  </a:t>
              </a:r>
              <a:r>
                <a:rPr b="0" lang="en-US" sz="2300" strike="noStrike" u="none">
                  <a:solidFill>
                    <a:srgbClr val="000000"/>
                  </a:solidFill>
                  <a:uFillTx/>
                  <a:latin typeface="Consolas"/>
                  <a:ea typeface="DejaVu Sans"/>
                </a:rPr>
                <a:t>}</a:t>
              </a:r>
              <a:endParaRPr b="0" lang="en-US" sz="2300" strike="noStrike" u="none">
                <a:solidFill>
                  <a:srgbClr val="000000"/>
                </a:solidFill>
                <a:uFillTx/>
                <a:latin typeface="Arial"/>
              </a:endParaRPr>
            </a:p>
            <a:p>
              <a:pPr defTabSz="914400">
                <a:lnSpc>
                  <a:spcPct val="100000"/>
                </a:lnSpc>
              </a:pPr>
              <a:r>
                <a:rPr b="0" lang="en-US" sz="2300" strike="noStrike" u="none">
                  <a:solidFill>
                    <a:srgbClr val="000000"/>
                  </a:solidFill>
                  <a:uFillTx/>
                  <a:latin typeface="Consolas"/>
                  <a:ea typeface="DejaVu Sans"/>
                </a:rPr>
                <a:t>}</a:t>
              </a:r>
              <a:endParaRPr b="0" lang="en-US" sz="2300" strike="noStrike" u="none">
                <a:solidFill>
                  <a:srgbClr val="000000"/>
                </a:solidFill>
                <a:uFillTx/>
                <a:latin typeface="Arial"/>
              </a:endParaRPr>
            </a:p>
          </p:txBody>
        </p:sp>
        <p:sp>
          <p:nvSpPr>
            <p:cNvPr id="229" name="Rectangle 10"/>
            <p:cNvSpPr/>
            <p:nvPr/>
          </p:nvSpPr>
          <p:spPr>
            <a:xfrm>
              <a:off x="1218960" y="2288520"/>
              <a:ext cx="10163160" cy="371880"/>
            </a:xfrm>
            <a:prstGeom prst="rect">
              <a:avLst/>
            </a:prstGeom>
            <a:noFill/>
            <a:ln w="2556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
        <p:nvSpPr>
          <p:cNvPr id="230" name="TextBox 17"/>
          <p:cNvSpPr/>
          <p:nvPr/>
        </p:nvSpPr>
        <p:spPr>
          <a:xfrm>
            <a:off x="420480" y="3588480"/>
            <a:ext cx="11676600" cy="5252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1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Next , right-click on </a:t>
            </a:r>
            <a:r>
              <a:rPr b="1" lang="en-US" sz="2600" strike="noStrike" u="none">
                <a:solidFill>
                  <a:srgbClr val="111111"/>
                </a:solidFill>
                <a:uFillTx/>
                <a:latin typeface="Arial"/>
                <a:ea typeface="DejaVu Sans"/>
              </a:rPr>
              <a:t>appsettings.json </a:t>
            </a:r>
            <a:r>
              <a:rPr b="0" lang="en-US" sz="2600" strike="noStrike" u="none">
                <a:solidFill>
                  <a:srgbClr val="111111"/>
                </a:solidFill>
                <a:uFillTx/>
                <a:latin typeface="Arial"/>
                <a:ea typeface="DejaVu Sans"/>
              </a:rPr>
              <a:t>| </a:t>
            </a:r>
            <a:r>
              <a:rPr b="1" lang="en-US" sz="2600" strike="noStrike" u="none">
                <a:solidFill>
                  <a:srgbClr val="111111"/>
                </a:solidFill>
                <a:uFillTx/>
                <a:latin typeface="Arial"/>
                <a:ea typeface="DejaVu Sans"/>
              </a:rPr>
              <a:t>Properties</a:t>
            </a:r>
            <a:r>
              <a:rPr b="0" lang="en-US" sz="2600" strike="noStrike" u="none">
                <a:solidFill>
                  <a:srgbClr val="111111"/>
                </a:solidFill>
                <a:uFillTx/>
                <a:latin typeface="Arial"/>
                <a:ea typeface="DejaVu Sans"/>
              </a:rPr>
              <a:t>, select </a:t>
            </a:r>
            <a:r>
              <a:rPr b="1" lang="en-US" sz="2600" strike="noStrike" u="none">
                <a:solidFill>
                  <a:srgbClr val="111111"/>
                </a:solidFill>
                <a:uFillTx/>
                <a:latin typeface="Arial"/>
                <a:ea typeface="DejaVu Sans"/>
              </a:rPr>
              <a:t>Copy if newer </a:t>
            </a:r>
            <a:endParaRPr b="0" lang="en-US" sz="2600" strike="noStrike" u="none">
              <a:solidFill>
                <a:srgbClr val="000000"/>
              </a:solidFill>
              <a:uFillTx/>
              <a:latin typeface="Arial"/>
            </a:endParaRPr>
          </a:p>
        </p:txBody>
      </p:sp>
      <p:grpSp>
        <p:nvGrpSpPr>
          <p:cNvPr id="231" name="Group 2"/>
          <p:cNvGrpSpPr/>
          <p:nvPr/>
        </p:nvGrpSpPr>
        <p:grpSpPr>
          <a:xfrm>
            <a:off x="2609280" y="4368240"/>
            <a:ext cx="6582240" cy="1647720"/>
            <a:chOff x="2609280" y="4368240"/>
            <a:chExt cx="6582240" cy="1647720"/>
          </a:xfrm>
        </p:grpSpPr>
        <p:pic>
          <p:nvPicPr>
            <p:cNvPr id="232" name="Picture 18" descr=""/>
            <p:cNvPicPr/>
            <p:nvPr/>
          </p:nvPicPr>
          <p:blipFill>
            <a:blip r:embed="rId1"/>
            <a:stretch/>
          </p:blipFill>
          <p:spPr>
            <a:xfrm>
              <a:off x="2609280" y="4368240"/>
              <a:ext cx="6582240" cy="1647720"/>
            </a:xfrm>
            <a:prstGeom prst="rect">
              <a:avLst/>
            </a:prstGeom>
            <a:ln w="0">
              <a:noFill/>
            </a:ln>
          </p:spPr>
        </p:pic>
        <p:sp>
          <p:nvSpPr>
            <p:cNvPr id="233" name="Rectangle 19"/>
            <p:cNvSpPr/>
            <p:nvPr/>
          </p:nvSpPr>
          <p:spPr>
            <a:xfrm>
              <a:off x="2742840" y="5727960"/>
              <a:ext cx="4182840" cy="287640"/>
            </a:xfrm>
            <a:prstGeom prst="rect">
              <a:avLst/>
            </a:prstGeom>
            <a:noFill/>
            <a:ln w="2556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
        <p:nvSpPr>
          <p:cNvPr id="2" name="PlaceHolder 1"/>
          <p:cNvSpPr>
            <a:spLocks noGrp="1"/>
          </p:cNvSpPr>
          <p:nvPr>
            <p:ph type="sldNum" idx="7"/>
          </p:nvPr>
        </p:nvSpPr>
        <p:spPr/>
        <p:txBody>
          <a:bodyPr/>
          <a:p>
            <a:fld id="{74134F42-EB8C-4FEC-BA7E-9DA30BFA38CA}"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Box 13"/>
          <p:cNvSpPr/>
          <p:nvPr/>
        </p:nvSpPr>
        <p:spPr>
          <a:xfrm>
            <a:off x="214920" y="2515320"/>
            <a:ext cx="4256280" cy="149076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tabLst>
                <a:tab algn="l" pos="461880"/>
              </a:tabLst>
            </a:pPr>
            <a:r>
              <a:rPr b="0" lang="en-US" sz="2300" strike="noStrike" u="none">
                <a:solidFill>
                  <a:srgbClr val="111111"/>
                </a:solidFill>
                <a:uFillTx/>
                <a:latin typeface="Arial"/>
                <a:ea typeface="DejaVu Sans"/>
              </a:rPr>
              <a:t>4.Add to the project </a:t>
            </a:r>
            <a:r>
              <a:rPr b="0" lang="en-US" sz="2300" strike="noStrike" u="none">
                <a:solidFill>
                  <a:schemeClr val="dk1"/>
                </a:solidFill>
                <a:uFillTx/>
                <a:latin typeface="Arial"/>
                <a:ea typeface="DejaVu Sans"/>
              </a:rPr>
              <a:t>02 classes: </a:t>
            </a:r>
            <a:r>
              <a:rPr b="1" lang="en-US" sz="2300" strike="noStrike" u="none">
                <a:solidFill>
                  <a:schemeClr val="dk1"/>
                </a:solidFill>
                <a:uFillTx/>
                <a:latin typeface="Arial"/>
                <a:ea typeface="DejaVu Sans"/>
              </a:rPr>
              <a:t>ManageCategories.cs </a:t>
            </a:r>
            <a:r>
              <a:rPr b="0" lang="en-US" sz="2300" strike="noStrike" u="none">
                <a:solidFill>
                  <a:schemeClr val="dk1"/>
                </a:solidFill>
                <a:uFillTx/>
                <a:latin typeface="Arial"/>
                <a:ea typeface="DejaVu Sans"/>
              </a:rPr>
              <a:t>and </a:t>
            </a:r>
            <a:r>
              <a:rPr b="1" lang="en-US" sz="2300" strike="noStrike" u="none">
                <a:solidFill>
                  <a:schemeClr val="dk1"/>
                </a:solidFill>
                <a:uFillTx/>
                <a:latin typeface="Arial"/>
                <a:ea typeface="DejaVu Sans"/>
              </a:rPr>
              <a:t>MyStockDBContext.cs </a:t>
            </a:r>
            <a:endParaRPr b="0" lang="en-US" sz="2300" strike="noStrike" u="none">
              <a:solidFill>
                <a:srgbClr val="000000"/>
              </a:solidFill>
              <a:uFillTx/>
              <a:latin typeface="Arial"/>
            </a:endParaRPr>
          </a:p>
        </p:txBody>
      </p:sp>
      <p:sp>
        <p:nvSpPr>
          <p:cNvPr id="235" name="TextBox 15"/>
          <p:cNvSpPr/>
          <p:nvPr/>
        </p:nvSpPr>
        <p:spPr>
          <a:xfrm>
            <a:off x="214920" y="1095120"/>
            <a:ext cx="5811840" cy="439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461880"/>
              </a:tabLst>
            </a:pPr>
            <a:r>
              <a:rPr b="0" lang="en-US" sz="2300" strike="noStrike" u="none">
                <a:solidFill>
                  <a:srgbClr val="111111"/>
                </a:solidFill>
                <a:uFillTx/>
                <a:latin typeface="Arial"/>
                <a:ea typeface="DejaVu Sans"/>
              </a:rPr>
              <a:t>3.Install the following packages from Nuget</a:t>
            </a:r>
            <a:endParaRPr b="0" lang="en-US" sz="2300" strike="noStrike" u="none">
              <a:solidFill>
                <a:srgbClr val="000000"/>
              </a:solidFill>
              <a:uFillTx/>
              <a:latin typeface="Arial"/>
            </a:endParaRPr>
          </a:p>
        </p:txBody>
      </p:sp>
      <p:grpSp>
        <p:nvGrpSpPr>
          <p:cNvPr id="236" name="Group 8"/>
          <p:cNvGrpSpPr/>
          <p:nvPr/>
        </p:nvGrpSpPr>
        <p:grpSpPr>
          <a:xfrm>
            <a:off x="6095880" y="1208520"/>
            <a:ext cx="5967720" cy="5202000"/>
            <a:chOff x="6095880" y="1208520"/>
            <a:chExt cx="5967720" cy="5202000"/>
          </a:xfrm>
        </p:grpSpPr>
        <p:pic>
          <p:nvPicPr>
            <p:cNvPr id="237" name="Picture 7" descr=""/>
            <p:cNvPicPr/>
            <p:nvPr/>
          </p:nvPicPr>
          <p:blipFill>
            <a:blip r:embed="rId1"/>
            <a:stretch/>
          </p:blipFill>
          <p:spPr>
            <a:xfrm>
              <a:off x="6095880" y="1208520"/>
              <a:ext cx="5967720" cy="5202000"/>
            </a:xfrm>
            <a:prstGeom prst="rect">
              <a:avLst/>
            </a:prstGeom>
            <a:ln w="0">
              <a:noFill/>
            </a:ln>
          </p:spPr>
        </p:pic>
        <p:sp>
          <p:nvSpPr>
            <p:cNvPr id="238" name="Rectangle 16"/>
            <p:cNvSpPr/>
            <p:nvPr/>
          </p:nvSpPr>
          <p:spPr>
            <a:xfrm>
              <a:off x="6998760" y="3889080"/>
              <a:ext cx="5064840" cy="1091160"/>
            </a:xfrm>
            <a:prstGeom prst="rect">
              <a:avLst/>
            </a:prstGeom>
            <a:noFill/>
            <a:ln w="2556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sp>
          <p:nvSpPr>
            <p:cNvPr id="239" name="Rectangle 19"/>
            <p:cNvSpPr/>
            <p:nvPr/>
          </p:nvSpPr>
          <p:spPr>
            <a:xfrm>
              <a:off x="6428160" y="5549400"/>
              <a:ext cx="2840760" cy="533160"/>
            </a:xfrm>
            <a:prstGeom prst="rect">
              <a:avLst/>
            </a:prstGeom>
            <a:noFill/>
            <a:ln w="2556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cxnSp>
        <p:nvCxnSpPr>
          <p:cNvPr id="240" name="Straight Arrow Connector 20"/>
          <p:cNvCxnSpPr>
            <a:stCxn id="235" idx="2"/>
          </p:cNvCxnSpPr>
          <p:nvPr/>
        </p:nvCxnSpPr>
        <p:spPr>
          <a:xfrm>
            <a:off x="3120840" y="1535040"/>
            <a:ext cx="3868200" cy="2458080"/>
          </a:xfrm>
          <a:prstGeom prst="straightConnector1">
            <a:avLst/>
          </a:prstGeom>
          <a:ln w="34920">
            <a:solidFill>
              <a:srgbClr val="ff0000"/>
            </a:solidFill>
            <a:miter/>
            <a:tailEnd len="med" type="triangle" w="med"/>
          </a:ln>
        </p:spPr>
      </p:cxnSp>
      <p:cxnSp>
        <p:nvCxnSpPr>
          <p:cNvPr id="241" name="Straight Arrow Connector 26"/>
          <p:cNvCxnSpPr/>
          <p:nvPr/>
        </p:nvCxnSpPr>
        <p:spPr>
          <a:xfrm>
            <a:off x="2974320" y="3594600"/>
            <a:ext cx="3450600" cy="2168640"/>
          </a:xfrm>
          <a:prstGeom prst="straightConnector1">
            <a:avLst/>
          </a:prstGeom>
          <a:ln w="34920">
            <a:solidFill>
              <a:srgbClr val="ff0000"/>
            </a:solidFill>
            <a:miter/>
            <a:tailEnd len="med" type="triangle" w="med"/>
          </a:ln>
        </p:spPr>
      </p:cxnSp>
      <p:sp>
        <p:nvSpPr>
          <p:cNvPr id="2" name="PlaceHolder 1"/>
          <p:cNvSpPr>
            <a:spLocks noGrp="1"/>
          </p:cNvSpPr>
          <p:nvPr>
            <p:ph type="sldNum" idx="7"/>
          </p:nvPr>
        </p:nvSpPr>
        <p:spPr/>
        <p:txBody>
          <a:bodyPr/>
          <a:p>
            <a:fld id="{823739E1-02B2-49FA-974F-6C917F31F75C}"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Box 11"/>
          <p:cNvSpPr/>
          <p:nvPr/>
        </p:nvSpPr>
        <p:spPr>
          <a:xfrm>
            <a:off x="183240" y="618840"/>
            <a:ext cx="11497680" cy="4748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10000"/>
              </a:lnSpc>
              <a:spcBef>
                <a:spcPts val="1001"/>
              </a:spcBef>
              <a:spcAft>
                <a:spcPts val="300"/>
              </a:spcAft>
              <a:tabLst>
                <a:tab algn="l" pos="461880"/>
              </a:tabLst>
            </a:pPr>
            <a:r>
              <a:rPr b="0" lang="en-US" sz="2300" strike="noStrike" u="none">
                <a:solidFill>
                  <a:srgbClr val="111111"/>
                </a:solidFill>
                <a:uFillTx/>
                <a:latin typeface="Arial"/>
                <a:ea typeface="DejaVu Sans"/>
              </a:rPr>
              <a:t>5.Write codes </a:t>
            </a:r>
            <a:r>
              <a:rPr b="1" lang="en-US" sz="2300" strike="noStrike" u="none">
                <a:solidFill>
                  <a:schemeClr val="dk1"/>
                </a:solidFill>
                <a:uFillTx/>
                <a:latin typeface="Arial"/>
                <a:ea typeface="DejaVu Sans"/>
              </a:rPr>
              <a:t>MyStockDBContext.cs </a:t>
            </a:r>
            <a:r>
              <a:rPr b="0" lang="en-US" sz="2300" strike="noStrike" u="none">
                <a:solidFill>
                  <a:srgbClr val="111111"/>
                </a:solidFill>
                <a:uFillTx/>
                <a:latin typeface="Arial"/>
                <a:ea typeface="DejaVu Sans"/>
              </a:rPr>
              <a:t>as follows:</a:t>
            </a:r>
            <a:endParaRPr b="0" lang="en-US" sz="2300" strike="noStrike" u="none">
              <a:solidFill>
                <a:srgbClr val="000000"/>
              </a:solidFill>
              <a:uFillTx/>
              <a:latin typeface="Arial"/>
            </a:endParaRPr>
          </a:p>
        </p:txBody>
      </p:sp>
      <p:pic>
        <p:nvPicPr>
          <p:cNvPr id="243" name="Picture 17" descr=""/>
          <p:cNvPicPr/>
          <p:nvPr/>
        </p:nvPicPr>
        <p:blipFill>
          <a:blip r:embed="rId1"/>
          <a:stretch/>
        </p:blipFill>
        <p:spPr>
          <a:xfrm>
            <a:off x="0" y="1618920"/>
            <a:ext cx="9789480" cy="4823280"/>
          </a:xfrm>
          <a:prstGeom prst="rect">
            <a:avLst/>
          </a:prstGeom>
          <a:ln w="0">
            <a:noFill/>
          </a:ln>
        </p:spPr>
      </p:pic>
      <p:pic>
        <p:nvPicPr>
          <p:cNvPr id="244" name="Picture 22" descr=""/>
          <p:cNvPicPr/>
          <p:nvPr/>
        </p:nvPicPr>
        <p:blipFill>
          <a:blip r:embed="rId2"/>
          <a:stretch/>
        </p:blipFill>
        <p:spPr>
          <a:xfrm>
            <a:off x="7241760" y="757080"/>
            <a:ext cx="4083480" cy="1300320"/>
          </a:xfrm>
          <a:prstGeom prst="rect">
            <a:avLst/>
          </a:prstGeom>
          <a:ln w="12600">
            <a:solidFill>
              <a:srgbClr val="ff0000"/>
            </a:solidFill>
            <a:round/>
          </a:ln>
        </p:spPr>
      </p:pic>
      <p:sp>
        <p:nvSpPr>
          <p:cNvPr id="2" name="PlaceHolder 1"/>
          <p:cNvSpPr>
            <a:spLocks noGrp="1"/>
          </p:cNvSpPr>
          <p:nvPr>
            <p:ph type="sldNum" idx="7"/>
          </p:nvPr>
        </p:nvSpPr>
        <p:spPr/>
        <p:txBody>
          <a:bodyPr/>
          <a:p>
            <a:fld id="{2F32F354-C518-44D7-A300-2CB809657B98}"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Box 6"/>
          <p:cNvSpPr/>
          <p:nvPr/>
        </p:nvSpPr>
        <p:spPr>
          <a:xfrm>
            <a:off x="304920" y="661320"/>
            <a:ext cx="103413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4000" strike="noStrike" u="none">
                <a:solidFill>
                  <a:schemeClr val="dk1"/>
                </a:solidFill>
                <a:uFillTx/>
                <a:latin typeface="Arial"/>
                <a:ea typeface="DejaVu Sans"/>
              </a:rPr>
              <a:t>Understanding Legacy Entity Framework</a:t>
            </a:r>
            <a:endParaRPr b="0" lang="en-US" sz="4000" strike="noStrike" u="none">
              <a:solidFill>
                <a:srgbClr val="000000"/>
              </a:solidFill>
              <a:uFillTx/>
              <a:latin typeface="Arial"/>
            </a:endParaRPr>
          </a:p>
        </p:txBody>
      </p:sp>
      <p:sp>
        <p:nvSpPr>
          <p:cNvPr id="57" name="TextBox 8"/>
          <p:cNvSpPr/>
          <p:nvPr/>
        </p:nvSpPr>
        <p:spPr>
          <a:xfrm>
            <a:off x="-63000" y="1201680"/>
            <a:ext cx="12159720" cy="54356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50000"/>
              </a:lnSpc>
              <a:buClr>
                <a:srgbClr val="973735"/>
              </a:buClr>
              <a:buSzPct val="50000"/>
              <a:buFont typeface="Wingdings" charset="2"/>
              <a:buChar char=""/>
              <a:tabLst>
                <a:tab algn="l" pos="241200"/>
              </a:tabLst>
            </a:pPr>
            <a:r>
              <a:rPr b="0" lang="en-US" sz="2600" strike="noStrike" u="none">
                <a:solidFill>
                  <a:srgbClr val="212121"/>
                </a:solidFill>
                <a:uFillTx/>
                <a:latin typeface="Arial"/>
                <a:ea typeface="DejaVu Sans"/>
              </a:rPr>
              <a:t>Entity Framework (EF) was first released as part of .NET Framework 3.5 with Service Pack 1 back in late 2008</a:t>
            </a:r>
            <a:endParaRPr b="0" lang="en-US" sz="2600" strike="noStrike" u="none">
              <a:solidFill>
                <a:srgbClr val="000000"/>
              </a:solidFill>
              <a:uFillTx/>
              <a:latin typeface="Arial"/>
            </a:endParaRPr>
          </a:p>
          <a:p>
            <a:pPr marL="343080" indent="-343080" algn="just" defTabSz="914400">
              <a:lnSpc>
                <a:spcPct val="150000"/>
              </a:lnSpc>
              <a:buClr>
                <a:srgbClr val="973735"/>
              </a:buClr>
              <a:buSzPct val="50000"/>
              <a:buFont typeface="Wingdings" charset="2"/>
              <a:buChar char=""/>
              <a:tabLst>
                <a:tab algn="l" pos="241200"/>
              </a:tabLst>
            </a:pPr>
            <a:r>
              <a:rPr b="0" lang="en-US" sz="2600" strike="noStrike" u="none">
                <a:solidFill>
                  <a:srgbClr val="212121"/>
                </a:solidFill>
                <a:uFillTx/>
                <a:latin typeface="Arial"/>
                <a:ea typeface="DejaVu Sans"/>
              </a:rPr>
              <a:t>Entity Framework has evolved, as Microsoft has observed how programmers use an object-relational mapping (ORM) tool in the real world</a:t>
            </a:r>
            <a:endParaRPr b="0" lang="en-US" sz="2600" strike="noStrike" u="none">
              <a:solidFill>
                <a:srgbClr val="000000"/>
              </a:solidFill>
              <a:uFillTx/>
              <a:latin typeface="Arial"/>
            </a:endParaRPr>
          </a:p>
          <a:p>
            <a:pPr marL="343080" indent="-343080" algn="just" defTabSz="914400">
              <a:lnSpc>
                <a:spcPct val="150000"/>
              </a:lnSpc>
              <a:buClr>
                <a:srgbClr val="973735"/>
              </a:buClr>
              <a:buSzPct val="50000"/>
              <a:buFont typeface="Wingdings" charset="2"/>
              <a:buChar char=""/>
              <a:tabLst>
                <a:tab algn="l" pos="241200"/>
              </a:tabLst>
            </a:pPr>
            <a:r>
              <a:rPr b="0" lang="en-US" sz="2600" strike="noStrike" u="none">
                <a:solidFill>
                  <a:srgbClr val="212121"/>
                </a:solidFill>
                <a:uFillTx/>
                <a:latin typeface="Arial"/>
                <a:ea typeface="DejaVu Sans"/>
              </a:rPr>
              <a:t>ORMs use a mapping definition to associate columns in tables to properties in classes and a programmer can interact with objects of different types in a way that they are familiar with, instead of having to deal with knowing how to store the values in a relational table or another structure provided by a NoSQL data store</a:t>
            </a:r>
            <a:endParaRPr b="0" lang="en-US" sz="2600" strike="noStrike" u="none">
              <a:solidFill>
                <a:srgbClr val="000000"/>
              </a:solidFill>
              <a:uFillTx/>
              <a:latin typeface="Arial"/>
            </a:endParaRPr>
          </a:p>
        </p:txBody>
      </p:sp>
      <p:sp>
        <p:nvSpPr>
          <p:cNvPr id="2" name="PlaceHolder 1"/>
          <p:cNvSpPr>
            <a:spLocks noGrp="1"/>
          </p:cNvSpPr>
          <p:nvPr>
            <p:ph type="sldNum" idx="7"/>
          </p:nvPr>
        </p:nvSpPr>
        <p:spPr/>
        <p:txBody>
          <a:bodyPr/>
          <a:p>
            <a:fld id="{7B87BEB4-3523-4F69-B335-DD67DAEBC751}" type="slidenum">
              <a:t>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Picture 2" descr=""/>
          <p:cNvPicPr/>
          <p:nvPr/>
        </p:nvPicPr>
        <p:blipFill>
          <a:blip r:embed="rId1"/>
          <a:stretch/>
        </p:blipFill>
        <p:spPr>
          <a:xfrm>
            <a:off x="271080" y="678600"/>
            <a:ext cx="8294040" cy="3923280"/>
          </a:xfrm>
          <a:prstGeom prst="rect">
            <a:avLst/>
          </a:prstGeom>
          <a:ln w="0">
            <a:noFill/>
          </a:ln>
        </p:spPr>
      </p:pic>
      <p:sp>
        <p:nvSpPr>
          <p:cNvPr id="246" name="TextBox 9"/>
          <p:cNvSpPr/>
          <p:nvPr/>
        </p:nvSpPr>
        <p:spPr>
          <a:xfrm>
            <a:off x="0" y="4613400"/>
            <a:ext cx="12222720" cy="790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241200"/>
              </a:tabLst>
            </a:pPr>
            <a:r>
              <a:rPr b="0" lang="en-US" sz="2300" strike="noStrike" u="none">
                <a:solidFill>
                  <a:srgbClr val="111111"/>
                </a:solidFill>
                <a:uFillTx/>
                <a:latin typeface="Arial"/>
                <a:ea typeface="DejaVu Sans"/>
              </a:rPr>
              <a:t>6.Right-click on the project, select </a:t>
            </a:r>
            <a:r>
              <a:rPr b="1" lang="en-US" sz="2300" strike="noStrike" u="none">
                <a:solidFill>
                  <a:srgbClr val="111111"/>
                </a:solidFill>
                <a:uFillTx/>
                <a:latin typeface="Arial"/>
                <a:ea typeface="DejaVu Sans"/>
              </a:rPr>
              <a:t>Open in Terminal. </a:t>
            </a:r>
            <a:r>
              <a:rPr b="0" lang="en-US" sz="2300" strike="noStrike" u="none">
                <a:solidFill>
                  <a:srgbClr val="111111"/>
                </a:solidFill>
                <a:uFillTx/>
                <a:latin typeface="Arial"/>
                <a:ea typeface="DejaVu Sans"/>
              </a:rPr>
              <a:t>On </a:t>
            </a:r>
            <a:r>
              <a:rPr b="1" lang="en-US" sz="2300" strike="noStrike" u="none">
                <a:solidFill>
                  <a:srgbClr val="111111"/>
                </a:solidFill>
                <a:uFillTx/>
                <a:latin typeface="Arial"/>
                <a:ea typeface="DejaVu Sans"/>
              </a:rPr>
              <a:t>Developer</a:t>
            </a:r>
            <a:r>
              <a:rPr b="0" lang="en-US" sz="2300" strike="noStrike" u="none">
                <a:solidFill>
                  <a:srgbClr val="111111"/>
                </a:solidFill>
                <a:uFillTx/>
                <a:latin typeface="Arial"/>
                <a:ea typeface="DejaVu Sans"/>
              </a:rPr>
              <a:t> </a:t>
            </a:r>
            <a:r>
              <a:rPr b="1" lang="en-US" sz="2300" strike="noStrike" u="none">
                <a:solidFill>
                  <a:srgbClr val="111111"/>
                </a:solidFill>
                <a:uFillTx/>
                <a:latin typeface="Arial"/>
                <a:ea typeface="DejaVu Sans"/>
              </a:rPr>
              <a:t>PowerShell </a:t>
            </a:r>
            <a:r>
              <a:rPr b="0" lang="en-US" sz="2300" strike="noStrike" u="none">
                <a:solidFill>
                  <a:srgbClr val="111111"/>
                </a:solidFill>
                <a:uFillTx/>
                <a:latin typeface="Arial"/>
                <a:ea typeface="DejaVu Sans"/>
              </a:rPr>
              <a:t>dialog</a:t>
            </a:r>
            <a:r>
              <a:rPr b="1" lang="en-US" sz="2300" strike="noStrike" u="none">
                <a:solidFill>
                  <a:srgbClr val="111111"/>
                </a:solidFill>
                <a:uFillTx/>
                <a:latin typeface="Arial"/>
                <a:ea typeface="DejaVu Sans"/>
              </a:rPr>
              <a:t> , </a:t>
            </a:r>
            <a:r>
              <a:rPr b="0" lang="en-US" sz="2300" strike="noStrike" u="none">
                <a:solidFill>
                  <a:srgbClr val="111111"/>
                </a:solidFill>
                <a:uFillTx/>
                <a:latin typeface="Arial"/>
                <a:ea typeface="DejaVu Sans"/>
              </a:rPr>
              <a:t>execute the following commands to generate database:</a:t>
            </a:r>
            <a:endParaRPr b="0" lang="en-US" sz="2300" strike="noStrike" u="none">
              <a:solidFill>
                <a:srgbClr val="000000"/>
              </a:solidFill>
              <a:uFillTx/>
              <a:latin typeface="Arial"/>
            </a:endParaRPr>
          </a:p>
        </p:txBody>
      </p:sp>
      <p:grpSp>
        <p:nvGrpSpPr>
          <p:cNvPr id="247" name="Group 1"/>
          <p:cNvGrpSpPr/>
          <p:nvPr/>
        </p:nvGrpSpPr>
        <p:grpSpPr>
          <a:xfrm>
            <a:off x="2934360" y="5439240"/>
            <a:ext cx="5184720" cy="966240"/>
            <a:chOff x="2934360" y="5439240"/>
            <a:chExt cx="5184720" cy="966240"/>
          </a:xfrm>
        </p:grpSpPr>
        <p:sp>
          <p:nvSpPr>
            <p:cNvPr id="248" name="TextBox 12"/>
            <p:cNvSpPr/>
            <p:nvPr/>
          </p:nvSpPr>
          <p:spPr>
            <a:xfrm>
              <a:off x="2934360" y="5439240"/>
              <a:ext cx="5184720" cy="955440"/>
            </a:xfrm>
            <a:prstGeom prst="rect">
              <a:avLst/>
            </a:prstGeom>
            <a:noFill/>
            <a:ln w="0">
              <a:noFill/>
            </a:ln>
          </p:spPr>
          <p:style>
            <a:lnRef idx="0"/>
            <a:fillRef idx="0"/>
            <a:effectRef idx="0"/>
            <a:fontRef idx="minor"/>
          </p:style>
          <p:txBody>
            <a:bodyPr lIns="90000" rIns="90000" tIns="45000" bIns="45000" anchor="t">
              <a:spAutoFit/>
            </a:bodyPr>
            <a:p>
              <a:pPr marL="514440" indent="-230040" defTabSz="914400">
                <a:lnSpc>
                  <a:spcPct val="10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ea typeface="DejaVu Sans"/>
                </a:rPr>
                <a:t>dotnet ef migrations  add "Initial" </a:t>
              </a:r>
              <a:endParaRPr b="0" lang="en-US" sz="2300" strike="noStrike" u="none">
                <a:solidFill>
                  <a:srgbClr val="000000"/>
                </a:solidFill>
                <a:uFillTx/>
                <a:latin typeface="Arial"/>
              </a:endParaRPr>
            </a:p>
            <a:p>
              <a:pPr marL="514440" indent="-230040" defTabSz="914400">
                <a:lnSpc>
                  <a:spcPct val="10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ea typeface="DejaVu Sans"/>
                </a:rPr>
                <a:t>dotnet ef database update</a:t>
              </a:r>
              <a:endParaRPr b="0" lang="en-US" sz="2300" strike="noStrike" u="none">
                <a:solidFill>
                  <a:srgbClr val="000000"/>
                </a:solidFill>
                <a:uFillTx/>
                <a:latin typeface="Arial"/>
              </a:endParaRPr>
            </a:p>
          </p:txBody>
        </p:sp>
        <p:sp>
          <p:nvSpPr>
            <p:cNvPr id="249" name="Rectangle 6"/>
            <p:cNvSpPr/>
            <p:nvPr/>
          </p:nvSpPr>
          <p:spPr>
            <a:xfrm>
              <a:off x="3224880" y="5439240"/>
              <a:ext cx="4654800" cy="966240"/>
            </a:xfrm>
            <a:prstGeom prst="rect">
              <a:avLst/>
            </a:prstGeom>
            <a:noFill/>
            <a:ln w="2556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
        <p:nvSpPr>
          <p:cNvPr id="2" name="PlaceHolder 1"/>
          <p:cNvSpPr>
            <a:spLocks noGrp="1"/>
          </p:cNvSpPr>
          <p:nvPr>
            <p:ph type="sldNum" idx="7"/>
          </p:nvPr>
        </p:nvSpPr>
        <p:spPr/>
        <p:txBody>
          <a:bodyPr/>
          <a:p>
            <a:fld id="{E15C5277-3755-4A42-B272-03C8DE358834}"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Box 6"/>
          <p:cNvSpPr/>
          <p:nvPr/>
        </p:nvSpPr>
        <p:spPr>
          <a:xfrm>
            <a:off x="0" y="5060880"/>
            <a:ext cx="6784200" cy="439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461880"/>
              </a:tabLst>
            </a:pPr>
            <a:r>
              <a:rPr b="0" lang="en-US" sz="2300" strike="noStrike" u="none">
                <a:solidFill>
                  <a:srgbClr val="111111"/>
                </a:solidFill>
                <a:uFillTx/>
                <a:latin typeface="Arial"/>
                <a:ea typeface="DejaVu Sans"/>
              </a:rPr>
              <a:t>6. Write codes </a:t>
            </a:r>
            <a:r>
              <a:rPr b="1" lang="en-US" sz="2300" strike="noStrike" u="none">
                <a:solidFill>
                  <a:schemeClr val="dk1"/>
                </a:solidFill>
                <a:uFillTx/>
                <a:latin typeface="Arial"/>
                <a:ea typeface="DejaVu Sans"/>
              </a:rPr>
              <a:t>ManageCategories.cs </a:t>
            </a:r>
            <a:r>
              <a:rPr b="0" lang="en-US" sz="2300" strike="noStrike" u="none">
                <a:solidFill>
                  <a:srgbClr val="111111"/>
                </a:solidFill>
                <a:uFillTx/>
                <a:latin typeface="Arial"/>
                <a:ea typeface="DejaVu Sans"/>
              </a:rPr>
              <a:t>as follows:</a:t>
            </a:r>
            <a:r>
              <a:rPr b="1" lang="en-US" sz="2300" strike="noStrike" u="none">
                <a:solidFill>
                  <a:schemeClr val="dk1"/>
                </a:solidFill>
                <a:uFillTx/>
                <a:latin typeface="Arial"/>
                <a:ea typeface="DejaVu Sans"/>
              </a:rPr>
              <a:t> </a:t>
            </a:r>
            <a:endParaRPr b="0" lang="en-US" sz="2300" strike="noStrike" u="none">
              <a:solidFill>
                <a:srgbClr val="000000"/>
              </a:solidFill>
              <a:uFillTx/>
              <a:latin typeface="Arial"/>
            </a:endParaRPr>
          </a:p>
        </p:txBody>
      </p:sp>
      <p:grpSp>
        <p:nvGrpSpPr>
          <p:cNvPr id="251" name="Group 8"/>
          <p:cNvGrpSpPr/>
          <p:nvPr/>
        </p:nvGrpSpPr>
        <p:grpSpPr>
          <a:xfrm>
            <a:off x="0" y="1431000"/>
            <a:ext cx="8454240" cy="2876040"/>
            <a:chOff x="0" y="1431000"/>
            <a:chExt cx="8454240" cy="2876040"/>
          </a:xfrm>
        </p:grpSpPr>
        <p:pic>
          <p:nvPicPr>
            <p:cNvPr id="252" name="Picture 2" descr=""/>
            <p:cNvPicPr/>
            <p:nvPr/>
          </p:nvPicPr>
          <p:blipFill>
            <a:blip r:embed="rId1"/>
            <a:stretch/>
          </p:blipFill>
          <p:spPr>
            <a:xfrm>
              <a:off x="0" y="1431000"/>
              <a:ext cx="8454240" cy="2876040"/>
            </a:xfrm>
            <a:prstGeom prst="rect">
              <a:avLst/>
            </a:prstGeom>
            <a:ln w="0">
              <a:noFill/>
            </a:ln>
          </p:spPr>
        </p:pic>
        <p:sp>
          <p:nvSpPr>
            <p:cNvPr id="253" name="Rectangle 16"/>
            <p:cNvSpPr/>
            <p:nvPr/>
          </p:nvSpPr>
          <p:spPr>
            <a:xfrm>
              <a:off x="4821840" y="2123640"/>
              <a:ext cx="3632400" cy="387720"/>
            </a:xfrm>
            <a:prstGeom prst="rect">
              <a:avLst/>
            </a:prstGeom>
            <a:noFill/>
            <a:ln w="2556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sp>
          <p:nvSpPr>
            <p:cNvPr id="254" name="Rectangle 17"/>
            <p:cNvSpPr/>
            <p:nvPr/>
          </p:nvSpPr>
          <p:spPr>
            <a:xfrm>
              <a:off x="4821840" y="3104280"/>
              <a:ext cx="3632400" cy="387720"/>
            </a:xfrm>
            <a:prstGeom prst="rect">
              <a:avLst/>
            </a:prstGeom>
            <a:noFill/>
            <a:ln w="2556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grpSp>
        <p:nvGrpSpPr>
          <p:cNvPr id="255" name="Group 9"/>
          <p:cNvGrpSpPr/>
          <p:nvPr/>
        </p:nvGrpSpPr>
        <p:grpSpPr>
          <a:xfrm>
            <a:off x="8686080" y="1431000"/>
            <a:ext cx="3337200" cy="3629160"/>
            <a:chOff x="8686080" y="1431000"/>
            <a:chExt cx="3337200" cy="3629160"/>
          </a:xfrm>
        </p:grpSpPr>
        <p:pic>
          <p:nvPicPr>
            <p:cNvPr id="256" name="Picture 7" descr=""/>
            <p:cNvPicPr/>
            <p:nvPr/>
          </p:nvPicPr>
          <p:blipFill>
            <a:blip r:embed="rId2"/>
            <a:stretch/>
          </p:blipFill>
          <p:spPr>
            <a:xfrm>
              <a:off x="8686080" y="1431000"/>
              <a:ext cx="3337200" cy="3629160"/>
            </a:xfrm>
            <a:prstGeom prst="rect">
              <a:avLst/>
            </a:prstGeom>
            <a:ln w="0">
              <a:noFill/>
            </a:ln>
          </p:spPr>
        </p:pic>
        <p:sp>
          <p:nvSpPr>
            <p:cNvPr id="257" name="Rectangle 18"/>
            <p:cNvSpPr/>
            <p:nvPr/>
          </p:nvSpPr>
          <p:spPr>
            <a:xfrm>
              <a:off x="8998560" y="3040200"/>
              <a:ext cx="2985120" cy="716760"/>
            </a:xfrm>
            <a:prstGeom prst="rect">
              <a:avLst/>
            </a:prstGeom>
            <a:noFill/>
            <a:ln w="25560">
              <a:solidFill>
                <a:srgbClr val="ff0000"/>
              </a:solidFill>
              <a:miter/>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chemeClr val="lt1"/>
                </a:solidFill>
                <a:uFillTx/>
                <a:latin typeface="Arial"/>
                <a:ea typeface="DejaVu Sans"/>
              </a:endParaRPr>
            </a:p>
          </p:txBody>
        </p:sp>
      </p:grpSp>
      <p:sp>
        <p:nvSpPr>
          <p:cNvPr id="2" name="PlaceHolder 1"/>
          <p:cNvSpPr>
            <a:spLocks noGrp="1"/>
          </p:cNvSpPr>
          <p:nvPr>
            <p:ph type="sldNum" idx="7"/>
          </p:nvPr>
        </p:nvSpPr>
        <p:spPr/>
        <p:txBody>
          <a:bodyPr/>
          <a:p>
            <a:fld id="{3128632D-FEB6-4D12-9FC9-E9A4246654F2}"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8" name="Group 14"/>
          <p:cNvGrpSpPr/>
          <p:nvPr/>
        </p:nvGrpSpPr>
        <p:grpSpPr>
          <a:xfrm>
            <a:off x="7306200" y="622080"/>
            <a:ext cx="4884840" cy="5775480"/>
            <a:chOff x="7306200" y="622080"/>
            <a:chExt cx="4884840" cy="5775480"/>
          </a:xfrm>
        </p:grpSpPr>
        <p:pic>
          <p:nvPicPr>
            <p:cNvPr id="259" name="Picture 9" descr=""/>
            <p:cNvPicPr/>
            <p:nvPr/>
          </p:nvPicPr>
          <p:blipFill>
            <a:blip r:embed="rId1"/>
            <a:stretch/>
          </p:blipFill>
          <p:spPr>
            <a:xfrm>
              <a:off x="7337520" y="2504160"/>
              <a:ext cx="4853520" cy="3893400"/>
            </a:xfrm>
            <a:prstGeom prst="rect">
              <a:avLst/>
            </a:prstGeom>
            <a:ln w="0">
              <a:noFill/>
            </a:ln>
          </p:spPr>
        </p:pic>
        <p:pic>
          <p:nvPicPr>
            <p:cNvPr id="260" name="Picture 11" descr=""/>
            <p:cNvPicPr/>
            <p:nvPr/>
          </p:nvPicPr>
          <p:blipFill>
            <a:blip r:embed="rId2"/>
            <a:stretch/>
          </p:blipFill>
          <p:spPr>
            <a:xfrm>
              <a:off x="7306200" y="622080"/>
              <a:ext cx="4758120" cy="1840680"/>
            </a:xfrm>
            <a:prstGeom prst="rect">
              <a:avLst/>
            </a:prstGeom>
            <a:ln w="0">
              <a:noFill/>
            </a:ln>
          </p:spPr>
        </p:pic>
      </p:grpSp>
      <p:pic>
        <p:nvPicPr>
          <p:cNvPr id="261" name="Picture 13" descr=""/>
          <p:cNvPicPr/>
          <p:nvPr/>
        </p:nvPicPr>
        <p:blipFill>
          <a:blip r:embed="rId3"/>
          <a:stretch/>
        </p:blipFill>
        <p:spPr>
          <a:xfrm>
            <a:off x="232200" y="740880"/>
            <a:ext cx="6651000" cy="3609720"/>
          </a:xfrm>
          <a:prstGeom prst="rect">
            <a:avLst/>
          </a:prstGeom>
          <a:ln w="0">
            <a:noFill/>
          </a:ln>
        </p:spPr>
      </p:pic>
      <p:sp>
        <p:nvSpPr>
          <p:cNvPr id="2" name="PlaceHolder 1"/>
          <p:cNvSpPr>
            <a:spLocks noGrp="1"/>
          </p:cNvSpPr>
          <p:nvPr>
            <p:ph type="sldNum" idx="7"/>
          </p:nvPr>
        </p:nvSpPr>
        <p:spPr/>
        <p:txBody>
          <a:bodyPr/>
          <a:p>
            <a:fld id="{03B90C44-ED54-4B81-91E0-C94E4C3F8075}"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2" name="Picture 6" descr=""/>
          <p:cNvPicPr/>
          <p:nvPr/>
        </p:nvPicPr>
        <p:blipFill>
          <a:blip r:embed="rId1"/>
          <a:stretch/>
        </p:blipFill>
        <p:spPr>
          <a:xfrm>
            <a:off x="925560" y="672480"/>
            <a:ext cx="10340640" cy="5722560"/>
          </a:xfrm>
          <a:prstGeom prst="rect">
            <a:avLst/>
          </a:prstGeom>
          <a:ln w="0">
            <a:noFill/>
          </a:ln>
        </p:spPr>
      </p:pic>
      <p:sp>
        <p:nvSpPr>
          <p:cNvPr id="2" name="PlaceHolder 1"/>
          <p:cNvSpPr>
            <a:spLocks noGrp="1"/>
          </p:cNvSpPr>
          <p:nvPr>
            <p:ph type="sldNum" idx="7"/>
          </p:nvPr>
        </p:nvSpPr>
        <p:spPr/>
        <p:txBody>
          <a:bodyPr/>
          <a:p>
            <a:fld id="{6A99BEEB-4D84-4F88-94B0-FE9B3BEBFE1C}" type="slidenum">
              <a:t>53</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Box 5"/>
          <p:cNvSpPr/>
          <p:nvPr/>
        </p:nvSpPr>
        <p:spPr>
          <a:xfrm>
            <a:off x="140400" y="588960"/>
            <a:ext cx="11910240" cy="4748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10000"/>
              </a:lnSpc>
              <a:spcBef>
                <a:spcPts val="1001"/>
              </a:spcBef>
              <a:spcAft>
                <a:spcPts val="300"/>
              </a:spcAft>
              <a:tabLst>
                <a:tab algn="l" pos="461880"/>
              </a:tabLst>
            </a:pPr>
            <a:r>
              <a:rPr b="0" lang="en-US" sz="2300" strike="noStrike" u="none">
                <a:solidFill>
                  <a:srgbClr val="111111"/>
                </a:solidFill>
                <a:uFillTx/>
                <a:latin typeface="Arial"/>
                <a:ea typeface="DejaVu Sans"/>
              </a:rPr>
              <a:t>8.Write codes in </a:t>
            </a:r>
            <a:r>
              <a:rPr b="1" lang="en-US" sz="2300" strike="noStrike" u="none">
                <a:solidFill>
                  <a:schemeClr val="dk1"/>
                </a:solidFill>
                <a:uFillTx/>
                <a:latin typeface="Arial"/>
                <a:ea typeface="DejaVu Sans"/>
              </a:rPr>
              <a:t>frmManageCategories.cs</a:t>
            </a:r>
            <a:r>
              <a:rPr b="0" lang="en-US" sz="2300" strike="noStrike" u="none">
                <a:solidFill>
                  <a:srgbClr val="111111"/>
                </a:solidFill>
                <a:uFillTx/>
                <a:latin typeface="Arial"/>
                <a:ea typeface="DejaVu Sans"/>
              </a:rPr>
              <a:t> as follows then press </a:t>
            </a:r>
            <a:r>
              <a:rPr b="1" lang="en-US" sz="2300" strike="noStrike" u="none">
                <a:solidFill>
                  <a:srgbClr val="111111"/>
                </a:solidFill>
                <a:uFillTx/>
                <a:latin typeface="Arial"/>
                <a:ea typeface="DejaVu Sans"/>
              </a:rPr>
              <a:t>Ctrl+F5 </a:t>
            </a:r>
            <a:r>
              <a:rPr b="0" lang="en-US" sz="2300" strike="noStrike" u="none">
                <a:solidFill>
                  <a:srgbClr val="111111"/>
                </a:solidFill>
                <a:uFillTx/>
                <a:latin typeface="Arial"/>
                <a:ea typeface="DejaVu Sans"/>
              </a:rPr>
              <a:t>to run project:</a:t>
            </a:r>
            <a:endParaRPr b="0" lang="en-US" sz="2300" strike="noStrike" u="none">
              <a:solidFill>
                <a:srgbClr val="000000"/>
              </a:solidFill>
              <a:uFillTx/>
              <a:latin typeface="Arial"/>
            </a:endParaRPr>
          </a:p>
        </p:txBody>
      </p:sp>
      <p:pic>
        <p:nvPicPr>
          <p:cNvPr id="264" name="Picture 6" descr=""/>
          <p:cNvPicPr/>
          <p:nvPr/>
        </p:nvPicPr>
        <p:blipFill>
          <a:blip r:embed="rId1"/>
          <a:stretch/>
        </p:blipFill>
        <p:spPr>
          <a:xfrm>
            <a:off x="3802680" y="1635480"/>
            <a:ext cx="4298040" cy="3386520"/>
          </a:xfrm>
          <a:prstGeom prst="rect">
            <a:avLst/>
          </a:prstGeom>
          <a:ln w="0">
            <a:noFill/>
          </a:ln>
        </p:spPr>
      </p:pic>
      <p:sp>
        <p:nvSpPr>
          <p:cNvPr id="2" name="PlaceHolder 1"/>
          <p:cNvSpPr>
            <a:spLocks noGrp="1"/>
          </p:cNvSpPr>
          <p:nvPr>
            <p:ph type="sldNum" idx="7"/>
          </p:nvPr>
        </p:nvSpPr>
        <p:spPr/>
        <p:txBody>
          <a:bodyPr/>
          <a:p>
            <a:fld id="{38325DBE-E011-4A1F-A5F7-9429D0235F5E}" type="slidenum">
              <a:t>54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Num" idx="42"/>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2678B67D-BFCA-4CCD-848E-5B1D9B1A4CFE}"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266" name="TextBox 5"/>
          <p:cNvSpPr/>
          <p:nvPr/>
        </p:nvSpPr>
        <p:spPr>
          <a:xfrm>
            <a:off x="-73080" y="1460520"/>
            <a:ext cx="12191400" cy="49035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Entity Framework Core allows us to write database queries with Language Integrated Query (LINQ)</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starting point for all LINQ queries in Entity Framework Core is the context class that we create either during the reverse engineering of an existing database or manually while forward engineering</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context class in Entity Framework Core always inherits from the base class Microsoft.EntityFrameworkCore.DbContext. Accordingly, we have to use DbContext for all LINQ operations</a:t>
            </a:r>
            <a:endParaRPr b="0" lang="en-US" sz="2600" strike="noStrike" u="none">
              <a:solidFill>
                <a:srgbClr val="000000"/>
              </a:solidFill>
              <a:uFillTx/>
              <a:latin typeface="Arial"/>
            </a:endParaRPr>
          </a:p>
          <a:p>
            <a:pPr marL="343080" indent="-343080" algn="just" defTabSz="914400">
              <a:lnSpc>
                <a:spcPct val="100000"/>
              </a:lnSpc>
              <a:spcBef>
                <a:spcPts val="601"/>
              </a:spcBef>
              <a:spcAft>
                <a:spcPts val="601"/>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The DbContext class implements the IDisposable interface. As part of the Dispose() method, DbContext frees all allocated resources, including references to all objects loaded with change tracking</a:t>
            </a:r>
            <a:endParaRPr b="0" lang="en-US" sz="2600" strike="noStrike" u="none">
              <a:solidFill>
                <a:srgbClr val="000000"/>
              </a:solidFill>
              <a:uFillTx/>
              <a:latin typeface="Arial"/>
            </a:endParaRPr>
          </a:p>
        </p:txBody>
      </p:sp>
      <p:sp>
        <p:nvSpPr>
          <p:cNvPr id="267"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Querying EF Core Models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Num" idx="43"/>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68B790CD-A343-4D85-8C99-D2BD46FA6259}"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269" name="TextBox 5"/>
          <p:cNvSpPr/>
          <p:nvPr/>
        </p:nvSpPr>
        <p:spPr>
          <a:xfrm>
            <a:off x="-82440" y="1566720"/>
            <a:ext cx="12275280" cy="456804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800"/>
              </a:spcBef>
              <a:spcAft>
                <a:spcPts val="1800"/>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After instantiating the context class, we can formulate a LINQ query. This query is not necessarily executed immediately; it is initially in the form of an object with the interface IQueryable&lt;T&gt;</a:t>
            </a:r>
            <a:endParaRPr b="0" lang="en-US" sz="2600" strike="noStrike" u="none">
              <a:solidFill>
                <a:srgbClr val="000000"/>
              </a:solidFill>
              <a:uFillTx/>
              <a:latin typeface="Arial"/>
            </a:endParaRPr>
          </a:p>
          <a:p>
            <a:pPr marL="343080" indent="-343080" algn="just" defTabSz="914400">
              <a:lnSpc>
                <a:spcPct val="100000"/>
              </a:lnSpc>
              <a:spcBef>
                <a:spcPts val="1800"/>
              </a:spcBef>
              <a:spcAft>
                <a:spcPts val="1800"/>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 </a:t>
            </a:r>
            <a:r>
              <a:rPr b="0" lang="en-US" sz="2600" strike="noStrike" u="none">
                <a:solidFill>
                  <a:srgbClr val="111111"/>
                </a:solidFill>
                <a:uFillTx/>
                <a:latin typeface="Arial"/>
                <a:ea typeface="DejaVu Sans"/>
              </a:rPr>
              <a:t>The LINQ query is executed when the result is actually used (for example, in a foreach loop) or when converted to another collection type</a:t>
            </a:r>
            <a:endParaRPr b="0" lang="en-US" sz="2600" strike="noStrike" u="none">
              <a:solidFill>
                <a:srgbClr val="000000"/>
              </a:solidFill>
              <a:uFillTx/>
              <a:latin typeface="Arial"/>
            </a:endParaRPr>
          </a:p>
          <a:p>
            <a:pPr marL="343080" indent="-343080" algn="just" defTabSz="914400">
              <a:lnSpc>
                <a:spcPct val="100000"/>
              </a:lnSpc>
              <a:spcBef>
                <a:spcPts val="1800"/>
              </a:spcBef>
              <a:spcAft>
                <a:spcPts val="1800"/>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 </a:t>
            </a:r>
            <a:r>
              <a:rPr b="0" lang="en-US" sz="2600" strike="noStrike" u="none">
                <a:solidFill>
                  <a:srgbClr val="111111"/>
                </a:solidFill>
                <a:uFillTx/>
                <a:latin typeface="Arial"/>
                <a:ea typeface="DejaVu Sans"/>
              </a:rPr>
              <a:t>We can force the execution of the query with a LINQ conversion operator with  ToList(), ToArray(), ToLookup(), ToDictionary(), Single(), SingleOrDefault(), First(), FirstOrDefault(), or an aggregate operator such as Count(), Min(), Max(), or Sum()</a:t>
            </a:r>
            <a:endParaRPr b="0" lang="en-US" sz="2600" strike="noStrike" u="none">
              <a:solidFill>
                <a:srgbClr val="000000"/>
              </a:solidFill>
              <a:uFillTx/>
              <a:latin typeface="Arial"/>
            </a:endParaRPr>
          </a:p>
        </p:txBody>
      </p:sp>
      <p:sp>
        <p:nvSpPr>
          <p:cNvPr id="270"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LINQ Queries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Num" idx="44"/>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9BA12F0C-D151-4898-AEB1-BF8FB60175FC}"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pic>
        <p:nvPicPr>
          <p:cNvPr id="272" name="Picture 8" descr=""/>
          <p:cNvPicPr/>
          <p:nvPr/>
        </p:nvPicPr>
        <p:blipFill>
          <a:blip r:embed="rId1"/>
          <a:stretch/>
        </p:blipFill>
        <p:spPr>
          <a:xfrm>
            <a:off x="2850120" y="-20880"/>
            <a:ext cx="7659360" cy="6489720"/>
          </a:xfrm>
          <a:prstGeom prst="rect">
            <a:avLst/>
          </a:prstGeom>
          <a:ln w="0">
            <a:noFill/>
          </a:ln>
        </p:spPr>
      </p:pic>
      <p:sp>
        <p:nvSpPr>
          <p:cNvPr id="273" name="TextBox 10"/>
          <p:cNvSpPr/>
          <p:nvPr/>
        </p:nvSpPr>
        <p:spPr>
          <a:xfrm>
            <a:off x="-19080" y="1688760"/>
            <a:ext cx="2931840" cy="8208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sng">
                <a:solidFill>
                  <a:schemeClr val="dk1"/>
                </a:solidFill>
                <a:uFillTx/>
                <a:latin typeface="Arial"/>
                <a:ea typeface="DejaVu Sans"/>
              </a:rPr>
              <a:t>Internals for running a LINQ command through Entity Framework Core</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itle 1"/>
          <p:cNvSpPr/>
          <p:nvPr/>
        </p:nvSpPr>
        <p:spPr>
          <a:xfrm>
            <a:off x="667440" y="2241360"/>
            <a:ext cx="10824840" cy="1773720"/>
          </a:xfrm>
          <a:prstGeom prst="rect">
            <a:avLst/>
          </a:prstGeom>
          <a:gradFill rotWithShape="0">
            <a:gsLst>
              <a:gs pos="0">
                <a:srgbClr val="f7fafd"/>
              </a:gs>
              <a:gs pos="74000">
                <a:srgbClr val="b5d2ec"/>
              </a:gs>
              <a:gs pos="83000">
                <a:srgbClr val="b5d2ec"/>
              </a:gs>
              <a:gs pos="100000">
                <a:srgbClr val="cee1f2"/>
              </a:gs>
            </a:gsLst>
            <a:lin ang="5400000"/>
          </a:gradFill>
          <a:ln w="0">
            <a:noFill/>
          </a:ln>
        </p:spPr>
        <p:style>
          <a:lnRef idx="0"/>
          <a:fillRef idx="0"/>
          <a:effectRef idx="0"/>
          <a:fontRef idx="minor"/>
        </p:style>
        <p:txBody>
          <a:bodyPr lIns="90000" rIns="90000" tIns="45000" bIns="45000" anchor="ctr">
            <a:normAutofit/>
          </a:bodyPr>
          <a:p>
            <a:pPr algn="ctr" defTabSz="914400">
              <a:lnSpc>
                <a:spcPct val="90000"/>
              </a:lnSpc>
            </a:pPr>
            <a:r>
              <a:rPr b="1" lang="en-US" sz="4400" strike="noStrike" u="none">
                <a:solidFill>
                  <a:schemeClr val="dk1"/>
                </a:solidFill>
                <a:uFillTx/>
                <a:latin typeface="Arial"/>
                <a:ea typeface="DejaVu Sans"/>
              </a:rPr>
              <a:t> </a:t>
            </a:r>
            <a:r>
              <a:rPr b="1" lang="en-US" sz="4400" strike="noStrike" u="none">
                <a:solidFill>
                  <a:schemeClr val="accent2"/>
                </a:solidFill>
                <a:uFillTx/>
                <a:latin typeface="Arial"/>
                <a:ea typeface="DejaVu Sans"/>
              </a:rPr>
              <a:t>LINQ Queries Demonstrations</a:t>
            </a:r>
            <a:endParaRPr b="0" lang="en-US" sz="4400" strike="noStrike" u="none">
              <a:solidFill>
                <a:srgbClr val="000000"/>
              </a:solidFill>
              <a:uFillTx/>
              <a:latin typeface="Arial"/>
            </a:endParaRPr>
          </a:p>
          <a:p>
            <a:pPr algn="ctr" defTabSz="914400">
              <a:lnSpc>
                <a:spcPct val="90000"/>
              </a:lnSpc>
            </a:pPr>
            <a:r>
              <a:rPr b="1" lang="en-US" sz="2400" strike="noStrike" u="none">
                <a:solidFill>
                  <a:schemeClr val="accent2"/>
                </a:solidFill>
                <a:uFillTx/>
                <a:latin typeface="Arial"/>
                <a:ea typeface="DejaVu Sans"/>
              </a:rPr>
              <a:t>(using Reverse Engineering of Existing Databases Demo)</a:t>
            </a:r>
            <a:endParaRPr b="0" lang="en-US" sz="2400" strike="noStrike" u="none">
              <a:solidFill>
                <a:srgbClr val="000000"/>
              </a:solidFill>
              <a:uFillTx/>
              <a:latin typeface="Arial"/>
            </a:endParaRPr>
          </a:p>
        </p:txBody>
      </p:sp>
      <p:sp>
        <p:nvSpPr>
          <p:cNvPr id="2" name="PlaceHolder 1"/>
          <p:cNvSpPr>
            <a:spLocks noGrp="1"/>
          </p:cNvSpPr>
          <p:nvPr>
            <p:ph type="sldNum" idx="7"/>
          </p:nvPr>
        </p:nvSpPr>
        <p:spPr/>
        <p:txBody>
          <a:bodyPr/>
          <a:p>
            <a:fld id="{F6710FF6-5EA2-4DBA-8182-7B7E0832E7A3}" type="slidenum">
              <a:t>58</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Num" idx="45"/>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1BB527B4-A317-4268-A989-ECFECEA653CD}"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276" name="TextBox 9"/>
          <p:cNvSpPr/>
          <p:nvPr/>
        </p:nvSpPr>
        <p:spPr>
          <a:xfrm>
            <a:off x="-126000" y="560160"/>
            <a:ext cx="12317400" cy="1140480"/>
          </a:xfrm>
          <a:prstGeom prst="rect">
            <a:avLst/>
          </a:prstGeom>
          <a:noFill/>
          <a:ln w="0">
            <a:noFill/>
          </a:ln>
        </p:spPr>
        <p:style>
          <a:lnRef idx="0"/>
          <a:fillRef idx="0"/>
          <a:effectRef idx="0"/>
          <a:fontRef idx="minor"/>
        </p:style>
        <p:txBody>
          <a:bodyPr lIns="90000" rIns="90000" tIns="45000" bIns="45000" anchor="t">
            <a:spAutoFit/>
          </a:bodyPr>
          <a:p>
            <a:pPr marL="514440" indent="-230040" defTabSz="914400">
              <a:lnSpc>
                <a:spcPct val="100000"/>
              </a:lnSpc>
              <a:buClr>
                <a:srgbClr val="973735"/>
              </a:buClr>
              <a:buSzPct val="70000"/>
              <a:buFont typeface="Wingdings" charset="2"/>
              <a:buChar char=""/>
            </a:pPr>
            <a:r>
              <a:rPr b="0" lang="en-US" sz="2300" strike="noStrike" u="none">
                <a:solidFill>
                  <a:schemeClr val="dk1"/>
                </a:solidFill>
                <a:uFillTx/>
                <a:latin typeface="Arial"/>
                <a:ea typeface="DejaVu Sans"/>
              </a:rPr>
              <a:t>Create a query for categories that have products with that minimum number of units in stock. Enumerate through the categories and products, outpuing the name and units in stock for each one (using Reverse Engineering of Existing Databases Demonstration)</a:t>
            </a:r>
            <a:endParaRPr b="0" lang="en-US" sz="2300" strike="noStrike" u="none">
              <a:solidFill>
                <a:srgbClr val="000000"/>
              </a:solidFill>
              <a:uFillTx/>
              <a:latin typeface="Arial"/>
            </a:endParaRPr>
          </a:p>
        </p:txBody>
      </p:sp>
      <p:pic>
        <p:nvPicPr>
          <p:cNvPr id="277" name="Picture 4" descr=""/>
          <p:cNvPicPr/>
          <p:nvPr/>
        </p:nvPicPr>
        <p:blipFill>
          <a:blip r:embed="rId1"/>
          <a:stretch/>
        </p:blipFill>
        <p:spPr>
          <a:xfrm>
            <a:off x="0" y="1775520"/>
            <a:ext cx="8113320" cy="4614120"/>
          </a:xfrm>
          <a:prstGeom prst="rect">
            <a:avLst/>
          </a:prstGeom>
          <a:ln w="0">
            <a:noFill/>
          </a:ln>
        </p:spPr>
      </p:pic>
      <p:pic>
        <p:nvPicPr>
          <p:cNvPr id="278" name="Picture 6" descr=""/>
          <p:cNvPicPr/>
          <p:nvPr/>
        </p:nvPicPr>
        <p:blipFill>
          <a:blip r:embed="rId2"/>
          <a:stretch/>
        </p:blipFill>
        <p:spPr>
          <a:xfrm>
            <a:off x="8103600" y="3429000"/>
            <a:ext cx="4047840" cy="30027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Box 8"/>
          <p:cNvSpPr/>
          <p:nvPr/>
        </p:nvSpPr>
        <p:spPr>
          <a:xfrm>
            <a:off x="-45720" y="1563840"/>
            <a:ext cx="12075840" cy="46587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212121"/>
                </a:solidFill>
                <a:uFillTx/>
                <a:latin typeface="Arial"/>
                <a:ea typeface="DejaVu Sans"/>
              </a:rPr>
              <a:t>The version of EF included with .NET Framework is Entity Framework 6 (EF6). It is mature, stable, and supports an old EDMX (XML file) way of defining the model as well as complex inheritance models, and a few other advanced features</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212121"/>
                </a:solidFill>
                <a:uFillTx/>
                <a:latin typeface="Arial"/>
                <a:ea typeface="DejaVu Sans"/>
              </a:rPr>
              <a:t>EF 6.3 and later have been extracted from .NET Framework as a separate package so it can be supported on .NET Core 3.0 and later, including .NET 5. This enables existing projects like web applications and services to be ported and run cross-platform</a:t>
            </a:r>
            <a:endParaRPr b="0" lang="en-US" sz="2600" strike="noStrike" u="none">
              <a:solidFill>
                <a:srgbClr val="000000"/>
              </a:solidFill>
              <a:uFillTx/>
              <a:latin typeface="Arial"/>
            </a:endParaRPr>
          </a:p>
          <a:p>
            <a:pPr marL="343080" indent="-343080" algn="just" defTabSz="914400">
              <a:lnSpc>
                <a:spcPct val="1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212121"/>
                </a:solidFill>
                <a:uFillTx/>
                <a:latin typeface="Arial"/>
                <a:ea typeface="DejaVu Sans"/>
              </a:rPr>
              <a:t>EF6 should be considered a legacy technology because it has some limitations when running cross-platform and no new features will be added to it</a:t>
            </a:r>
            <a:endParaRPr b="0" lang="en-US" sz="2600" strike="noStrike" u="none">
              <a:solidFill>
                <a:srgbClr val="000000"/>
              </a:solidFill>
              <a:uFillTx/>
              <a:latin typeface="Arial"/>
            </a:endParaRPr>
          </a:p>
        </p:txBody>
      </p:sp>
      <p:sp>
        <p:nvSpPr>
          <p:cNvPr id="59" name="TextBox 5"/>
          <p:cNvSpPr/>
          <p:nvPr/>
        </p:nvSpPr>
        <p:spPr>
          <a:xfrm>
            <a:off x="304920" y="661320"/>
            <a:ext cx="103413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90000"/>
              </a:lnSpc>
            </a:pPr>
            <a:r>
              <a:rPr b="1" lang="en-US" sz="4000" strike="noStrike" u="none">
                <a:solidFill>
                  <a:schemeClr val="dk1"/>
                </a:solidFill>
                <a:uFillTx/>
                <a:latin typeface="Arial"/>
                <a:ea typeface="DejaVu Sans"/>
              </a:rPr>
              <a:t>Understanding Legacy Entity Framework</a:t>
            </a:r>
            <a:endParaRPr b="0" lang="en-US" sz="4000" strike="noStrike" u="none">
              <a:solidFill>
                <a:srgbClr val="000000"/>
              </a:solidFill>
              <a:uFillTx/>
              <a:latin typeface="Arial"/>
            </a:endParaRPr>
          </a:p>
        </p:txBody>
      </p:sp>
      <p:sp>
        <p:nvSpPr>
          <p:cNvPr id="2" name="PlaceHolder 1"/>
          <p:cNvSpPr>
            <a:spLocks noGrp="1"/>
          </p:cNvSpPr>
          <p:nvPr>
            <p:ph type="sldNum" idx="7"/>
          </p:nvPr>
        </p:nvSpPr>
        <p:spPr/>
        <p:txBody>
          <a:bodyPr/>
          <a:p>
            <a:fld id="{E66CA734-8275-49B7-9861-03CF899391F4}" type="slidenum">
              <a:t>6</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Num" idx="46"/>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57C3653C-953C-46EF-AB60-8877830B60D6}"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280" name="TextBox 9"/>
          <p:cNvSpPr/>
          <p:nvPr/>
        </p:nvSpPr>
        <p:spPr>
          <a:xfrm>
            <a:off x="-126000" y="560160"/>
            <a:ext cx="12317400" cy="439920"/>
          </a:xfrm>
          <a:prstGeom prst="rect">
            <a:avLst/>
          </a:prstGeom>
          <a:noFill/>
          <a:ln w="0">
            <a:noFill/>
          </a:ln>
        </p:spPr>
        <p:style>
          <a:lnRef idx="0"/>
          <a:fillRef idx="0"/>
          <a:effectRef idx="0"/>
          <a:fontRef idx="minor"/>
        </p:style>
        <p:txBody>
          <a:bodyPr lIns="90000" rIns="90000" tIns="45000" bIns="45000" anchor="t">
            <a:spAutoFit/>
          </a:bodyPr>
          <a:p>
            <a:pPr marL="514440" indent="-230040" defTabSz="914400">
              <a:lnSpc>
                <a:spcPct val="100000"/>
              </a:lnSpc>
              <a:buClr>
                <a:srgbClr val="973735"/>
              </a:buClr>
              <a:buSzPct val="70000"/>
              <a:buFont typeface="Wingdings" charset="2"/>
              <a:buChar char=""/>
            </a:pPr>
            <a:r>
              <a:rPr b="0" lang="en-US" sz="2300" strike="noStrike" u="none">
                <a:solidFill>
                  <a:schemeClr val="dk1"/>
                </a:solidFill>
                <a:uFillTx/>
                <a:latin typeface="Arial"/>
                <a:ea typeface="DejaVu Sans"/>
              </a:rPr>
              <a:t>Create a query for products that cost more than the price</a:t>
            </a:r>
            <a:endParaRPr b="0" lang="en-US" sz="2300" strike="noStrike" u="none">
              <a:solidFill>
                <a:srgbClr val="000000"/>
              </a:solidFill>
              <a:uFillTx/>
              <a:latin typeface="Arial"/>
            </a:endParaRPr>
          </a:p>
        </p:txBody>
      </p:sp>
      <p:pic>
        <p:nvPicPr>
          <p:cNvPr id="281" name="Picture 8" descr=""/>
          <p:cNvPicPr/>
          <p:nvPr/>
        </p:nvPicPr>
        <p:blipFill>
          <a:blip r:embed="rId1"/>
          <a:stretch/>
        </p:blipFill>
        <p:spPr>
          <a:xfrm>
            <a:off x="223920" y="1027440"/>
            <a:ext cx="9833040" cy="4895640"/>
          </a:xfrm>
          <a:prstGeom prst="rect">
            <a:avLst/>
          </a:prstGeom>
          <a:ln w="0">
            <a:noFill/>
          </a:ln>
        </p:spPr>
      </p:pic>
      <p:pic>
        <p:nvPicPr>
          <p:cNvPr id="282" name="Picture 13" descr=""/>
          <p:cNvPicPr/>
          <p:nvPr/>
        </p:nvPicPr>
        <p:blipFill>
          <a:blip r:embed="rId2"/>
          <a:stretch/>
        </p:blipFill>
        <p:spPr>
          <a:xfrm>
            <a:off x="7143480" y="4130280"/>
            <a:ext cx="4992120" cy="230760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Num" idx="47"/>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719AD11F-AC34-4878-8306-13232BAD5961}"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
        <p:nvSpPr>
          <p:cNvPr id="284" name="TextBox 9"/>
          <p:cNvSpPr/>
          <p:nvPr/>
        </p:nvSpPr>
        <p:spPr>
          <a:xfrm>
            <a:off x="-127440" y="808200"/>
            <a:ext cx="11278440" cy="439920"/>
          </a:xfrm>
          <a:prstGeom prst="rect">
            <a:avLst/>
          </a:prstGeom>
          <a:noFill/>
          <a:ln w="0">
            <a:noFill/>
          </a:ln>
        </p:spPr>
        <p:style>
          <a:lnRef idx="0"/>
          <a:fillRef idx="0"/>
          <a:effectRef idx="0"/>
          <a:fontRef idx="minor"/>
        </p:style>
        <p:txBody>
          <a:bodyPr lIns="90000" rIns="90000" tIns="45000" bIns="45000" anchor="t">
            <a:spAutoFit/>
          </a:bodyPr>
          <a:p>
            <a:pPr marL="514440" indent="-230040" defTabSz="914400">
              <a:lnSpc>
                <a:spcPct val="100000"/>
              </a:lnSpc>
              <a:buClr>
                <a:srgbClr val="973735"/>
              </a:buClr>
              <a:buSzPct val="70000"/>
              <a:buFont typeface="Wingdings" charset="2"/>
              <a:buChar char=""/>
            </a:pPr>
            <a:r>
              <a:rPr b="0" lang="en-US" sz="2300" strike="noStrike" u="none">
                <a:solidFill>
                  <a:schemeClr val="dk1"/>
                </a:solidFill>
                <a:uFillTx/>
                <a:latin typeface="Arial"/>
                <a:ea typeface="DejaVu Sans"/>
              </a:rPr>
              <a:t>Perform aggregation functions, such as Average and Sum on the Products table</a:t>
            </a:r>
            <a:endParaRPr b="0" lang="en-US" sz="2300" strike="noStrike" u="none">
              <a:solidFill>
                <a:srgbClr val="000000"/>
              </a:solidFill>
              <a:uFillTx/>
              <a:latin typeface="Arial"/>
            </a:endParaRPr>
          </a:p>
        </p:txBody>
      </p:sp>
      <p:pic>
        <p:nvPicPr>
          <p:cNvPr id="285" name="Picture 6" descr=""/>
          <p:cNvPicPr/>
          <p:nvPr/>
        </p:nvPicPr>
        <p:blipFill>
          <a:blip r:embed="rId1"/>
          <a:stretch/>
        </p:blipFill>
        <p:spPr>
          <a:xfrm>
            <a:off x="0" y="1566000"/>
            <a:ext cx="12189960" cy="4571280"/>
          </a:xfrm>
          <a:prstGeom prst="rect">
            <a:avLst/>
          </a:prstGeom>
          <a:ln w="0">
            <a:noFill/>
          </a:ln>
        </p:spPr>
      </p:pic>
      <p:pic>
        <p:nvPicPr>
          <p:cNvPr id="286" name="Picture 10" descr=""/>
          <p:cNvPicPr/>
          <p:nvPr/>
        </p:nvPicPr>
        <p:blipFill>
          <a:blip r:embed="rId2"/>
          <a:stretch/>
        </p:blipFill>
        <p:spPr>
          <a:xfrm>
            <a:off x="7462440" y="4771440"/>
            <a:ext cx="4540320" cy="166644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itle 1"/>
          <p:cNvSpPr/>
          <p:nvPr/>
        </p:nvSpPr>
        <p:spPr>
          <a:xfrm>
            <a:off x="396720" y="2079720"/>
            <a:ext cx="11445120" cy="3269160"/>
          </a:xfrm>
          <a:prstGeom prst="rect">
            <a:avLst/>
          </a:prstGeom>
          <a:gradFill rotWithShape="0">
            <a:gsLst>
              <a:gs pos="0">
                <a:srgbClr val="f7fafd"/>
              </a:gs>
              <a:gs pos="74000">
                <a:srgbClr val="b5d2ec"/>
              </a:gs>
              <a:gs pos="83000">
                <a:srgbClr val="b5d2ec"/>
              </a:gs>
              <a:gs pos="100000">
                <a:srgbClr val="cee1f2"/>
              </a:gs>
            </a:gsLst>
            <a:lin ang="5400000"/>
          </a:gradFill>
          <a:ln w="0">
            <a:noFill/>
          </a:ln>
        </p:spPr>
        <p:style>
          <a:lnRef idx="0"/>
          <a:fillRef idx="0"/>
          <a:effectRef idx="0"/>
          <a:fontRef idx="minor"/>
        </p:style>
        <p:txBody>
          <a:bodyPr lIns="90000" rIns="90000" tIns="45000" bIns="45000" anchor="ctr">
            <a:normAutofit fontScale="92500" lnSpcReduction="9999"/>
          </a:bodyPr>
          <a:p>
            <a:pPr defTabSz="914400">
              <a:lnSpc>
                <a:spcPct val="200000"/>
              </a:lnSpc>
            </a:pPr>
            <a:r>
              <a:rPr b="1" lang="en-US" sz="3000" strike="noStrike" u="none">
                <a:solidFill>
                  <a:schemeClr val="accent2"/>
                </a:solidFill>
                <a:uFillTx/>
                <a:latin typeface="Arial"/>
                <a:ea typeface="DejaVu Sans"/>
              </a:rPr>
              <a:t>1. Do Hands-on Lab: </a:t>
            </a:r>
            <a:br>
              <a:rPr sz="3000"/>
            </a:br>
            <a:r>
              <a:rPr b="1" lang="en-US" sz="3000" strike="noStrike" u="none">
                <a:solidFill>
                  <a:schemeClr val="accent2"/>
                </a:solidFill>
                <a:uFillTx/>
                <a:latin typeface="Arial"/>
                <a:ea typeface="DejaVu Sans"/>
              </a:rPr>
              <a:t>     Lab_02_AutomobileManagement_Using_EF Core and WPF.pdf</a:t>
            </a:r>
            <a:br>
              <a:rPr sz="3000"/>
            </a:br>
            <a:r>
              <a:rPr b="1" lang="en-US" sz="3000" strike="noStrike" u="none">
                <a:solidFill>
                  <a:schemeClr val="accent2"/>
                </a:solidFill>
                <a:uFillTx/>
                <a:latin typeface="Arial"/>
                <a:ea typeface="DejaVu Sans"/>
              </a:rPr>
              <a:t>2. Do Assigment:</a:t>
            </a:r>
            <a:br>
              <a:rPr sz="3000"/>
            </a:br>
            <a:r>
              <a:rPr b="1" lang="en-US" sz="3000" strike="noStrike" u="none">
                <a:solidFill>
                  <a:schemeClr val="accent2"/>
                </a:solidFill>
                <a:uFillTx/>
                <a:latin typeface="Arial"/>
                <a:ea typeface="DejaVu Sans"/>
              </a:rPr>
              <a:t>     Assignment_02_HotelManagement.pdf</a:t>
            </a:r>
            <a:endParaRPr b="0" lang="en-US" sz="3000" strike="noStrike" u="none">
              <a:solidFill>
                <a:srgbClr val="000000"/>
              </a:solidFill>
              <a:uFillTx/>
              <a:latin typeface="Arial"/>
            </a:endParaRPr>
          </a:p>
        </p:txBody>
      </p:sp>
      <p:sp>
        <p:nvSpPr>
          <p:cNvPr id="288" name="PlaceHolder 1"/>
          <p:cNvSpPr>
            <a:spLocks noGrp="1"/>
          </p:cNvSpPr>
          <p:nvPr>
            <p:ph type="title"/>
          </p:nvPr>
        </p:nvSpPr>
        <p:spPr>
          <a:xfrm>
            <a:off x="396720" y="720000"/>
            <a:ext cx="11625120" cy="574560"/>
          </a:xfrm>
          <a:prstGeom prst="rect">
            <a:avLst/>
          </a:prstGeom>
          <a:solidFill>
            <a:schemeClr val="lt1"/>
          </a:solid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chemeClr val="dk1"/>
                </a:solidFill>
                <a:uFillTx/>
                <a:latin typeface="Arial"/>
              </a:rPr>
              <a:t>Lab and Assigment</a:t>
            </a:r>
            <a:endParaRPr b="0" lang="en-US" sz="4000" strike="noStrike" u="none">
              <a:solidFill>
                <a:srgbClr val="000000"/>
              </a:solidFill>
              <a:uFillTx/>
              <a:latin typeface="Arial"/>
            </a:endParaRPr>
          </a:p>
        </p:txBody>
      </p:sp>
      <p:sp>
        <p:nvSpPr>
          <p:cNvPr id="3" name="PlaceHolder 2"/>
          <p:cNvSpPr>
            <a:spLocks noGrp="1"/>
          </p:cNvSpPr>
          <p:nvPr>
            <p:ph type="sldNum" idx="7"/>
          </p:nvPr>
        </p:nvSpPr>
        <p:spPr/>
        <p:txBody>
          <a:bodyPr/>
          <a:p>
            <a:fld id="{6FBB3190-6BE6-451F-A06D-A6918F000E7C}" type="slidenum">
              <a:t>62</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627840" y="700200"/>
            <a:ext cx="10514880" cy="591840"/>
          </a:xfrm>
          <a:prstGeom prst="rect">
            <a:avLst/>
          </a:prstGeom>
          <a:solidFill>
            <a:schemeClr val="lt1"/>
          </a:solidFill>
          <a:ln w="0">
            <a:noFill/>
          </a:ln>
        </p:spPr>
        <p:txBody>
          <a:bodyPr lIns="91440" rIns="91440" tIns="45720" bIns="45720" anchor="ctr">
            <a:noAutofit/>
          </a:bodyPr>
          <a:p>
            <a:pPr indent="0" defTabSz="914400">
              <a:lnSpc>
                <a:spcPct val="90000"/>
              </a:lnSpc>
              <a:buNone/>
              <a:tabLst>
                <a:tab algn="l" pos="0"/>
              </a:tabLst>
            </a:pPr>
            <a:r>
              <a:rPr b="1" lang="en-US" sz="4000" strike="noStrike" u="none">
                <a:solidFill>
                  <a:schemeClr val="dk1"/>
                </a:solidFill>
                <a:uFillTx/>
                <a:latin typeface="Arial"/>
              </a:rPr>
              <a:t>Summary</a:t>
            </a:r>
            <a:endParaRPr b="0" lang="en-US" sz="4000" strike="noStrike" u="none">
              <a:solidFill>
                <a:srgbClr val="000000"/>
              </a:solidFill>
              <a:uFillTx/>
              <a:latin typeface="Arial"/>
            </a:endParaRPr>
          </a:p>
        </p:txBody>
      </p:sp>
      <p:sp>
        <p:nvSpPr>
          <p:cNvPr id="290" name="PlaceHolder 2"/>
          <p:cNvSpPr>
            <a:spLocks noGrp="1"/>
          </p:cNvSpPr>
          <p:nvPr>
            <p:ph/>
          </p:nvPr>
        </p:nvSpPr>
        <p:spPr>
          <a:xfrm>
            <a:off x="627840" y="1492560"/>
            <a:ext cx="11405520" cy="4864320"/>
          </a:xfrm>
          <a:prstGeom prst="rect">
            <a:avLst/>
          </a:prstGeom>
          <a:noFill/>
          <a:ln w="0">
            <a:noFill/>
          </a:ln>
        </p:spPr>
        <p:txBody>
          <a:bodyPr lIns="91440" rIns="91440" tIns="45720" bIns="45720" anchor="t">
            <a:normAutofit/>
          </a:bodyPr>
          <a:p>
            <a:pPr marL="343080" indent="-343080" defTabSz="914400">
              <a:lnSpc>
                <a:spcPct val="120000"/>
              </a:lnSpc>
              <a:spcBef>
                <a:spcPts val="1001"/>
              </a:spcBef>
              <a:buClr>
                <a:srgbClr val="973735"/>
              </a:buClr>
              <a:buSzPct val="50000"/>
              <a:buFont typeface="Wingdings" charset="2"/>
              <a:buChar char=""/>
            </a:pPr>
            <a:r>
              <a:rPr b="0" lang="en-US" sz="3000" strike="noStrike" u="none">
                <a:solidFill>
                  <a:schemeClr val="dk1"/>
                </a:solidFill>
                <a:uFillTx/>
                <a:latin typeface="Arial"/>
              </a:rPr>
              <a:t>Concepts were introduced:</a:t>
            </a:r>
            <a:endParaRPr b="0" lang="en-US" sz="30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Overview Entity Framework Core(EF Core)</a:t>
            </a:r>
            <a:endParaRPr b="0" lang="en-US" sz="23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Explain components inside  Entity Framework Core</a:t>
            </a:r>
            <a:endParaRPr b="0" lang="en-US" sz="23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Explain about Database First Model and Code Model</a:t>
            </a:r>
            <a:endParaRPr b="0" lang="en-US" sz="23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Explain about Manipulating data with EF Core</a:t>
            </a:r>
            <a:endParaRPr b="0" lang="en-US" sz="23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Demo create accessing database by Entity Framework Core using Database First Model </a:t>
            </a:r>
            <a:endParaRPr b="0" lang="en-US" sz="23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Demo create accessing database by Entity Framework Core using Code Model</a:t>
            </a:r>
            <a:endParaRPr b="0" lang="en-US" sz="2300" strike="noStrike" u="none">
              <a:solidFill>
                <a:srgbClr val="000000"/>
              </a:solidFill>
              <a:uFillTx/>
              <a:latin typeface="Arial"/>
            </a:endParaRPr>
          </a:p>
          <a:p>
            <a:pPr marL="514440" indent="-230040" defTabSz="914400">
              <a:lnSpc>
                <a:spcPct val="110000"/>
              </a:lnSpc>
              <a:spcBef>
                <a:spcPts val="1001"/>
              </a:spcBef>
              <a:spcAft>
                <a:spcPts val="300"/>
              </a:spcAft>
              <a:buClr>
                <a:srgbClr val="973735"/>
              </a:buClr>
              <a:buSzPct val="70000"/>
              <a:buFont typeface="Wingdings" charset="2"/>
              <a:buChar char=""/>
            </a:pPr>
            <a:r>
              <a:rPr b="0" lang="en-US" sz="2300" strike="noStrike" u="none">
                <a:solidFill>
                  <a:schemeClr val="dk1"/>
                </a:solidFill>
                <a:uFillTx/>
                <a:latin typeface="Arial"/>
              </a:rPr>
              <a:t>Demo using LINQ Queries in Entity Framework Core </a:t>
            </a:r>
            <a:endParaRPr b="0" lang="en-US" sz="2300" strike="noStrike" u="none">
              <a:solidFill>
                <a:srgbClr val="000000"/>
              </a:solidFill>
              <a:uFillTx/>
              <a:latin typeface="Arial"/>
            </a:endParaRPr>
          </a:p>
        </p:txBody>
      </p:sp>
      <p:sp>
        <p:nvSpPr>
          <p:cNvPr id="291" name="PlaceHolder 3"/>
          <p:cNvSpPr>
            <a:spLocks noGrp="1"/>
          </p:cNvSpPr>
          <p:nvPr>
            <p:ph type="sldNum" idx="48"/>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3EE5A905-63C2-4C3E-9874-716604FE6F52}" type="slidenum">
              <a:rPr b="0" lang="en-US" sz="1200" strike="noStrike" u="none">
                <a:solidFill>
                  <a:schemeClr val="dk1">
                    <a:tint val="75000"/>
                  </a:schemeClr>
                </a:solidFill>
                <a:uFillTx/>
                <a:latin typeface="Arial"/>
              </a:rPr>
              <a:t>&lt;number&gt;</a:t>
            </a:fld>
            <a:endParaRPr b="0" lang="en-US" sz="12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4" presetSubtype="16">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animEffect filter="box(in)" transition="in">
                                      <p:cBhvr additive="repl">
                                        <p:cTn id="7" dur="500"/>
                                        <p:tgtEl>
                                          <p:spTgt spid="29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Understanding Entity Framework Core</a:t>
            </a:r>
            <a:endParaRPr b="0" lang="en-US" sz="4400" strike="noStrike" u="none">
              <a:solidFill>
                <a:srgbClr val="000000"/>
              </a:solidFill>
              <a:uFillTx/>
              <a:latin typeface="Arial"/>
            </a:endParaRPr>
          </a:p>
        </p:txBody>
      </p:sp>
      <p:sp>
        <p:nvSpPr>
          <p:cNvPr id="61" name="TextBox 6"/>
          <p:cNvSpPr/>
          <p:nvPr/>
        </p:nvSpPr>
        <p:spPr>
          <a:xfrm>
            <a:off x="-56160" y="1536120"/>
            <a:ext cx="12152880" cy="47595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500"/>
              </a:spcBef>
              <a:spcAft>
                <a:spcPts val="1500"/>
              </a:spcAft>
              <a:buClr>
                <a:srgbClr val="973735"/>
              </a:buClr>
              <a:buSzPct val="50000"/>
              <a:buFont typeface="Wingdings" charset="2"/>
              <a:buChar char=""/>
              <a:tabLst>
                <a:tab algn="l" pos="241200"/>
              </a:tabLst>
            </a:pPr>
            <a:r>
              <a:rPr b="0" lang="en-US" sz="2600" strike="noStrike" u="none">
                <a:solidFill>
                  <a:srgbClr val="212121"/>
                </a:solidFill>
                <a:uFillTx/>
                <a:latin typeface="Arial"/>
                <a:ea typeface="DejaVu Sans"/>
              </a:rPr>
              <a:t>Entity Framework Core (EF Core) is a lightweight, extensible, open source and cross-platform version of the popular Entity Framework data access technology</a:t>
            </a:r>
            <a:endParaRPr b="0" lang="en-US" sz="2600" strike="noStrike" u="none">
              <a:solidFill>
                <a:srgbClr val="000000"/>
              </a:solidFill>
              <a:uFillTx/>
              <a:latin typeface="Arial"/>
            </a:endParaRPr>
          </a:p>
          <a:p>
            <a:pPr marL="343080" indent="-343080" algn="just" defTabSz="914400">
              <a:lnSpc>
                <a:spcPct val="100000"/>
              </a:lnSpc>
              <a:spcBef>
                <a:spcPts val="1500"/>
              </a:spcBef>
              <a:spcAft>
                <a:spcPts val="1500"/>
              </a:spcAft>
              <a:buClr>
                <a:srgbClr val="973735"/>
              </a:buClr>
              <a:buSzPct val="50000"/>
              <a:buFont typeface="Wingdings" charset="2"/>
              <a:buChar char=""/>
              <a:tabLst>
                <a:tab algn="l" pos="241200"/>
              </a:tabLst>
            </a:pPr>
            <a:r>
              <a:rPr b="0" lang="en-US" sz="2600" strike="noStrike" u="none">
                <a:solidFill>
                  <a:srgbClr val="212121"/>
                </a:solidFill>
                <a:uFillTx/>
                <a:latin typeface="Arial"/>
                <a:ea typeface="DejaVu Sans"/>
              </a:rPr>
              <a:t>EF Core allows us to interact with data from relational databases using an object model that maps directly to the business objects (or domain objects) in our application</a:t>
            </a:r>
            <a:endParaRPr b="0" lang="en-US" sz="2600" strike="noStrike" u="none">
              <a:solidFill>
                <a:srgbClr val="000000"/>
              </a:solidFill>
              <a:uFillTx/>
              <a:latin typeface="Arial"/>
            </a:endParaRPr>
          </a:p>
          <a:p>
            <a:pPr marL="343080" indent="-343080" algn="just" defTabSz="914400">
              <a:lnSpc>
                <a:spcPct val="100000"/>
              </a:lnSpc>
              <a:spcBef>
                <a:spcPts val="1500"/>
              </a:spcBef>
              <a:spcAft>
                <a:spcPts val="1500"/>
              </a:spcAft>
              <a:buClr>
                <a:srgbClr val="973735"/>
              </a:buClr>
              <a:buSzPct val="50000"/>
              <a:buFont typeface="Wingdings" charset="2"/>
              <a:buChar char=""/>
              <a:tabLst>
                <a:tab algn="l" pos="241200"/>
              </a:tabLst>
            </a:pPr>
            <a:r>
              <a:rPr b="0" lang="en-US" sz="2600" strike="noStrike" u="none">
                <a:solidFill>
                  <a:schemeClr val="dk1"/>
                </a:solidFill>
                <a:uFillTx/>
                <a:latin typeface="Arial"/>
                <a:ea typeface="DejaVu Sans"/>
              </a:rPr>
              <a:t>EF Core can serve as an object-relational mapper (O/RM), which:</a:t>
            </a:r>
            <a:endParaRPr b="0" lang="en-US" sz="2600" strike="noStrike" u="none">
              <a:solidFill>
                <a:srgbClr val="000000"/>
              </a:solidFill>
              <a:uFillTx/>
              <a:latin typeface="Arial"/>
            </a:endParaRPr>
          </a:p>
          <a:p>
            <a:pPr marL="514440" indent="-230040" defTabSz="914400">
              <a:lnSpc>
                <a:spcPct val="110000"/>
              </a:lnSpc>
              <a:spcBef>
                <a:spcPts val="1500"/>
              </a:spcBef>
              <a:spcAft>
                <a:spcPts val="1500"/>
              </a:spcAft>
              <a:buClr>
                <a:srgbClr val="973735"/>
              </a:buClr>
              <a:buSzPct val="70000"/>
              <a:buFont typeface="Wingdings" charset="2"/>
              <a:buChar char=""/>
              <a:tabLst>
                <a:tab algn="l" pos="241200"/>
              </a:tabLst>
            </a:pPr>
            <a:r>
              <a:rPr b="0" lang="en-US" sz="2300" strike="noStrike" u="none">
                <a:solidFill>
                  <a:schemeClr val="dk1"/>
                </a:solidFill>
                <a:uFillTx/>
                <a:latin typeface="Arial"/>
                <a:ea typeface="DejaVu Sans"/>
              </a:rPr>
              <a:t>Enables .NET developers to work with a database using .NET objects</a:t>
            </a:r>
            <a:endParaRPr b="0" lang="en-US" sz="2300" strike="noStrike" u="none">
              <a:solidFill>
                <a:srgbClr val="000000"/>
              </a:solidFill>
              <a:uFillTx/>
              <a:latin typeface="Arial"/>
            </a:endParaRPr>
          </a:p>
          <a:p>
            <a:pPr marL="514440" indent="-230040" defTabSz="914400">
              <a:lnSpc>
                <a:spcPct val="110000"/>
              </a:lnSpc>
              <a:spcBef>
                <a:spcPts val="1500"/>
              </a:spcBef>
              <a:spcAft>
                <a:spcPts val="1500"/>
              </a:spcAft>
              <a:buClr>
                <a:srgbClr val="973735"/>
              </a:buClr>
              <a:buSzPct val="70000"/>
              <a:buFont typeface="Wingdings" charset="2"/>
              <a:buChar char=""/>
              <a:tabLst>
                <a:tab algn="l" pos="241200"/>
              </a:tabLst>
            </a:pPr>
            <a:r>
              <a:rPr b="0" lang="en-US" sz="2300" strike="noStrike" u="none">
                <a:solidFill>
                  <a:schemeClr val="dk1"/>
                </a:solidFill>
                <a:uFillTx/>
                <a:latin typeface="Arial"/>
                <a:ea typeface="DejaVu Sans"/>
              </a:rPr>
              <a:t>Eliminates the need for most of the data-access code that typically needs to be written</a:t>
            </a:r>
            <a:endParaRPr b="0" lang="en-US" sz="2300" strike="noStrike" u="none">
              <a:solidFill>
                <a:srgbClr val="000000"/>
              </a:solidFill>
              <a:uFillTx/>
              <a:latin typeface="Arial"/>
            </a:endParaRPr>
          </a:p>
        </p:txBody>
      </p:sp>
      <p:sp>
        <p:nvSpPr>
          <p:cNvPr id="3" name="PlaceHolder 2"/>
          <p:cNvSpPr>
            <a:spLocks noGrp="1"/>
          </p:cNvSpPr>
          <p:nvPr>
            <p:ph type="sldNum" idx="7"/>
          </p:nvPr>
        </p:nvSpPr>
        <p:spPr/>
        <p:txBody>
          <a:bodyPr/>
          <a:p>
            <a:fld id="{C7362F92-04DD-4073-AE36-58334067B903}"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sldNum" idx="13"/>
          </p:nvPr>
        </p:nvSpPr>
        <p:spPr>
          <a:xfrm>
            <a:off x="8686080" y="64807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Arial"/>
              </a:defRPr>
            </a:lvl1pPr>
          </a:lstStyle>
          <a:p>
            <a:pPr indent="0" algn="r" defTabSz="914400">
              <a:lnSpc>
                <a:spcPct val="100000"/>
              </a:lnSpc>
              <a:buNone/>
              <a:tabLst>
                <a:tab algn="l" pos="0"/>
              </a:tabLst>
            </a:pPr>
            <a:fld id="{9F5AAF0F-4F08-4D74-9D73-FD460DCF0818}" type="slidenum">
              <a:rPr b="0" lang="en-US" sz="1200" strike="noStrike" u="none">
                <a:solidFill>
                  <a:schemeClr val="dk1">
                    <a:tint val="75000"/>
                  </a:schemeClr>
                </a:solidFill>
                <a:uFillTx/>
                <a:latin typeface="Arial"/>
              </a:rPr>
              <a:t>7</a:t>
            </a:fld>
            <a:endParaRPr b="0" lang="en-US" sz="1200" strike="noStrike" u="none">
              <a:solidFill>
                <a:srgbClr val="000000"/>
              </a:solidFill>
              <a:uFillTx/>
              <a:latin typeface="Times New Roman"/>
            </a:endParaRPr>
          </a:p>
        </p:txBody>
      </p:sp>
      <p:sp>
        <p:nvSpPr>
          <p:cNvPr id="63" name="TextBox 12"/>
          <p:cNvSpPr/>
          <p:nvPr/>
        </p:nvSpPr>
        <p:spPr>
          <a:xfrm>
            <a:off x="-63000" y="1359360"/>
            <a:ext cx="12180600" cy="51447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EF Core 5.0 runs on platforms that support .NET Standard 2.1, meaning .NET Core 3.0 and 3.1, as well as .NET 5. It will not run on.NET Standard 2.0 platforms like .NET Framework 4.8</a:t>
            </a:r>
            <a:endParaRPr b="0" lang="en-US" sz="2600" strike="noStrike" u="none">
              <a:solidFill>
                <a:srgbClr val="000000"/>
              </a:solidFill>
              <a:uFillTx/>
              <a:latin typeface="Arial"/>
            </a:endParaRPr>
          </a:p>
          <a:p>
            <a:pPr marL="343080" indent="-343080" algn="just" defTabSz="914400">
              <a:lnSpc>
                <a:spcPct val="100000"/>
              </a:lnSpc>
              <a:spcBef>
                <a:spcPts val="1001"/>
              </a:spcBef>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Entity Framework Core supports many database providers to access different databases and perform database operations: </a:t>
            </a:r>
            <a:endParaRPr b="0" lang="en-US" sz="2600" strike="noStrike" u="none">
              <a:solidFill>
                <a:srgbClr val="000000"/>
              </a:solidFill>
              <a:uFillTx/>
              <a:latin typeface="Arial"/>
            </a:endParaRPr>
          </a:p>
          <a:p>
            <a:pPr marL="739800" indent="-339840" defTabSz="914400">
              <a:lnSpc>
                <a:spcPct val="100000"/>
              </a:lnSpc>
              <a:spcBef>
                <a:spcPts val="300"/>
              </a:spcBef>
              <a:spcAft>
                <a:spcPts val="300"/>
              </a:spcAft>
              <a:buClr>
                <a:srgbClr val="973735"/>
              </a:buClr>
              <a:buSzPct val="70000"/>
              <a:buFont typeface="Wingdings" charset="2"/>
              <a:buChar char=""/>
              <a:tabLst>
                <a:tab algn="l" pos="241200"/>
              </a:tabLst>
            </a:pPr>
            <a:r>
              <a:rPr b="0" lang="en-US" sz="2300" strike="noStrike" u="none">
                <a:solidFill>
                  <a:srgbClr val="111111"/>
                </a:solidFill>
                <a:uFillTx/>
                <a:latin typeface="Arial"/>
                <a:ea typeface="DejaVu Sans"/>
              </a:rPr>
              <a:t>SQL Server (</a:t>
            </a:r>
            <a:r>
              <a:rPr b="0" lang="en-US" sz="2300" strike="noStrike" u="sng">
                <a:solidFill>
                  <a:srgbClr val="0563c1"/>
                </a:solidFill>
                <a:uFillTx/>
                <a:latin typeface="Arial"/>
                <a:ea typeface="DejaVu Sans"/>
                <a:hlinkClick r:id="rId1"/>
              </a:rPr>
              <a:t>www.nuget.org/packages/Microsoft.EntityFrameworkCore.SqlServer</a:t>
            </a:r>
            <a:r>
              <a:rPr b="0" lang="en-US" sz="2300" strike="noStrike" u="none">
                <a:solidFill>
                  <a:srgbClr val="111111"/>
                </a:solidFill>
                <a:uFillTx/>
                <a:latin typeface="Arial"/>
                <a:ea typeface="DejaVu Sans"/>
              </a:rPr>
              <a:t>)</a:t>
            </a:r>
            <a:endParaRPr b="0" lang="en-US" sz="2300" strike="noStrike" u="none">
              <a:solidFill>
                <a:srgbClr val="000000"/>
              </a:solidFill>
              <a:uFillTx/>
              <a:latin typeface="Arial"/>
            </a:endParaRPr>
          </a:p>
          <a:p>
            <a:pPr marL="739800" indent="-339840" defTabSz="914400">
              <a:lnSpc>
                <a:spcPct val="100000"/>
              </a:lnSpc>
              <a:spcBef>
                <a:spcPts val="300"/>
              </a:spcBef>
              <a:spcAft>
                <a:spcPts val="300"/>
              </a:spcAft>
              <a:buClr>
                <a:srgbClr val="973735"/>
              </a:buClr>
              <a:buSzPct val="70000"/>
              <a:buFont typeface="Wingdings" charset="2"/>
              <a:buChar char=""/>
              <a:tabLst>
                <a:tab algn="l" pos="241200"/>
              </a:tabLst>
            </a:pPr>
            <a:r>
              <a:rPr b="0" lang="en-US" sz="2300" strike="noStrike" u="none">
                <a:solidFill>
                  <a:srgbClr val="111111"/>
                </a:solidFill>
                <a:uFillTx/>
                <a:latin typeface="Arial"/>
                <a:ea typeface="DejaVu Sans"/>
              </a:rPr>
              <a:t>MySQL (</a:t>
            </a:r>
            <a:r>
              <a:rPr b="0" lang="it-IT" sz="2300" strike="noStrike" u="sng">
                <a:solidFill>
                  <a:schemeClr val="dk1"/>
                </a:solidFill>
                <a:uFillTx/>
                <a:latin typeface="Arial"/>
                <a:ea typeface="DejaVu Sans"/>
                <a:hlinkClick r:id="rId2"/>
              </a:rPr>
              <a:t>www.nuget.org/packages/MySQL.Data.EntityFrameworkCore</a:t>
            </a:r>
            <a:r>
              <a:rPr b="0" lang="it-IT" sz="2300" strike="noStrike" u="none">
                <a:solidFill>
                  <a:schemeClr val="dk1"/>
                </a:solidFill>
                <a:uFillTx/>
                <a:latin typeface="Arial"/>
                <a:ea typeface="DejaVu Sans"/>
              </a:rPr>
              <a:t>)</a:t>
            </a:r>
            <a:endParaRPr b="0" lang="en-US" sz="2300" strike="noStrike" u="none">
              <a:solidFill>
                <a:srgbClr val="000000"/>
              </a:solidFill>
              <a:uFillTx/>
              <a:latin typeface="Arial"/>
            </a:endParaRPr>
          </a:p>
          <a:p>
            <a:pPr marL="739800" indent="-339840" defTabSz="914400">
              <a:lnSpc>
                <a:spcPct val="100000"/>
              </a:lnSpc>
              <a:spcBef>
                <a:spcPts val="300"/>
              </a:spcBef>
              <a:spcAft>
                <a:spcPts val="300"/>
              </a:spcAft>
              <a:buClr>
                <a:srgbClr val="973735"/>
              </a:buClr>
              <a:buSzPct val="70000"/>
              <a:buFont typeface="Wingdings" charset="2"/>
              <a:buChar char=""/>
              <a:tabLst>
                <a:tab algn="l" pos="241200"/>
              </a:tabLst>
            </a:pPr>
            <a:r>
              <a:rPr b="0" lang="en-US" sz="2300" strike="noStrike" u="none">
                <a:solidFill>
                  <a:srgbClr val="111111"/>
                </a:solidFill>
                <a:uFillTx/>
                <a:latin typeface="Arial"/>
                <a:ea typeface="DejaVu Sans"/>
              </a:rPr>
              <a:t>PostgreSQL (</a:t>
            </a:r>
            <a:r>
              <a:rPr b="0" lang="en-US" sz="2300" strike="noStrike" u="sng">
                <a:solidFill>
                  <a:schemeClr val="dk1"/>
                </a:solidFill>
                <a:uFillTx/>
                <a:latin typeface="Arial"/>
                <a:ea typeface="DejaVu Sans"/>
                <a:hlinkClick r:id="rId3"/>
              </a:rPr>
              <a:t>www.nuget.org/packages/Npgsql.EntityFrameworkCore.PostgreSQL</a:t>
            </a:r>
            <a:r>
              <a:rPr b="0" lang="en-US" sz="2300" strike="noStrike" u="none">
                <a:solidFill>
                  <a:srgbClr val="111111"/>
                </a:solidFill>
                <a:uFillTx/>
                <a:latin typeface="Arial"/>
                <a:ea typeface="DejaVu Sans"/>
              </a:rPr>
              <a:t>)</a:t>
            </a:r>
            <a:endParaRPr b="0" lang="en-US" sz="2300" strike="noStrike" u="none">
              <a:solidFill>
                <a:srgbClr val="000000"/>
              </a:solidFill>
              <a:uFillTx/>
              <a:latin typeface="Arial"/>
            </a:endParaRPr>
          </a:p>
          <a:p>
            <a:pPr marL="739800" indent="-339840" defTabSz="914400">
              <a:lnSpc>
                <a:spcPct val="100000"/>
              </a:lnSpc>
              <a:spcBef>
                <a:spcPts val="300"/>
              </a:spcBef>
              <a:spcAft>
                <a:spcPts val="300"/>
              </a:spcAft>
              <a:buClr>
                <a:srgbClr val="973735"/>
              </a:buClr>
              <a:buSzPct val="70000"/>
              <a:buFont typeface="Wingdings" charset="2"/>
              <a:buChar char=""/>
              <a:tabLst>
                <a:tab algn="l" pos="241200"/>
              </a:tabLst>
            </a:pPr>
            <a:r>
              <a:rPr b="0" lang="en-US" sz="2300" strike="noStrike" u="none">
                <a:solidFill>
                  <a:srgbClr val="111111"/>
                </a:solidFill>
                <a:uFillTx/>
                <a:latin typeface="Arial"/>
                <a:ea typeface="DejaVu Sans"/>
              </a:rPr>
              <a:t>SQLite (</a:t>
            </a:r>
            <a:r>
              <a:rPr b="0" lang="en-US" sz="2300" strike="noStrike" u="sng">
                <a:solidFill>
                  <a:schemeClr val="dk1"/>
                </a:solidFill>
                <a:uFillTx/>
                <a:latin typeface="Arial"/>
                <a:ea typeface="DejaVu Sans"/>
                <a:hlinkClick r:id="rId4"/>
              </a:rPr>
              <a:t>www.nuget.org/packages/Microsoft.EntityFrameworkCore.Sqlite</a:t>
            </a:r>
            <a:r>
              <a:rPr b="0" lang="en-US" sz="2300" strike="noStrike" u="none">
                <a:solidFill>
                  <a:schemeClr val="dk1"/>
                </a:solidFill>
                <a:uFillTx/>
                <a:latin typeface="Arial"/>
                <a:ea typeface="DejaVu Sans"/>
              </a:rPr>
              <a:t>)</a:t>
            </a:r>
            <a:endParaRPr b="0" lang="en-US" sz="2300" strike="noStrike" u="none">
              <a:solidFill>
                <a:srgbClr val="000000"/>
              </a:solidFill>
              <a:uFillTx/>
              <a:latin typeface="Arial"/>
            </a:endParaRPr>
          </a:p>
          <a:p>
            <a:pPr marL="739800" indent="-339840" defTabSz="914400">
              <a:lnSpc>
                <a:spcPct val="100000"/>
              </a:lnSpc>
              <a:spcBef>
                <a:spcPts val="300"/>
              </a:spcBef>
              <a:spcAft>
                <a:spcPts val="300"/>
              </a:spcAft>
              <a:buClr>
                <a:srgbClr val="973735"/>
              </a:buClr>
              <a:buSzPct val="70000"/>
              <a:buFont typeface="Wingdings" charset="2"/>
              <a:buChar char=""/>
              <a:tabLst>
                <a:tab algn="l" pos="241200"/>
              </a:tabLst>
            </a:pPr>
            <a:r>
              <a:rPr b="0" lang="en-US" sz="2300" strike="noStrike" u="none">
                <a:solidFill>
                  <a:srgbClr val="111111"/>
                </a:solidFill>
                <a:uFillTx/>
                <a:latin typeface="Arial"/>
                <a:ea typeface="DejaVu Sans"/>
              </a:rPr>
              <a:t>Oracle (</a:t>
            </a:r>
            <a:r>
              <a:rPr b="0" lang="en-US" sz="2300" strike="noStrike" u="sng">
                <a:solidFill>
                  <a:schemeClr val="dk1"/>
                </a:solidFill>
                <a:uFillTx/>
                <a:latin typeface="Arial"/>
                <a:ea typeface="DejaVu Sans"/>
                <a:hlinkClick r:id="rId5"/>
              </a:rPr>
              <a:t>www.nuget.org/packages/Oracle.ManagedDataAccess.Core</a:t>
            </a:r>
            <a:r>
              <a:rPr b="0" lang="en-US" sz="2300" strike="noStrike" u="none">
                <a:solidFill>
                  <a:srgbClr val="111111"/>
                </a:solidFill>
                <a:uFillTx/>
                <a:latin typeface="Arial"/>
                <a:ea typeface="DejaVu Sans"/>
              </a:rPr>
              <a:t>)</a:t>
            </a:r>
            <a:endParaRPr b="0" lang="en-US" sz="2300" strike="noStrike" u="none">
              <a:solidFill>
                <a:srgbClr val="000000"/>
              </a:solidFill>
              <a:uFillTx/>
              <a:latin typeface="Arial"/>
            </a:endParaRPr>
          </a:p>
          <a:p>
            <a:pPr marL="739800" indent="-339840" defTabSz="914400">
              <a:lnSpc>
                <a:spcPct val="100000"/>
              </a:lnSpc>
              <a:spcBef>
                <a:spcPts val="300"/>
              </a:spcBef>
              <a:spcAft>
                <a:spcPts val="300"/>
              </a:spcAft>
              <a:buClr>
                <a:srgbClr val="973735"/>
              </a:buClr>
              <a:buSzPct val="70000"/>
              <a:buFont typeface="Wingdings" charset="2"/>
              <a:buChar char=""/>
              <a:tabLst>
                <a:tab algn="l" pos="241200"/>
              </a:tabLst>
            </a:pPr>
            <a:r>
              <a:rPr b="0" lang="en-US" sz="2300" strike="noStrike" u="none">
                <a:solidFill>
                  <a:srgbClr val="111111"/>
                </a:solidFill>
                <a:uFillTx/>
                <a:latin typeface="Arial"/>
                <a:ea typeface="DejaVu Sans"/>
              </a:rPr>
              <a:t>In-memory (</a:t>
            </a:r>
            <a:r>
              <a:rPr b="0" lang="en-US" sz="2300" strike="noStrike" u="sng">
                <a:solidFill>
                  <a:srgbClr val="0563c1"/>
                </a:solidFill>
                <a:uFillTx/>
                <a:latin typeface="Arial"/>
                <a:ea typeface="DejaVu Sans"/>
                <a:hlinkClick r:id="rId6"/>
              </a:rPr>
              <a:t>www.nuget.org/packages/Microsoft.EntityFrameworkCore.InMemory</a:t>
            </a:r>
            <a:r>
              <a:rPr b="0" lang="en-US" sz="2300" strike="noStrike" u="none">
                <a:solidFill>
                  <a:srgbClr val="111111"/>
                </a:solidFill>
                <a:uFillTx/>
                <a:latin typeface="Arial"/>
                <a:ea typeface="DejaVu Sans"/>
              </a:rPr>
              <a:t>)</a:t>
            </a:r>
            <a:endParaRPr b="0" lang="en-US" sz="2300" strike="noStrike" u="none">
              <a:solidFill>
                <a:srgbClr val="000000"/>
              </a:solidFill>
              <a:uFillTx/>
              <a:latin typeface="Arial"/>
            </a:endParaRPr>
          </a:p>
          <a:p>
            <a:pPr marL="739800" indent="-339840" defTabSz="914400">
              <a:lnSpc>
                <a:spcPct val="100000"/>
              </a:lnSpc>
              <a:spcBef>
                <a:spcPts val="300"/>
              </a:spcBef>
              <a:spcAft>
                <a:spcPts val="300"/>
              </a:spcAft>
              <a:buClr>
                <a:srgbClr val="973735"/>
              </a:buClr>
              <a:buSzPct val="70000"/>
              <a:buFont typeface="Wingdings" charset="2"/>
              <a:buChar char=""/>
              <a:tabLst>
                <a:tab algn="l" pos="241200"/>
              </a:tabLst>
            </a:pPr>
            <a:r>
              <a:rPr b="1" i="1" lang="en-US" sz="2300" strike="noStrike" u="none">
                <a:solidFill>
                  <a:srgbClr val="111111"/>
                </a:solidFill>
                <a:uFillTx/>
                <a:latin typeface="Arial"/>
                <a:ea typeface="DejaVu Sans"/>
              </a:rPr>
              <a:t>More database provider</a:t>
            </a:r>
            <a:r>
              <a:rPr b="0" i="1" lang="en-US" sz="2300" strike="noStrike" u="none">
                <a:solidFill>
                  <a:srgbClr val="111111"/>
                </a:solidFill>
                <a:uFillTx/>
                <a:latin typeface="Arial"/>
                <a:ea typeface="DejaVu Sans"/>
              </a:rPr>
              <a:t>: </a:t>
            </a:r>
            <a:r>
              <a:rPr b="0" i="1" lang="en-US" sz="2300" strike="noStrike" u="sng">
                <a:solidFill>
                  <a:srgbClr val="0563c1"/>
                </a:solidFill>
                <a:uFillTx/>
                <a:latin typeface="Arial"/>
                <a:ea typeface="DejaVu Sans"/>
                <a:hlinkClick r:id="rId7"/>
              </a:rPr>
              <a:t>https://docs.microsoft.com/en-us/ef/core/providers/</a:t>
            </a:r>
            <a:endParaRPr b="0" lang="en-US" sz="2300" strike="noStrike" u="none">
              <a:solidFill>
                <a:srgbClr val="000000"/>
              </a:solidFill>
              <a:uFillTx/>
              <a:latin typeface="Arial"/>
            </a:endParaRPr>
          </a:p>
        </p:txBody>
      </p:sp>
      <p:sp>
        <p:nvSpPr>
          <p:cNvPr id="64" name="PlaceHolder 2"/>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Understanding Entity Framework Core</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Box 7"/>
          <p:cNvSpPr/>
          <p:nvPr/>
        </p:nvSpPr>
        <p:spPr>
          <a:xfrm>
            <a:off x="-53640" y="1280520"/>
            <a:ext cx="12160800" cy="514620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2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To manage data in a specific database, we need classes that know how to efficiently talk to that database</a:t>
            </a:r>
            <a:endParaRPr b="0" lang="en-US" sz="2600" strike="noStrike" u="none">
              <a:solidFill>
                <a:srgbClr val="000000"/>
              </a:solidFill>
              <a:uFillTx/>
              <a:latin typeface="Arial"/>
            </a:endParaRPr>
          </a:p>
          <a:p>
            <a:pPr marL="343080" indent="-343080" algn="just" defTabSz="914400">
              <a:lnSpc>
                <a:spcPct val="200000"/>
              </a:lnSpc>
              <a:spcBef>
                <a:spcPts val="1199"/>
              </a:spcBef>
              <a:spcAft>
                <a:spcPts val="1199"/>
              </a:spcAft>
              <a:buClr>
                <a:srgbClr val="973735"/>
              </a:buClr>
              <a:buSzPct val="50000"/>
              <a:buFont typeface="Wingdings" charset="2"/>
              <a:buChar char=""/>
              <a:tabLst>
                <a:tab algn="l" pos="241200"/>
              </a:tabLst>
            </a:pPr>
            <a:r>
              <a:rPr b="0" lang="en-US" sz="2600" strike="noStrike" u="none">
                <a:solidFill>
                  <a:srgbClr val="111111"/>
                </a:solidFill>
                <a:uFillTx/>
                <a:latin typeface="Arial"/>
                <a:ea typeface="DejaVu Sans"/>
              </a:rPr>
              <a:t>EF Core database providers are sets of classes that are optimized for a specific data store. There is even a provider for storing the data in the memory of the current process, which is useful for high performance unit testing since it avoids hiing an external system</a:t>
            </a:r>
            <a:endParaRPr b="0" lang="en-US" sz="2600" strike="noStrike" u="none">
              <a:solidFill>
                <a:srgbClr val="000000"/>
              </a:solidFill>
              <a:uFillTx/>
              <a:latin typeface="Arial"/>
            </a:endParaRPr>
          </a:p>
        </p:txBody>
      </p:sp>
      <p:sp>
        <p:nvSpPr>
          <p:cNvPr id="66" name="PlaceHolder 1"/>
          <p:cNvSpPr>
            <a:spLocks noGrp="1"/>
          </p:cNvSpPr>
          <p:nvPr>
            <p:ph type="title"/>
          </p:nvPr>
        </p:nvSpPr>
        <p:spPr>
          <a:xfrm>
            <a:off x="275400" y="687600"/>
            <a:ext cx="11652840" cy="574560"/>
          </a:xfrm>
          <a:prstGeom prst="rect">
            <a:avLst/>
          </a:prstGeom>
          <a:solidFill>
            <a:schemeClr val="lt1"/>
          </a:solidFill>
          <a:ln w="0">
            <a:noFill/>
          </a:ln>
        </p:spPr>
        <p:txBody>
          <a:bodyPr lIns="91440" rIns="91440" tIns="45720" bIns="45720" anchor="ctr">
            <a:normAutofit fontScale="92500" lnSpcReduction="19999"/>
          </a:bodyPr>
          <a:p>
            <a:pPr indent="0" defTabSz="914400">
              <a:lnSpc>
                <a:spcPct val="90000"/>
              </a:lnSpc>
              <a:buNone/>
              <a:tabLst>
                <a:tab algn="l" pos="0"/>
              </a:tabLst>
            </a:pPr>
            <a:r>
              <a:rPr b="1" lang="en-US" sz="4400" strike="noStrike" u="none">
                <a:solidFill>
                  <a:schemeClr val="dk1"/>
                </a:solidFill>
                <a:uFillTx/>
                <a:latin typeface="Arial"/>
              </a:rPr>
              <a:t>Understanding Entity Framework Core</a:t>
            </a:r>
            <a:endParaRPr b="0" lang="en-US" sz="4400" strike="noStrike" u="none">
              <a:solidFill>
                <a:srgbClr val="000000"/>
              </a:solidFill>
              <a:uFillTx/>
              <a:latin typeface="Arial"/>
            </a:endParaRPr>
          </a:p>
        </p:txBody>
      </p:sp>
      <p:sp>
        <p:nvSpPr>
          <p:cNvPr id="3" name="PlaceHolder 2"/>
          <p:cNvSpPr>
            <a:spLocks noGrp="1"/>
          </p:cNvSpPr>
          <p:nvPr>
            <p:ph type="sldNum" idx="7"/>
          </p:nvPr>
        </p:nvSpPr>
        <p:spPr/>
        <p:txBody>
          <a:bodyPr/>
          <a:p>
            <a:fld id="{FC0BF27F-5EDC-4457-99F2-C914BDF613DD}"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3462</TotalTime>
  <Application>LibreOffice/24.8.1.2$Windows_X86_64 LibreOffice_project/87fa9aec1a63e70835390b81c40bb8993f1d4ff6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dc:description/>
  <dc:language>en-US</dc:language>
  <cp:lastModifiedBy/>
  <dcterms:modified xsi:type="dcterms:W3CDTF">2024-09-26T11:30:23Z</dcterms:modified>
  <cp:revision>580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40</vt:r8>
  </property>
  <property fmtid="{D5CDD505-2E9C-101B-9397-08002B2CF9AE}" pid="3" name="PresentationFormat">
    <vt:lpwstr>Widescreen</vt:lpwstr>
  </property>
  <property fmtid="{D5CDD505-2E9C-101B-9397-08002B2CF9AE}" pid="4" name="Slides">
    <vt:r8>63</vt:r8>
  </property>
</Properties>
</file>